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6" r:id="rId3"/>
    <p:sldId id="270" r:id="rId4"/>
    <p:sldId id="274" r:id="rId5"/>
    <p:sldId id="271" r:id="rId6"/>
    <p:sldId id="276" r:id="rId7"/>
    <p:sldId id="275" r:id="rId8"/>
    <p:sldId id="288" r:id="rId9"/>
    <p:sldId id="289" r:id="rId10"/>
    <p:sldId id="277" r:id="rId11"/>
    <p:sldId id="280" r:id="rId12"/>
    <p:sldId id="281" r:id="rId13"/>
    <p:sldId id="282" r:id="rId14"/>
    <p:sldId id="283" r:id="rId15"/>
    <p:sldId id="284" r:id="rId16"/>
    <p:sldId id="290" r:id="rId17"/>
    <p:sldId id="296" r:id="rId18"/>
    <p:sldId id="291" r:id="rId19"/>
    <p:sldId id="293" r:id="rId20"/>
    <p:sldId id="292" r:id="rId21"/>
    <p:sldId id="294" r:id="rId22"/>
    <p:sldId id="295" r:id="rId23"/>
    <p:sldId id="278" r:id="rId24"/>
    <p:sldId id="279" r:id="rId25"/>
    <p:sldId id="285" r:id="rId26"/>
    <p:sldId id="272" r:id="rId27"/>
    <p:sldId id="273" r:id="rId28"/>
    <p:sldId id="287" r:id="rId29"/>
    <p:sldId id="297" r:id="rId30"/>
    <p:sldId id="298" r:id="rId31"/>
    <p:sldId id="299" r:id="rId32"/>
    <p:sldId id="30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89778" autoAdjust="0"/>
  </p:normalViewPr>
  <p:slideViewPr>
    <p:cSldViewPr>
      <p:cViewPr varScale="1">
        <p:scale>
          <a:sx n="89" d="100"/>
          <a:sy n="89" d="100"/>
        </p:scale>
        <p:origin x="-10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83096-3E4D-4EAD-AED6-5B6EA8EE5365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12149-6181-4C94-9E93-FF5EF77BF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4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样式维护主要分为三个部分，表头、段落和字符</a:t>
            </a:r>
            <a:endParaRPr lang="en-US" altLang="zh-CN" dirty="0" smtClean="0"/>
          </a:p>
          <a:p>
            <a:r>
              <a:rPr lang="zh-CN" altLang="en-US" dirty="0" smtClean="0"/>
              <a:t>表头设置默认的字体及段落格式</a:t>
            </a:r>
            <a:endParaRPr lang="en-US" altLang="zh-CN" dirty="0" smtClean="0"/>
          </a:p>
          <a:p>
            <a:r>
              <a:rPr lang="zh-CN" altLang="en-US" dirty="0" smtClean="0"/>
              <a:t>标准设置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2149-6181-4C94-9E93-FF5EF77BF1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3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SAP</a:t>
            </a:r>
            <a:r>
              <a:rPr lang="zh-CN" altLang="en-US" dirty="0" smtClean="0"/>
              <a:t>中的字体并非从当前操作系统的字体库所取，除了一些默认的字体外，其他类型的主题还需要在</a:t>
            </a:r>
            <a:r>
              <a:rPr lang="en-US" altLang="zh-CN" dirty="0" smtClean="0"/>
              <a:t>SAP</a:t>
            </a:r>
            <a:r>
              <a:rPr lang="zh-CN" altLang="en-US" dirty="0" smtClean="0"/>
              <a:t>中额外安装。事务代码</a:t>
            </a:r>
            <a:r>
              <a:rPr lang="en-US" altLang="zh-CN" dirty="0" smtClean="0"/>
              <a:t>SE73</a:t>
            </a:r>
            <a:r>
              <a:rPr lang="zh-CN" altLang="en-US" dirty="0" smtClean="0"/>
              <a:t>可以实现对字体基本属性的维护</a:t>
            </a:r>
            <a:endParaRPr lang="en-US" altLang="zh-CN" dirty="0" smtClean="0"/>
          </a:p>
          <a:p>
            <a:r>
              <a:rPr lang="en-US" altLang="zh-CN" dirty="0" smtClean="0"/>
              <a:t>CNSONG</a:t>
            </a:r>
            <a:r>
              <a:rPr lang="zh-CN" altLang="en-US" smtClean="0"/>
              <a:t>所显示的字体为宋体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2149-6181-4C94-9E93-FF5EF77BF1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0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SMARTFORMS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374984"/>
              </p:ext>
            </p:extLst>
          </p:nvPr>
        </p:nvGraphicFramePr>
        <p:xfrm>
          <a:off x="395536" y="1639912"/>
          <a:ext cx="8352927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36"/>
                <a:gridCol w="1215327"/>
                <a:gridCol w="1442977"/>
                <a:gridCol w="43924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图标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元素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Page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页面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不同的页面允许维护不同的格式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Window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窗体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包括主窗体和子窗体，后续节点包括</a:t>
                      </a:r>
                      <a:r>
                        <a:rPr lang="en-US" altLang="zh-CN" sz="1400" dirty="0" smtClean="0"/>
                        <a:t>Window</a:t>
                      </a:r>
                      <a:r>
                        <a:rPr lang="zh-CN" altLang="en-US" sz="1400" dirty="0" smtClean="0"/>
                        <a:t>和</a:t>
                      </a:r>
                      <a:r>
                        <a:rPr lang="en-US" altLang="zh-CN" sz="1400" dirty="0" smtClean="0"/>
                        <a:t>Page</a:t>
                      </a:r>
                      <a:r>
                        <a:rPr lang="zh-CN" altLang="en-US" sz="1400" dirty="0" smtClean="0"/>
                        <a:t>以外的所有节点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Graphic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图形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输出页面中的图片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Address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地址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包含数据库中的标准地址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Template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模板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输出包含静态数据的表格（固定行列）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Table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表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输出包含应用数据的表格（可自动扩展）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Alternative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是非判断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执行判断，根据判断结果是非执行两个分支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Program 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程序代码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指定传入传出参数，执行</a:t>
                      </a:r>
                      <a:r>
                        <a:rPr lang="en-US" altLang="zh-CN" sz="1400" dirty="0" smtClean="0"/>
                        <a:t>ABAP</a:t>
                      </a:r>
                      <a:r>
                        <a:rPr lang="zh-CN" altLang="en-US" sz="1400" dirty="0" smtClean="0"/>
                        <a:t>代码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循环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反复执行后续节点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文本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输出文本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变量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文本模块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命令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命令操作（如分页）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Folder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文件夹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将多个后续节点组合为一个组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2107014"/>
            <a:ext cx="7810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14" y="2456513"/>
            <a:ext cx="1009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8" y="4362334"/>
            <a:ext cx="1031716" cy="4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5220938"/>
            <a:ext cx="7810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7" y="4860898"/>
            <a:ext cx="733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6" y="3374254"/>
            <a:ext cx="952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2988690"/>
            <a:ext cx="914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8" y="3690290"/>
            <a:ext cx="10572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8" y="3915803"/>
            <a:ext cx="959708" cy="44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8" y="5580978"/>
            <a:ext cx="838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8" y="6013026"/>
            <a:ext cx="10191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0" y="6309320"/>
            <a:ext cx="1038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1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08" y="2420888"/>
            <a:ext cx="2711226" cy="272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页面（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Smartforms</a:t>
            </a:r>
            <a:r>
              <a:rPr lang="zh-CN" altLang="en-US" dirty="0" smtClean="0"/>
              <a:t>允许建立多个页面，而且不同的页面允许维护不同的格式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例如封面</a:t>
            </a:r>
            <a:r>
              <a:rPr lang="en-US" altLang="zh-CN" dirty="0" smtClean="0"/>
              <a:t>/</a:t>
            </a:r>
            <a:r>
              <a:rPr lang="zh-CN" altLang="en-US" dirty="0" smtClean="0"/>
              <a:t>正文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包含节点：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包括主窗体和子窗体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后续节点包括除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外所有节点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输出页面中的图片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/>
              <a:t>包含</a:t>
            </a:r>
            <a:r>
              <a:rPr lang="zh-CN" altLang="en-US" dirty="0" smtClean="0"/>
              <a:t>数据库中的标准地址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8624" y="34771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第一页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07" y="2882323"/>
            <a:ext cx="2851284" cy="287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24128" y="438919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第二页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971" y="3030020"/>
            <a:ext cx="2714501" cy="272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72200" y="4774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第三页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4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窗体（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作为容器，放置显示用</a:t>
            </a:r>
            <a:r>
              <a:rPr lang="zh-CN" altLang="en-US" dirty="0" smtClean="0"/>
              <a:t>元素（元素累计宽高不能超过窗体宽度高度）</a:t>
            </a:r>
            <a:endParaRPr lang="en-US" altLang="zh-CN" dirty="0" smtClean="0"/>
          </a:p>
          <a:p>
            <a:r>
              <a:rPr lang="en-US" altLang="zh-CN" dirty="0" err="1" smtClean="0"/>
              <a:t>Smartforms</a:t>
            </a:r>
            <a:r>
              <a:rPr lang="zh-CN" altLang="en-US" dirty="0"/>
              <a:t>中</a:t>
            </a:r>
            <a:r>
              <a:rPr lang="zh-CN" altLang="en-US" dirty="0" smtClean="0"/>
              <a:t>一般是通过多个窗体来存放不同的内容。</a:t>
            </a:r>
            <a:endParaRPr lang="en-US" altLang="zh-CN" dirty="0" smtClean="0"/>
          </a:p>
          <a:p>
            <a:pPr lvl="1"/>
            <a:r>
              <a:rPr lang="zh-CN" altLang="en-US" dirty="0"/>
              <a:t>动态</a:t>
            </a:r>
            <a:r>
              <a:rPr lang="zh-CN" altLang="en-US" dirty="0" smtClean="0"/>
              <a:t>数据主要存储在主窗体中</a:t>
            </a:r>
            <a:endParaRPr lang="en-US" altLang="zh-CN" dirty="0" smtClean="0"/>
          </a:p>
          <a:p>
            <a:pPr lvl="2"/>
            <a:r>
              <a:rPr lang="zh-CN" altLang="en-US" dirty="0"/>
              <a:t>主</a:t>
            </a:r>
            <a:r>
              <a:rPr lang="zh-CN" altLang="en-US" dirty="0" smtClean="0"/>
              <a:t>窗体在所有页面中是一致的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个页面中至少包含且只能包含一个主窗体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其他数据通过子窗体来实现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个页面中可以包含多个子窗体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39645"/>
            <a:ext cx="5481368" cy="259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2808312" cy="135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 rot="2689441">
            <a:off x="2409122" y="4740961"/>
            <a:ext cx="188590" cy="542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16200000">
            <a:off x="4648689" y="4079100"/>
            <a:ext cx="278670" cy="273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19190" y="5572012"/>
            <a:ext cx="2561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Form Painter</a:t>
            </a:r>
            <a:r>
              <a:rPr lang="zh-CN" altLang="en-US" sz="1400" dirty="0" smtClean="0"/>
              <a:t>中显示窗体布局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4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图片（</a:t>
            </a:r>
            <a:r>
              <a:rPr lang="en-US" altLang="zh-CN" dirty="0" smtClean="0"/>
              <a:t>Graphic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Smartforms</a:t>
            </a:r>
            <a:r>
              <a:rPr lang="zh-CN" altLang="en-US" dirty="0"/>
              <a:t>所制作的</a:t>
            </a:r>
            <a:r>
              <a:rPr lang="zh-CN" altLang="en-US" dirty="0" smtClean="0"/>
              <a:t>报表中，通常需要加入一些特定的图像，如公司的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、商标等。此时使用图片组件，可以加入系统中存在的图片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选择要插入的图片，黑白</a:t>
            </a:r>
            <a:r>
              <a:rPr lang="en-US" altLang="zh-CN" dirty="0" smtClean="0"/>
              <a:t>/</a:t>
            </a:r>
            <a:r>
              <a:rPr lang="zh-CN" altLang="en-US" dirty="0" smtClean="0"/>
              <a:t>彩色设置</a:t>
            </a:r>
            <a:endParaRPr lang="en-US" altLang="zh-CN" dirty="0" smtClean="0"/>
          </a:p>
          <a:p>
            <a:r>
              <a:rPr lang="zh-CN" altLang="en-US" dirty="0" smtClean="0"/>
              <a:t>向系统中增加图片（</a:t>
            </a:r>
            <a:r>
              <a:rPr lang="en-US" altLang="zh-CN" dirty="0" smtClean="0"/>
              <a:t>SE78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75" y="3336855"/>
            <a:ext cx="3628620" cy="199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80306"/>
            <a:ext cx="2088232" cy="125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8"/>
            <a:ext cx="3313931" cy="202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3" y="4782448"/>
            <a:ext cx="3989462" cy="185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下箭头 7"/>
          <p:cNvSpPr/>
          <p:nvPr/>
        </p:nvSpPr>
        <p:spPr>
          <a:xfrm rot="16687026">
            <a:off x="1561204" y="3675320"/>
            <a:ext cx="165586" cy="60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2689441">
            <a:off x="2023331" y="4552622"/>
            <a:ext cx="188590" cy="542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22321"/>
            <a:ext cx="810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点击可以查看预览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下箭头 10"/>
          <p:cNvSpPr/>
          <p:nvPr/>
        </p:nvSpPr>
        <p:spPr>
          <a:xfrm rot="14462347">
            <a:off x="4869172" y="3838681"/>
            <a:ext cx="250484" cy="1649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2240" y="406778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在图片组件中使用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73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地址（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引用数据库中已经定义过的地址，显示在界面指定位置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6" y="2780928"/>
            <a:ext cx="3269587" cy="303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14675"/>
            <a:ext cx="4032448" cy="234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 rot="16200000">
            <a:off x="4036621" y="3477325"/>
            <a:ext cx="2786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模板（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用于实现</a:t>
            </a:r>
            <a:r>
              <a:rPr lang="zh-CN" altLang="en-US" dirty="0" smtClean="0"/>
              <a:t>输出数值的定位，进行固定行列的表格输出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在绘图的界面中通过拖拽，使用画笔直接增加行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点击细节，可以对每行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列进行宽高。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注意：分行的总宽度不能超过表的宽度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          </a:t>
            </a:r>
            <a:r>
              <a:rPr lang="zh-CN" altLang="en-US" dirty="0"/>
              <a:t>分列</a:t>
            </a:r>
            <a:r>
              <a:rPr lang="zh-CN" altLang="en-US" dirty="0" smtClean="0"/>
              <a:t>的总高度不能超过表的高度</a:t>
            </a:r>
            <a:endParaRPr lang="en-US" altLang="zh-CN" dirty="0"/>
          </a:p>
          <a:p>
            <a:r>
              <a:rPr lang="zh-CN" altLang="en-US" dirty="0" smtClean="0"/>
              <a:t>在模板中增加文本时，注意要指定对应的行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4" y="4221088"/>
            <a:ext cx="3672408" cy="217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977" y="3860213"/>
            <a:ext cx="1557839" cy="93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307518"/>
            <a:ext cx="3040456" cy="132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89040"/>
            <a:ext cx="2383160" cy="24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11032" y="5707348"/>
            <a:ext cx="154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文本对象，指定在模板中的行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3258" y="4269742"/>
            <a:ext cx="15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边框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4938" y="5214696"/>
            <a:ext cx="15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细节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下箭头 11"/>
          <p:cNvSpPr/>
          <p:nvPr/>
        </p:nvSpPr>
        <p:spPr>
          <a:xfrm rot="14462347">
            <a:off x="911961" y="4379354"/>
            <a:ext cx="171223" cy="477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9965191">
            <a:off x="3717676" y="4989234"/>
            <a:ext cx="169927" cy="360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表（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对象用于扩展的内容的输出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自动展开生成三部分</a:t>
            </a:r>
            <a:endParaRPr lang="en-US" altLang="zh-CN" dirty="0" smtClean="0"/>
          </a:p>
          <a:p>
            <a:pPr lvl="2"/>
            <a:r>
              <a:rPr lang="zh-CN" altLang="en-US" dirty="0"/>
              <a:t>表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主要区域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脚标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表（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）属性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设置行类型，通过画笔直接规划分列、分行（绘制后自动扩展）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）属性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设置数据来源（内表循环制结构，循环限制条件，排序条件等）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0" y="4420201"/>
            <a:ext cx="3558563" cy="186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75" y="4221088"/>
            <a:ext cx="2561514" cy="225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76872"/>
            <a:ext cx="1994859" cy="6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6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表（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向表中增加行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选中表头</a:t>
            </a:r>
            <a:r>
              <a:rPr lang="en-US" altLang="zh-CN" dirty="0" smtClean="0"/>
              <a:t>/</a:t>
            </a:r>
            <a:r>
              <a:rPr lang="zh-CN" altLang="en-US" dirty="0" smtClean="0"/>
              <a:t>主要区域</a:t>
            </a:r>
            <a:r>
              <a:rPr lang="en-US" altLang="zh-CN" dirty="0" smtClean="0"/>
              <a:t>/</a:t>
            </a:r>
            <a:r>
              <a:rPr lang="zh-CN" altLang="en-US" dirty="0" smtClean="0"/>
              <a:t>脚标中的一部分，右键可以新建行</a:t>
            </a:r>
            <a:endParaRPr lang="en-US" altLang="zh-CN" dirty="0" smtClean="0"/>
          </a:p>
          <a:p>
            <a:pPr lvl="1"/>
            <a:r>
              <a:rPr lang="zh-CN" altLang="en-US" dirty="0"/>
              <a:t>新</a:t>
            </a:r>
            <a:r>
              <a:rPr lang="zh-CN" altLang="en-US" dirty="0" smtClean="0"/>
              <a:t>增加的行，选择行类型（从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中创建过的行类型中选择），自动扩展创建相应的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（单元格）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单元格不需要单独指定在表格中输出的位置，自上而下排列为表单中从左至右的顺序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表中的每一个部分，可以创建多种行类型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4248472" cy="257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2664296" cy="107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 rot="16200000">
            <a:off x="3460557" y="4224829"/>
            <a:ext cx="2786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判断（</a:t>
            </a:r>
            <a:r>
              <a:rPr lang="en-US" altLang="zh-CN" dirty="0" smtClean="0"/>
              <a:t>Alternative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是非判断包含一个</a:t>
            </a:r>
            <a:r>
              <a:rPr lang="en-US" altLang="zh-CN" dirty="0" smtClean="0"/>
              <a:t>Condition</a:t>
            </a:r>
            <a:r>
              <a:rPr lang="zh-CN" altLang="en-US" dirty="0" smtClean="0"/>
              <a:t>（判断条件），以及两个分支条件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按照对条件的判断结果分别执行是非部分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6300192" cy="299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程序代码（</a:t>
            </a:r>
            <a:r>
              <a:rPr lang="en-US" altLang="zh-CN" dirty="0" smtClean="0"/>
              <a:t>Program Lines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程序代码组件允许用户在</a:t>
            </a:r>
            <a:r>
              <a:rPr lang="en-US" altLang="zh-CN" dirty="0" err="1" smtClean="0"/>
              <a:t>Smartforms</a:t>
            </a:r>
            <a:r>
              <a:rPr lang="zh-CN" altLang="en-US" dirty="0" smtClean="0"/>
              <a:t>中编辑</a:t>
            </a:r>
            <a:r>
              <a:rPr lang="en-US" altLang="zh-CN" dirty="0" smtClean="0"/>
              <a:t>ABAP</a:t>
            </a:r>
            <a:r>
              <a:rPr lang="zh-CN" altLang="en-US" dirty="0" smtClean="0"/>
              <a:t>代码，此部分类似于封装函数，和外界通过导入导出参数进行交互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只有通过导入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导出参数定义过的变量，才可以在程序代码中使用</a:t>
            </a:r>
            <a:endParaRPr lang="en-US" altLang="zh-CN" dirty="0" smtClean="0"/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入参数（</a:t>
            </a:r>
            <a:r>
              <a:rPr lang="en-US" altLang="zh-CN" dirty="0" smtClean="0"/>
              <a:t>Input</a:t>
            </a:r>
            <a:r>
              <a:rPr lang="zh-CN" altLang="en-US" dirty="0"/>
              <a:t>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传入到程序代码块中的参数</a:t>
            </a:r>
            <a:endParaRPr lang="en-US" altLang="zh-CN" dirty="0" smtClean="0"/>
          </a:p>
          <a:p>
            <a:pPr lvl="1"/>
            <a:r>
              <a:rPr lang="zh-CN" altLang="en-US" dirty="0"/>
              <a:t>导出</a:t>
            </a:r>
            <a:r>
              <a:rPr lang="zh-CN" altLang="en-US" dirty="0" smtClean="0"/>
              <a:t>参数（</a:t>
            </a:r>
            <a:r>
              <a:rPr lang="en-US" altLang="zh-CN" dirty="0" smtClean="0"/>
              <a:t>Output Parameters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从程序代码快中传出的参数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7032"/>
            <a:ext cx="5694585" cy="256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5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Smart Forms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/>
              <a:t>Smart Form</a:t>
            </a:r>
            <a:r>
              <a:rPr lang="zh-CN" altLang="en-US" dirty="0" smtClean="0"/>
              <a:t>界面使用方法</a:t>
            </a:r>
            <a:endParaRPr lang="en-US" altLang="zh-CN" dirty="0" smtClean="0"/>
          </a:p>
          <a:p>
            <a:r>
              <a:rPr lang="en-US" altLang="zh-CN" dirty="0" smtClean="0"/>
              <a:t>Smart Styles</a:t>
            </a:r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r>
              <a:rPr lang="en-US" altLang="zh-CN" dirty="0" smtClean="0"/>
              <a:t>Smart Forms</a:t>
            </a:r>
            <a:r>
              <a:rPr lang="zh-CN" altLang="en-US" dirty="0" smtClean="0"/>
              <a:t>的测试及调用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0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循环（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循环中指定数据来源的内表以及循环输出使用的结构，可以实现将内表数据多行输出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）：指定数据来源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计算（</a:t>
            </a:r>
            <a:r>
              <a:rPr lang="en-US" altLang="zh-CN" dirty="0" smtClean="0"/>
              <a:t>Calculation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事件（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）：表头及脚标的输出设置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5508104" cy="333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064" y="4005064"/>
            <a:ext cx="4694485" cy="242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0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命令（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执行命令，如强制分页等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480720" cy="338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9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文件夹（</a:t>
            </a:r>
            <a:r>
              <a:rPr lang="en-US" altLang="zh-CN" dirty="0" smtClean="0"/>
              <a:t>Folder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可以将节点下的元素进行成组</a:t>
            </a:r>
            <a:r>
              <a:rPr lang="zh-CN" altLang="en-US" dirty="0"/>
              <a:t>管理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83193"/>
            <a:ext cx="5340647" cy="313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文本（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dirty="0" smtClean="0"/>
              <a:t>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在建立的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组件中，直接输入文字内容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显示变量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选择字段清单，选择变量，直接拖拽到文本对象内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3024335" cy="12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365104"/>
            <a:ext cx="3024335" cy="137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zh-CN" altLang="en-US" dirty="0" smtClean="0"/>
              <a:t>模块（</a:t>
            </a:r>
            <a:r>
              <a:rPr lang="en-US" altLang="zh-CN" dirty="0" smtClean="0"/>
              <a:t>Text Module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SMARTFORMS-&gt;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Text Module</a:t>
            </a:r>
            <a:r>
              <a:rPr lang="zh-CN" altLang="en-US" dirty="0" smtClean="0"/>
              <a:t>，录入文字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Smartforms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元素中使用</a:t>
            </a:r>
            <a:r>
              <a:rPr lang="en-US" altLang="zh-CN" dirty="0" smtClean="0"/>
              <a:t>text module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29631"/>
            <a:ext cx="3600400" cy="161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96" y="2957570"/>
            <a:ext cx="4227562" cy="242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88250"/>
            <a:ext cx="3512889" cy="166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3507384" y="3913326"/>
            <a:ext cx="864096" cy="514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样式（</a:t>
            </a:r>
            <a:r>
              <a:rPr lang="en-US" altLang="zh-CN" dirty="0" smtClean="0"/>
              <a:t>Smart Styles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SmartFroms</a:t>
            </a:r>
            <a:r>
              <a:rPr lang="zh-CN" altLang="en-US" dirty="0" smtClean="0"/>
              <a:t>样式的作用是为了指定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中的文本属性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如文本的字体、颜色、大小等</a:t>
            </a:r>
            <a:endParaRPr lang="en-US" altLang="zh-CN" dirty="0" smtClean="0"/>
          </a:p>
          <a:p>
            <a:r>
              <a:rPr lang="zh-CN" altLang="en-US" dirty="0"/>
              <a:t>命名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样式：</a:t>
            </a:r>
            <a:r>
              <a:rPr lang="en-US" altLang="zh-CN" dirty="0" smtClean="0"/>
              <a:t>Z/Y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r>
              <a:rPr lang="zh-CN" altLang="en-US" dirty="0" smtClean="0"/>
              <a:t>包含内容</a:t>
            </a:r>
            <a:endParaRPr lang="en-US" altLang="zh-CN" dirty="0" smtClean="0"/>
          </a:p>
          <a:p>
            <a:pPr lvl="1"/>
            <a:r>
              <a:rPr lang="zh-CN" altLang="en-US" dirty="0"/>
              <a:t>表</a:t>
            </a:r>
            <a:r>
              <a:rPr lang="zh-CN" altLang="en-US" dirty="0" smtClean="0"/>
              <a:t>头（</a:t>
            </a:r>
            <a:r>
              <a:rPr lang="en-US" altLang="zh-CN" dirty="0" smtClean="0"/>
              <a:t>Header Data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设置默认的字体及段落格式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段落（</a:t>
            </a:r>
            <a:r>
              <a:rPr lang="en-US" altLang="zh-CN" dirty="0" smtClean="0"/>
              <a:t>Paragraph Formats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设置段落格式（包含字符格式）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字符（</a:t>
            </a:r>
            <a:r>
              <a:rPr lang="en-US" altLang="zh-CN" dirty="0" smtClean="0"/>
              <a:t>Character Formats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独立的字符格式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" y="5024626"/>
            <a:ext cx="3317126" cy="145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88" y="2579804"/>
            <a:ext cx="4698551" cy="387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73108" y="5751892"/>
            <a:ext cx="720080" cy="227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5976" y="3573016"/>
            <a:ext cx="79208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</a:t>
            </a:r>
          </a:p>
        </p:txBody>
      </p:sp>
      <p:sp>
        <p:nvSpPr>
          <p:cNvPr id="9" name="矩形 8"/>
          <p:cNvSpPr/>
          <p:nvPr/>
        </p:nvSpPr>
        <p:spPr>
          <a:xfrm>
            <a:off x="7380312" y="4844606"/>
            <a:ext cx="122413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属性设置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36096" y="5685717"/>
            <a:ext cx="79208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表头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zh-CN" altLang="en-US" dirty="0" smtClean="0"/>
              <a:t>标准</a:t>
            </a:r>
            <a:r>
              <a:rPr lang="zh-CN" altLang="en-US" dirty="0"/>
              <a:t>设置</a:t>
            </a:r>
            <a:endParaRPr lang="en-US" altLang="zh-CN" dirty="0" smtClean="0"/>
          </a:p>
          <a:p>
            <a:pPr lvl="1"/>
            <a:r>
              <a:rPr lang="zh-CN" altLang="en-US" dirty="0"/>
              <a:t>标准</a:t>
            </a:r>
            <a:r>
              <a:rPr lang="zh-CN" altLang="en-US" dirty="0" smtClean="0"/>
              <a:t>段落：设置默认标准段落格式</a:t>
            </a:r>
            <a:endParaRPr lang="en-US" altLang="zh-CN" dirty="0" smtClean="0"/>
          </a:p>
          <a:p>
            <a:pPr lvl="1"/>
            <a:r>
              <a:rPr lang="zh-CN" altLang="en-US" dirty="0"/>
              <a:t>字符每</a:t>
            </a:r>
            <a:r>
              <a:rPr lang="zh-CN" altLang="en-US" dirty="0" smtClean="0"/>
              <a:t>英寸：设置字符间距（每英寸中文字符数）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指标空间：制表符间距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行每英寸：设置字符安监局（每行中文字符数）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字体：字体类型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下划线</a:t>
            </a:r>
            <a:endParaRPr lang="en-US" altLang="zh-CN" dirty="0" smtClean="0"/>
          </a:p>
          <a:p>
            <a:pPr lvl="1"/>
            <a:r>
              <a:rPr lang="zh-CN" altLang="en-US" dirty="0"/>
              <a:t>颜色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34" y="3140968"/>
            <a:ext cx="4066647" cy="269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段落格式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zh-CN" altLang="en-US" dirty="0" smtClean="0"/>
              <a:t>命名规则：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两位字符</a:t>
            </a:r>
            <a:endParaRPr lang="en-US" altLang="zh-CN" dirty="0" smtClean="0"/>
          </a:p>
          <a:p>
            <a:r>
              <a:rPr lang="zh-CN" altLang="en-US" dirty="0" smtClean="0"/>
              <a:t>设置页签：</a:t>
            </a:r>
            <a:endParaRPr lang="en-US" altLang="zh-CN" dirty="0" smtClean="0"/>
          </a:p>
          <a:p>
            <a:pPr lvl="1"/>
            <a:r>
              <a:rPr lang="zh-CN" altLang="en-US" dirty="0"/>
              <a:t>缩进和</a:t>
            </a:r>
            <a:r>
              <a:rPr lang="zh-CN" altLang="en-US" dirty="0" smtClean="0"/>
              <a:t>空格：段落的方式、页边距等设置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字体：段落字体风格、大小、样式及颜色设置（</a:t>
            </a:r>
            <a:r>
              <a:rPr lang="en-US" altLang="zh-CN" dirty="0" smtClean="0"/>
              <a:t>SE73</a:t>
            </a:r>
            <a:r>
              <a:rPr lang="zh-CN" altLang="en-US" dirty="0" smtClean="0"/>
              <a:t>维护字体）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标签：段落制表符设置（不推荐使用）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编号和框架：段落列表编号方式设置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912"/>
            <a:ext cx="3794571" cy="341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5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字体格式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770786" cy="4525963"/>
          </a:xfrm>
        </p:spPr>
        <p:txBody>
          <a:bodyPr/>
          <a:lstStyle/>
          <a:p>
            <a:r>
              <a:rPr lang="zh-CN" altLang="en-US" dirty="0" smtClean="0"/>
              <a:t>命名规则：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位字符</a:t>
            </a:r>
            <a:endParaRPr lang="en-US" altLang="zh-CN" dirty="0" smtClean="0"/>
          </a:p>
          <a:p>
            <a:r>
              <a:rPr lang="zh-CN" altLang="en-US" dirty="0"/>
              <a:t>标准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条形码（</a:t>
            </a:r>
            <a:r>
              <a:rPr lang="en-US" altLang="zh-CN" dirty="0" smtClean="0"/>
              <a:t>Bar 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字体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/>
              <a:t>颜色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88840"/>
            <a:ext cx="3616919" cy="357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41272"/>
            <a:ext cx="3347268" cy="375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Smartforms</a:t>
            </a:r>
            <a:r>
              <a:rPr lang="zh-CN" altLang="en-US" dirty="0" smtClean="0"/>
              <a:t>的测试及调用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Smartforms</a:t>
            </a:r>
            <a:r>
              <a:rPr lang="zh-CN" altLang="en-US" dirty="0" smtClean="0"/>
              <a:t>界面，点击执行按钮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Smartforms</a:t>
            </a:r>
            <a:r>
              <a:rPr lang="zh-CN" altLang="en-US" dirty="0" smtClean="0"/>
              <a:t>是通过函数进行调用的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程序中使用</a:t>
            </a:r>
            <a:r>
              <a:rPr lang="en-US" altLang="zh-CN" dirty="0" err="1" smtClean="0"/>
              <a:t>Smartforms</a:t>
            </a:r>
            <a:r>
              <a:rPr lang="zh-CN" altLang="en-US" dirty="0" smtClean="0"/>
              <a:t>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向指定参数进行传值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75" y="2204864"/>
            <a:ext cx="2880320" cy="111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49080"/>
            <a:ext cx="2865746" cy="222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080"/>
            <a:ext cx="2287862" cy="199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/>
          <p:cNvSpPr/>
          <p:nvPr/>
        </p:nvSpPr>
        <p:spPr>
          <a:xfrm rot="21186022">
            <a:off x="3786864" y="4591768"/>
            <a:ext cx="1387989" cy="199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SMARTFORMS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SAP</a:t>
            </a:r>
            <a:r>
              <a:rPr lang="zh-CN" altLang="en-US" dirty="0"/>
              <a:t>所</a:t>
            </a:r>
            <a:r>
              <a:rPr lang="zh-CN" altLang="en-US" dirty="0" smtClean="0"/>
              <a:t>提供的一款功能强大的商务报表解决方案，也被称为智能表单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能够按指定格式生成报表，并可以将执行结果通过连接打印机直接输出</a:t>
            </a:r>
            <a:endParaRPr lang="en-US" altLang="zh-CN" dirty="0"/>
          </a:p>
          <a:p>
            <a:pPr lvl="1"/>
            <a:r>
              <a:rPr lang="zh-CN" altLang="en-US" dirty="0" smtClean="0"/>
              <a:t>采用图形模式来控制报表的格式及位置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</a:t>
            </a:r>
            <a:r>
              <a:rPr lang="zh-CN" altLang="en-US" dirty="0"/>
              <a:t>事务</a:t>
            </a:r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SMARTFORMS</a:t>
            </a:r>
            <a:r>
              <a:rPr lang="zh-CN" altLang="en-US" dirty="0" smtClean="0"/>
              <a:t>：维护表单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SMARTSTYLES</a:t>
            </a:r>
            <a:r>
              <a:rPr lang="zh-CN" altLang="en-US" dirty="0" smtClean="0"/>
              <a:t>：维护格式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Smart </a:t>
            </a:r>
            <a:r>
              <a:rPr lang="en-US" altLang="zh-CN" dirty="0"/>
              <a:t>Forms</a:t>
            </a:r>
            <a:r>
              <a:rPr lang="zh-CN" altLang="en-US" dirty="0"/>
              <a:t>原理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内表后，在程序中通过</a:t>
            </a:r>
            <a:r>
              <a:rPr lang="en-US" altLang="zh-CN" dirty="0"/>
              <a:t>SQL</a:t>
            </a:r>
            <a:r>
              <a:rPr lang="zh-CN" altLang="en-US" dirty="0"/>
              <a:t>查询将需要的数据放入内表，然后通过函数调用</a:t>
            </a:r>
            <a:r>
              <a:rPr lang="en-US" altLang="zh-CN" dirty="0"/>
              <a:t>SMARTFORM</a:t>
            </a:r>
            <a:r>
              <a:rPr lang="zh-CN" altLang="en-US" dirty="0"/>
              <a:t>。在执行</a:t>
            </a:r>
            <a:r>
              <a:rPr lang="en-US" altLang="zh-CN" dirty="0"/>
              <a:t>SMARTFORM</a:t>
            </a:r>
            <a:r>
              <a:rPr lang="zh-CN" altLang="en-US" dirty="0"/>
              <a:t>时把内表中的数据填充到所画的表格当中，并显示出来。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2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获取函数名称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Smartforms</a:t>
            </a:r>
            <a:r>
              <a:rPr lang="zh-CN" altLang="en-US" dirty="0" smtClean="0"/>
              <a:t>默认生成的册数函数名称在不同系统间可能不同，因此需要调用函数 </a:t>
            </a:r>
            <a:r>
              <a:rPr lang="en-US" altLang="zh-CN" dirty="0" smtClean="0"/>
              <a:t>SSF_FUNCTION_MODULE_NAME </a:t>
            </a:r>
            <a:r>
              <a:rPr lang="zh-CN" altLang="en-US" dirty="0" smtClean="0"/>
              <a:t>，获取</a:t>
            </a:r>
            <a:r>
              <a:rPr lang="en-US" altLang="zh-CN" dirty="0" err="1" smtClean="0"/>
              <a:t>smartforms</a:t>
            </a:r>
            <a:r>
              <a:rPr lang="zh-CN" altLang="en-US" dirty="0" smtClean="0"/>
              <a:t>测试的函数名称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2" y="2636912"/>
            <a:ext cx="44386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24944"/>
            <a:ext cx="4448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 rot="21186022">
            <a:off x="3210799" y="4056447"/>
            <a:ext cx="1387989" cy="199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调用时传入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传出参数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Smartforms</a:t>
            </a:r>
            <a:r>
              <a:rPr lang="zh-CN" altLang="en-US" dirty="0" smtClean="0"/>
              <a:t>调用时的传输参数控制打印参数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CONTROL_PARAMETERS</a:t>
            </a:r>
          </a:p>
          <a:p>
            <a:pPr lvl="2"/>
            <a:r>
              <a:rPr lang="zh-CN" altLang="en-US" dirty="0" smtClean="0"/>
              <a:t>例：实现直接显示预览界面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OUTPUT_OPTIONS</a:t>
            </a:r>
          </a:p>
          <a:p>
            <a:pPr lvl="2"/>
            <a:r>
              <a:rPr lang="zh-CN" altLang="en-US" dirty="0" smtClean="0"/>
              <a:t>例：实现在打印窗口中不显示预览按钮，勾选快速打印按钮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需要讲</a:t>
            </a:r>
            <a:r>
              <a:rPr lang="en-US" altLang="zh-CN" dirty="0" smtClean="0"/>
              <a:t>USER_SETTINGS</a:t>
            </a:r>
            <a:r>
              <a:rPr lang="zh-CN" altLang="en-US" dirty="0" smtClean="0"/>
              <a:t>值设置为空</a:t>
            </a:r>
            <a:endParaRPr lang="en-US" altLang="zh-CN" dirty="0" smtClean="0"/>
          </a:p>
          <a:p>
            <a:r>
              <a:rPr lang="zh-CN" altLang="en-US" dirty="0" smtClean="0"/>
              <a:t>使用返回值判断打印结果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JOB_OUTPUT_INFO</a:t>
            </a:r>
          </a:p>
          <a:p>
            <a:pPr lvl="2"/>
            <a:r>
              <a:rPr lang="zh-CN" altLang="en-US" dirty="0" smtClean="0"/>
              <a:t>例：</a:t>
            </a:r>
            <a:r>
              <a:rPr lang="en-US" altLang="zh-CN" dirty="0" smtClean="0"/>
              <a:t>OUTPUTDONE</a:t>
            </a:r>
            <a:r>
              <a:rPr lang="zh-CN" altLang="en-US" dirty="0" smtClean="0"/>
              <a:t>，判断打印是否完成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96952"/>
            <a:ext cx="2378634" cy="241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21968"/>
            <a:ext cx="2808312" cy="123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501194"/>
            <a:ext cx="2160240" cy="72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0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假脱机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zh-CN" altLang="en-US" dirty="0" smtClean="0"/>
              <a:t>业务需求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需要同时输出多个</a:t>
            </a:r>
            <a:r>
              <a:rPr lang="en-US" altLang="zh-CN" dirty="0" err="1" smtClean="0"/>
              <a:t>Smartforms</a:t>
            </a:r>
            <a:r>
              <a:rPr lang="zh-CN" altLang="en-US" dirty="0"/>
              <a:t>表</a:t>
            </a:r>
            <a:r>
              <a:rPr lang="zh-CN" altLang="en-US" dirty="0" smtClean="0"/>
              <a:t>单打印时，如果多次调用占用资源较多，因此使用假脱机功能，将表单加载到缓存中，一并调用打印机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CONTROL_PARAMETERS-NO_OPEN</a:t>
            </a:r>
          </a:p>
          <a:p>
            <a:pPr lvl="2"/>
            <a:r>
              <a:rPr lang="zh-CN" altLang="en-US" dirty="0" smtClean="0"/>
              <a:t>加载开始时，设置为</a:t>
            </a:r>
            <a:r>
              <a:rPr lang="en-US" altLang="zh-CN" dirty="0" smtClean="0"/>
              <a:t>’’</a:t>
            </a:r>
          </a:p>
          <a:p>
            <a:pPr lvl="2"/>
            <a:r>
              <a:rPr lang="zh-CN" altLang="en-US" dirty="0" smtClean="0"/>
              <a:t>加载中，以及加载最后一条之后，设置为</a:t>
            </a:r>
            <a:r>
              <a:rPr lang="en-US" altLang="zh-CN" dirty="0" smtClean="0"/>
              <a:t>’X’</a:t>
            </a:r>
          </a:p>
          <a:p>
            <a:pPr lvl="1"/>
            <a:r>
              <a:rPr lang="en-US" altLang="zh-CN" dirty="0" smtClean="0"/>
              <a:t>CONTROL_PARAMETERS-NO_CLOSE</a:t>
            </a:r>
          </a:p>
          <a:p>
            <a:pPr lvl="2"/>
            <a:r>
              <a:rPr lang="zh-CN" altLang="en-US" dirty="0" smtClean="0"/>
              <a:t>加载开始时，设置为</a:t>
            </a:r>
            <a:r>
              <a:rPr lang="en-US" altLang="zh-CN" dirty="0" smtClean="0"/>
              <a:t>’X’</a:t>
            </a:r>
          </a:p>
          <a:p>
            <a:pPr lvl="2"/>
            <a:r>
              <a:rPr lang="zh-CN" altLang="en-US" dirty="0" smtClean="0"/>
              <a:t>加载结束时，设置为</a:t>
            </a:r>
            <a:r>
              <a:rPr lang="en-US" altLang="zh-CN" dirty="0" smtClean="0"/>
              <a:t>’’</a:t>
            </a:r>
          </a:p>
          <a:p>
            <a:pPr lvl="1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253159" cy="353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맑은 고딕" pitchFamily="34" charset="-127"/>
                <a:ea typeface="맑은 고딕" pitchFamily="34" charset="-127"/>
              </a:rPr>
              <a:t>Smart</a:t>
            </a:r>
            <a:r>
              <a:rPr lang="en-US" altLang="zh-CN" dirty="0" err="1" smtClean="0">
                <a:latin typeface="맑은 고딕" pitchFamily="34" charset="-127"/>
                <a:ea typeface="맑은 고딕" pitchFamily="34" charset="-127"/>
              </a:rPr>
              <a:t>f</a:t>
            </a:r>
            <a:r>
              <a:rPr lang="en-US" altLang="ko-KR" dirty="0" err="1" smtClean="0">
                <a:latin typeface="맑은 고딕" pitchFamily="34" charset="-127"/>
                <a:ea typeface="맑은 고딕" pitchFamily="34" charset="-127"/>
              </a:rPr>
              <a:t>orms</a:t>
            </a:r>
            <a:r>
              <a:rPr lang="en-US" altLang="ko-KR" dirty="0" smtClean="0">
                <a:latin typeface="맑은 고딕" pitchFamily="34" charset="-127"/>
                <a:ea typeface="맑은 고딕" pitchFamily="34" charset="-127"/>
              </a:rPr>
              <a:t> </a:t>
            </a:r>
            <a:r>
              <a:rPr lang="zh-CN" altLang="en-US" dirty="0">
                <a:latin typeface="맑은 고딕" pitchFamily="34" charset="-127"/>
                <a:ea typeface="맑은 고딕" pitchFamily="34" charset="-127"/>
              </a:rPr>
              <a:t>的数据流</a:t>
            </a:r>
            <a:r>
              <a:rPr lang="zh-CN" altLang="en-US" dirty="0" smtClean="0">
                <a:latin typeface="맑은 고딕" pitchFamily="34" charset="-127"/>
                <a:ea typeface="맑은 고딕" pitchFamily="34" charset="-127"/>
              </a:rPr>
              <a:t>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DB--&gt;</a:t>
            </a:r>
            <a:r>
              <a:rPr lang="zh-CN" altLang="en-US" dirty="0"/>
              <a:t>程序中的内表</a:t>
            </a:r>
            <a:r>
              <a:rPr lang="en-US" altLang="zh-CN" dirty="0"/>
              <a:t>--&gt; Smart Forms</a:t>
            </a:r>
            <a:r>
              <a:rPr lang="zh-CN" altLang="en-US" dirty="0"/>
              <a:t>表格</a:t>
            </a:r>
            <a:r>
              <a:rPr lang="en-US" altLang="zh-CN" dirty="0"/>
              <a:t>--&gt; </a:t>
            </a:r>
            <a:r>
              <a:rPr lang="zh-CN" altLang="en-US" dirty="0"/>
              <a:t>打印输出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DB-</a:t>
            </a:r>
            <a:r>
              <a:rPr lang="en-US" altLang="zh-CN" dirty="0"/>
              <a:t>-&gt;</a:t>
            </a:r>
            <a:r>
              <a:rPr lang="zh-CN" altLang="en-US" dirty="0"/>
              <a:t>程序中的内表：这个过程通过</a:t>
            </a:r>
            <a:r>
              <a:rPr lang="en-US" altLang="zh-CN" dirty="0"/>
              <a:t>SQL</a:t>
            </a:r>
            <a:r>
              <a:rPr lang="zh-CN" altLang="en-US" dirty="0"/>
              <a:t>查询来实现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程序中的内表</a:t>
            </a:r>
            <a:r>
              <a:rPr lang="en-US" altLang="zh-CN" dirty="0"/>
              <a:t>--&gt; Smart Forms</a:t>
            </a:r>
            <a:r>
              <a:rPr lang="zh-CN" altLang="en-US" dirty="0"/>
              <a:t>表格：这个过程要求在程序和对应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Smartforms</a:t>
            </a:r>
            <a:r>
              <a:rPr lang="zh-CN" altLang="en-US" dirty="0"/>
              <a:t>中定义   完全一样的数据结构和数据类型。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953" y="3068960"/>
            <a:ext cx="6192688" cy="299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33506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事务代码：</a:t>
            </a:r>
            <a:r>
              <a:rPr lang="en-US" altLang="zh-CN" dirty="0" smtClean="0"/>
              <a:t>SMARTFORMS</a:t>
            </a:r>
          </a:p>
          <a:p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 smtClean="0"/>
              <a:t>Smartforms</a:t>
            </a:r>
            <a:r>
              <a:rPr lang="en-US" altLang="zh-CN" dirty="0" smtClean="0"/>
              <a:t> </a:t>
            </a:r>
            <a:r>
              <a:rPr lang="zh-CN" altLang="en-US" dirty="0"/>
              <a:t>及相关对象属性设置</a:t>
            </a:r>
            <a:endParaRPr lang="en-US" altLang="zh-CN" dirty="0" smtClean="0"/>
          </a:p>
          <a:p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中的文本属性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字体</a:t>
            </a:r>
            <a:r>
              <a:rPr lang="en-US" altLang="zh-CN" dirty="0" smtClean="0"/>
              <a:t>/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大小等</a:t>
            </a:r>
            <a:endParaRPr lang="en-US" altLang="zh-CN" dirty="0" smtClean="0"/>
          </a:p>
          <a:p>
            <a:r>
              <a:rPr lang="zh-CN" altLang="en-US" dirty="0"/>
              <a:t>文本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很多对象、文本、消息、提示内容都可以预先设定，可以复用的文本模块多在此设定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24" y="4376886"/>
            <a:ext cx="4762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9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31241"/>
            <a:ext cx="5547174" cy="371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SMARTFORMS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SAP Form Builder</a:t>
            </a:r>
            <a:r>
              <a:rPr lang="zh-CN" altLang="en-US" dirty="0" smtClean="0"/>
              <a:t>由以下三个部分构成</a:t>
            </a:r>
            <a:endParaRPr lang="zh-CN" altLang="en-US" dirty="0"/>
          </a:p>
        </p:txBody>
      </p:sp>
      <p:sp>
        <p:nvSpPr>
          <p:cNvPr id="5" name="위쪽 화살표 설명선 11"/>
          <p:cNvSpPr>
            <a:spLocks noChangeArrowheads="1"/>
          </p:cNvSpPr>
          <p:nvPr/>
        </p:nvSpPr>
        <p:spPr bwMode="auto">
          <a:xfrm>
            <a:off x="468313" y="5242161"/>
            <a:ext cx="1647825" cy="1000125"/>
          </a:xfrm>
          <a:prstGeom prst="upArrowCallout">
            <a:avLst>
              <a:gd name="adj1" fmla="val 24989"/>
              <a:gd name="adj2" fmla="val 24989"/>
              <a:gd name="adj3" fmla="val 25000"/>
              <a:gd name="adj4" fmla="val 6497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188913" indent="-188913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altLang="ko-KR" sz="1400">
                <a:solidFill>
                  <a:srgbClr val="0000E5"/>
                </a:solidFill>
              </a:rPr>
              <a:t>Navigation Menu</a:t>
            </a:r>
            <a:endParaRPr lang="ko-KR" altLang="en-US" sz="1400">
              <a:solidFill>
                <a:srgbClr val="0000E5"/>
              </a:solidFill>
            </a:endParaRPr>
          </a:p>
        </p:txBody>
      </p:sp>
      <p:sp>
        <p:nvSpPr>
          <p:cNvPr id="6" name="위쪽 화살표 설명선 12"/>
          <p:cNvSpPr>
            <a:spLocks noChangeArrowheads="1"/>
          </p:cNvSpPr>
          <p:nvPr/>
        </p:nvSpPr>
        <p:spPr bwMode="auto">
          <a:xfrm>
            <a:off x="4356100" y="5242161"/>
            <a:ext cx="1647825" cy="1000125"/>
          </a:xfrm>
          <a:prstGeom prst="upArrowCallout">
            <a:avLst>
              <a:gd name="adj1" fmla="val 24989"/>
              <a:gd name="adj2" fmla="val 24989"/>
              <a:gd name="adj3" fmla="val 25000"/>
              <a:gd name="adj4" fmla="val 6497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188913" indent="-188913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altLang="ko-KR" sz="1400">
                <a:solidFill>
                  <a:srgbClr val="0000E5"/>
                </a:solidFill>
              </a:rPr>
              <a:t>Form Painter</a:t>
            </a:r>
            <a:endParaRPr lang="ko-KR" altLang="en-US" sz="1400">
              <a:solidFill>
                <a:srgbClr val="0000E5"/>
              </a:solidFill>
            </a:endParaRPr>
          </a:p>
        </p:txBody>
      </p:sp>
      <p:sp>
        <p:nvSpPr>
          <p:cNvPr id="7" name="위쪽 화살표 설명선 14"/>
          <p:cNvSpPr>
            <a:spLocks noChangeArrowheads="1"/>
          </p:cNvSpPr>
          <p:nvPr/>
        </p:nvSpPr>
        <p:spPr bwMode="auto">
          <a:xfrm>
            <a:off x="2268538" y="5242161"/>
            <a:ext cx="1647825" cy="1000125"/>
          </a:xfrm>
          <a:prstGeom prst="upArrowCallout">
            <a:avLst>
              <a:gd name="adj1" fmla="val 24989"/>
              <a:gd name="adj2" fmla="val 24989"/>
              <a:gd name="adj3" fmla="val 25000"/>
              <a:gd name="adj4" fmla="val 6497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188913" indent="-188913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altLang="ko-KR" sz="1400">
                <a:solidFill>
                  <a:srgbClr val="0000E5"/>
                </a:solidFill>
              </a:rPr>
              <a:t>Maintenance Frame</a:t>
            </a:r>
            <a:endParaRPr lang="ko-KR" altLang="en-US" sz="1400">
              <a:solidFill>
                <a:srgbClr val="0000E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6700" y="1471885"/>
            <a:ext cx="2308225" cy="1341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Navigation Menu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Smart Form</a:t>
            </a:r>
            <a:r>
              <a:rPr lang="zh-CN" altLang="en-US" sz="1400" dirty="0">
                <a:latin typeface="맑은 고딕" pitchFamily="50" charset="-127"/>
                <a:ea typeface="맑은 고딕" pitchFamily="50" charset="-127"/>
              </a:rPr>
              <a:t>开发的</a:t>
            </a:r>
            <a:r>
              <a:rPr lang="en-US" altLang="zh-CN" sz="1400" dirty="0">
                <a:latin typeface="맑은 고딕" pitchFamily="50" charset="-127"/>
                <a:ea typeface="맑은 고딕" pitchFamily="50" charset="-127"/>
              </a:rPr>
              <a:t>Form  element</a:t>
            </a:r>
            <a:r>
              <a:rPr lang="zh-CN" altLang="en-US" sz="1400" dirty="0">
                <a:latin typeface="맑은 고딕" pitchFamily="50" charset="-127"/>
                <a:ea typeface="맑은 고딕" pitchFamily="50" charset="-127"/>
              </a:rPr>
              <a:t>、节点、在此显示，在窗口左边显示。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9563" y="2895872"/>
            <a:ext cx="2243137" cy="1341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Maintenance Frame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zh-CN" altLang="en-US" sz="1400" dirty="0">
                <a:latin typeface="맑은 고딕" pitchFamily="50" charset="-127"/>
                <a:ea typeface="맑은 고딕" pitchFamily="50" charset="-127"/>
              </a:rPr>
              <a:t>选择的节点属性在此设定，在窗口的中间部分显示。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9563" y="4407172"/>
            <a:ext cx="2308225" cy="2262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Form Painter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-       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zh-CN" altLang="en-US" sz="1400" dirty="0">
                <a:latin typeface="맑은 고딕" pitchFamily="50" charset="-127"/>
                <a:ea typeface="맑은 고딕" pitchFamily="50" charset="-127"/>
              </a:rPr>
              <a:t>点击此按钮出现</a:t>
            </a:r>
            <a:r>
              <a:rPr lang="en-US" altLang="zh-CN" sz="1400" dirty="0">
                <a:latin typeface="맑은 고딕" pitchFamily="50" charset="-127"/>
                <a:ea typeface="맑은 고딕" pitchFamily="50" charset="-127"/>
              </a:rPr>
              <a:t>form Painter,</a:t>
            </a:r>
            <a:r>
              <a:rPr lang="zh-CN" altLang="en-US" sz="1400" dirty="0">
                <a:latin typeface="맑은 고딕" pitchFamily="50" charset="-127"/>
                <a:ea typeface="맑은 고딕" pitchFamily="50" charset="-127"/>
              </a:rPr>
              <a:t>在窗口的最右边，显示</a:t>
            </a:r>
            <a:r>
              <a:rPr lang="en-US" altLang="zh-CN" sz="1400" dirty="0">
                <a:latin typeface="맑은 고딕" pitchFamily="50" charset="-127"/>
                <a:ea typeface="맑은 고딕" pitchFamily="50" charset="-127"/>
              </a:rPr>
              <a:t>windows</a:t>
            </a:r>
            <a:r>
              <a:rPr lang="zh-CN" altLang="en-US" sz="1400" dirty="0">
                <a:latin typeface="맑은 고딕" pitchFamily="50" charset="-127"/>
                <a:ea typeface="맑은 고딕" pitchFamily="50" charset="-127"/>
              </a:rPr>
              <a:t>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graphics</a:t>
            </a:r>
            <a:r>
              <a:rPr lang="zh-CN" altLang="en-US" sz="1400" dirty="0">
                <a:latin typeface="맑은 고딕" pitchFamily="50" charset="-127"/>
                <a:ea typeface="맑은 고딕" pitchFamily="50" charset="-127"/>
              </a:rPr>
              <a:t>的位置，大小，布局。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4725144"/>
            <a:ext cx="8794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943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SMARTFORMS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</a:t>
            </a:r>
            <a:r>
              <a:rPr lang="en-US" altLang="zh-CN" dirty="0"/>
              <a:t>Form Global Setting</a:t>
            </a:r>
            <a:r>
              <a:rPr lang="zh-CN" altLang="en-US" dirty="0"/>
              <a:t>节点和</a:t>
            </a:r>
            <a:r>
              <a:rPr lang="en-US" altLang="zh-CN" dirty="0"/>
              <a:t>Pages  and window</a:t>
            </a:r>
            <a:r>
              <a:rPr lang="zh-CN" altLang="en-US" dirty="0"/>
              <a:t>在这显示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Global </a:t>
            </a:r>
            <a:r>
              <a:rPr lang="en-US" altLang="zh-CN" dirty="0"/>
              <a:t>Settings </a:t>
            </a:r>
            <a:r>
              <a:rPr lang="zh-CN" altLang="en-US" dirty="0"/>
              <a:t>全局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 </a:t>
            </a:r>
            <a:r>
              <a:rPr lang="en-US" altLang="zh-CN" dirty="0"/>
              <a:t>attributes : </a:t>
            </a:r>
            <a:r>
              <a:rPr lang="zh-CN" altLang="en-US" dirty="0"/>
              <a:t>基本信息和格式设定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2"/>
            <a:r>
              <a:rPr lang="zh-CN" altLang="en-US" dirty="0" smtClean="0"/>
              <a:t>设置页面样式，指定输出样式（</a:t>
            </a:r>
            <a:r>
              <a:rPr lang="en-US" altLang="zh-CN" dirty="0" err="1" smtClean="0"/>
              <a:t>Smartstyles</a:t>
            </a:r>
            <a:r>
              <a:rPr lang="zh-CN" altLang="en-US" dirty="0" smtClean="0"/>
              <a:t>下面创建的样式）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 </a:t>
            </a:r>
            <a:r>
              <a:rPr lang="en-US" altLang="zh-CN" dirty="0"/>
              <a:t>interface  : </a:t>
            </a:r>
            <a:r>
              <a:rPr lang="zh-CN" altLang="en-US" dirty="0"/>
              <a:t>输入输出参数。在此设定与调用程序间传的参数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Global </a:t>
            </a:r>
            <a:r>
              <a:rPr lang="en-US" altLang="zh-CN" dirty="0"/>
              <a:t>definitions : Smart Forms</a:t>
            </a:r>
            <a:r>
              <a:rPr lang="zh-CN" altLang="en-US" dirty="0"/>
              <a:t>中内部使用的私有变量，不与外界交互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 Pages and </a:t>
            </a:r>
            <a:r>
              <a:rPr lang="en-US" altLang="zh-CN" dirty="0" smtClean="0"/>
              <a:t>windows</a:t>
            </a:r>
          </a:p>
          <a:p>
            <a:pPr lvl="1"/>
            <a:r>
              <a:rPr lang="zh-CN" altLang="en-US" dirty="0" smtClean="0"/>
              <a:t>显示</a:t>
            </a:r>
            <a:r>
              <a:rPr lang="zh-CN" altLang="en-US" dirty="0"/>
              <a:t>数据和设定</a:t>
            </a:r>
            <a:r>
              <a:rPr lang="en-US" altLang="zh-CN" dirty="0"/>
              <a:t>Page</a:t>
            </a:r>
            <a:r>
              <a:rPr lang="zh-CN" altLang="en-US" dirty="0"/>
              <a:t>页面和</a:t>
            </a:r>
            <a:r>
              <a:rPr lang="en-US" altLang="zh-CN" dirty="0"/>
              <a:t>windows</a:t>
            </a:r>
            <a:r>
              <a:rPr lang="zh-CN" altLang="en-US" dirty="0"/>
              <a:t>窗口布局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根据元素的清单，自上而下的执行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50" y="3645024"/>
            <a:ext cx="26479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7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utoShape 4"/>
          <p:cNvSpPr>
            <a:spLocks noChangeArrowheads="1"/>
          </p:cNvSpPr>
          <p:nvPr/>
        </p:nvSpPr>
        <p:spPr bwMode="gray">
          <a:xfrm rot="5400000">
            <a:off x="1538020" y="3722039"/>
            <a:ext cx="4030251" cy="615950"/>
          </a:xfrm>
          <a:prstGeom prst="rightArrow">
            <a:avLst>
              <a:gd name="adj1" fmla="val 49380"/>
              <a:gd name="adj2" fmla="val 6048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zh-CN" altLang="zh-CN">
              <a:cs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数据流向</a:t>
            </a:r>
            <a:endParaRPr lang="zh-CN" altLang="en-US" dirty="0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79606" y="3657279"/>
            <a:ext cx="522288" cy="398463"/>
            <a:chOff x="2180" y="1267"/>
            <a:chExt cx="1350" cy="103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301" y="1267"/>
              <a:ext cx="1021" cy="1030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2">
                        <a:alpha val="19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 rot="10082854">
              <a:off x="2180" y="2013"/>
              <a:ext cx="926" cy="237"/>
              <a:chOff x="2598" y="1026"/>
              <a:chExt cx="957" cy="242"/>
            </a:xfrm>
          </p:grpSpPr>
          <p:grpSp>
            <p:nvGrpSpPr>
              <p:cNvPr id="50" name="Group 26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62" name="Group 2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68" name="AutoShape 2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AutoShape 2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AutoShape 3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AutoShape 3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3" name="Group 3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64" name="AutoShape 3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AutoShape 3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AutoShape 3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AutoShape 3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52" name="Group 3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8" name="AutoShape 3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AutoShape 4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AutoShape 4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AutoShape 4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3" name="Group 4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4" name="AutoShape 4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AutoShape 4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AutoShape 4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AutoShape 4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7" name="Group 48"/>
            <p:cNvGrpSpPr>
              <a:grpSpLocks/>
            </p:cNvGrpSpPr>
            <p:nvPr/>
          </p:nvGrpSpPr>
          <p:grpSpPr bwMode="auto">
            <a:xfrm>
              <a:off x="2604" y="1361"/>
              <a:ext cx="926" cy="237"/>
              <a:chOff x="2598" y="1026"/>
              <a:chExt cx="957" cy="242"/>
            </a:xfrm>
          </p:grpSpPr>
          <p:grpSp>
            <p:nvGrpSpPr>
              <p:cNvPr id="28" name="Group 4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40" name="Group 5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6" name="AutoShape 5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AutoShape 5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AutoShape 5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AutoShape 5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" name="Group 5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2" name="AutoShape 5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AutoShape 5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AutoShape 5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AutoShape 5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30" name="Group 6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36" name="AutoShape 6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AutoShape 6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AutoShape 6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AutoShape 6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" name="Group 6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2" name="AutoShape 6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AutoShape 6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AutoShape 6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AutoShape 7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cxnSp>
        <p:nvCxnSpPr>
          <p:cNvPr id="8" name="AutoShape 71"/>
          <p:cNvCxnSpPr>
            <a:cxnSpLocks noChangeShapeType="1"/>
          </p:cNvCxnSpPr>
          <p:nvPr/>
        </p:nvCxnSpPr>
        <p:spPr bwMode="auto">
          <a:xfrm rot="16200000">
            <a:off x="690249" y="2787912"/>
            <a:ext cx="936000" cy="6699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Line 73"/>
          <p:cNvSpPr>
            <a:spLocks noChangeShapeType="1"/>
          </p:cNvSpPr>
          <p:nvPr/>
        </p:nvSpPr>
        <p:spPr bwMode="auto">
          <a:xfrm>
            <a:off x="1055856" y="3815087"/>
            <a:ext cx="450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1503531" y="2330309"/>
            <a:ext cx="1541841" cy="629949"/>
            <a:chOff x="2289" y="1260"/>
            <a:chExt cx="1335" cy="672"/>
          </a:xfrm>
        </p:grpSpPr>
        <p:sp>
          <p:nvSpPr>
            <p:cNvPr id="23" name="AutoShape 75"/>
            <p:cNvSpPr>
              <a:spLocks noChangeArrowheads="1"/>
            </p:cNvSpPr>
            <p:nvPr/>
          </p:nvSpPr>
          <p:spPr bwMode="ltGray">
            <a:xfrm>
              <a:off x="2289" y="1260"/>
              <a:ext cx="1335" cy="672"/>
            </a:xfrm>
            <a:prstGeom prst="roundRect">
              <a:avLst>
                <a:gd name="adj" fmla="val 11921"/>
              </a:avLst>
            </a:prstGeom>
            <a:solidFill>
              <a:schemeClr val="accent2"/>
            </a:soli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4" name="Picture 76" descr="Picture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313" y="1280"/>
              <a:ext cx="386" cy="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506706" y="3308029"/>
            <a:ext cx="1541841" cy="629949"/>
            <a:chOff x="2291" y="2228"/>
            <a:chExt cx="1335" cy="672"/>
          </a:xfrm>
        </p:grpSpPr>
        <p:sp>
          <p:nvSpPr>
            <p:cNvPr id="21" name="AutoShape 78"/>
            <p:cNvSpPr>
              <a:spLocks noChangeArrowheads="1"/>
            </p:cNvSpPr>
            <p:nvPr/>
          </p:nvSpPr>
          <p:spPr bwMode="ltGray">
            <a:xfrm>
              <a:off x="2291" y="2228"/>
              <a:ext cx="1335" cy="672"/>
            </a:xfrm>
            <a:prstGeom prst="roundRect">
              <a:avLst>
                <a:gd name="adj" fmla="val 11921"/>
              </a:avLst>
            </a:prstGeom>
            <a:solidFill>
              <a:schemeClr val="accent5"/>
            </a:soli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" name="Picture 79" descr="Picture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313" y="2250"/>
              <a:ext cx="386" cy="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1509881" y="4751191"/>
            <a:ext cx="1541841" cy="629949"/>
            <a:chOff x="2293" y="3198"/>
            <a:chExt cx="1335" cy="672"/>
          </a:xfrm>
        </p:grpSpPr>
        <p:sp>
          <p:nvSpPr>
            <p:cNvPr id="19" name="AutoShape 81"/>
            <p:cNvSpPr>
              <a:spLocks noChangeArrowheads="1"/>
            </p:cNvSpPr>
            <p:nvPr/>
          </p:nvSpPr>
          <p:spPr bwMode="ltGray">
            <a:xfrm>
              <a:off x="2293" y="3198"/>
              <a:ext cx="1335" cy="672"/>
            </a:xfrm>
            <a:prstGeom prst="roundRect">
              <a:avLst>
                <a:gd name="adj" fmla="val 11921"/>
              </a:avLst>
            </a:prstGeom>
            <a:solidFill>
              <a:schemeClr val="tx2"/>
            </a:soli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" name="Picture 82" descr="Picture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313" y="3216"/>
              <a:ext cx="386" cy="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83"/>
          <p:cNvSpPr>
            <a:spLocks noChangeArrowheads="1"/>
          </p:cNvSpPr>
          <p:nvPr/>
        </p:nvSpPr>
        <p:spPr bwMode="auto">
          <a:xfrm>
            <a:off x="1590842" y="2471942"/>
            <a:ext cx="139761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内表</a:t>
            </a:r>
            <a:endParaRPr lang="en-US" altLang="zh-CN" b="1" dirty="0">
              <a:solidFill>
                <a:srgbClr val="FFFFFF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5" name="Rectangle 84"/>
          <p:cNvSpPr>
            <a:spLocks noChangeArrowheads="1"/>
          </p:cNvSpPr>
          <p:nvPr/>
        </p:nvSpPr>
        <p:spPr bwMode="auto">
          <a:xfrm>
            <a:off x="1547981" y="3407968"/>
            <a:ext cx="14555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结构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/</a:t>
            </a:r>
            <a:r>
              <a:rPr lang="zh-CN" altLang="en-US" b="1" dirty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变量</a:t>
            </a:r>
            <a:endParaRPr lang="en-US" altLang="zh-CN" b="1" dirty="0">
              <a:solidFill>
                <a:srgbClr val="FFFFFF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6" name="Rectangle 85"/>
          <p:cNvSpPr>
            <a:spLocks noChangeArrowheads="1"/>
          </p:cNvSpPr>
          <p:nvPr/>
        </p:nvSpPr>
        <p:spPr bwMode="auto">
          <a:xfrm>
            <a:off x="1563856" y="4905524"/>
            <a:ext cx="1455516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返回值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endParaRPr lang="en-US" altLang="zh-CN" b="1" dirty="0">
              <a:solidFill>
                <a:srgbClr val="FFFFFF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grpSp>
        <p:nvGrpSpPr>
          <p:cNvPr id="108" name="Group 74"/>
          <p:cNvGrpSpPr>
            <a:grpSpLocks/>
          </p:cNvGrpSpPr>
          <p:nvPr/>
        </p:nvGrpSpPr>
        <p:grpSpPr bwMode="auto">
          <a:xfrm>
            <a:off x="3935089" y="2382341"/>
            <a:ext cx="1541841" cy="629949"/>
            <a:chOff x="2289" y="1260"/>
            <a:chExt cx="1335" cy="672"/>
          </a:xfrm>
          <a:solidFill>
            <a:schemeClr val="accent2"/>
          </a:solidFill>
        </p:grpSpPr>
        <p:sp>
          <p:nvSpPr>
            <p:cNvPr id="109" name="AutoShape 75"/>
            <p:cNvSpPr>
              <a:spLocks noChangeArrowheads="1"/>
            </p:cNvSpPr>
            <p:nvPr/>
          </p:nvSpPr>
          <p:spPr bwMode="ltGray">
            <a:xfrm>
              <a:off x="2289" y="1260"/>
              <a:ext cx="1335" cy="672"/>
            </a:xfrm>
            <a:prstGeom prst="roundRect">
              <a:avLst>
                <a:gd name="adj" fmla="val 11921"/>
              </a:avLst>
            </a:prstGeom>
            <a:grpFill/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0" name="Picture 76" descr="Picture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313" y="1280"/>
              <a:ext cx="386" cy="42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11" name="Group 77"/>
          <p:cNvGrpSpPr>
            <a:grpSpLocks/>
          </p:cNvGrpSpPr>
          <p:nvPr/>
        </p:nvGrpSpPr>
        <p:grpSpPr bwMode="auto">
          <a:xfrm>
            <a:off x="3938264" y="3360061"/>
            <a:ext cx="1541841" cy="629949"/>
            <a:chOff x="2291" y="2228"/>
            <a:chExt cx="1335" cy="672"/>
          </a:xfrm>
          <a:solidFill>
            <a:schemeClr val="accent5"/>
          </a:solidFill>
        </p:grpSpPr>
        <p:sp>
          <p:nvSpPr>
            <p:cNvPr id="112" name="AutoShape 78"/>
            <p:cNvSpPr>
              <a:spLocks noChangeArrowheads="1"/>
            </p:cNvSpPr>
            <p:nvPr/>
          </p:nvSpPr>
          <p:spPr bwMode="ltGray">
            <a:xfrm>
              <a:off x="2291" y="2228"/>
              <a:ext cx="1335" cy="672"/>
            </a:xfrm>
            <a:prstGeom prst="roundRect">
              <a:avLst>
                <a:gd name="adj" fmla="val 11921"/>
              </a:avLst>
            </a:prstGeom>
            <a:grpFill/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3" name="Picture 79" descr="Picture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313" y="2250"/>
              <a:ext cx="386" cy="42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14" name="Group 80"/>
          <p:cNvGrpSpPr>
            <a:grpSpLocks/>
          </p:cNvGrpSpPr>
          <p:nvPr/>
        </p:nvGrpSpPr>
        <p:grpSpPr bwMode="auto">
          <a:xfrm>
            <a:off x="3941439" y="4803223"/>
            <a:ext cx="1541841" cy="629949"/>
            <a:chOff x="2293" y="3198"/>
            <a:chExt cx="1335" cy="672"/>
          </a:xfrm>
        </p:grpSpPr>
        <p:sp>
          <p:nvSpPr>
            <p:cNvPr id="115" name="AutoShape 81"/>
            <p:cNvSpPr>
              <a:spLocks noChangeArrowheads="1"/>
            </p:cNvSpPr>
            <p:nvPr/>
          </p:nvSpPr>
          <p:spPr bwMode="ltGray">
            <a:xfrm>
              <a:off x="2293" y="3198"/>
              <a:ext cx="1335" cy="672"/>
            </a:xfrm>
            <a:prstGeom prst="roundRect">
              <a:avLst>
                <a:gd name="adj" fmla="val 11921"/>
              </a:avLst>
            </a:prstGeom>
            <a:solidFill>
              <a:schemeClr val="tx2"/>
            </a:soli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" name="Picture 82" descr="Picture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313" y="3216"/>
              <a:ext cx="386" cy="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" name="Rectangle 83"/>
          <p:cNvSpPr>
            <a:spLocks noChangeArrowheads="1"/>
          </p:cNvSpPr>
          <p:nvPr/>
        </p:nvSpPr>
        <p:spPr bwMode="auto">
          <a:xfrm>
            <a:off x="4022401" y="2523974"/>
            <a:ext cx="1455516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内表</a:t>
            </a:r>
            <a:endParaRPr lang="en-US" altLang="zh-CN" b="1" dirty="0">
              <a:solidFill>
                <a:srgbClr val="FFFFFF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18" name="Rectangle 84"/>
          <p:cNvSpPr>
            <a:spLocks noChangeArrowheads="1"/>
          </p:cNvSpPr>
          <p:nvPr/>
        </p:nvSpPr>
        <p:spPr bwMode="auto">
          <a:xfrm>
            <a:off x="3979539" y="3460000"/>
            <a:ext cx="14555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结构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/</a:t>
            </a:r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变量</a:t>
            </a:r>
            <a:endParaRPr lang="en-US" altLang="zh-CN" b="1" dirty="0">
              <a:solidFill>
                <a:srgbClr val="FFFFFF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19" name="Rectangle 85"/>
          <p:cNvSpPr>
            <a:spLocks noChangeArrowheads="1"/>
          </p:cNvSpPr>
          <p:nvPr/>
        </p:nvSpPr>
        <p:spPr bwMode="auto">
          <a:xfrm>
            <a:off x="3995414" y="4957556"/>
            <a:ext cx="1455516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返回值</a:t>
            </a:r>
            <a:r>
              <a:rPr lang="en-US" altLang="zh-CN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endParaRPr lang="en-US" altLang="zh-CN" b="1" dirty="0">
              <a:solidFill>
                <a:srgbClr val="FFFFFF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26" name="右箭头 125"/>
          <p:cNvSpPr/>
          <p:nvPr/>
        </p:nvSpPr>
        <p:spPr>
          <a:xfrm>
            <a:off x="3231249" y="2662959"/>
            <a:ext cx="576064" cy="165101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右箭头 126"/>
          <p:cNvSpPr/>
          <p:nvPr/>
        </p:nvSpPr>
        <p:spPr>
          <a:xfrm>
            <a:off x="3231249" y="3671071"/>
            <a:ext cx="576064" cy="165101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 w="31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右箭头 127"/>
          <p:cNvSpPr/>
          <p:nvPr/>
        </p:nvSpPr>
        <p:spPr>
          <a:xfrm flipH="1">
            <a:off x="3231249" y="5039223"/>
            <a:ext cx="576064" cy="16510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1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AutoShape 71"/>
          <p:cNvCxnSpPr>
            <a:cxnSpLocks noChangeShapeType="1"/>
          </p:cNvCxnSpPr>
          <p:nvPr/>
        </p:nvCxnSpPr>
        <p:spPr bwMode="auto">
          <a:xfrm rot="10800000">
            <a:off x="809885" y="4031111"/>
            <a:ext cx="669600" cy="1080000"/>
          </a:xfrm>
          <a:prstGeom prst="bentConnector2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圆角矩形 130"/>
          <p:cNvSpPr/>
          <p:nvPr/>
        </p:nvSpPr>
        <p:spPr>
          <a:xfrm>
            <a:off x="494945" y="1968926"/>
            <a:ext cx="2736304" cy="3790377"/>
          </a:xfrm>
          <a:prstGeom prst="roundRect">
            <a:avLst>
              <a:gd name="adj" fmla="val 10730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3807313" y="1985936"/>
            <a:ext cx="4176464" cy="3773368"/>
          </a:xfrm>
          <a:prstGeom prst="roundRect">
            <a:avLst>
              <a:gd name="adj" fmla="val 10730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229928" y="5610213"/>
            <a:ext cx="1178616" cy="438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调用程序</a:t>
            </a:r>
            <a:endParaRPr lang="zh-CN" altLang="en-US" dirty="0"/>
          </a:p>
        </p:txBody>
      </p:sp>
      <p:sp>
        <p:nvSpPr>
          <p:cNvPr id="138" name="圆角矩形 137"/>
          <p:cNvSpPr/>
          <p:nvPr/>
        </p:nvSpPr>
        <p:spPr>
          <a:xfrm>
            <a:off x="1972844" y="6045139"/>
            <a:ext cx="3160604" cy="59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参照相同的数据类型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表类型进行定义</a:t>
            </a:r>
            <a:endParaRPr lang="zh-CN" altLang="en-US" dirty="0"/>
          </a:p>
        </p:txBody>
      </p:sp>
      <p:sp>
        <p:nvSpPr>
          <p:cNvPr id="139" name="右箭头 138"/>
          <p:cNvSpPr/>
          <p:nvPr/>
        </p:nvSpPr>
        <p:spPr>
          <a:xfrm>
            <a:off x="5607513" y="2700043"/>
            <a:ext cx="576064" cy="165101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AutoShape 78"/>
          <p:cNvSpPr>
            <a:spLocks noChangeArrowheads="1"/>
          </p:cNvSpPr>
          <p:nvPr/>
        </p:nvSpPr>
        <p:spPr bwMode="ltGray">
          <a:xfrm>
            <a:off x="6268281" y="2465058"/>
            <a:ext cx="1541841" cy="629949"/>
          </a:xfrm>
          <a:prstGeom prst="hexagon">
            <a:avLst/>
          </a:prstGeom>
          <a:solidFill>
            <a:schemeClr val="accent6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Rectangle 84"/>
          <p:cNvSpPr>
            <a:spLocks noChangeArrowheads="1"/>
          </p:cNvSpPr>
          <p:nvPr/>
        </p:nvSpPr>
        <p:spPr bwMode="auto">
          <a:xfrm>
            <a:off x="6354606" y="2606666"/>
            <a:ext cx="1341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 smtClean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结构</a:t>
            </a:r>
            <a:endParaRPr lang="en-US" altLang="zh-CN" b="1" dirty="0">
              <a:solidFill>
                <a:srgbClr val="FFFFFF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46" name="右箭头 145"/>
          <p:cNvSpPr/>
          <p:nvPr/>
        </p:nvSpPr>
        <p:spPr>
          <a:xfrm>
            <a:off x="7911769" y="2734967"/>
            <a:ext cx="288032" cy="14497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右箭头 146"/>
          <p:cNvSpPr/>
          <p:nvPr/>
        </p:nvSpPr>
        <p:spPr>
          <a:xfrm>
            <a:off x="5607513" y="3704728"/>
            <a:ext cx="2592288" cy="148453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 w="31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AutoShape 78"/>
          <p:cNvSpPr>
            <a:spLocks noChangeArrowheads="1"/>
          </p:cNvSpPr>
          <p:nvPr/>
        </p:nvSpPr>
        <p:spPr bwMode="ltGray">
          <a:xfrm>
            <a:off x="5583685" y="4103119"/>
            <a:ext cx="1541841" cy="629949"/>
          </a:xfrm>
          <a:prstGeom prst="hexagon">
            <a:avLst/>
          </a:prstGeom>
          <a:solidFill>
            <a:schemeClr val="accent6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84"/>
          <p:cNvSpPr>
            <a:spLocks noChangeArrowheads="1"/>
          </p:cNvSpPr>
          <p:nvPr/>
        </p:nvSpPr>
        <p:spPr bwMode="auto">
          <a:xfrm>
            <a:off x="5713781" y="4126373"/>
            <a:ext cx="13411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rgbClr val="FFFFFF"/>
                </a:solidFill>
                <a:latin typeface="Arial" charset="0"/>
                <a:ea typeface="宋体" pitchFamily="2" charset="-122"/>
                <a:cs typeface="Arial" charset="0"/>
              </a:rPr>
              <a:t>变量判断及操作</a:t>
            </a:r>
            <a:endParaRPr lang="en-US" altLang="zh-CN" b="1" dirty="0">
              <a:solidFill>
                <a:srgbClr val="FFFFFF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50" name="右箭头 149"/>
          <p:cNvSpPr/>
          <p:nvPr/>
        </p:nvSpPr>
        <p:spPr>
          <a:xfrm>
            <a:off x="7407713" y="4408716"/>
            <a:ext cx="792088" cy="14845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圆角矩形 150"/>
          <p:cNvSpPr/>
          <p:nvPr/>
        </p:nvSpPr>
        <p:spPr>
          <a:xfrm>
            <a:off x="5786902" y="5632157"/>
            <a:ext cx="1338624" cy="438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Smartforms</a:t>
            </a:r>
            <a:endParaRPr lang="zh-CN" altLang="en-US" dirty="0"/>
          </a:p>
        </p:txBody>
      </p:sp>
      <p:sp>
        <p:nvSpPr>
          <p:cNvPr id="152" name="圆角矩形 151"/>
          <p:cNvSpPr/>
          <p:nvPr/>
        </p:nvSpPr>
        <p:spPr>
          <a:xfrm>
            <a:off x="8330672" y="2580991"/>
            <a:ext cx="417792" cy="2370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</a:t>
            </a:r>
            <a:endParaRPr lang="zh-CN" altLang="en-US" dirty="0"/>
          </a:p>
        </p:txBody>
      </p:sp>
      <p:sp>
        <p:nvSpPr>
          <p:cNvPr id="153" name="右箭头 152"/>
          <p:cNvSpPr/>
          <p:nvPr/>
        </p:nvSpPr>
        <p:spPr>
          <a:xfrm flipH="1">
            <a:off x="5621029" y="5084475"/>
            <a:ext cx="2578771" cy="17923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1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角矩形 153"/>
          <p:cNvSpPr/>
          <p:nvPr/>
        </p:nvSpPr>
        <p:spPr>
          <a:xfrm>
            <a:off x="4253661" y="1790888"/>
            <a:ext cx="1053602" cy="44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Form Interface</a:t>
            </a:r>
            <a:endParaRPr lang="zh-CN" altLang="en-US" sz="1400" dirty="0"/>
          </a:p>
        </p:txBody>
      </p:sp>
      <p:sp>
        <p:nvSpPr>
          <p:cNvPr id="155" name="圆角矩形 154"/>
          <p:cNvSpPr/>
          <p:nvPr/>
        </p:nvSpPr>
        <p:spPr>
          <a:xfrm>
            <a:off x="6268612" y="1790888"/>
            <a:ext cx="1101063" cy="448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Global Definitions</a:t>
            </a:r>
            <a:endParaRPr lang="zh-CN" altLang="en-US" sz="1400" dirty="0"/>
          </a:p>
        </p:txBody>
      </p:sp>
      <p:cxnSp>
        <p:nvCxnSpPr>
          <p:cNvPr id="157" name="直接连接符 156"/>
          <p:cNvCxnSpPr/>
          <p:nvPr/>
        </p:nvCxnSpPr>
        <p:spPr>
          <a:xfrm>
            <a:off x="5713781" y="1556792"/>
            <a:ext cx="0" cy="432152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r>
              <a:rPr lang="en-US" altLang="zh-CN" dirty="0" smtClean="0"/>
              <a:t>Form Interface</a:t>
            </a:r>
          </a:p>
          <a:p>
            <a:pPr lvl="1"/>
            <a:r>
              <a:rPr lang="zh-CN" altLang="en-US" dirty="0" smtClean="0"/>
              <a:t>用于数据传输，导入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导出参数，表格传输，异常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结构及表需要参照数据字典中定义的结构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表类型进行定义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Global Definition</a:t>
            </a:r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err="1" smtClean="0"/>
              <a:t>Smartforms</a:t>
            </a:r>
            <a:r>
              <a:rPr lang="zh-CN" altLang="en-US" dirty="0" smtClean="0"/>
              <a:t>内部使用变量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设置类型、字段符号（动态指定变量）、初始化等设置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72816"/>
            <a:ext cx="4320480" cy="163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37112"/>
            <a:ext cx="4320479" cy="133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6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1902</Words>
  <Application>Microsoft Office PowerPoint</Application>
  <PresentationFormat>全屏显示(4:3)</PresentationFormat>
  <Paragraphs>295</Paragraphs>
  <Slides>32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SMARTFORMS</vt:lpstr>
      <vt:lpstr>内容概览</vt:lpstr>
      <vt:lpstr>智能表单</vt:lpstr>
      <vt:lpstr>Smartforms 的数据流向</vt:lpstr>
      <vt:lpstr>智能表单</vt:lpstr>
      <vt:lpstr>SMARTFORMS使用方法</vt:lpstr>
      <vt:lpstr>SMARTFORMS使用方法</vt:lpstr>
      <vt:lpstr>数据流向</vt:lpstr>
      <vt:lpstr>数据定义</vt:lpstr>
      <vt:lpstr>元素</vt:lpstr>
      <vt:lpstr>页面（Page）</vt:lpstr>
      <vt:lpstr>窗体（Window）</vt:lpstr>
      <vt:lpstr>图片（Graphic）</vt:lpstr>
      <vt:lpstr>地址（Address）</vt:lpstr>
      <vt:lpstr>模板（Template）</vt:lpstr>
      <vt:lpstr>表（Table）</vt:lpstr>
      <vt:lpstr>表（Table）</vt:lpstr>
      <vt:lpstr>判断（Alternative）</vt:lpstr>
      <vt:lpstr>程序代码（Program Lines）</vt:lpstr>
      <vt:lpstr>循环（Loop）</vt:lpstr>
      <vt:lpstr>命令（Command）</vt:lpstr>
      <vt:lpstr>文件夹（Folder）</vt:lpstr>
      <vt:lpstr>文本（Text）</vt:lpstr>
      <vt:lpstr>文本模块（Text Module）</vt:lpstr>
      <vt:lpstr>样式（Smart Styles）</vt:lpstr>
      <vt:lpstr>样式-表头</vt:lpstr>
      <vt:lpstr>样式-段落格式</vt:lpstr>
      <vt:lpstr>样式-字体格式</vt:lpstr>
      <vt:lpstr>Smartforms的测试及调用</vt:lpstr>
      <vt:lpstr>获取函数名称</vt:lpstr>
      <vt:lpstr>调用时传入/传出参数</vt:lpstr>
      <vt:lpstr>假脱机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Qing</cp:lastModifiedBy>
  <cp:revision>343</cp:revision>
  <dcterms:created xsi:type="dcterms:W3CDTF">2013-06-06T10:01:03Z</dcterms:created>
  <dcterms:modified xsi:type="dcterms:W3CDTF">2013-11-05T13:02:27Z</dcterms:modified>
</cp:coreProperties>
</file>