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04" r:id="rId3"/>
    <p:sldId id="334" r:id="rId4"/>
    <p:sldId id="303" r:id="rId5"/>
    <p:sldId id="305" r:id="rId6"/>
    <p:sldId id="335" r:id="rId7"/>
    <p:sldId id="302" r:id="rId8"/>
    <p:sldId id="307" r:id="rId9"/>
    <p:sldId id="308" r:id="rId10"/>
    <p:sldId id="309" r:id="rId11"/>
    <p:sldId id="301" r:id="rId12"/>
    <p:sldId id="310" r:id="rId13"/>
    <p:sldId id="311" r:id="rId14"/>
    <p:sldId id="312" r:id="rId15"/>
    <p:sldId id="306" r:id="rId16"/>
    <p:sldId id="313" r:id="rId17"/>
    <p:sldId id="314" r:id="rId18"/>
    <p:sldId id="336" r:id="rId19"/>
    <p:sldId id="316" r:id="rId20"/>
    <p:sldId id="315" r:id="rId21"/>
    <p:sldId id="346" r:id="rId22"/>
    <p:sldId id="317" r:id="rId23"/>
    <p:sldId id="318" r:id="rId24"/>
    <p:sldId id="320" r:id="rId25"/>
    <p:sldId id="321" r:id="rId26"/>
    <p:sldId id="337" r:id="rId27"/>
    <p:sldId id="319" r:id="rId28"/>
    <p:sldId id="322" r:id="rId29"/>
    <p:sldId id="324" r:id="rId30"/>
    <p:sldId id="340" r:id="rId31"/>
    <p:sldId id="341" r:id="rId32"/>
    <p:sldId id="342" r:id="rId33"/>
    <p:sldId id="323" r:id="rId34"/>
    <p:sldId id="325" r:id="rId35"/>
    <p:sldId id="326" r:id="rId36"/>
    <p:sldId id="327" r:id="rId37"/>
    <p:sldId id="328" r:id="rId38"/>
    <p:sldId id="333" r:id="rId39"/>
    <p:sldId id="338" r:id="rId40"/>
    <p:sldId id="332" r:id="rId41"/>
    <p:sldId id="339" r:id="rId42"/>
    <p:sldId id="329" r:id="rId43"/>
    <p:sldId id="343" r:id="rId44"/>
    <p:sldId id="344" r:id="rId45"/>
    <p:sldId id="330" r:id="rId46"/>
    <p:sldId id="345"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97630" autoAdjust="0"/>
  </p:normalViewPr>
  <p:slideViewPr>
    <p:cSldViewPr>
      <p:cViewPr varScale="1">
        <p:scale>
          <a:sx n="87" d="100"/>
          <a:sy n="87" d="100"/>
        </p:scale>
        <p:origin x="-112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83096-3E4D-4EAD-AED6-5B6EA8EE5365}" type="datetimeFigureOut">
              <a:rPr lang="zh-CN" altLang="en-US" smtClean="0"/>
              <a:t>2014/3/23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12149-6181-4C94-9E93-FF5EF77BF103}" type="slidenum">
              <a:rPr lang="zh-CN" altLang="en-US" smtClean="0"/>
              <a:t>‹#›</a:t>
            </a:fld>
            <a:endParaRPr lang="zh-CN" altLang="en-US"/>
          </a:p>
        </p:txBody>
      </p:sp>
    </p:spTree>
    <p:extLst>
      <p:ext uri="{BB962C8B-B14F-4D97-AF65-F5344CB8AC3E}">
        <p14:creationId xmlns:p14="http://schemas.microsoft.com/office/powerpoint/2010/main" val="102234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Module Pool</a:t>
            </a:r>
            <a:r>
              <a:rPr lang="zh-CN" altLang="en-US" dirty="0" smtClean="0"/>
              <a:t>大致可以分成</a:t>
            </a:r>
            <a:r>
              <a:rPr lang="en-US" altLang="zh-CN" dirty="0" smtClean="0"/>
              <a:t>PBO</a:t>
            </a:r>
            <a:r>
              <a:rPr lang="zh-CN" altLang="en-US" dirty="0" smtClean="0"/>
              <a:t>、</a:t>
            </a:r>
            <a:r>
              <a:rPr lang="en-US" altLang="zh-CN" dirty="0" smtClean="0"/>
              <a:t>PAI</a:t>
            </a:r>
            <a:r>
              <a:rPr lang="zh-CN" altLang="en-US" dirty="0" smtClean="0"/>
              <a:t>两个模块，与界面的逻辑流的顺序一致，对应的流程就是界面显示前和用户输入后。简单来说，就是将画面显示前所需的逻辑和用户对界面进行处理的逻辑分别放置到各自的</a:t>
            </a:r>
            <a:r>
              <a:rPr lang="en-US" altLang="zh-CN" dirty="0" smtClean="0"/>
              <a:t>processing</a:t>
            </a:r>
            <a:r>
              <a:rPr lang="en-US" altLang="zh-CN" baseline="0" dirty="0" smtClean="0"/>
              <a:t> block</a:t>
            </a:r>
            <a:r>
              <a:rPr lang="zh-CN" altLang="en-US" baseline="0" dirty="0" smtClean="0"/>
              <a:t>中。</a:t>
            </a:r>
            <a:endParaRPr lang="en-US" altLang="zh-CN" baseline="0" dirty="0" smtClean="0"/>
          </a:p>
          <a:p>
            <a:r>
              <a:rPr lang="zh-CN" altLang="en-US" baseline="0" dirty="0" smtClean="0"/>
              <a:t>默认情况下，系统将模块池分成一个或多个包含程序。</a:t>
            </a:r>
            <a:endParaRPr lang="en-US" altLang="zh-CN" baseline="0" dirty="0" smtClean="0"/>
          </a:p>
        </p:txBody>
      </p:sp>
      <p:sp>
        <p:nvSpPr>
          <p:cNvPr id="4" name="灯片编号占位符 3"/>
          <p:cNvSpPr>
            <a:spLocks noGrp="1"/>
          </p:cNvSpPr>
          <p:nvPr>
            <p:ph type="sldNum" sz="quarter" idx="10"/>
          </p:nvPr>
        </p:nvSpPr>
        <p:spPr/>
        <p:txBody>
          <a:bodyPr/>
          <a:lstStyle/>
          <a:p>
            <a:fld id="{87E12149-6181-4C94-9E93-FF5EF77BF103}" type="slidenum">
              <a:rPr lang="zh-CN" altLang="en-US" smtClean="0"/>
              <a:t>5</a:t>
            </a:fld>
            <a:endParaRPr lang="zh-CN" altLang="en-US"/>
          </a:p>
        </p:txBody>
      </p:sp>
    </p:spTree>
    <p:extLst>
      <p:ext uri="{BB962C8B-B14F-4D97-AF65-F5344CB8AC3E}">
        <p14:creationId xmlns:p14="http://schemas.microsoft.com/office/powerpoint/2010/main" val="1123967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2014/3/23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996952"/>
            <a:ext cx="7772400" cy="1470025"/>
          </a:xfrm>
        </p:spPr>
        <p:txBody>
          <a:bodyPr/>
          <a:lstStyle/>
          <a:p>
            <a:r>
              <a:rPr lang="en-US" altLang="zh-CN" dirty="0"/>
              <a:t>Online</a:t>
            </a:r>
            <a:r>
              <a:rPr lang="zh-CN" altLang="en-US" dirty="0" smtClean="0">
                <a:solidFill>
                  <a:schemeClr val="bg1"/>
                </a:solidFill>
              </a:rPr>
              <a:t>程序</a:t>
            </a:r>
            <a:endParaRPr lang="zh-CN" altLang="en-US" dirty="0">
              <a:solidFill>
                <a:schemeClr val="bg1"/>
              </a:solidFill>
            </a:endParaRPr>
          </a:p>
        </p:txBody>
      </p:sp>
    </p:spTree>
    <p:extLst>
      <p:ext uri="{BB962C8B-B14F-4D97-AF65-F5344CB8AC3E}">
        <p14:creationId xmlns:p14="http://schemas.microsoft.com/office/powerpoint/2010/main" val="2406992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r>
              <a:rPr lang="en-US" altLang="zh-CN" dirty="0" smtClean="0"/>
              <a:t>Attributes</a:t>
            </a:r>
            <a:r>
              <a:rPr lang="zh-CN" altLang="en-US" dirty="0" smtClean="0"/>
              <a:t>）</a:t>
            </a:r>
            <a:endParaRPr lang="zh-CN" altLang="en-US" dirty="0"/>
          </a:p>
        </p:txBody>
      </p:sp>
      <p:sp>
        <p:nvSpPr>
          <p:cNvPr id="3" name="内容占位符 2"/>
          <p:cNvSpPr>
            <a:spLocks noGrp="1"/>
          </p:cNvSpPr>
          <p:nvPr>
            <p:ph idx="1"/>
          </p:nvPr>
        </p:nvSpPr>
        <p:spPr>
          <a:xfrm>
            <a:off x="457200" y="1600200"/>
            <a:ext cx="3466728" cy="4525963"/>
          </a:xfrm>
        </p:spPr>
        <p:txBody>
          <a:bodyPr/>
          <a:lstStyle/>
          <a:p>
            <a:r>
              <a:rPr lang="zh-CN" altLang="en-US" dirty="0" smtClean="0"/>
              <a:t>短文</a:t>
            </a:r>
            <a:r>
              <a:rPr lang="zh-CN" altLang="en-US" dirty="0"/>
              <a:t>本</a:t>
            </a:r>
            <a:endParaRPr lang="en-US" altLang="zh-CN" dirty="0"/>
          </a:p>
          <a:p>
            <a:r>
              <a:rPr lang="zh-CN" altLang="en-US" dirty="0"/>
              <a:t>界面类型</a:t>
            </a:r>
            <a:endParaRPr lang="en-US" altLang="zh-CN" dirty="0"/>
          </a:p>
          <a:p>
            <a:pPr lvl="1"/>
            <a:r>
              <a:rPr lang="zh-CN" altLang="en-US" dirty="0"/>
              <a:t>标准界面</a:t>
            </a:r>
            <a:endParaRPr lang="en-US" altLang="zh-CN" dirty="0"/>
          </a:p>
          <a:p>
            <a:pPr lvl="1"/>
            <a:r>
              <a:rPr lang="zh-CN" altLang="en-US" dirty="0"/>
              <a:t>子界面</a:t>
            </a:r>
            <a:endParaRPr lang="en-US" altLang="zh-CN" dirty="0"/>
          </a:p>
          <a:p>
            <a:pPr lvl="1"/>
            <a:r>
              <a:rPr lang="zh-CN" altLang="en-US" dirty="0" smtClean="0"/>
              <a:t>对话框</a:t>
            </a:r>
            <a:endParaRPr lang="en-US" altLang="zh-CN" dirty="0"/>
          </a:p>
          <a:p>
            <a:pPr lvl="1"/>
            <a:r>
              <a:rPr lang="zh-CN" altLang="en-US" dirty="0"/>
              <a:t>选择界面</a:t>
            </a:r>
            <a:endParaRPr lang="en-US" altLang="zh-CN" dirty="0"/>
          </a:p>
          <a:p>
            <a:r>
              <a:rPr lang="zh-CN" altLang="en-US" dirty="0"/>
              <a:t>下一屏</a:t>
            </a:r>
            <a:endParaRPr lang="en-US" altLang="zh-CN" dirty="0"/>
          </a:p>
          <a:p>
            <a:pPr lvl="1"/>
            <a:r>
              <a:rPr lang="zh-CN" altLang="en-US" dirty="0" smtClean="0"/>
              <a:t>当前界面</a:t>
            </a:r>
            <a:r>
              <a:rPr lang="zh-CN" altLang="en-US" dirty="0"/>
              <a:t>输出</a:t>
            </a:r>
            <a:r>
              <a:rPr lang="zh-CN" altLang="en-US" dirty="0" smtClean="0"/>
              <a:t>结束</a:t>
            </a:r>
            <a:r>
              <a:rPr lang="zh-CN" altLang="en-US" dirty="0"/>
              <a:t>时</a:t>
            </a:r>
            <a:r>
              <a:rPr lang="zh-CN" altLang="en-US" dirty="0" smtClean="0"/>
              <a:t>出现的界面</a:t>
            </a:r>
            <a:endParaRPr lang="en-US" altLang="zh-CN" dirty="0" smtClean="0"/>
          </a:p>
          <a:p>
            <a:pPr lvl="1"/>
            <a:r>
              <a:rPr lang="zh-CN" altLang="en-US" dirty="0"/>
              <a:t>为</a:t>
            </a:r>
            <a:r>
              <a:rPr lang="zh-CN" altLang="en-US" dirty="0" smtClean="0"/>
              <a:t>空：程序结束</a:t>
            </a:r>
            <a:endParaRPr lang="en-US" altLang="zh-CN" dirty="0" smtClean="0"/>
          </a:p>
          <a:p>
            <a:pPr lvl="1"/>
            <a:r>
              <a:rPr lang="zh-CN" altLang="en-US" dirty="0" smtClean="0"/>
              <a:t>程序中调用其他界面：调用优先</a:t>
            </a:r>
            <a:endParaRPr lang="en-US" altLang="zh-CN" dirty="0" smtClean="0"/>
          </a:p>
          <a:p>
            <a:r>
              <a:rPr lang="zh-CN" altLang="en-US" dirty="0" smtClean="0"/>
              <a:t>行</a:t>
            </a:r>
            <a:r>
              <a:rPr lang="en-US" altLang="zh-CN" dirty="0" smtClean="0"/>
              <a:t>/</a:t>
            </a:r>
            <a:r>
              <a:rPr lang="zh-CN" altLang="en-US" dirty="0" smtClean="0"/>
              <a:t>列</a:t>
            </a:r>
            <a:endParaRPr lang="en-US" altLang="zh-CN" dirty="0" smtClean="0"/>
          </a:p>
          <a:p>
            <a:pPr lvl="1"/>
            <a:r>
              <a:rPr lang="zh-CN" altLang="en-US" dirty="0" smtClean="0"/>
              <a:t>设置界面大小</a:t>
            </a:r>
            <a:endParaRPr lang="en-US" altLang="zh-CN" dirty="0" smtClean="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988840"/>
            <a:ext cx="5131971" cy="37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965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元素</a:t>
            </a:r>
            <a:r>
              <a:rPr lang="zh-CN" altLang="en-US" dirty="0" smtClean="0"/>
              <a:t>清单（</a:t>
            </a:r>
            <a:r>
              <a:rPr lang="en-US" altLang="zh-CN" dirty="0" smtClean="0"/>
              <a:t>Element List</a:t>
            </a:r>
            <a:r>
              <a:rPr lang="zh-CN" altLang="en-US" dirty="0" smtClean="0"/>
              <a:t>）</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614919113"/>
              </p:ext>
            </p:extLst>
          </p:nvPr>
        </p:nvGraphicFramePr>
        <p:xfrm>
          <a:off x="457200" y="1600200"/>
          <a:ext cx="8147246" cy="4744720"/>
        </p:xfrm>
        <a:graphic>
          <a:graphicData uri="http://schemas.openxmlformats.org/drawingml/2006/table">
            <a:tbl>
              <a:tblPr firstRow="1" bandRow="1">
                <a:tableStyleId>{5C22544A-7EE6-4342-B048-85BDC9FD1C3A}</a:tableStyleId>
              </a:tblPr>
              <a:tblGrid>
                <a:gridCol w="610183"/>
                <a:gridCol w="2280481"/>
                <a:gridCol w="2520280"/>
                <a:gridCol w="2736302"/>
              </a:tblGrid>
              <a:tr h="370840">
                <a:tc>
                  <a:txBody>
                    <a:bodyPr/>
                    <a:lstStyle/>
                    <a:p>
                      <a:r>
                        <a:rPr lang="zh-CN" altLang="en-US" sz="1400" dirty="0" smtClean="0"/>
                        <a:t>按钮</a:t>
                      </a:r>
                      <a:endParaRPr lang="zh-CN" altLang="en-US" sz="1400" dirty="0"/>
                    </a:p>
                  </a:txBody>
                  <a:tcPr/>
                </a:tc>
                <a:tc>
                  <a:txBody>
                    <a:bodyPr/>
                    <a:lstStyle/>
                    <a:p>
                      <a:r>
                        <a:rPr lang="zh-CN" altLang="en-US" sz="1400" dirty="0" smtClean="0"/>
                        <a:t>名称</a:t>
                      </a:r>
                      <a:endParaRPr lang="zh-CN" altLang="en-US" sz="1400" dirty="0"/>
                    </a:p>
                  </a:txBody>
                  <a:tcPr/>
                </a:tc>
                <a:tc>
                  <a:txBody>
                    <a:bodyPr/>
                    <a:lstStyle/>
                    <a:p>
                      <a:r>
                        <a:rPr lang="zh-CN" altLang="en-US" sz="1400" dirty="0" smtClean="0"/>
                        <a:t>名称</a:t>
                      </a:r>
                      <a:endParaRPr lang="zh-CN" altLang="en-US" sz="1400" dirty="0"/>
                    </a:p>
                  </a:txBody>
                  <a:tcPr/>
                </a:tc>
                <a:tc>
                  <a:txBody>
                    <a:bodyPr/>
                    <a:lstStyle/>
                    <a:p>
                      <a:r>
                        <a:rPr lang="zh-CN" altLang="en-US" sz="1400" dirty="0" smtClean="0"/>
                        <a:t>说明</a:t>
                      </a:r>
                      <a:endParaRPr lang="zh-CN" altLang="en-US" sz="1400" dirty="0"/>
                    </a:p>
                  </a:txBody>
                  <a:tcPr/>
                </a:tc>
              </a:tr>
              <a:tr h="370840">
                <a:tc>
                  <a:txBody>
                    <a:bodyPr/>
                    <a:lstStyle/>
                    <a:p>
                      <a:endParaRPr lang="zh-CN" altLang="en-US" sz="1400" dirty="0"/>
                    </a:p>
                  </a:txBody>
                  <a:tcPr/>
                </a:tc>
                <a:tc>
                  <a:txBody>
                    <a:bodyPr/>
                    <a:lstStyle/>
                    <a:p>
                      <a:r>
                        <a:rPr lang="en-US" altLang="zh-CN" sz="1400" dirty="0" smtClean="0"/>
                        <a:t>Text</a:t>
                      </a:r>
                      <a:r>
                        <a:rPr lang="en-US" altLang="zh-CN" sz="1400" baseline="0" dirty="0" smtClean="0"/>
                        <a:t> Field</a:t>
                      </a:r>
                      <a:endParaRPr lang="zh-CN" altLang="en-US" sz="1400" dirty="0"/>
                    </a:p>
                  </a:txBody>
                  <a:tcPr/>
                </a:tc>
                <a:tc>
                  <a:txBody>
                    <a:bodyPr/>
                    <a:lstStyle/>
                    <a:p>
                      <a:r>
                        <a:rPr lang="zh-CN" altLang="en-US" sz="1400" dirty="0" smtClean="0"/>
                        <a:t>文本字段</a:t>
                      </a:r>
                      <a:endParaRPr lang="zh-CN" altLang="en-US" sz="1400" dirty="0"/>
                    </a:p>
                  </a:txBody>
                  <a:tcPr/>
                </a:tc>
                <a:tc>
                  <a:txBody>
                    <a:bodyPr/>
                    <a:lstStyle/>
                    <a:p>
                      <a:r>
                        <a:rPr lang="zh-CN" altLang="en-US" sz="1400" dirty="0" smtClean="0"/>
                        <a:t>只能显示，不能修改</a:t>
                      </a:r>
                      <a:endParaRPr lang="zh-CN" altLang="en-US" sz="1400" dirty="0"/>
                    </a:p>
                  </a:txBody>
                  <a:tcPr/>
                </a:tc>
              </a:tr>
              <a:tr h="370840">
                <a:tc>
                  <a:txBody>
                    <a:bodyPr/>
                    <a:lstStyle/>
                    <a:p>
                      <a:endParaRPr lang="zh-CN" altLang="en-US" sz="1400" dirty="0"/>
                    </a:p>
                  </a:txBody>
                  <a:tcPr/>
                </a:tc>
                <a:tc>
                  <a:txBody>
                    <a:bodyPr/>
                    <a:lstStyle/>
                    <a:p>
                      <a:r>
                        <a:rPr lang="en-US" altLang="zh-CN" sz="1400" dirty="0" err="1" smtClean="0"/>
                        <a:t>Input/Output</a:t>
                      </a:r>
                      <a:r>
                        <a:rPr lang="en-US" altLang="zh-CN" sz="1400" dirty="0" smtClean="0"/>
                        <a:t> Field</a:t>
                      </a:r>
                      <a:endParaRPr lang="zh-CN" altLang="en-US" sz="1400" dirty="0"/>
                    </a:p>
                  </a:txBody>
                  <a:tcPr/>
                </a:tc>
                <a:tc>
                  <a:txBody>
                    <a:bodyPr/>
                    <a:lstStyle/>
                    <a:p>
                      <a:r>
                        <a:rPr lang="zh-CN" altLang="en-US" sz="1400" dirty="0" smtClean="0"/>
                        <a:t>输入域</a:t>
                      </a:r>
                      <a:endParaRPr lang="zh-CN" altLang="en-US" sz="1400" dirty="0"/>
                    </a:p>
                  </a:txBody>
                  <a:tcPr/>
                </a:tc>
                <a:tc>
                  <a:txBody>
                    <a:bodyPr/>
                    <a:lstStyle/>
                    <a:p>
                      <a:r>
                        <a:rPr lang="zh-CN" altLang="en-US" sz="1400" dirty="0" smtClean="0"/>
                        <a:t>显示或输入数据</a:t>
                      </a:r>
                      <a:endParaRPr lang="zh-CN" altLang="en-US" sz="1400" dirty="0"/>
                    </a:p>
                  </a:txBody>
                  <a:tcPr/>
                </a:tc>
              </a:tr>
              <a:tr h="370840">
                <a:tc>
                  <a:txBody>
                    <a:bodyPr/>
                    <a:lstStyle/>
                    <a:p>
                      <a:endParaRPr lang="zh-CN" altLang="en-US" sz="1400" dirty="0"/>
                    </a:p>
                  </a:txBody>
                  <a:tcPr/>
                </a:tc>
                <a:tc>
                  <a:txBody>
                    <a:bodyPr/>
                    <a:lstStyle/>
                    <a:p>
                      <a:r>
                        <a:rPr lang="en-US" altLang="zh-CN" sz="1400" dirty="0" smtClean="0"/>
                        <a:t>Checkbox</a:t>
                      </a:r>
                      <a:endParaRPr lang="zh-CN" altLang="en-US" sz="1400" dirty="0"/>
                    </a:p>
                  </a:txBody>
                  <a:tcPr/>
                </a:tc>
                <a:tc>
                  <a:txBody>
                    <a:bodyPr/>
                    <a:lstStyle/>
                    <a:p>
                      <a:r>
                        <a:rPr lang="zh-CN" altLang="en-US" sz="1400" dirty="0" smtClean="0"/>
                        <a:t>复选框</a:t>
                      </a:r>
                      <a:endParaRPr lang="zh-CN" altLang="en-US" sz="1400" dirty="0"/>
                    </a:p>
                  </a:txBody>
                  <a:tcPr/>
                </a:tc>
                <a:tc>
                  <a:txBody>
                    <a:bodyPr/>
                    <a:lstStyle/>
                    <a:p>
                      <a:r>
                        <a:rPr lang="en-US" altLang="zh-CN" sz="1400" dirty="0" smtClean="0"/>
                        <a:t>X</a:t>
                      </a:r>
                      <a:r>
                        <a:rPr lang="zh-CN" altLang="en-US" sz="1400" dirty="0" smtClean="0"/>
                        <a:t>：选中；空：未选中</a:t>
                      </a:r>
                      <a:endParaRPr lang="zh-CN" altLang="en-US" sz="1400" dirty="0"/>
                    </a:p>
                  </a:txBody>
                  <a:tcPr/>
                </a:tc>
              </a:tr>
              <a:tr h="370840">
                <a:tc>
                  <a:txBody>
                    <a:bodyPr/>
                    <a:lstStyle/>
                    <a:p>
                      <a:endParaRPr lang="zh-CN" altLang="en-US" sz="1400"/>
                    </a:p>
                  </a:txBody>
                  <a:tcPr/>
                </a:tc>
                <a:tc>
                  <a:txBody>
                    <a:bodyPr/>
                    <a:lstStyle/>
                    <a:p>
                      <a:r>
                        <a:rPr lang="en-US" altLang="zh-CN" sz="1400" dirty="0" smtClean="0"/>
                        <a:t>Radio Button</a:t>
                      </a:r>
                      <a:endParaRPr lang="zh-CN" altLang="en-US" sz="1400" dirty="0"/>
                    </a:p>
                  </a:txBody>
                  <a:tcPr/>
                </a:tc>
                <a:tc>
                  <a:txBody>
                    <a:bodyPr/>
                    <a:lstStyle/>
                    <a:p>
                      <a:r>
                        <a:rPr lang="zh-CN" altLang="en-US" sz="1400" dirty="0" smtClean="0"/>
                        <a:t>单选按钮</a:t>
                      </a:r>
                      <a:endParaRPr lang="zh-CN" altLang="en-US" sz="1400" dirty="0"/>
                    </a:p>
                  </a:txBody>
                  <a:tcPr/>
                </a:tc>
                <a:tc>
                  <a:txBody>
                    <a:bodyPr/>
                    <a:lstStyle/>
                    <a:p>
                      <a:r>
                        <a:rPr lang="zh-CN" altLang="en-US" sz="1400" dirty="0" smtClean="0"/>
                        <a:t>必须分组，组内只能选定一个</a:t>
                      </a:r>
                      <a:endParaRPr lang="zh-CN" altLang="en-US" sz="1400" dirty="0"/>
                    </a:p>
                  </a:txBody>
                  <a:tcPr/>
                </a:tc>
              </a:tr>
              <a:tr h="370840">
                <a:tc>
                  <a:txBody>
                    <a:bodyPr/>
                    <a:lstStyle/>
                    <a:p>
                      <a:endParaRPr lang="zh-CN" altLang="en-US" sz="1400"/>
                    </a:p>
                  </a:txBody>
                  <a:tcPr/>
                </a:tc>
                <a:tc>
                  <a:txBody>
                    <a:bodyPr/>
                    <a:lstStyle/>
                    <a:p>
                      <a:r>
                        <a:rPr lang="en-US" altLang="zh-CN" sz="1400" dirty="0" smtClean="0"/>
                        <a:t>Pushbutton</a:t>
                      </a:r>
                      <a:endParaRPr lang="zh-CN" altLang="en-US" sz="1400" dirty="0"/>
                    </a:p>
                  </a:txBody>
                  <a:tcPr/>
                </a:tc>
                <a:tc>
                  <a:txBody>
                    <a:bodyPr/>
                    <a:lstStyle/>
                    <a:p>
                      <a:r>
                        <a:rPr lang="zh-CN" altLang="en-US" sz="1400" dirty="0" smtClean="0"/>
                        <a:t>按钮</a:t>
                      </a:r>
                      <a:endParaRPr lang="zh-CN" altLang="en-US" sz="1400" dirty="0"/>
                    </a:p>
                  </a:txBody>
                  <a:tcPr/>
                </a:tc>
                <a:tc>
                  <a:txBody>
                    <a:bodyPr/>
                    <a:lstStyle/>
                    <a:p>
                      <a:r>
                        <a:rPr lang="zh-CN" altLang="en-US" sz="1400" dirty="0" smtClean="0"/>
                        <a:t>必须定义</a:t>
                      </a:r>
                      <a:r>
                        <a:rPr lang="en-US" altLang="zh-CN" sz="1400" dirty="0" smtClean="0"/>
                        <a:t>Function</a:t>
                      </a:r>
                      <a:r>
                        <a:rPr lang="en-US" altLang="zh-CN" sz="1400" baseline="0" dirty="0" smtClean="0"/>
                        <a:t> Code</a:t>
                      </a:r>
                      <a:endParaRPr lang="zh-CN" altLang="en-US" sz="1400" dirty="0"/>
                    </a:p>
                  </a:txBody>
                  <a:tcPr/>
                </a:tc>
              </a:tr>
              <a:tr h="370840">
                <a:tc>
                  <a:txBody>
                    <a:bodyPr/>
                    <a:lstStyle/>
                    <a:p>
                      <a:endParaRPr lang="zh-CN" altLang="en-US" sz="1400"/>
                    </a:p>
                  </a:txBody>
                  <a:tcPr/>
                </a:tc>
                <a:tc>
                  <a:txBody>
                    <a:bodyPr/>
                    <a:lstStyle/>
                    <a:p>
                      <a:r>
                        <a:rPr lang="en-US" altLang="zh-CN" sz="1400" dirty="0" err="1" smtClean="0"/>
                        <a:t>Tabstrip</a:t>
                      </a:r>
                      <a:r>
                        <a:rPr lang="en-US" altLang="zh-CN" sz="1400" dirty="0" smtClean="0"/>
                        <a:t> Control / </a:t>
                      </a:r>
                      <a:r>
                        <a:rPr lang="en-US" altLang="zh-CN" sz="1400" dirty="0" err="1" smtClean="0"/>
                        <a:t>Tabstrip</a:t>
                      </a:r>
                      <a:r>
                        <a:rPr lang="en-US" altLang="zh-CN" sz="1400" dirty="0" smtClean="0"/>
                        <a:t> Control (with</a:t>
                      </a:r>
                      <a:r>
                        <a:rPr lang="en-US" altLang="zh-CN" sz="1400" baseline="0" dirty="0" smtClean="0"/>
                        <a:t> Wizard)</a:t>
                      </a:r>
                      <a:endParaRPr lang="zh-CN" altLang="en-US" sz="1400" dirty="0"/>
                    </a:p>
                  </a:txBody>
                  <a:tcPr/>
                </a:tc>
                <a:tc>
                  <a:txBody>
                    <a:bodyPr/>
                    <a:lstStyle/>
                    <a:p>
                      <a:r>
                        <a:rPr lang="en-US" altLang="zh-CN" sz="1400" dirty="0" smtClean="0"/>
                        <a:t>TAB</a:t>
                      </a:r>
                      <a:r>
                        <a:rPr lang="zh-CN" altLang="en-US" sz="1400" dirty="0" smtClean="0"/>
                        <a:t>分页控制</a:t>
                      </a:r>
                      <a:r>
                        <a:rPr lang="en-US" altLang="zh-CN" sz="1400" dirty="0" smtClean="0"/>
                        <a:t>/</a:t>
                      </a:r>
                      <a:r>
                        <a:rPr lang="zh-CN" altLang="en-US" sz="1400" dirty="0" smtClean="0"/>
                        <a:t>创建向导</a:t>
                      </a:r>
                      <a:endParaRPr lang="zh-CN" altLang="en-US" sz="1400" dirty="0"/>
                    </a:p>
                  </a:txBody>
                  <a:tcPr/>
                </a:tc>
                <a:tc>
                  <a:txBody>
                    <a:bodyPr/>
                    <a:lstStyle/>
                    <a:p>
                      <a:r>
                        <a:rPr lang="zh-CN" altLang="en-US" sz="1400" dirty="0" smtClean="0"/>
                        <a:t>一个界面中显示多个标签页</a:t>
                      </a:r>
                      <a:r>
                        <a:rPr lang="en-US" altLang="zh-CN" sz="1400" dirty="0" smtClean="0"/>
                        <a:t>/</a:t>
                      </a:r>
                      <a:r>
                        <a:rPr lang="zh-CN" altLang="en-US" sz="1400" dirty="0" smtClean="0"/>
                        <a:t>标签页创建向导（自动生成代码）</a:t>
                      </a:r>
                      <a:endParaRPr lang="zh-CN" altLang="en-US" sz="1400" dirty="0"/>
                    </a:p>
                  </a:txBody>
                  <a:tcPr/>
                </a:tc>
              </a:tr>
              <a:tr h="370840">
                <a:tc>
                  <a:txBody>
                    <a:bodyPr/>
                    <a:lstStyle/>
                    <a:p>
                      <a:endParaRPr lang="zh-CN" altLang="en-US" sz="1400"/>
                    </a:p>
                  </a:txBody>
                  <a:tcPr/>
                </a:tc>
                <a:tc>
                  <a:txBody>
                    <a:bodyPr/>
                    <a:lstStyle/>
                    <a:p>
                      <a:r>
                        <a:rPr lang="en-US" altLang="zh-CN" sz="1400" dirty="0" smtClean="0"/>
                        <a:t>Box</a:t>
                      </a:r>
                      <a:endParaRPr lang="zh-CN" altLang="en-US" sz="1400" dirty="0"/>
                    </a:p>
                  </a:txBody>
                  <a:tcPr/>
                </a:tc>
                <a:tc>
                  <a:txBody>
                    <a:bodyPr/>
                    <a:lstStyle/>
                    <a:p>
                      <a:r>
                        <a:rPr lang="zh-CN" altLang="en-US" sz="1400" dirty="0" smtClean="0"/>
                        <a:t>框架控件</a:t>
                      </a:r>
                      <a:endParaRPr lang="zh-CN" altLang="en-US" sz="1400" dirty="0"/>
                    </a:p>
                  </a:txBody>
                  <a:tcPr/>
                </a:tc>
                <a:tc>
                  <a:txBody>
                    <a:bodyPr/>
                    <a:lstStyle/>
                    <a:p>
                      <a:r>
                        <a:rPr lang="zh-CN" altLang="en-US" sz="1400" dirty="0" smtClean="0"/>
                        <a:t>将关联元素组成一个组</a:t>
                      </a:r>
                      <a:endParaRPr lang="zh-CN" altLang="en-US" sz="1400" dirty="0"/>
                    </a:p>
                  </a:txBody>
                  <a:tcPr/>
                </a:tc>
              </a:tr>
              <a:tr h="370840">
                <a:tc>
                  <a:txBody>
                    <a:bodyPr/>
                    <a:lstStyle/>
                    <a:p>
                      <a:endParaRPr lang="zh-CN" altLang="en-US" sz="1400"/>
                    </a:p>
                  </a:txBody>
                  <a:tcPr/>
                </a:tc>
                <a:tc>
                  <a:txBody>
                    <a:bodyPr/>
                    <a:lstStyle/>
                    <a:p>
                      <a:r>
                        <a:rPr lang="en-US" altLang="zh-CN" sz="1400" dirty="0" err="1" smtClean="0"/>
                        <a:t>Subscreen</a:t>
                      </a:r>
                      <a:r>
                        <a:rPr lang="en-US" altLang="zh-CN" sz="1400" dirty="0" smtClean="0"/>
                        <a:t> Area</a:t>
                      </a:r>
                      <a:endParaRPr lang="zh-CN" altLang="en-US" sz="1400" dirty="0"/>
                    </a:p>
                  </a:txBody>
                  <a:tcPr/>
                </a:tc>
                <a:tc>
                  <a:txBody>
                    <a:bodyPr/>
                    <a:lstStyle/>
                    <a:p>
                      <a:r>
                        <a:rPr lang="zh-CN" altLang="en-US" sz="1400" dirty="0" smtClean="0"/>
                        <a:t>子屏幕区域</a:t>
                      </a:r>
                      <a:endParaRPr lang="zh-CN" altLang="en-US" sz="1400" dirty="0"/>
                    </a:p>
                  </a:txBody>
                  <a:tcPr/>
                </a:tc>
                <a:tc>
                  <a:txBody>
                    <a:bodyPr/>
                    <a:lstStyle/>
                    <a:p>
                      <a:r>
                        <a:rPr lang="zh-CN" altLang="en-US" sz="1400" dirty="0" smtClean="0"/>
                        <a:t>可以在子界面区域连接其他界面</a:t>
                      </a:r>
                      <a:endParaRPr lang="zh-CN" altLang="en-US" sz="1400" dirty="0"/>
                    </a:p>
                  </a:txBody>
                  <a:tcPr/>
                </a:tc>
              </a:tr>
              <a:tr h="370840">
                <a:tc>
                  <a:txBody>
                    <a:bodyPr/>
                    <a:lstStyle/>
                    <a:p>
                      <a:endParaRPr lang="zh-CN" altLang="en-US" sz="1400"/>
                    </a:p>
                  </a:txBody>
                  <a:tcPr/>
                </a:tc>
                <a:tc>
                  <a:txBody>
                    <a:bodyPr/>
                    <a:lstStyle/>
                    <a:p>
                      <a:r>
                        <a:rPr lang="en-US" altLang="zh-CN" sz="1400" dirty="0" smtClean="0"/>
                        <a:t>Table Control /</a:t>
                      </a:r>
                      <a:r>
                        <a:rPr lang="en-US" altLang="zh-CN" sz="1400" baseline="0" dirty="0" smtClean="0"/>
                        <a:t> Table Control (with Wizard)</a:t>
                      </a:r>
                      <a:endParaRPr lang="zh-CN" altLang="en-US" sz="1400" dirty="0"/>
                    </a:p>
                  </a:txBody>
                  <a:tcPr/>
                </a:tc>
                <a:tc>
                  <a:txBody>
                    <a:bodyPr/>
                    <a:lstStyle/>
                    <a:p>
                      <a:r>
                        <a:rPr lang="zh-CN" altLang="en-US" sz="1400" dirty="0" smtClean="0"/>
                        <a:t>数据表格控件</a:t>
                      </a:r>
                      <a:r>
                        <a:rPr lang="en-US" altLang="zh-CN" sz="1400" dirty="0" smtClean="0"/>
                        <a:t>/</a:t>
                      </a:r>
                      <a:r>
                        <a:rPr lang="zh-CN" altLang="en-US" sz="1400" dirty="0" smtClean="0"/>
                        <a:t>创建向导</a:t>
                      </a:r>
                      <a:endParaRPr lang="zh-CN" altLang="en-US" sz="1400" dirty="0"/>
                    </a:p>
                  </a:txBody>
                  <a:tcPr/>
                </a:tc>
                <a:tc>
                  <a:txBody>
                    <a:bodyPr/>
                    <a:lstStyle/>
                    <a:p>
                      <a:r>
                        <a:rPr lang="zh-CN" altLang="en-US" sz="1400" dirty="0" smtClean="0"/>
                        <a:t>以表单形式显示数据列表</a:t>
                      </a:r>
                      <a:r>
                        <a:rPr lang="en-US" altLang="zh-CN" sz="1400" dirty="0" smtClean="0"/>
                        <a:t>/</a:t>
                      </a:r>
                      <a:r>
                        <a:rPr lang="zh-CN" altLang="en-US" sz="1400" dirty="0" smtClean="0"/>
                        <a:t>表格创建向导（自动生成代码）</a:t>
                      </a:r>
                      <a:endParaRPr lang="zh-CN" altLang="en-US" sz="1400" dirty="0"/>
                    </a:p>
                  </a:txBody>
                  <a:tcPr/>
                </a:tc>
              </a:tr>
              <a:tr h="370840">
                <a:tc>
                  <a:txBody>
                    <a:bodyPr/>
                    <a:lstStyle/>
                    <a:p>
                      <a:endParaRPr lang="zh-CN" altLang="en-US" sz="1400"/>
                    </a:p>
                  </a:txBody>
                  <a:tcPr/>
                </a:tc>
                <a:tc>
                  <a:txBody>
                    <a:bodyPr/>
                    <a:lstStyle/>
                    <a:p>
                      <a:r>
                        <a:rPr lang="en-US" altLang="zh-CN" sz="1400" dirty="0" smtClean="0"/>
                        <a:t>Custom Control</a:t>
                      </a:r>
                      <a:endParaRPr lang="zh-CN" altLang="en-US" sz="1400" dirty="0"/>
                    </a:p>
                  </a:txBody>
                  <a:tcPr/>
                </a:tc>
                <a:tc>
                  <a:txBody>
                    <a:bodyPr/>
                    <a:lstStyle/>
                    <a:p>
                      <a:r>
                        <a:rPr lang="zh-CN" altLang="en-US" sz="1400" dirty="0" smtClean="0"/>
                        <a:t>用户定义控件</a:t>
                      </a:r>
                      <a:endParaRPr lang="zh-CN" altLang="en-US" sz="1400" dirty="0"/>
                    </a:p>
                  </a:txBody>
                  <a:tcPr/>
                </a:tc>
                <a:tc>
                  <a:txBody>
                    <a:bodyPr/>
                    <a:lstStyle/>
                    <a:p>
                      <a:r>
                        <a:rPr lang="zh-CN" altLang="en-US" sz="1400" dirty="0" smtClean="0"/>
                        <a:t>类的容器，实现</a:t>
                      </a:r>
                      <a:r>
                        <a:rPr lang="en-US" altLang="zh-CN" sz="1400" dirty="0" smtClean="0"/>
                        <a:t>ABAP Object</a:t>
                      </a:r>
                      <a:r>
                        <a:rPr lang="zh-CN" altLang="en-US" sz="1400" dirty="0" smtClean="0"/>
                        <a:t>使用</a:t>
                      </a:r>
                      <a:endParaRPr lang="zh-CN" altLang="en-US" sz="1400" dirty="0"/>
                    </a:p>
                  </a:txBody>
                  <a:tcPr/>
                </a:tc>
              </a:tr>
              <a:tr h="370840">
                <a:tc>
                  <a:txBody>
                    <a:bodyPr/>
                    <a:lstStyle/>
                    <a:p>
                      <a:endParaRPr lang="zh-CN" altLang="en-US" sz="1400"/>
                    </a:p>
                  </a:txBody>
                  <a:tcPr/>
                </a:tc>
                <a:tc>
                  <a:txBody>
                    <a:bodyPr/>
                    <a:lstStyle/>
                    <a:p>
                      <a:r>
                        <a:rPr lang="en-US" altLang="zh-CN" sz="1400" dirty="0" smtClean="0"/>
                        <a:t>Status Icon</a:t>
                      </a:r>
                      <a:endParaRPr lang="zh-CN" altLang="en-US" sz="1400" dirty="0"/>
                    </a:p>
                  </a:txBody>
                  <a:tcPr/>
                </a:tc>
                <a:tc>
                  <a:txBody>
                    <a:bodyPr/>
                    <a:lstStyle/>
                    <a:p>
                      <a:r>
                        <a:rPr lang="zh-CN" altLang="en-US" sz="1400" dirty="0" smtClean="0"/>
                        <a:t>状态图标</a:t>
                      </a:r>
                      <a:endParaRPr lang="zh-CN" altLang="en-US" sz="1400" dirty="0"/>
                    </a:p>
                  </a:txBody>
                  <a:tcPr/>
                </a:tc>
                <a:tc>
                  <a:txBody>
                    <a:bodyPr/>
                    <a:lstStyle/>
                    <a:p>
                      <a:r>
                        <a:rPr lang="zh-CN" altLang="en-US" sz="1400" dirty="0" smtClean="0"/>
                        <a:t>显示</a:t>
                      </a:r>
                      <a:r>
                        <a:rPr lang="en-US" altLang="zh-CN" sz="1400" dirty="0" smtClean="0"/>
                        <a:t>Icon</a:t>
                      </a:r>
                      <a:endParaRPr lang="zh-CN" altLang="en-US" sz="1400"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00647"/>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360687"/>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780928"/>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3152775"/>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512815"/>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916318"/>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213" y="3916317"/>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1" y="4376911"/>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563" y="4797152"/>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544" y="5180806"/>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3211" y="5180806"/>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563" y="5661248"/>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2"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3" y="6021288"/>
            <a:ext cx="276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85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Screen Layout Designer</a:t>
            </a:r>
            <a:endParaRPr lang="zh-CN" altLang="en-US" dirty="0"/>
          </a:p>
        </p:txBody>
      </p:sp>
      <p:sp>
        <p:nvSpPr>
          <p:cNvPr id="3" name="内容占位符 2"/>
          <p:cNvSpPr>
            <a:spLocks noGrp="1"/>
          </p:cNvSpPr>
          <p:nvPr>
            <p:ph idx="1"/>
          </p:nvPr>
        </p:nvSpPr>
        <p:spPr/>
        <p:txBody>
          <a:bodyPr/>
          <a:lstStyle/>
          <a:p>
            <a:r>
              <a:rPr lang="zh-CN" altLang="en-US" dirty="0" smtClean="0"/>
              <a:t>创建元素</a:t>
            </a:r>
            <a:endParaRPr lang="en-US" altLang="zh-CN" dirty="0" smtClean="0"/>
          </a:p>
          <a:p>
            <a:pPr lvl="1"/>
            <a:r>
              <a:rPr lang="zh-CN" altLang="en-US" dirty="0" smtClean="0"/>
              <a:t>选中要创建的元素，在屏幕中拖拽生成</a:t>
            </a:r>
            <a:endParaRPr lang="en-US" altLang="zh-CN" dirty="0" smtClean="0"/>
          </a:p>
          <a:p>
            <a:r>
              <a:rPr lang="zh-CN" altLang="en-US" dirty="0" smtClean="0"/>
              <a:t>修改属性</a:t>
            </a:r>
            <a:endParaRPr lang="en-US" altLang="zh-CN" dirty="0" smtClean="0"/>
          </a:p>
          <a:p>
            <a:pPr lvl="1"/>
            <a:r>
              <a:rPr lang="zh-CN" altLang="en-US" dirty="0" smtClean="0"/>
              <a:t>双击</a:t>
            </a:r>
            <a:endParaRPr lang="en-US" altLang="zh-CN" dirty="0"/>
          </a:p>
          <a:p>
            <a:pPr lvl="1"/>
            <a:r>
              <a:rPr lang="zh-CN" altLang="en-US" dirty="0" smtClean="0"/>
              <a:t>点击</a:t>
            </a:r>
            <a:endParaRPr lang="en-US" altLang="zh-CN" dirty="0" smtClean="0"/>
          </a:p>
          <a:p>
            <a:pPr lvl="1"/>
            <a:r>
              <a:rPr lang="zh-CN" altLang="en-US" dirty="0" smtClean="0"/>
              <a:t>通过      设定详细属性</a:t>
            </a:r>
            <a:endParaRPr lang="en-US" altLang="zh-CN" dirty="0" smtClean="0"/>
          </a:p>
          <a:p>
            <a:r>
              <a:rPr lang="zh-CN" altLang="en-US" dirty="0" smtClean="0"/>
              <a:t>元素的复制、粘贴及转换</a:t>
            </a:r>
            <a:endParaRPr lang="en-US" altLang="zh-CN" dirty="0" smtClean="0"/>
          </a:p>
          <a:p>
            <a:pPr lvl="1"/>
            <a:r>
              <a:rPr lang="zh-CN" altLang="en-US" dirty="0" smtClean="0"/>
              <a:t>在元素上点击右键，在清单中选择</a:t>
            </a:r>
            <a:endParaRPr lang="en-US" altLang="zh-CN" dirty="0" smtClean="0"/>
          </a:p>
          <a:p>
            <a:endParaRPr lang="zh-CN" alt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12976"/>
            <a:ext cx="190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916831"/>
            <a:ext cx="1728192" cy="472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48738" y="1628800"/>
            <a:ext cx="902811" cy="307777"/>
          </a:xfrm>
          <a:prstGeom prst="rect">
            <a:avLst/>
          </a:prstGeom>
          <a:noFill/>
        </p:spPr>
        <p:txBody>
          <a:bodyPr wrap="none" rtlCol="0">
            <a:spAutoFit/>
          </a:bodyPr>
          <a:lstStyle/>
          <a:p>
            <a:r>
              <a:rPr lang="zh-CN" altLang="en-US" sz="1400" b="1" dirty="0" smtClean="0">
                <a:effectLst>
                  <a:outerShdw blurRad="38100" dist="38100" dir="2700000" algn="tl">
                    <a:srgbClr val="000000">
                      <a:alpha val="43137"/>
                    </a:srgbClr>
                  </a:outerShdw>
                </a:effectLst>
              </a:rPr>
              <a:t>属性界面</a:t>
            </a:r>
            <a:endParaRPr lang="zh-CN" altLang="en-US" sz="1400" b="1" dirty="0">
              <a:effectLst>
                <a:outerShdw blurRad="38100" dist="38100" dir="2700000" algn="tl">
                  <a:srgbClr val="000000">
                    <a:alpha val="43137"/>
                  </a:srgbClr>
                </a:outerShdw>
              </a:effectLst>
            </a:endParaRPr>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229407"/>
            <a:ext cx="4113336" cy="2007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419872" y="5161351"/>
            <a:ext cx="902811" cy="307777"/>
          </a:xfrm>
          <a:prstGeom prst="rect">
            <a:avLst/>
          </a:prstGeom>
          <a:noFill/>
        </p:spPr>
        <p:txBody>
          <a:bodyPr wrap="none" rtlCol="0">
            <a:spAutoFit/>
          </a:bodyPr>
          <a:lstStyle/>
          <a:p>
            <a:r>
              <a:rPr lang="zh-CN" altLang="en-US" sz="1400" b="1" dirty="0" smtClean="0">
                <a:effectLst>
                  <a:outerShdw blurRad="38100" dist="38100" dir="2700000" algn="tl">
                    <a:srgbClr val="000000">
                      <a:alpha val="43137"/>
                    </a:srgbClr>
                  </a:outerShdw>
                </a:effectLst>
              </a:rPr>
              <a:t>操作元素</a:t>
            </a:r>
            <a:endParaRPr lang="zh-CN" altLang="en-US"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1946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参照创建</a:t>
            </a:r>
            <a:endParaRPr lang="zh-CN" altLang="en-US" dirty="0"/>
          </a:p>
        </p:txBody>
      </p:sp>
      <p:sp>
        <p:nvSpPr>
          <p:cNvPr id="3" name="内容占位符 2"/>
          <p:cNvSpPr>
            <a:spLocks noGrp="1"/>
          </p:cNvSpPr>
          <p:nvPr>
            <p:ph idx="1"/>
          </p:nvPr>
        </p:nvSpPr>
        <p:spPr/>
        <p:txBody>
          <a:bodyPr/>
          <a:lstStyle/>
          <a:p>
            <a:r>
              <a:rPr lang="zh-CN" altLang="en-US" dirty="0" smtClean="0"/>
              <a:t>参照数据字典</a:t>
            </a:r>
            <a:r>
              <a:rPr lang="en-US" altLang="zh-CN" dirty="0" smtClean="0"/>
              <a:t>/</a:t>
            </a:r>
            <a:r>
              <a:rPr lang="zh-CN" altLang="en-US" dirty="0" smtClean="0"/>
              <a:t>程序字段创建屏幕元素</a:t>
            </a:r>
            <a:endParaRPr lang="en-US" altLang="zh-CN" dirty="0" smtClean="0"/>
          </a:p>
          <a:p>
            <a:pPr lvl="1"/>
            <a:r>
              <a:rPr lang="zh-CN" altLang="en-US" dirty="0" smtClean="0"/>
              <a:t>选择界面中按钮</a:t>
            </a:r>
            <a:endParaRPr lang="en-US" altLang="zh-CN" dirty="0" smtClean="0"/>
          </a:p>
          <a:p>
            <a:pPr lvl="1"/>
            <a:r>
              <a:rPr lang="zh-CN" altLang="en-US" dirty="0" smtClean="0"/>
              <a:t>从数据字典获取（</a:t>
            </a:r>
            <a:r>
              <a:rPr lang="en-US" altLang="zh-CN" dirty="0" smtClean="0"/>
              <a:t>Get From Dictionary</a:t>
            </a:r>
            <a:r>
              <a:rPr lang="zh-CN" altLang="en-US" dirty="0" smtClean="0"/>
              <a:t>）</a:t>
            </a:r>
            <a:endParaRPr lang="en-US" altLang="zh-CN" dirty="0" smtClean="0"/>
          </a:p>
          <a:p>
            <a:pPr lvl="1"/>
            <a:r>
              <a:rPr lang="zh-CN" altLang="en-US" dirty="0" smtClean="0"/>
              <a:t>从程序获取（</a:t>
            </a:r>
            <a:r>
              <a:rPr lang="en-US" altLang="zh-CN" dirty="0" smtClean="0"/>
              <a:t>Get From Program</a:t>
            </a:r>
            <a:r>
              <a:rPr lang="zh-CN" altLang="en-US" dirty="0" smtClean="0"/>
              <a:t>）</a:t>
            </a:r>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88840"/>
            <a:ext cx="2095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14" y="3140968"/>
            <a:ext cx="527481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236" y="3717032"/>
            <a:ext cx="5132255"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5373216"/>
            <a:ext cx="54292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39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9"/>
                                        </p:tgtEl>
                                        <p:attrNameLst>
                                          <p:attrName>style.visibility</p:attrName>
                                        </p:attrNameLst>
                                      </p:cBhvr>
                                      <p:to>
                                        <p:strVal val="visible"/>
                                      </p:to>
                                    </p:set>
                                    <p:animEffect transition="in" filter="fade">
                                      <p:cBhvr>
                                        <p:cTn id="14" dur="1000"/>
                                        <p:tgtEl>
                                          <p:spTgt spid="6149"/>
                                        </p:tgtEl>
                                      </p:cBhvr>
                                    </p:animEffect>
                                    <p:anim calcmode="lin" valueType="num">
                                      <p:cBhvr>
                                        <p:cTn id="15" dur="1000" fill="hold"/>
                                        <p:tgtEl>
                                          <p:spTgt spid="6149"/>
                                        </p:tgtEl>
                                        <p:attrNameLst>
                                          <p:attrName>ppt_x</p:attrName>
                                        </p:attrNameLst>
                                      </p:cBhvr>
                                      <p:tavLst>
                                        <p:tav tm="0">
                                          <p:val>
                                            <p:strVal val="#ppt_x"/>
                                          </p:val>
                                        </p:tav>
                                        <p:tav tm="100000">
                                          <p:val>
                                            <p:strVal val="#ppt_x"/>
                                          </p:val>
                                        </p:tav>
                                      </p:tavLst>
                                    </p:anim>
                                    <p:anim calcmode="lin" valueType="num">
                                      <p:cBhvr>
                                        <p:cTn id="16"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50"/>
                                        </p:tgtEl>
                                        <p:attrNameLst>
                                          <p:attrName>style.visibility</p:attrName>
                                        </p:attrNameLst>
                                      </p:cBhvr>
                                      <p:to>
                                        <p:strVal val="visible"/>
                                      </p:to>
                                    </p:set>
                                    <p:animEffect transition="in" filter="fade">
                                      <p:cBhvr>
                                        <p:cTn id="21" dur="1000"/>
                                        <p:tgtEl>
                                          <p:spTgt spid="6150"/>
                                        </p:tgtEl>
                                      </p:cBhvr>
                                    </p:animEffect>
                                    <p:anim calcmode="lin" valueType="num">
                                      <p:cBhvr>
                                        <p:cTn id="22" dur="1000" fill="hold"/>
                                        <p:tgtEl>
                                          <p:spTgt spid="6150"/>
                                        </p:tgtEl>
                                        <p:attrNameLst>
                                          <p:attrName>ppt_x</p:attrName>
                                        </p:attrNameLst>
                                      </p:cBhvr>
                                      <p:tavLst>
                                        <p:tav tm="0">
                                          <p:val>
                                            <p:strVal val="#ppt_x"/>
                                          </p:val>
                                        </p:tav>
                                        <p:tav tm="100000">
                                          <p:val>
                                            <p:strVal val="#ppt_x"/>
                                          </p:val>
                                        </p:tav>
                                      </p:tavLst>
                                    </p:anim>
                                    <p:anim calcmode="lin" valueType="num">
                                      <p:cBhvr>
                                        <p:cTn id="23"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界面中的常用关键字</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063930311"/>
              </p:ext>
            </p:extLst>
          </p:nvPr>
        </p:nvGraphicFramePr>
        <p:xfrm>
          <a:off x="457200" y="1600200"/>
          <a:ext cx="8229600" cy="4160520"/>
        </p:xfrm>
        <a:graphic>
          <a:graphicData uri="http://schemas.openxmlformats.org/drawingml/2006/table">
            <a:tbl>
              <a:tblPr firstRow="1" bandRow="1">
                <a:tableStyleId>{5C22544A-7EE6-4342-B048-85BDC9FD1C3A}</a:tableStyleId>
              </a:tblPr>
              <a:tblGrid>
                <a:gridCol w="1954560"/>
                <a:gridCol w="6275040"/>
              </a:tblGrid>
              <a:tr h="370840">
                <a:tc>
                  <a:txBody>
                    <a:bodyPr/>
                    <a:lstStyle/>
                    <a:p>
                      <a:pPr algn="ctr"/>
                      <a:r>
                        <a:rPr lang="en-US" dirty="0" smtClean="0">
                          <a:solidFill>
                            <a:schemeClr val="tx1"/>
                          </a:solidFill>
                          <a:latin typeface="宋体" pitchFamily="2" charset="-122"/>
                          <a:ea typeface="宋体" pitchFamily="2" charset="-122"/>
                        </a:rPr>
                        <a:t>Keyword</a:t>
                      </a:r>
                      <a:endParaRPr lang="en-US" dirty="0">
                        <a:solidFill>
                          <a:schemeClr val="tx1"/>
                        </a:solidFill>
                        <a:latin typeface="宋体" pitchFamily="2" charset="-122"/>
                        <a:ea typeface="宋体" pitchFamily="2" charset="-122"/>
                      </a:endParaRPr>
                    </a:p>
                  </a:txBody>
                  <a:tcPr marL="91430" marR="91430" anchor="ctr"/>
                </a:tc>
                <a:tc>
                  <a:txBody>
                    <a:bodyPr/>
                    <a:lstStyle/>
                    <a:p>
                      <a:pPr algn="ctr"/>
                      <a:r>
                        <a:rPr lang="zh-CN" altLang="en-US" dirty="0" smtClean="0">
                          <a:solidFill>
                            <a:schemeClr val="tx1"/>
                          </a:solidFill>
                          <a:latin typeface="宋体" pitchFamily="2" charset="-122"/>
                          <a:ea typeface="宋体" pitchFamily="2" charset="-122"/>
                        </a:rPr>
                        <a:t>功能</a:t>
                      </a:r>
                      <a:endParaRPr lang="en-US" dirty="0">
                        <a:solidFill>
                          <a:schemeClr val="tx1"/>
                        </a:solidFill>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MODULE</a:t>
                      </a:r>
                      <a:endParaRPr lang="en-US" sz="1600" dirty="0">
                        <a:latin typeface="宋体" pitchFamily="2" charset="-122"/>
                        <a:ea typeface="宋体" pitchFamily="2" charset="-122"/>
                      </a:endParaRPr>
                    </a:p>
                  </a:txBody>
                  <a:tcPr marL="91430" marR="91430" anchor="ctr"/>
                </a:tc>
                <a:tc>
                  <a:txBody>
                    <a:bodyPr/>
                    <a:lstStyle/>
                    <a:p>
                      <a:r>
                        <a:rPr lang="zh-CN" altLang="en-US" sz="1600" dirty="0" smtClean="0">
                          <a:latin typeface="宋体" pitchFamily="2" charset="-122"/>
                          <a:ea typeface="宋体" pitchFamily="2" charset="-122"/>
                        </a:rPr>
                        <a:t>调用</a:t>
                      </a:r>
                      <a:r>
                        <a:rPr lang="en-US" altLang="zh-CN" sz="1600" dirty="0" smtClean="0">
                          <a:latin typeface="宋体" pitchFamily="2" charset="-122"/>
                          <a:ea typeface="宋体" pitchFamily="2" charset="-122"/>
                        </a:rPr>
                        <a:t>Dialog</a:t>
                      </a:r>
                      <a:r>
                        <a:rPr lang="en-US" altLang="zh-CN" sz="1600" baseline="0" dirty="0" smtClean="0">
                          <a:latin typeface="宋体" pitchFamily="2" charset="-122"/>
                          <a:ea typeface="宋体" pitchFamily="2" charset="-122"/>
                        </a:rPr>
                        <a:t> Module</a:t>
                      </a:r>
                      <a:r>
                        <a:rPr lang="zh-CN" altLang="en-US" sz="1600" baseline="0" dirty="0" smtClean="0">
                          <a:latin typeface="宋体" pitchFamily="2" charset="-122"/>
                          <a:ea typeface="宋体" pitchFamily="2" charset="-122"/>
                        </a:rPr>
                        <a:t>。</a:t>
                      </a:r>
                      <a:endParaRPr lang="en-US" altLang="zh-CN" sz="1600" dirty="0" smtClean="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FIELD</a:t>
                      </a:r>
                      <a:endParaRPr lang="en-US" sz="1600" dirty="0">
                        <a:latin typeface="宋体" pitchFamily="2" charset="-122"/>
                        <a:ea typeface="宋体" pitchFamily="2" charset="-122"/>
                      </a:endParaRPr>
                    </a:p>
                  </a:txBody>
                  <a:tcPr marL="91430" marR="91430" anchor="ctr"/>
                </a:tc>
                <a:tc>
                  <a:txBody>
                    <a:bodyPr/>
                    <a:lstStyle/>
                    <a:p>
                      <a:r>
                        <a:rPr lang="zh-CN" altLang="en-US" sz="1600" dirty="0" smtClean="0">
                          <a:latin typeface="宋体" pitchFamily="2" charset="-122"/>
                          <a:ea typeface="宋体" pitchFamily="2" charset="-122"/>
                        </a:rPr>
                        <a:t>指</a:t>
                      </a:r>
                      <a:r>
                        <a:rPr lang="en-US" altLang="zh-CN" sz="1600" dirty="0" smtClean="0">
                          <a:latin typeface="宋体" pitchFamily="2" charset="-122"/>
                          <a:ea typeface="宋体" pitchFamily="2" charset="-122"/>
                        </a:rPr>
                        <a:t>Element</a:t>
                      </a:r>
                      <a:r>
                        <a:rPr lang="en-US" altLang="zh-CN" sz="1600" baseline="0" dirty="0" smtClean="0">
                          <a:latin typeface="宋体" pitchFamily="2" charset="-122"/>
                          <a:ea typeface="宋体" pitchFamily="2" charset="-122"/>
                        </a:rPr>
                        <a:t> list</a:t>
                      </a:r>
                      <a:r>
                        <a:rPr lang="zh-CN" altLang="en-US" sz="1600" baseline="0" dirty="0" smtClean="0">
                          <a:latin typeface="宋体" pitchFamily="2" charset="-122"/>
                          <a:ea typeface="宋体" pitchFamily="2" charset="-122"/>
                        </a:rPr>
                        <a:t>中特定的</a:t>
                      </a:r>
                      <a:r>
                        <a:rPr lang="en-US" altLang="zh-CN" sz="1600" baseline="0" dirty="0" smtClean="0">
                          <a:latin typeface="宋体" pitchFamily="2" charset="-122"/>
                          <a:ea typeface="宋体" pitchFamily="2" charset="-122"/>
                        </a:rPr>
                        <a:t>Screen field</a:t>
                      </a:r>
                      <a:r>
                        <a:rPr lang="zh-CN" altLang="en-US" sz="1600" baseline="0" dirty="0" smtClean="0">
                          <a:latin typeface="宋体" pitchFamily="2" charset="-122"/>
                          <a:ea typeface="宋体" pitchFamily="2" charset="-122"/>
                        </a:rPr>
                        <a:t>。即，可以判断</a:t>
                      </a:r>
                      <a:r>
                        <a:rPr lang="en-US" altLang="zh-CN" sz="1600" baseline="0" dirty="0" smtClean="0">
                          <a:latin typeface="宋体" pitchFamily="2" charset="-122"/>
                          <a:ea typeface="宋体" pitchFamily="2" charset="-122"/>
                        </a:rPr>
                        <a:t>Screen Field</a:t>
                      </a:r>
                      <a:r>
                        <a:rPr lang="zh-CN" altLang="en-US" sz="1600" baseline="0" dirty="0" smtClean="0">
                          <a:latin typeface="宋体" pitchFamily="2" charset="-122"/>
                          <a:ea typeface="宋体" pitchFamily="2" charset="-122"/>
                        </a:rPr>
                        <a:t>的值或状态是否发生变化。在</a:t>
                      </a:r>
                      <a:r>
                        <a:rPr lang="en-US" altLang="zh-CN" sz="1600" baseline="0" dirty="0" smtClean="0">
                          <a:latin typeface="宋体" pitchFamily="2" charset="-122"/>
                          <a:ea typeface="宋体" pitchFamily="2" charset="-122"/>
                        </a:rPr>
                        <a:t>PAI</a:t>
                      </a:r>
                      <a:r>
                        <a:rPr lang="zh-CN" altLang="en-US" sz="1600" baseline="0" dirty="0" smtClean="0">
                          <a:latin typeface="宋体" pitchFamily="2" charset="-122"/>
                          <a:ea typeface="宋体" pitchFamily="2" charset="-122"/>
                        </a:rPr>
                        <a:t>中对相关</a:t>
                      </a:r>
                      <a:r>
                        <a:rPr lang="en-US" altLang="zh-CN" sz="1600" baseline="0" dirty="0" smtClean="0">
                          <a:latin typeface="宋体" pitchFamily="2" charset="-122"/>
                          <a:ea typeface="宋体" pitchFamily="2" charset="-122"/>
                        </a:rPr>
                        <a:t>Field</a:t>
                      </a:r>
                      <a:r>
                        <a:rPr lang="zh-CN" altLang="en-US" sz="1600" baseline="0" dirty="0" smtClean="0">
                          <a:latin typeface="宋体" pitchFamily="2" charset="-122"/>
                          <a:ea typeface="宋体" pitchFamily="2" charset="-122"/>
                        </a:rPr>
                        <a:t>进行控制时，一定要使用的关键字。</a:t>
                      </a:r>
                      <a:endParaRPr lang="en-US" sz="1600" dirty="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ON</a:t>
                      </a:r>
                      <a:endParaRPr lang="en-US" sz="1600" dirty="0">
                        <a:latin typeface="宋体" pitchFamily="2" charset="-122"/>
                        <a:ea typeface="宋体" pitchFamily="2" charset="-122"/>
                      </a:endParaRPr>
                    </a:p>
                  </a:txBody>
                  <a:tcPr marL="91430" marR="91430" anchor="ctr"/>
                </a:tc>
                <a:tc>
                  <a:txBody>
                    <a:bodyPr/>
                    <a:lstStyle/>
                    <a:p>
                      <a:r>
                        <a:rPr lang="en-US" sz="1600" dirty="0" smtClean="0">
                          <a:latin typeface="宋体" pitchFamily="2" charset="-122"/>
                          <a:ea typeface="宋体" pitchFamily="2" charset="-122"/>
                        </a:rPr>
                        <a:t>FIELD …… ON (Field</a:t>
                      </a:r>
                      <a:r>
                        <a:rPr lang="zh-CN" altLang="en-US" sz="1600" dirty="0" smtClean="0">
                          <a:latin typeface="宋体" pitchFamily="2" charset="-122"/>
                          <a:ea typeface="宋体" pitchFamily="2" charset="-122"/>
                        </a:rPr>
                        <a:t>的连接语</a:t>
                      </a:r>
                      <a:r>
                        <a:rPr lang="en-US" sz="1600" dirty="0" smtClean="0">
                          <a:latin typeface="宋体" pitchFamily="2" charset="-122"/>
                          <a:ea typeface="宋体" pitchFamily="2" charset="-122"/>
                        </a:rPr>
                        <a:t>)</a:t>
                      </a:r>
                      <a:endParaRPr lang="en-US" sz="1600" dirty="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VALUE</a:t>
                      </a:r>
                      <a:endParaRPr lang="en-US" sz="1600" dirty="0">
                        <a:latin typeface="宋体" pitchFamily="2" charset="-122"/>
                        <a:ea typeface="宋体" pitchFamily="2" charset="-122"/>
                      </a:endParaRPr>
                    </a:p>
                  </a:txBody>
                  <a:tcPr marL="91430" marR="91430"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dirty="0" smtClean="0">
                          <a:latin typeface="宋体" pitchFamily="2" charset="-122"/>
                          <a:ea typeface="宋体" pitchFamily="2" charset="-122"/>
                        </a:rPr>
                        <a:t>FIELD …… VALUE (Field</a:t>
                      </a:r>
                      <a:r>
                        <a:rPr lang="zh-CN" altLang="en-US" sz="1600" dirty="0" smtClean="0">
                          <a:latin typeface="宋体" pitchFamily="2" charset="-122"/>
                          <a:ea typeface="宋体" pitchFamily="2" charset="-122"/>
                        </a:rPr>
                        <a:t>的连接语</a:t>
                      </a:r>
                      <a:r>
                        <a:rPr lang="en-US" sz="1600" dirty="0" smtClean="0">
                          <a:latin typeface="宋体" pitchFamily="2" charset="-122"/>
                          <a:ea typeface="宋体" pitchFamily="2" charset="-122"/>
                        </a:rPr>
                        <a:t>)</a:t>
                      </a:r>
                    </a:p>
                  </a:txBody>
                  <a:tcPr marL="91430" marR="91430"/>
                </a:tc>
              </a:tr>
              <a:tr h="370840">
                <a:tc>
                  <a:txBody>
                    <a:bodyPr/>
                    <a:lstStyle/>
                    <a:p>
                      <a:pPr algn="ctr"/>
                      <a:r>
                        <a:rPr lang="en-US" sz="1600" dirty="0" smtClean="0">
                          <a:latin typeface="宋体" pitchFamily="2" charset="-122"/>
                          <a:ea typeface="宋体" pitchFamily="2" charset="-122"/>
                        </a:rPr>
                        <a:t>CHAIN</a:t>
                      </a:r>
                      <a:endParaRPr lang="en-US" sz="1600" dirty="0">
                        <a:latin typeface="宋体" pitchFamily="2" charset="-122"/>
                        <a:ea typeface="宋体" pitchFamily="2" charset="-122"/>
                      </a:endParaRPr>
                    </a:p>
                  </a:txBody>
                  <a:tcPr marL="91430" marR="91430" anchor="ctr"/>
                </a:tc>
                <a:tc>
                  <a:txBody>
                    <a:bodyPr/>
                    <a:lstStyle/>
                    <a:p>
                      <a:r>
                        <a:rPr lang="en-US" sz="1600" dirty="0" smtClean="0">
                          <a:latin typeface="宋体" pitchFamily="2" charset="-122"/>
                          <a:ea typeface="宋体" pitchFamily="2" charset="-122"/>
                        </a:rPr>
                        <a:t>CHAIN</a:t>
                      </a:r>
                      <a:r>
                        <a:rPr lang="zh-CN" altLang="en-US" sz="1600" dirty="0" smtClean="0">
                          <a:latin typeface="宋体" pitchFamily="2" charset="-122"/>
                          <a:ea typeface="宋体" pitchFamily="2" charset="-122"/>
                        </a:rPr>
                        <a:t>的开始。</a:t>
                      </a:r>
                      <a:r>
                        <a:rPr lang="en-US" altLang="zh-CN" sz="1600" dirty="0" smtClean="0">
                          <a:latin typeface="宋体" pitchFamily="2" charset="-122"/>
                          <a:ea typeface="宋体" pitchFamily="2" charset="-122"/>
                        </a:rPr>
                        <a:t>CHAIN</a:t>
                      </a:r>
                      <a:r>
                        <a:rPr lang="zh-CN" altLang="en-US" sz="1600" dirty="0" smtClean="0">
                          <a:latin typeface="宋体" pitchFamily="2" charset="-122"/>
                          <a:ea typeface="宋体" pitchFamily="2" charset="-122"/>
                        </a:rPr>
                        <a:t>可以将多个</a:t>
                      </a:r>
                      <a:r>
                        <a:rPr lang="en-US" altLang="zh-CN" sz="1600" dirty="0" smtClean="0">
                          <a:latin typeface="宋体" pitchFamily="2" charset="-122"/>
                          <a:ea typeface="宋体" pitchFamily="2" charset="-122"/>
                        </a:rPr>
                        <a:t>Field</a:t>
                      </a:r>
                      <a:r>
                        <a:rPr lang="zh-CN" altLang="en-US" sz="1600" dirty="0" smtClean="0">
                          <a:latin typeface="宋体" pitchFamily="2" charset="-122"/>
                          <a:ea typeface="宋体" pitchFamily="2" charset="-122"/>
                        </a:rPr>
                        <a:t>捆绑成一个同时进行管理。</a:t>
                      </a:r>
                      <a:endParaRPr lang="en-US" sz="1600" dirty="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ENDCHAIN</a:t>
                      </a:r>
                      <a:endParaRPr lang="en-US" sz="1600" dirty="0">
                        <a:latin typeface="宋体" pitchFamily="2" charset="-122"/>
                        <a:ea typeface="宋体" pitchFamily="2" charset="-122"/>
                      </a:endParaRPr>
                    </a:p>
                  </a:txBody>
                  <a:tcPr marL="91430" marR="91430" anchor="ctr"/>
                </a:tc>
                <a:tc>
                  <a:txBody>
                    <a:bodyPr/>
                    <a:lstStyle/>
                    <a:p>
                      <a:r>
                        <a:rPr lang="zh-CN" altLang="en-US" sz="1600" dirty="0" smtClean="0">
                          <a:latin typeface="宋体" pitchFamily="2" charset="-122"/>
                          <a:ea typeface="宋体" pitchFamily="2" charset="-122"/>
                        </a:rPr>
                        <a:t>结束</a:t>
                      </a:r>
                      <a:r>
                        <a:rPr lang="en-US" altLang="zh-CN" sz="1600" dirty="0" smtClean="0">
                          <a:latin typeface="宋体" pitchFamily="2" charset="-122"/>
                          <a:ea typeface="宋体" pitchFamily="2" charset="-122"/>
                        </a:rPr>
                        <a:t>CHAIN</a:t>
                      </a:r>
                      <a:r>
                        <a:rPr lang="zh-CN" altLang="en-US" sz="1600" dirty="0" smtClean="0">
                          <a:latin typeface="宋体" pitchFamily="2" charset="-122"/>
                          <a:ea typeface="宋体" pitchFamily="2" charset="-122"/>
                        </a:rPr>
                        <a:t>。</a:t>
                      </a:r>
                      <a:endParaRPr lang="en-US" sz="1600" dirty="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CALL</a:t>
                      </a:r>
                      <a:endParaRPr lang="en-US" sz="1600" dirty="0">
                        <a:latin typeface="宋体" pitchFamily="2" charset="-122"/>
                        <a:ea typeface="宋体" pitchFamily="2" charset="-122"/>
                      </a:endParaRPr>
                    </a:p>
                  </a:txBody>
                  <a:tcPr marL="91430" marR="91430" anchor="ctr"/>
                </a:tc>
                <a:tc>
                  <a:txBody>
                    <a:bodyPr/>
                    <a:lstStyle/>
                    <a:p>
                      <a:r>
                        <a:rPr lang="zh-CN" altLang="en-US" sz="1600" dirty="0" smtClean="0">
                          <a:latin typeface="宋体" pitchFamily="2" charset="-122"/>
                          <a:ea typeface="宋体" pitchFamily="2" charset="-122"/>
                        </a:rPr>
                        <a:t>调用</a:t>
                      </a:r>
                      <a:r>
                        <a:rPr lang="en-US" altLang="zh-CN" sz="1600" dirty="0" smtClean="0">
                          <a:latin typeface="宋体" pitchFamily="2" charset="-122"/>
                          <a:ea typeface="宋体" pitchFamily="2" charset="-122"/>
                        </a:rPr>
                        <a:t>(CALL</a:t>
                      </a:r>
                      <a:r>
                        <a:rPr lang="en-US" altLang="zh-CN" sz="1600" baseline="0" dirty="0" smtClean="0">
                          <a:latin typeface="宋体" pitchFamily="2" charset="-122"/>
                          <a:ea typeface="宋体" pitchFamily="2" charset="-122"/>
                        </a:rPr>
                        <a:t> a </a:t>
                      </a:r>
                      <a:r>
                        <a:rPr lang="en-US" altLang="zh-CN" sz="1600" baseline="0" dirty="0" err="1" smtClean="0">
                          <a:latin typeface="宋体" pitchFamily="2" charset="-122"/>
                          <a:ea typeface="宋体" pitchFamily="2" charset="-122"/>
                        </a:rPr>
                        <a:t>Subscreen</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endParaRPr lang="en-US" sz="1600" dirty="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LOOP</a:t>
                      </a:r>
                      <a:endParaRPr lang="en-US" sz="1600" dirty="0">
                        <a:latin typeface="宋体" pitchFamily="2" charset="-122"/>
                        <a:ea typeface="宋体" pitchFamily="2" charset="-122"/>
                      </a:endParaRPr>
                    </a:p>
                  </a:txBody>
                  <a:tcPr marL="91430" marR="91430" anchor="ctr"/>
                </a:tc>
                <a:tc>
                  <a:txBody>
                    <a:bodyPr/>
                    <a:lstStyle/>
                    <a:p>
                      <a:r>
                        <a:rPr lang="zh-CN" altLang="en-US" sz="1600" dirty="0" smtClean="0">
                          <a:latin typeface="宋体" pitchFamily="2" charset="-122"/>
                          <a:ea typeface="宋体" pitchFamily="2" charset="-122"/>
                        </a:rPr>
                        <a:t>开始处理</a:t>
                      </a:r>
                      <a:r>
                        <a:rPr lang="en-US" altLang="zh-CN" sz="1600" dirty="0" smtClean="0">
                          <a:latin typeface="宋体" pitchFamily="2" charset="-122"/>
                          <a:ea typeface="宋体" pitchFamily="2" charset="-122"/>
                        </a:rPr>
                        <a:t>Screen Table</a:t>
                      </a:r>
                      <a:r>
                        <a:rPr lang="zh-CN" altLang="en-US" sz="1600" dirty="0" smtClean="0">
                          <a:latin typeface="宋体" pitchFamily="2" charset="-122"/>
                          <a:ea typeface="宋体" pitchFamily="2" charset="-122"/>
                        </a:rPr>
                        <a:t>。</a:t>
                      </a:r>
                      <a:endParaRPr lang="en-US" sz="1600" dirty="0">
                        <a:latin typeface="宋体" pitchFamily="2" charset="-122"/>
                        <a:ea typeface="宋体" pitchFamily="2" charset="-122"/>
                      </a:endParaRPr>
                    </a:p>
                  </a:txBody>
                  <a:tcPr marL="91430" marR="91430"/>
                </a:tc>
              </a:tr>
              <a:tr h="370840">
                <a:tc>
                  <a:txBody>
                    <a:bodyPr/>
                    <a:lstStyle/>
                    <a:p>
                      <a:pPr algn="ctr"/>
                      <a:r>
                        <a:rPr lang="en-US" sz="1600" dirty="0" smtClean="0">
                          <a:latin typeface="宋体" pitchFamily="2" charset="-122"/>
                          <a:ea typeface="宋体" pitchFamily="2" charset="-122"/>
                        </a:rPr>
                        <a:t>ENDLOOP</a:t>
                      </a:r>
                      <a:endParaRPr lang="en-US" sz="1600" dirty="0">
                        <a:latin typeface="宋体" pitchFamily="2" charset="-122"/>
                        <a:ea typeface="宋体" pitchFamily="2" charset="-122"/>
                      </a:endParaRPr>
                    </a:p>
                  </a:txBody>
                  <a:tcPr marL="91430" marR="91430"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zh-CN" altLang="en-US" sz="1600" dirty="0" smtClean="0">
                          <a:latin typeface="宋体" pitchFamily="2" charset="-122"/>
                          <a:ea typeface="宋体" pitchFamily="2" charset="-122"/>
                        </a:rPr>
                        <a:t>结束</a:t>
                      </a:r>
                      <a:r>
                        <a:rPr lang="en-US" altLang="zh-CN" sz="1600" dirty="0" smtClean="0">
                          <a:latin typeface="宋体" pitchFamily="2" charset="-122"/>
                          <a:ea typeface="宋体" pitchFamily="2" charset="-122"/>
                        </a:rPr>
                        <a:t>Screen Table</a:t>
                      </a:r>
                      <a:r>
                        <a:rPr lang="zh-CN" altLang="en-US" sz="1600" dirty="0" smtClean="0">
                          <a:latin typeface="宋体" pitchFamily="2" charset="-122"/>
                          <a:ea typeface="宋体" pitchFamily="2" charset="-122"/>
                        </a:rPr>
                        <a:t>处理。</a:t>
                      </a:r>
                      <a:endParaRPr lang="en-US" sz="1600" dirty="0" smtClean="0">
                        <a:latin typeface="宋体" pitchFamily="2" charset="-122"/>
                        <a:ea typeface="宋体" pitchFamily="2" charset="-122"/>
                      </a:endParaRPr>
                    </a:p>
                  </a:txBody>
                  <a:tcPr marL="91430" marR="91430"/>
                </a:tc>
              </a:tr>
            </a:tbl>
          </a:graphicData>
        </a:graphic>
      </p:graphicFrame>
    </p:spTree>
    <p:extLst>
      <p:ext uri="{BB962C8B-B14F-4D97-AF65-F5344CB8AC3E}">
        <p14:creationId xmlns:p14="http://schemas.microsoft.com/office/powerpoint/2010/main" val="1806361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数据处理逻辑</a:t>
            </a:r>
            <a:endParaRPr lang="zh-CN" altLang="en-US" dirty="0"/>
          </a:p>
        </p:txBody>
      </p:sp>
      <p:grpSp>
        <p:nvGrpSpPr>
          <p:cNvPr id="162" name="组合 161"/>
          <p:cNvGrpSpPr/>
          <p:nvPr/>
        </p:nvGrpSpPr>
        <p:grpSpPr>
          <a:xfrm>
            <a:off x="266714" y="1749843"/>
            <a:ext cx="8681035" cy="4433343"/>
            <a:chOff x="266714" y="1749843"/>
            <a:chExt cx="8681035" cy="4433343"/>
          </a:xfrm>
        </p:grpSpPr>
        <p:sp>
          <p:nvSpPr>
            <p:cNvPr id="42" name="AutoShape 4"/>
            <p:cNvSpPr>
              <a:spLocks noChangeArrowheads="1"/>
            </p:cNvSpPr>
            <p:nvPr/>
          </p:nvSpPr>
          <p:spPr bwMode="gray">
            <a:xfrm rot="5400000">
              <a:off x="1837977" y="3422083"/>
              <a:ext cx="3430337" cy="615950"/>
            </a:xfrm>
            <a:prstGeom prst="rightArrow">
              <a:avLst>
                <a:gd name="adj1" fmla="val 49380"/>
                <a:gd name="adj2" fmla="val 60486"/>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0800000" scaled="1"/>
              <a:tileRect/>
            </a:gradFill>
            <a:ln>
              <a:noFill/>
            </a:ln>
          </p:spPr>
          <p:txBody>
            <a:bodyPr rot="10800000" vert="eaVert"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zh-CN" altLang="zh-CN">
                <a:cs typeface="Arial" charset="0"/>
              </a:endParaRPr>
            </a:p>
          </p:txBody>
        </p:sp>
        <p:grpSp>
          <p:nvGrpSpPr>
            <p:cNvPr id="43" name="Group 23"/>
            <p:cNvGrpSpPr>
              <a:grpSpLocks/>
            </p:cNvGrpSpPr>
            <p:nvPr/>
          </p:nvGrpSpPr>
          <p:grpSpPr bwMode="auto">
            <a:xfrm>
              <a:off x="266714" y="3178517"/>
              <a:ext cx="522288" cy="398463"/>
              <a:chOff x="2180" y="1267"/>
              <a:chExt cx="1350" cy="1030"/>
            </a:xfrm>
          </p:grpSpPr>
          <p:sp>
            <p:nvSpPr>
              <p:cNvPr id="44" name="Oval 24"/>
              <p:cNvSpPr>
                <a:spLocks noChangeArrowheads="1"/>
              </p:cNvSpPr>
              <p:nvPr/>
            </p:nvSpPr>
            <p:spPr bwMode="gray">
              <a:xfrm>
                <a:off x="2301" y="1267"/>
                <a:ext cx="1021" cy="1030"/>
              </a:xfrm>
              <a:prstGeom prst="ellipse">
                <a:avLst/>
              </a:prstGeom>
              <a:solidFill>
                <a:schemeClr val="accent6"/>
              </a:solidFill>
              <a:ln w="28575">
                <a:solidFill>
                  <a:srgbClr val="EAEAEA"/>
                </a:solidFill>
                <a:round/>
                <a:headEnd/>
                <a:tailEnd/>
              </a:ln>
              <a:effectLst/>
              <a:extLst>
                <a:ext uri="{AF507438-7753-43E0-B8FC-AC1667EBCBE1}">
                  <a14:hiddenEffects xmlns:a14="http://schemas.microsoft.com/office/drawing/2010/main">
                    <a:effectLst>
                      <a:outerShdw dist="107763" dir="2700000" algn="ctr" rotWithShape="0">
                        <a:schemeClr val="tx2">
                          <a:alpha val="19000"/>
                        </a:schemeClr>
                      </a:outerShdw>
                    </a:effectLst>
                  </a14:hiddenEffects>
                </a:ext>
              </a:extLst>
            </p:spPr>
            <p:txBody>
              <a:bodyPr wrap="none" anchor="ctr"/>
              <a:lstStyle/>
              <a:p>
                <a:endParaRPr lang="zh-CN" altLang="en-US"/>
              </a:p>
            </p:txBody>
          </p:sp>
          <p:grpSp>
            <p:nvGrpSpPr>
              <p:cNvPr id="45" name="Group 25"/>
              <p:cNvGrpSpPr>
                <a:grpSpLocks/>
              </p:cNvGrpSpPr>
              <p:nvPr/>
            </p:nvGrpSpPr>
            <p:grpSpPr bwMode="auto">
              <a:xfrm rot="10082854">
                <a:off x="2180" y="2013"/>
                <a:ext cx="926" cy="237"/>
                <a:chOff x="2598" y="1026"/>
                <a:chExt cx="957" cy="242"/>
              </a:xfrm>
            </p:grpSpPr>
            <p:grpSp>
              <p:nvGrpSpPr>
                <p:cNvPr id="69" name="Group 26"/>
                <p:cNvGrpSpPr>
                  <a:grpSpLocks/>
                </p:cNvGrpSpPr>
                <p:nvPr/>
              </p:nvGrpSpPr>
              <p:grpSpPr bwMode="auto">
                <a:xfrm rot="-9970459" flipH="1" flipV="1">
                  <a:off x="2598" y="1026"/>
                  <a:ext cx="957" cy="242"/>
                  <a:chOff x="2532" y="1051"/>
                  <a:chExt cx="893" cy="246"/>
                </a:xfrm>
              </p:grpSpPr>
              <p:grpSp>
                <p:nvGrpSpPr>
                  <p:cNvPr id="81" name="Group 27"/>
                  <p:cNvGrpSpPr>
                    <a:grpSpLocks/>
                  </p:cNvGrpSpPr>
                  <p:nvPr/>
                </p:nvGrpSpPr>
                <p:grpSpPr bwMode="auto">
                  <a:xfrm>
                    <a:off x="2532" y="1051"/>
                    <a:ext cx="743" cy="185"/>
                    <a:chOff x="1565" y="2568"/>
                    <a:chExt cx="1118" cy="279"/>
                  </a:xfrm>
                </p:grpSpPr>
                <p:sp>
                  <p:nvSpPr>
                    <p:cNvPr id="87" name="AutoShape 28"/>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AutoShape 29"/>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AutoShape 30"/>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AutoShape 31"/>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 name="Group 32"/>
                  <p:cNvGrpSpPr>
                    <a:grpSpLocks/>
                  </p:cNvGrpSpPr>
                  <p:nvPr/>
                </p:nvGrpSpPr>
                <p:grpSpPr bwMode="auto">
                  <a:xfrm rot="1353540">
                    <a:off x="2682" y="1111"/>
                    <a:ext cx="743" cy="186"/>
                    <a:chOff x="1565" y="2568"/>
                    <a:chExt cx="1118" cy="279"/>
                  </a:xfrm>
                </p:grpSpPr>
                <p:sp>
                  <p:nvSpPr>
                    <p:cNvPr id="83" name="AutoShape 33"/>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AutoShape 34"/>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AutoShape 35"/>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utoShape 36"/>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0" name="Group 37"/>
                <p:cNvGrpSpPr>
                  <a:grpSpLocks/>
                </p:cNvGrpSpPr>
                <p:nvPr/>
              </p:nvGrpSpPr>
              <p:grpSpPr bwMode="auto">
                <a:xfrm rot="-9970459" flipH="1" flipV="1">
                  <a:off x="2688" y="1056"/>
                  <a:ext cx="784" cy="198"/>
                  <a:chOff x="2532" y="1051"/>
                  <a:chExt cx="893" cy="246"/>
                </a:xfrm>
              </p:grpSpPr>
              <p:grpSp>
                <p:nvGrpSpPr>
                  <p:cNvPr id="71" name="Group 38"/>
                  <p:cNvGrpSpPr>
                    <a:grpSpLocks/>
                  </p:cNvGrpSpPr>
                  <p:nvPr/>
                </p:nvGrpSpPr>
                <p:grpSpPr bwMode="auto">
                  <a:xfrm>
                    <a:off x="2532" y="1051"/>
                    <a:ext cx="743" cy="185"/>
                    <a:chOff x="1565" y="2568"/>
                    <a:chExt cx="1118" cy="279"/>
                  </a:xfrm>
                </p:grpSpPr>
                <p:sp>
                  <p:nvSpPr>
                    <p:cNvPr id="77" name="AutoShape 39"/>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AutoShape 40"/>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AutoShape 41"/>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AutoShape 42"/>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Group 43"/>
                  <p:cNvGrpSpPr>
                    <a:grpSpLocks/>
                  </p:cNvGrpSpPr>
                  <p:nvPr/>
                </p:nvGrpSpPr>
                <p:grpSpPr bwMode="auto">
                  <a:xfrm rot="1353540">
                    <a:off x="2682" y="1111"/>
                    <a:ext cx="743" cy="186"/>
                    <a:chOff x="1565" y="2568"/>
                    <a:chExt cx="1118" cy="279"/>
                  </a:xfrm>
                </p:grpSpPr>
                <p:sp>
                  <p:nvSpPr>
                    <p:cNvPr id="73" name="AutoShape 44"/>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AutoShape 45"/>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AutoShape 46"/>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AutoShape 47"/>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46" name="Group 48"/>
              <p:cNvGrpSpPr>
                <a:grpSpLocks/>
              </p:cNvGrpSpPr>
              <p:nvPr/>
            </p:nvGrpSpPr>
            <p:grpSpPr bwMode="auto">
              <a:xfrm>
                <a:off x="2604" y="1361"/>
                <a:ext cx="926" cy="237"/>
                <a:chOff x="2598" y="1026"/>
                <a:chExt cx="957" cy="242"/>
              </a:xfrm>
            </p:grpSpPr>
            <p:grpSp>
              <p:nvGrpSpPr>
                <p:cNvPr id="47" name="Group 49"/>
                <p:cNvGrpSpPr>
                  <a:grpSpLocks/>
                </p:cNvGrpSpPr>
                <p:nvPr/>
              </p:nvGrpSpPr>
              <p:grpSpPr bwMode="auto">
                <a:xfrm rot="-9970459" flipH="1" flipV="1">
                  <a:off x="2598" y="1026"/>
                  <a:ext cx="957" cy="242"/>
                  <a:chOff x="2532" y="1051"/>
                  <a:chExt cx="893" cy="246"/>
                </a:xfrm>
              </p:grpSpPr>
              <p:grpSp>
                <p:nvGrpSpPr>
                  <p:cNvPr id="59" name="Group 50"/>
                  <p:cNvGrpSpPr>
                    <a:grpSpLocks/>
                  </p:cNvGrpSpPr>
                  <p:nvPr/>
                </p:nvGrpSpPr>
                <p:grpSpPr bwMode="auto">
                  <a:xfrm>
                    <a:off x="2532" y="1051"/>
                    <a:ext cx="743" cy="185"/>
                    <a:chOff x="1565" y="2568"/>
                    <a:chExt cx="1118" cy="279"/>
                  </a:xfrm>
                </p:grpSpPr>
                <p:sp>
                  <p:nvSpPr>
                    <p:cNvPr id="65" name="AutoShape 51"/>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52"/>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utoShape 53"/>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54"/>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 name="Group 55"/>
                  <p:cNvGrpSpPr>
                    <a:grpSpLocks/>
                  </p:cNvGrpSpPr>
                  <p:nvPr/>
                </p:nvGrpSpPr>
                <p:grpSpPr bwMode="auto">
                  <a:xfrm rot="1353540">
                    <a:off x="2682" y="1111"/>
                    <a:ext cx="743" cy="186"/>
                    <a:chOff x="1565" y="2568"/>
                    <a:chExt cx="1118" cy="279"/>
                  </a:xfrm>
                </p:grpSpPr>
                <p:sp>
                  <p:nvSpPr>
                    <p:cNvPr id="61" name="AutoShape 56"/>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AutoShape 57"/>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utoShape 58"/>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utoShape 59"/>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8" name="Group 60"/>
                <p:cNvGrpSpPr>
                  <a:grpSpLocks/>
                </p:cNvGrpSpPr>
                <p:nvPr/>
              </p:nvGrpSpPr>
              <p:grpSpPr bwMode="auto">
                <a:xfrm rot="-9970459" flipH="1" flipV="1">
                  <a:off x="2688" y="1056"/>
                  <a:ext cx="784" cy="198"/>
                  <a:chOff x="2532" y="1051"/>
                  <a:chExt cx="893" cy="246"/>
                </a:xfrm>
              </p:grpSpPr>
              <p:grpSp>
                <p:nvGrpSpPr>
                  <p:cNvPr id="49" name="Group 61"/>
                  <p:cNvGrpSpPr>
                    <a:grpSpLocks/>
                  </p:cNvGrpSpPr>
                  <p:nvPr/>
                </p:nvGrpSpPr>
                <p:grpSpPr bwMode="auto">
                  <a:xfrm>
                    <a:off x="2532" y="1051"/>
                    <a:ext cx="743" cy="185"/>
                    <a:chOff x="1565" y="2568"/>
                    <a:chExt cx="1118" cy="279"/>
                  </a:xfrm>
                </p:grpSpPr>
                <p:sp>
                  <p:nvSpPr>
                    <p:cNvPr id="55" name="AutoShape 62"/>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AutoShape 63"/>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utoShape 64"/>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AutoShape 65"/>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 name="Group 66"/>
                  <p:cNvGrpSpPr>
                    <a:grpSpLocks/>
                  </p:cNvGrpSpPr>
                  <p:nvPr/>
                </p:nvGrpSpPr>
                <p:grpSpPr bwMode="auto">
                  <a:xfrm rot="1353540">
                    <a:off x="2682" y="1111"/>
                    <a:ext cx="743" cy="186"/>
                    <a:chOff x="1565" y="2568"/>
                    <a:chExt cx="1118" cy="279"/>
                  </a:xfrm>
                </p:grpSpPr>
                <p:sp>
                  <p:nvSpPr>
                    <p:cNvPr id="51" name="AutoShape 67"/>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utoShape 68"/>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utoShape 69"/>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utoShape 70"/>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cxnSp>
          <p:nvCxnSpPr>
            <p:cNvPr id="91" name="AutoShape 71"/>
            <p:cNvCxnSpPr>
              <a:cxnSpLocks noChangeShapeType="1"/>
            </p:cNvCxnSpPr>
            <p:nvPr/>
          </p:nvCxnSpPr>
          <p:spPr bwMode="auto">
            <a:xfrm flipH="1">
              <a:off x="539672" y="2615059"/>
              <a:ext cx="936000" cy="5400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3" name="Group 74"/>
            <p:cNvGrpSpPr>
              <a:grpSpLocks/>
            </p:cNvGrpSpPr>
            <p:nvPr/>
          </p:nvGrpSpPr>
          <p:grpSpPr bwMode="auto">
            <a:xfrm>
              <a:off x="1503531" y="2330309"/>
              <a:ext cx="1541841" cy="629949"/>
              <a:chOff x="2289" y="1260"/>
              <a:chExt cx="1335" cy="672"/>
            </a:xfrm>
          </p:grpSpPr>
          <p:sp>
            <p:nvSpPr>
              <p:cNvPr id="94" name="AutoShape 75"/>
              <p:cNvSpPr>
                <a:spLocks noChangeArrowheads="1"/>
              </p:cNvSpPr>
              <p:nvPr/>
            </p:nvSpPr>
            <p:spPr bwMode="ltGray">
              <a:xfrm>
                <a:off x="2289" y="1260"/>
                <a:ext cx="1335" cy="672"/>
              </a:xfrm>
              <a:prstGeom prst="roundRect">
                <a:avLst>
                  <a:gd name="adj" fmla="val 11921"/>
                </a:avLst>
              </a:prstGeom>
              <a:solidFill>
                <a:schemeClr val="accent2"/>
              </a:soli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pic>
            <p:nvPicPr>
              <p:cNvPr id="95" name="Picture 76"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313" y="1280"/>
                <a:ext cx="386" cy="4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Group 77"/>
            <p:cNvGrpSpPr>
              <a:grpSpLocks/>
            </p:cNvGrpSpPr>
            <p:nvPr/>
          </p:nvGrpSpPr>
          <p:grpSpPr bwMode="auto">
            <a:xfrm>
              <a:off x="1506706" y="3755131"/>
              <a:ext cx="1541841" cy="629949"/>
              <a:chOff x="2291" y="2228"/>
              <a:chExt cx="1335" cy="672"/>
            </a:xfrm>
          </p:grpSpPr>
          <p:sp>
            <p:nvSpPr>
              <p:cNvPr id="97" name="AutoShape 78"/>
              <p:cNvSpPr>
                <a:spLocks noChangeArrowheads="1"/>
              </p:cNvSpPr>
              <p:nvPr/>
            </p:nvSpPr>
            <p:spPr bwMode="ltGray">
              <a:xfrm>
                <a:off x="2291" y="2228"/>
                <a:ext cx="1335" cy="672"/>
              </a:xfrm>
              <a:prstGeom prst="roundRect">
                <a:avLst>
                  <a:gd name="adj" fmla="val 11921"/>
                </a:avLst>
              </a:prstGeom>
              <a:solidFill>
                <a:schemeClr val="accent5"/>
              </a:soli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pic>
            <p:nvPicPr>
              <p:cNvPr id="98" name="Picture 7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extLst>
                <a:ext uri="{909E8E84-426E-40DD-AFC4-6F175D3DCCD1}">
                  <a14:hiddenFill xmlns:a14="http://schemas.microsoft.com/office/drawing/2010/main">
                    <a:solidFill>
                      <a:srgbClr val="FFFFFF"/>
                    </a:solidFill>
                  </a14:hiddenFill>
                </a:ext>
              </a:extLst>
            </p:spPr>
          </p:pic>
        </p:grpSp>
        <p:sp>
          <p:nvSpPr>
            <p:cNvPr id="102" name="Rectangle 83"/>
            <p:cNvSpPr>
              <a:spLocks noChangeArrowheads="1"/>
            </p:cNvSpPr>
            <p:nvPr/>
          </p:nvSpPr>
          <p:spPr bwMode="auto">
            <a:xfrm>
              <a:off x="1590842" y="2471942"/>
              <a:ext cx="139761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zh-CN" altLang="en-US" b="1" dirty="0" smtClean="0">
                  <a:solidFill>
                    <a:srgbClr val="FFFFFF"/>
                  </a:solidFill>
                  <a:latin typeface="Arial" charset="0"/>
                  <a:ea typeface="宋体" pitchFamily="2" charset="-122"/>
                  <a:cs typeface="Arial" charset="0"/>
                </a:rPr>
                <a:t>屏幕显示</a:t>
              </a:r>
              <a:endParaRPr lang="en-US" altLang="zh-CN" b="1" dirty="0">
                <a:solidFill>
                  <a:srgbClr val="FFFFFF"/>
                </a:solidFill>
                <a:latin typeface="Arial" charset="0"/>
                <a:ea typeface="宋体" pitchFamily="2" charset="-122"/>
                <a:cs typeface="Arial" charset="0"/>
              </a:endParaRPr>
            </a:p>
          </p:txBody>
        </p:sp>
        <p:sp>
          <p:nvSpPr>
            <p:cNvPr id="103" name="Rectangle 84"/>
            <p:cNvSpPr>
              <a:spLocks noChangeArrowheads="1"/>
            </p:cNvSpPr>
            <p:nvPr/>
          </p:nvSpPr>
          <p:spPr bwMode="auto">
            <a:xfrm>
              <a:off x="1547981" y="3855070"/>
              <a:ext cx="14555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zh-CN" altLang="en-US" b="1" dirty="0" smtClean="0">
                  <a:solidFill>
                    <a:srgbClr val="FFFFFF"/>
                  </a:solidFill>
                  <a:latin typeface="Arial" charset="0"/>
                  <a:ea typeface="宋体" pitchFamily="2" charset="-122"/>
                  <a:cs typeface="Arial" charset="0"/>
                </a:rPr>
                <a:t>屏幕输入</a:t>
              </a:r>
              <a:endParaRPr lang="en-US" altLang="zh-CN" b="1" dirty="0">
                <a:solidFill>
                  <a:srgbClr val="FFFFFF"/>
                </a:solidFill>
                <a:latin typeface="Arial" charset="0"/>
                <a:ea typeface="宋体" pitchFamily="2" charset="-122"/>
                <a:cs typeface="Arial" charset="0"/>
              </a:endParaRPr>
            </a:p>
          </p:txBody>
        </p:sp>
        <p:grpSp>
          <p:nvGrpSpPr>
            <p:cNvPr id="105" name="Group 74"/>
            <p:cNvGrpSpPr>
              <a:grpSpLocks/>
            </p:cNvGrpSpPr>
            <p:nvPr/>
          </p:nvGrpSpPr>
          <p:grpSpPr bwMode="auto">
            <a:xfrm>
              <a:off x="3935089" y="2382341"/>
              <a:ext cx="1541841" cy="629949"/>
              <a:chOff x="2289" y="1260"/>
              <a:chExt cx="1335" cy="672"/>
            </a:xfrm>
            <a:solidFill>
              <a:schemeClr val="accent2"/>
            </a:solidFill>
          </p:grpSpPr>
          <p:sp>
            <p:nvSpPr>
              <p:cNvPr id="106" name="AutoShape 75"/>
              <p:cNvSpPr>
                <a:spLocks noChangeArrowheads="1"/>
              </p:cNvSpPr>
              <p:nvPr/>
            </p:nvSpPr>
            <p:spPr bwMode="ltGray">
              <a:xfrm>
                <a:off x="2289" y="1260"/>
                <a:ext cx="1335" cy="672"/>
              </a:xfrm>
              <a:prstGeom prst="roundRect">
                <a:avLst>
                  <a:gd name="adj" fmla="val 11921"/>
                </a:avLst>
              </a:prstGeom>
              <a:grp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pic>
            <p:nvPicPr>
              <p:cNvPr id="107" name="Picture 76"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313" y="1280"/>
                <a:ext cx="386" cy="424"/>
              </a:xfrm>
              <a:prstGeom prst="rect">
                <a:avLst/>
              </a:prstGeom>
              <a:grpFill/>
              <a:extLst/>
            </p:spPr>
          </p:pic>
        </p:grpSp>
        <p:grpSp>
          <p:nvGrpSpPr>
            <p:cNvPr id="108" name="Group 77"/>
            <p:cNvGrpSpPr>
              <a:grpSpLocks/>
            </p:cNvGrpSpPr>
            <p:nvPr/>
          </p:nvGrpSpPr>
          <p:grpSpPr bwMode="auto">
            <a:xfrm>
              <a:off x="3963673" y="3755778"/>
              <a:ext cx="1541841" cy="629949"/>
              <a:chOff x="2291" y="2228"/>
              <a:chExt cx="1335" cy="672"/>
            </a:xfrm>
            <a:solidFill>
              <a:schemeClr val="accent5"/>
            </a:solidFill>
          </p:grpSpPr>
          <p:sp>
            <p:nvSpPr>
              <p:cNvPr id="109" name="AutoShape 78"/>
              <p:cNvSpPr>
                <a:spLocks noChangeArrowheads="1"/>
              </p:cNvSpPr>
              <p:nvPr/>
            </p:nvSpPr>
            <p:spPr bwMode="ltGray">
              <a:xfrm>
                <a:off x="2291" y="2228"/>
                <a:ext cx="1335" cy="672"/>
              </a:xfrm>
              <a:prstGeom prst="roundRect">
                <a:avLst>
                  <a:gd name="adj" fmla="val 11921"/>
                </a:avLst>
              </a:prstGeom>
              <a:grp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pic>
            <p:nvPicPr>
              <p:cNvPr id="110" name="Picture 7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grpFill/>
              <a:extLst/>
            </p:spPr>
          </p:pic>
        </p:grpSp>
        <p:sp>
          <p:nvSpPr>
            <p:cNvPr id="114" name="Rectangle 83"/>
            <p:cNvSpPr>
              <a:spLocks noChangeArrowheads="1"/>
            </p:cNvSpPr>
            <p:nvPr/>
          </p:nvSpPr>
          <p:spPr bwMode="auto">
            <a:xfrm>
              <a:off x="3980580" y="2523974"/>
              <a:ext cx="1455516"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zh-CN" b="1" dirty="0" smtClean="0">
                  <a:solidFill>
                    <a:srgbClr val="FFFFFF"/>
                  </a:solidFill>
                  <a:latin typeface="Arial" charset="0"/>
                  <a:ea typeface="宋体" pitchFamily="2" charset="-122"/>
                  <a:cs typeface="Arial" charset="0"/>
                </a:rPr>
                <a:t>PBO</a:t>
              </a:r>
              <a:endParaRPr lang="en-US" altLang="zh-CN" b="1" dirty="0">
                <a:solidFill>
                  <a:srgbClr val="FFFFFF"/>
                </a:solidFill>
                <a:latin typeface="Arial" charset="0"/>
                <a:ea typeface="宋体" pitchFamily="2" charset="-122"/>
                <a:cs typeface="Arial" charset="0"/>
              </a:endParaRPr>
            </a:p>
          </p:txBody>
        </p:sp>
        <p:sp>
          <p:nvSpPr>
            <p:cNvPr id="115" name="Rectangle 84"/>
            <p:cNvSpPr>
              <a:spLocks noChangeArrowheads="1"/>
            </p:cNvSpPr>
            <p:nvPr/>
          </p:nvSpPr>
          <p:spPr bwMode="auto">
            <a:xfrm>
              <a:off x="4006835" y="3886086"/>
              <a:ext cx="14555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zh-CN" b="1" dirty="0" smtClean="0">
                  <a:solidFill>
                    <a:srgbClr val="FFFFFF"/>
                  </a:solidFill>
                  <a:latin typeface="Arial" charset="0"/>
                  <a:ea typeface="宋体" pitchFamily="2" charset="-122"/>
                  <a:cs typeface="Arial" charset="0"/>
                </a:rPr>
                <a:t>PAI</a:t>
              </a:r>
              <a:endParaRPr lang="en-US" altLang="zh-CN" b="1" dirty="0">
                <a:solidFill>
                  <a:srgbClr val="FFFFFF"/>
                </a:solidFill>
                <a:latin typeface="Arial" charset="0"/>
                <a:ea typeface="宋体" pitchFamily="2" charset="-122"/>
                <a:cs typeface="Arial" charset="0"/>
              </a:endParaRPr>
            </a:p>
          </p:txBody>
        </p:sp>
        <p:sp>
          <p:nvSpPr>
            <p:cNvPr id="117" name="右箭头 116"/>
            <p:cNvSpPr/>
            <p:nvPr/>
          </p:nvSpPr>
          <p:spPr>
            <a:xfrm rot="10800000">
              <a:off x="3231249" y="2662959"/>
              <a:ext cx="576064" cy="165101"/>
            </a:xfrm>
            <a:prstGeom prst="rightArrow">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10800000" scaled="1"/>
              <a:tileRect/>
            </a:gra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右箭头 117"/>
            <p:cNvSpPr/>
            <p:nvPr/>
          </p:nvSpPr>
          <p:spPr>
            <a:xfrm>
              <a:off x="3231249" y="4005064"/>
              <a:ext cx="576064" cy="165101"/>
            </a:xfrm>
            <a:prstGeom prst="rightArrow">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0800000" scaled="1"/>
              <a:tileRect/>
            </a:gradFill>
            <a:ln w="31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120"/>
            <p:cNvSpPr/>
            <p:nvPr/>
          </p:nvSpPr>
          <p:spPr>
            <a:xfrm>
              <a:off x="982639" y="1968927"/>
              <a:ext cx="2248609" cy="3260274"/>
            </a:xfrm>
            <a:prstGeom prst="roundRect">
              <a:avLst>
                <a:gd name="adj" fmla="val 1073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a:off x="3807313" y="1985936"/>
              <a:ext cx="4176464" cy="3250093"/>
            </a:xfrm>
            <a:prstGeom prst="roundRect">
              <a:avLst>
                <a:gd name="adj" fmla="val 1073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1259632" y="1749843"/>
              <a:ext cx="1178616" cy="438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界面</a:t>
              </a:r>
              <a:endParaRPr lang="zh-CN" altLang="en-US" dirty="0"/>
            </a:p>
          </p:txBody>
        </p:sp>
        <p:sp>
          <p:nvSpPr>
            <p:cNvPr id="124" name="圆角矩形 123"/>
            <p:cNvSpPr/>
            <p:nvPr/>
          </p:nvSpPr>
          <p:spPr>
            <a:xfrm>
              <a:off x="2013465" y="5589240"/>
              <a:ext cx="3160604" cy="593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名称相同的控件和变量为一组，自动互相传值</a:t>
              </a:r>
              <a:endParaRPr lang="zh-CN" altLang="en-US" dirty="0"/>
            </a:p>
          </p:txBody>
        </p:sp>
        <p:sp>
          <p:nvSpPr>
            <p:cNvPr id="130" name="AutoShape 78"/>
            <p:cNvSpPr>
              <a:spLocks noChangeArrowheads="1"/>
            </p:cNvSpPr>
            <p:nvPr/>
          </p:nvSpPr>
          <p:spPr bwMode="ltGray">
            <a:xfrm>
              <a:off x="4572000" y="2828061"/>
              <a:ext cx="1157282" cy="629949"/>
            </a:xfrm>
            <a:prstGeom prst="hexagon">
              <a:avLst/>
            </a:prstGeom>
            <a:solidFill>
              <a:schemeClr val="accent6"/>
            </a:soli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31" name="Rectangle 84"/>
            <p:cNvSpPr>
              <a:spLocks noChangeArrowheads="1"/>
            </p:cNvSpPr>
            <p:nvPr/>
          </p:nvSpPr>
          <p:spPr bwMode="auto">
            <a:xfrm>
              <a:off x="4622292" y="2938208"/>
              <a:ext cx="100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zh-CN" altLang="en-US" b="1" dirty="0">
                  <a:solidFill>
                    <a:srgbClr val="FFFFFF"/>
                  </a:solidFill>
                  <a:latin typeface="Arial" charset="0"/>
                  <a:ea typeface="宋体" pitchFamily="2" charset="-122"/>
                  <a:cs typeface="Arial" charset="0"/>
                </a:rPr>
                <a:t>变量</a:t>
              </a:r>
              <a:endParaRPr lang="en-US" altLang="zh-CN" b="1" dirty="0">
                <a:solidFill>
                  <a:srgbClr val="FFFFFF"/>
                </a:solidFill>
                <a:latin typeface="Arial" charset="0"/>
                <a:ea typeface="宋体" pitchFamily="2" charset="-122"/>
                <a:cs typeface="Arial" charset="0"/>
              </a:endParaRPr>
            </a:p>
          </p:txBody>
        </p:sp>
        <p:sp>
          <p:nvSpPr>
            <p:cNvPr id="133" name="圆角矩形 132"/>
            <p:cNvSpPr/>
            <p:nvPr/>
          </p:nvSpPr>
          <p:spPr>
            <a:xfrm>
              <a:off x="5109071" y="1749843"/>
              <a:ext cx="1338624" cy="438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ABAP/4</a:t>
              </a:r>
              <a:endParaRPr lang="zh-CN" altLang="en-US" dirty="0"/>
            </a:p>
          </p:txBody>
        </p:sp>
        <p:sp>
          <p:nvSpPr>
            <p:cNvPr id="134" name="圆角矩形 133"/>
            <p:cNvSpPr/>
            <p:nvPr/>
          </p:nvSpPr>
          <p:spPr>
            <a:xfrm>
              <a:off x="8134421" y="1796936"/>
              <a:ext cx="813328" cy="727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事务代码</a:t>
              </a:r>
              <a:endParaRPr lang="zh-CN" altLang="en-US" dirty="0"/>
            </a:p>
          </p:txBody>
        </p:sp>
        <p:sp>
          <p:nvSpPr>
            <p:cNvPr id="139" name="右箭头 138"/>
            <p:cNvSpPr/>
            <p:nvPr/>
          </p:nvSpPr>
          <p:spPr>
            <a:xfrm rot="8367135">
              <a:off x="7602594" y="2389391"/>
              <a:ext cx="576064" cy="165101"/>
            </a:xfrm>
            <a:prstGeom prst="rightArrow">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10800000" scaled="1"/>
              <a:tileRect/>
            </a:gradFill>
            <a:ln w="31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AutoShape 78"/>
            <p:cNvSpPr>
              <a:spLocks noChangeArrowheads="1"/>
            </p:cNvSpPr>
            <p:nvPr/>
          </p:nvSpPr>
          <p:spPr bwMode="ltGray">
            <a:xfrm>
              <a:off x="1972844" y="2818576"/>
              <a:ext cx="1188981" cy="629949"/>
            </a:xfrm>
            <a:prstGeom prst="hexagon">
              <a:avLst/>
            </a:prstGeom>
            <a:solidFill>
              <a:schemeClr val="accent6"/>
            </a:soli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1" name="Rectangle 84"/>
            <p:cNvSpPr>
              <a:spLocks noChangeArrowheads="1"/>
            </p:cNvSpPr>
            <p:nvPr/>
          </p:nvSpPr>
          <p:spPr bwMode="auto">
            <a:xfrm>
              <a:off x="2013465" y="2938208"/>
              <a:ext cx="111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zh-CN" altLang="en-US" b="1" dirty="0" smtClean="0">
                  <a:solidFill>
                    <a:srgbClr val="FFFFFF"/>
                  </a:solidFill>
                  <a:latin typeface="Arial" charset="0"/>
                  <a:ea typeface="宋体" pitchFamily="2" charset="-122"/>
                  <a:cs typeface="Arial" charset="0"/>
                </a:rPr>
                <a:t>屏幕控件</a:t>
              </a:r>
              <a:endParaRPr lang="en-US" altLang="zh-CN" b="1" dirty="0">
                <a:solidFill>
                  <a:srgbClr val="FFFFFF"/>
                </a:solidFill>
                <a:latin typeface="Arial" charset="0"/>
                <a:ea typeface="宋体" pitchFamily="2" charset="-122"/>
                <a:cs typeface="Arial" charset="0"/>
              </a:endParaRPr>
            </a:p>
          </p:txBody>
        </p:sp>
        <p:cxnSp>
          <p:nvCxnSpPr>
            <p:cNvPr id="143" name="直接连接符 142"/>
            <p:cNvCxnSpPr/>
            <p:nvPr/>
          </p:nvCxnSpPr>
          <p:spPr>
            <a:xfrm>
              <a:off x="3347864" y="3143035"/>
              <a:ext cx="647550" cy="0"/>
            </a:xfrm>
            <a:prstGeom prst="line">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6" name="AutoShape 71"/>
            <p:cNvCxnSpPr>
              <a:cxnSpLocks noChangeShapeType="1"/>
            </p:cNvCxnSpPr>
            <p:nvPr/>
          </p:nvCxnSpPr>
          <p:spPr bwMode="auto">
            <a:xfrm rot="16200000" flipH="1">
              <a:off x="737672" y="3436664"/>
              <a:ext cx="540000" cy="9360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下弧形箭头 148"/>
            <p:cNvSpPr/>
            <p:nvPr/>
          </p:nvSpPr>
          <p:spPr>
            <a:xfrm rot="16200000">
              <a:off x="5197731" y="3058553"/>
              <a:ext cx="1555105" cy="632257"/>
            </a:xfrm>
            <a:prstGeom prst="curvedUpArrow">
              <a:avLst>
                <a:gd name="adj1" fmla="val 18221"/>
                <a:gd name="adj2" fmla="val 50000"/>
                <a:gd name="adj3" fmla="val 25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0" name="AutoShape 78"/>
            <p:cNvSpPr>
              <a:spLocks noChangeArrowheads="1"/>
            </p:cNvSpPr>
            <p:nvPr/>
          </p:nvSpPr>
          <p:spPr bwMode="ltGray">
            <a:xfrm>
              <a:off x="4578868" y="4239211"/>
              <a:ext cx="1157282" cy="629949"/>
            </a:xfrm>
            <a:prstGeom prst="hexagon">
              <a:avLst/>
            </a:prstGeom>
            <a:solidFill>
              <a:schemeClr val="accent6"/>
            </a:soli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51" name="Rectangle 84"/>
            <p:cNvSpPr>
              <a:spLocks noChangeArrowheads="1"/>
            </p:cNvSpPr>
            <p:nvPr/>
          </p:nvSpPr>
          <p:spPr bwMode="auto">
            <a:xfrm>
              <a:off x="4629160" y="4349358"/>
              <a:ext cx="100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zh-CN" altLang="en-US" b="1" dirty="0">
                  <a:solidFill>
                    <a:srgbClr val="FFFFFF"/>
                  </a:solidFill>
                  <a:latin typeface="Arial" charset="0"/>
                  <a:ea typeface="宋体" pitchFamily="2" charset="-122"/>
                  <a:cs typeface="Arial" charset="0"/>
                </a:rPr>
                <a:t>变量</a:t>
              </a:r>
              <a:endParaRPr lang="en-US" altLang="zh-CN" b="1" dirty="0">
                <a:solidFill>
                  <a:srgbClr val="FFFFFF"/>
                </a:solidFill>
                <a:latin typeface="Arial" charset="0"/>
                <a:ea typeface="宋体" pitchFamily="2" charset="-122"/>
                <a:cs typeface="Arial" charset="0"/>
              </a:endParaRPr>
            </a:p>
          </p:txBody>
        </p:sp>
        <p:sp>
          <p:nvSpPr>
            <p:cNvPr id="152" name="AutoShape 78"/>
            <p:cNvSpPr>
              <a:spLocks noChangeArrowheads="1"/>
            </p:cNvSpPr>
            <p:nvPr/>
          </p:nvSpPr>
          <p:spPr bwMode="ltGray">
            <a:xfrm>
              <a:off x="1979712" y="4229726"/>
              <a:ext cx="1188981" cy="629949"/>
            </a:xfrm>
            <a:prstGeom prst="hexagon">
              <a:avLst/>
            </a:prstGeom>
            <a:solidFill>
              <a:schemeClr val="accent6"/>
            </a:soli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53" name="Rectangle 84"/>
            <p:cNvSpPr>
              <a:spLocks noChangeArrowheads="1"/>
            </p:cNvSpPr>
            <p:nvPr/>
          </p:nvSpPr>
          <p:spPr bwMode="auto">
            <a:xfrm>
              <a:off x="2020333" y="4349358"/>
              <a:ext cx="111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zh-CN" altLang="en-US" b="1" dirty="0" smtClean="0">
                  <a:solidFill>
                    <a:srgbClr val="FFFFFF"/>
                  </a:solidFill>
                  <a:latin typeface="Arial" charset="0"/>
                  <a:ea typeface="宋体" pitchFamily="2" charset="-122"/>
                  <a:cs typeface="Arial" charset="0"/>
                </a:rPr>
                <a:t>屏幕控件</a:t>
              </a:r>
              <a:endParaRPr lang="en-US" altLang="zh-CN" b="1" dirty="0">
                <a:solidFill>
                  <a:srgbClr val="FFFFFF"/>
                </a:solidFill>
                <a:latin typeface="Arial" charset="0"/>
                <a:ea typeface="宋体" pitchFamily="2" charset="-122"/>
                <a:cs typeface="Arial" charset="0"/>
              </a:endParaRPr>
            </a:p>
          </p:txBody>
        </p:sp>
        <p:cxnSp>
          <p:nvCxnSpPr>
            <p:cNvPr id="154" name="直接连接符 153"/>
            <p:cNvCxnSpPr/>
            <p:nvPr/>
          </p:nvCxnSpPr>
          <p:spPr>
            <a:xfrm flipH="1">
              <a:off x="3354732" y="4554185"/>
              <a:ext cx="647550" cy="0"/>
            </a:xfrm>
            <a:prstGeom prst="line">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sp>
          <p:nvSpPr>
            <p:cNvPr id="161" name="圆柱形 160"/>
            <p:cNvSpPr/>
            <p:nvPr/>
          </p:nvSpPr>
          <p:spPr>
            <a:xfrm>
              <a:off x="6447695" y="2685389"/>
              <a:ext cx="1220667" cy="1640217"/>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变量声明</a:t>
              </a:r>
              <a:endParaRPr lang="en-US" altLang="zh-CN" dirty="0" smtClean="0"/>
            </a:p>
            <a:p>
              <a:pPr algn="ctr"/>
              <a:r>
                <a:rPr lang="zh-CN" altLang="en-US" dirty="0" smtClean="0"/>
                <a:t>及</a:t>
              </a:r>
              <a:endParaRPr lang="en-US" altLang="zh-CN" dirty="0" smtClean="0"/>
            </a:p>
            <a:p>
              <a:pPr algn="ctr"/>
              <a:r>
                <a:rPr lang="zh-CN" altLang="en-US" dirty="0"/>
                <a:t>数据</a:t>
              </a:r>
              <a:r>
                <a:rPr lang="zh-CN" altLang="en-US" dirty="0" smtClean="0"/>
                <a:t>处理</a:t>
              </a:r>
              <a:endParaRPr lang="en-US" altLang="zh-CN" dirty="0" smtClean="0"/>
            </a:p>
          </p:txBody>
        </p:sp>
      </p:grpSp>
    </p:spTree>
    <p:extLst>
      <p:ext uri="{BB962C8B-B14F-4D97-AF65-F5344CB8AC3E}">
        <p14:creationId xmlns:p14="http://schemas.microsoft.com/office/powerpoint/2010/main" val="1758477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Module</a:t>
            </a:r>
            <a:r>
              <a:rPr lang="zh-CN" altLang="en-US" dirty="0" smtClean="0"/>
              <a:t>执行顺序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8"/>
            <a:ext cx="3262371"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剪去单角的矩形 3"/>
          <p:cNvSpPr/>
          <p:nvPr/>
        </p:nvSpPr>
        <p:spPr>
          <a:xfrm>
            <a:off x="4932040" y="1866596"/>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a:t>
            </a:r>
            <a:r>
              <a:rPr lang="en-US" altLang="zh-CN" dirty="0" smtClean="0"/>
              <a:t>MODULE A</a:t>
            </a:r>
            <a:endParaRPr lang="zh-CN" altLang="en-US" dirty="0"/>
          </a:p>
        </p:txBody>
      </p:sp>
      <p:sp>
        <p:nvSpPr>
          <p:cNvPr id="5" name="下箭头 4"/>
          <p:cNvSpPr/>
          <p:nvPr/>
        </p:nvSpPr>
        <p:spPr>
          <a:xfrm>
            <a:off x="6012160" y="2190652"/>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剪去单角的矩形 7"/>
          <p:cNvSpPr/>
          <p:nvPr/>
        </p:nvSpPr>
        <p:spPr>
          <a:xfrm>
            <a:off x="4932040" y="2392424"/>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a:t>
            </a:r>
            <a:r>
              <a:rPr lang="en-US" altLang="zh-CN" dirty="0" smtClean="0"/>
              <a:t>MODULE B</a:t>
            </a:r>
            <a:endParaRPr lang="zh-CN" altLang="en-US" dirty="0"/>
          </a:p>
        </p:txBody>
      </p:sp>
      <p:sp>
        <p:nvSpPr>
          <p:cNvPr id="9" name="下箭头 8"/>
          <p:cNvSpPr/>
          <p:nvPr/>
        </p:nvSpPr>
        <p:spPr>
          <a:xfrm>
            <a:off x="6012160" y="2716480"/>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剪去单角的矩形 9"/>
          <p:cNvSpPr/>
          <p:nvPr/>
        </p:nvSpPr>
        <p:spPr>
          <a:xfrm>
            <a:off x="3851920" y="2918252"/>
            <a:ext cx="460851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将数据从</a:t>
            </a:r>
            <a:r>
              <a:rPr lang="en-US" altLang="zh-CN" dirty="0" smtClean="0"/>
              <a:t>ABAP/4</a:t>
            </a:r>
            <a:r>
              <a:rPr lang="zh-CN" altLang="en-US" dirty="0" smtClean="0"/>
              <a:t>工作区传到</a:t>
            </a:r>
            <a:r>
              <a:rPr lang="en-US" altLang="zh-CN" dirty="0" smtClean="0"/>
              <a:t>Screen</a:t>
            </a:r>
            <a:r>
              <a:rPr lang="zh-CN" altLang="en-US" dirty="0" smtClean="0"/>
              <a:t>工作区</a:t>
            </a:r>
            <a:endParaRPr lang="zh-CN" altLang="en-US" dirty="0"/>
          </a:p>
        </p:txBody>
      </p:sp>
      <p:sp>
        <p:nvSpPr>
          <p:cNvPr id="11" name="下箭头 10"/>
          <p:cNvSpPr/>
          <p:nvPr/>
        </p:nvSpPr>
        <p:spPr>
          <a:xfrm>
            <a:off x="6012160" y="3242308"/>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剪去单角的矩形 11"/>
          <p:cNvSpPr/>
          <p:nvPr/>
        </p:nvSpPr>
        <p:spPr>
          <a:xfrm>
            <a:off x="4932040" y="3450772"/>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显示界面</a:t>
            </a:r>
            <a:endParaRPr lang="zh-CN" altLang="en-US" dirty="0"/>
          </a:p>
        </p:txBody>
      </p:sp>
      <p:sp>
        <p:nvSpPr>
          <p:cNvPr id="13" name="下箭头 12"/>
          <p:cNvSpPr/>
          <p:nvPr/>
        </p:nvSpPr>
        <p:spPr>
          <a:xfrm>
            <a:off x="6012160" y="3774828"/>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剪去单角的矩形 13"/>
          <p:cNvSpPr/>
          <p:nvPr/>
        </p:nvSpPr>
        <p:spPr>
          <a:xfrm>
            <a:off x="4932040" y="3976600"/>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点击回车</a:t>
            </a:r>
            <a:endParaRPr lang="zh-CN" altLang="en-US" dirty="0"/>
          </a:p>
        </p:txBody>
      </p:sp>
      <p:sp>
        <p:nvSpPr>
          <p:cNvPr id="15" name="下箭头 14"/>
          <p:cNvSpPr/>
          <p:nvPr/>
        </p:nvSpPr>
        <p:spPr>
          <a:xfrm>
            <a:off x="6012160" y="4300656"/>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剪去单角的矩形 17"/>
          <p:cNvSpPr/>
          <p:nvPr/>
        </p:nvSpPr>
        <p:spPr>
          <a:xfrm>
            <a:off x="3851920" y="4530892"/>
            <a:ext cx="460851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将数据从</a:t>
            </a:r>
            <a:r>
              <a:rPr lang="en-US" altLang="zh-CN" dirty="0" smtClean="0"/>
              <a:t>Screen</a:t>
            </a:r>
            <a:r>
              <a:rPr lang="zh-CN" altLang="en-US" dirty="0" smtClean="0"/>
              <a:t>工作区传到</a:t>
            </a:r>
            <a:r>
              <a:rPr lang="en-US" altLang="zh-CN" dirty="0" smtClean="0"/>
              <a:t>ABAP/4</a:t>
            </a:r>
            <a:r>
              <a:rPr lang="zh-CN" altLang="en-US" dirty="0" smtClean="0"/>
              <a:t>工作区</a:t>
            </a:r>
            <a:endParaRPr lang="zh-CN" altLang="en-US" dirty="0"/>
          </a:p>
        </p:txBody>
      </p:sp>
      <p:sp>
        <p:nvSpPr>
          <p:cNvPr id="19" name="下箭头 18"/>
          <p:cNvSpPr/>
          <p:nvPr/>
        </p:nvSpPr>
        <p:spPr>
          <a:xfrm>
            <a:off x="6012160" y="4854948"/>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剪去单角的矩形 19"/>
          <p:cNvSpPr/>
          <p:nvPr/>
        </p:nvSpPr>
        <p:spPr>
          <a:xfrm>
            <a:off x="4932040" y="5063412"/>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a:t>
            </a:r>
            <a:r>
              <a:rPr lang="en-US" altLang="zh-CN" dirty="0" smtClean="0"/>
              <a:t>MODULE C</a:t>
            </a:r>
            <a:endParaRPr lang="zh-CN" altLang="en-US" dirty="0"/>
          </a:p>
        </p:txBody>
      </p:sp>
      <p:sp>
        <p:nvSpPr>
          <p:cNvPr id="21" name="下箭头 20"/>
          <p:cNvSpPr/>
          <p:nvPr/>
        </p:nvSpPr>
        <p:spPr>
          <a:xfrm>
            <a:off x="6012160" y="5387468"/>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2" name="剪去单角的矩形 21"/>
          <p:cNvSpPr/>
          <p:nvPr/>
        </p:nvSpPr>
        <p:spPr>
          <a:xfrm>
            <a:off x="4932040" y="5589240"/>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a:t>
            </a:r>
            <a:r>
              <a:rPr lang="en-US" altLang="zh-CN" dirty="0" smtClean="0"/>
              <a:t>MODULE D</a:t>
            </a:r>
            <a:endParaRPr lang="zh-CN" altLang="en-US" dirty="0"/>
          </a:p>
        </p:txBody>
      </p:sp>
    </p:spTree>
    <p:extLst>
      <p:ext uri="{BB962C8B-B14F-4D97-AF65-F5344CB8AC3E}">
        <p14:creationId xmlns:p14="http://schemas.microsoft.com/office/powerpoint/2010/main" val="2190735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a:t>
            </a:r>
            <a:r>
              <a:rPr lang="zh-CN" altLang="en-US" dirty="0" smtClean="0"/>
              <a:t>程序事务</a:t>
            </a:r>
            <a:r>
              <a:rPr lang="zh-CN" altLang="en-US" dirty="0"/>
              <a:t>代码</a:t>
            </a:r>
          </a:p>
        </p:txBody>
      </p:sp>
      <p:sp>
        <p:nvSpPr>
          <p:cNvPr id="3" name="内容占位符 2"/>
          <p:cNvSpPr>
            <a:spLocks noGrp="1"/>
          </p:cNvSpPr>
          <p:nvPr>
            <p:ph idx="1"/>
          </p:nvPr>
        </p:nvSpPr>
        <p:spPr/>
        <p:txBody>
          <a:bodyPr/>
          <a:lstStyle/>
          <a:p>
            <a:r>
              <a:rPr lang="zh-CN" altLang="en-US" dirty="0" smtClean="0"/>
              <a:t>创建事务代码</a:t>
            </a:r>
            <a:endParaRPr lang="en-US" altLang="zh-CN" dirty="0" smtClean="0"/>
          </a:p>
          <a:p>
            <a:pPr lvl="1"/>
            <a:r>
              <a:rPr lang="zh-CN" altLang="en-US" dirty="0" smtClean="0"/>
              <a:t>输入事务代码</a:t>
            </a:r>
            <a:r>
              <a:rPr lang="en-US" altLang="zh-CN" dirty="0" smtClean="0"/>
              <a:t>/</a:t>
            </a:r>
            <a:r>
              <a:rPr lang="zh-CN" altLang="en-US" dirty="0" smtClean="0"/>
              <a:t>描述</a:t>
            </a:r>
            <a:r>
              <a:rPr lang="en-US" altLang="zh-CN" dirty="0" smtClean="0"/>
              <a:t>/</a:t>
            </a:r>
            <a:r>
              <a:rPr lang="zh-CN" altLang="en-US" dirty="0" smtClean="0"/>
              <a:t>选择</a:t>
            </a:r>
            <a:r>
              <a:rPr lang="en-US" altLang="zh-CN" dirty="0" smtClean="0"/>
              <a:t>Dialog Transaction</a:t>
            </a:r>
          </a:p>
          <a:p>
            <a:pPr lvl="1"/>
            <a:r>
              <a:rPr lang="zh-CN" altLang="en-US" dirty="0" smtClean="0"/>
              <a:t>定义程序起始屏幕</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428287"/>
            <a:ext cx="3240360" cy="1659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352141"/>
            <a:ext cx="3600400" cy="2196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811013"/>
            <a:ext cx="3744416" cy="3543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1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ppt_x"/>
                                          </p:val>
                                        </p:tav>
                                        <p:tav tm="100000">
                                          <p:val>
                                            <p:strVal val="#ppt_x"/>
                                          </p:val>
                                        </p:tav>
                                      </p:tavLst>
                                    </p:anim>
                                    <p:anim calcmode="lin" valueType="num">
                                      <p:cBhvr additive="base">
                                        <p:cTn id="20"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 name="Rectangle 69"/>
            <p:cNvSpPr>
              <a:spLocks noChangeArrowheads="1"/>
            </p:cNvSpPr>
            <p:nvPr/>
          </p:nvSpPr>
          <p:spPr bwMode="auto">
            <a:xfrm>
              <a:off x="1920" y="1356"/>
              <a:ext cx="10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Online</a:t>
              </a:r>
              <a:r>
                <a:rPr lang="zh-CN" altLang="en-US" dirty="0" smtClean="0">
                  <a:solidFill>
                    <a:schemeClr val="bg2"/>
                  </a:solidFill>
                  <a:ea typeface="宋体" pitchFamily="2" charset="-122"/>
                </a:rPr>
                <a:t>程序概览</a:t>
              </a:r>
              <a:endParaRPr lang="en-US" altLang="zh-CN" dirty="0">
                <a:solidFill>
                  <a:schemeClr val="bg2"/>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a:t>
              </a:r>
              <a:endParaRPr lang="en-US" altLang="zh-CN" dirty="0">
                <a:solidFill>
                  <a:schemeClr val="bg2"/>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界面元素</a:t>
              </a:r>
              <a:r>
                <a:rPr lang="en-US" altLang="zh-CN" b="1" dirty="0" smtClean="0">
                  <a:solidFill>
                    <a:srgbClr val="FFFFFF"/>
                  </a:solidFill>
                  <a:ea typeface="宋体" pitchFamily="2" charset="-122"/>
                </a:rPr>
                <a:t>-</a:t>
              </a:r>
              <a:r>
                <a:rPr lang="zh-CN" altLang="en-US" b="1" dirty="0" smtClean="0">
                  <a:solidFill>
                    <a:srgbClr val="FFFFFF"/>
                  </a:solidFill>
                  <a:ea typeface="宋体" pitchFamily="2" charset="-122"/>
                </a:rPr>
                <a:t>简单界面元素</a:t>
              </a:r>
              <a:endParaRPr lang="en-US" altLang="zh-CN" b="1" dirty="0">
                <a:solidFill>
                  <a:srgbClr val="FFFFFF"/>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复合型界面元素</a:t>
              </a:r>
              <a:endParaRPr lang="en-US" altLang="zh-CN" dirty="0">
                <a:solidFill>
                  <a:schemeClr val="bg2"/>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界面切换</a:t>
              </a:r>
              <a:endParaRPr lang="en-US" altLang="zh-CN" dirty="0">
                <a:solidFill>
                  <a:schemeClr val="bg2"/>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F4</a:t>
              </a:r>
              <a:r>
                <a:rPr lang="zh-CN" altLang="en-US" dirty="0" smtClean="0">
                  <a:solidFill>
                    <a:schemeClr val="bg2"/>
                  </a:solidFill>
                  <a:ea typeface="宋体" pitchFamily="2" charset="-122"/>
                </a:rPr>
                <a:t>帮助</a:t>
              </a:r>
              <a:endParaRPr lang="en-US" altLang="zh-CN" dirty="0">
                <a:solidFill>
                  <a:schemeClr val="bg2"/>
                </a:solidFill>
                <a:ea typeface="宋体" pitchFamily="2" charset="-122"/>
              </a:endParaRPr>
            </a:p>
          </p:txBody>
        </p:sp>
      </p:grpSp>
    </p:spTree>
    <p:extLst>
      <p:ext uri="{BB962C8B-B14F-4D97-AF65-F5344CB8AC3E}">
        <p14:creationId xmlns:p14="http://schemas.microsoft.com/office/powerpoint/2010/main" val="2655129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按钮</a:t>
            </a:r>
            <a:endParaRPr lang="zh-CN" altLang="en-US" dirty="0"/>
          </a:p>
        </p:txBody>
      </p:sp>
      <p:sp>
        <p:nvSpPr>
          <p:cNvPr id="3" name="内容占位符 2"/>
          <p:cNvSpPr>
            <a:spLocks noGrp="1"/>
          </p:cNvSpPr>
          <p:nvPr>
            <p:ph idx="1"/>
          </p:nvPr>
        </p:nvSpPr>
        <p:spPr/>
        <p:txBody>
          <a:bodyPr/>
          <a:lstStyle/>
          <a:p>
            <a:r>
              <a:rPr lang="zh-CN" altLang="en-US" dirty="0" smtClean="0"/>
              <a:t>在界面中定义一个退出按钮</a:t>
            </a:r>
            <a:endParaRPr lang="en-US" altLang="zh-CN" dirty="0" smtClean="0"/>
          </a:p>
          <a:p>
            <a:pPr lvl="1"/>
            <a:r>
              <a:rPr lang="zh-CN" altLang="en-US" dirty="0" smtClean="0"/>
              <a:t>名称、文本、功能代码</a:t>
            </a:r>
            <a:endParaRPr lang="en-US" altLang="zh-CN" dirty="0" smtClean="0"/>
          </a:p>
          <a:p>
            <a:r>
              <a:rPr lang="zh-CN" altLang="en-US" dirty="0" smtClean="0"/>
              <a:t>在</a:t>
            </a:r>
            <a:r>
              <a:rPr lang="en-US" altLang="zh-CN" dirty="0" smtClean="0"/>
              <a:t>PAI</a:t>
            </a:r>
            <a:r>
              <a:rPr lang="zh-CN" altLang="en-US" dirty="0" smtClean="0"/>
              <a:t>中处理结果</a:t>
            </a:r>
            <a:endParaRPr lang="en-US" altLang="zh-CN" dirty="0" smtClean="0"/>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11985"/>
            <a:ext cx="5190133" cy="2705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183" y="4164607"/>
            <a:ext cx="4832859"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613" y="4605331"/>
            <a:ext cx="3469771" cy="178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72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4"/>
                                        </p:tgtEl>
                                        <p:attrNameLst>
                                          <p:attrName>style.visibility</p:attrName>
                                        </p:attrNameLst>
                                      </p:cBhvr>
                                      <p:to>
                                        <p:strVal val="visible"/>
                                      </p:to>
                                    </p:set>
                                    <p:anim calcmode="lin" valueType="num">
                                      <p:cBhvr additive="base">
                                        <p:cTn id="7" dur="500" fill="hold"/>
                                        <p:tgtEl>
                                          <p:spTgt spid="9224"/>
                                        </p:tgtEl>
                                        <p:attrNameLst>
                                          <p:attrName>ppt_x</p:attrName>
                                        </p:attrNameLst>
                                      </p:cBhvr>
                                      <p:tavLst>
                                        <p:tav tm="0">
                                          <p:val>
                                            <p:strVal val="#ppt_x"/>
                                          </p:val>
                                        </p:tav>
                                        <p:tav tm="100000">
                                          <p:val>
                                            <p:strVal val="#ppt_x"/>
                                          </p:val>
                                        </p:tav>
                                      </p:tavLst>
                                    </p:anim>
                                    <p:anim calcmode="lin" valueType="num">
                                      <p:cBhvr additive="base">
                                        <p:cTn id="8"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5"/>
                                        </p:tgtEl>
                                        <p:attrNameLst>
                                          <p:attrName>style.visibility</p:attrName>
                                        </p:attrNameLst>
                                      </p:cBhvr>
                                      <p:to>
                                        <p:strVal val="visible"/>
                                      </p:to>
                                    </p:set>
                                    <p:anim calcmode="lin" valueType="num">
                                      <p:cBhvr additive="base">
                                        <p:cTn id="13" dur="500" fill="hold"/>
                                        <p:tgtEl>
                                          <p:spTgt spid="9225"/>
                                        </p:tgtEl>
                                        <p:attrNameLst>
                                          <p:attrName>ppt_x</p:attrName>
                                        </p:attrNameLst>
                                      </p:cBhvr>
                                      <p:tavLst>
                                        <p:tav tm="0">
                                          <p:val>
                                            <p:strVal val="#ppt_x"/>
                                          </p:val>
                                        </p:tav>
                                        <p:tav tm="100000">
                                          <p:val>
                                            <p:strVal val="#ppt_x"/>
                                          </p:val>
                                        </p:tav>
                                      </p:tavLst>
                                    </p:anim>
                                    <p:anim calcmode="lin" valueType="num">
                                      <p:cBhvr additive="base">
                                        <p:cTn id="14"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6"/>
                                        </p:tgtEl>
                                        <p:attrNameLst>
                                          <p:attrName>style.visibility</p:attrName>
                                        </p:attrNameLst>
                                      </p:cBhvr>
                                      <p:to>
                                        <p:strVal val="visible"/>
                                      </p:to>
                                    </p:set>
                                    <p:anim calcmode="lin" valueType="num">
                                      <p:cBhvr additive="base">
                                        <p:cTn id="19" dur="500" fill="hold"/>
                                        <p:tgtEl>
                                          <p:spTgt spid="9226"/>
                                        </p:tgtEl>
                                        <p:attrNameLst>
                                          <p:attrName>ppt_x</p:attrName>
                                        </p:attrNameLst>
                                      </p:cBhvr>
                                      <p:tavLst>
                                        <p:tav tm="0">
                                          <p:val>
                                            <p:strVal val="#ppt_x"/>
                                          </p:val>
                                        </p:tav>
                                        <p:tav tm="100000">
                                          <p:val>
                                            <p:strVal val="#ppt_x"/>
                                          </p:val>
                                        </p:tav>
                                      </p:tavLst>
                                    </p:anim>
                                    <p:anim calcmode="lin" valueType="num">
                                      <p:cBhvr additive="base">
                                        <p:cTn id="20" dur="500" fill="hold"/>
                                        <p:tgtEl>
                                          <p:spTgt spid="9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9"/>
            <p:cNvSpPr>
              <a:spLocks noChangeArrowheads="1"/>
            </p:cNvSpPr>
            <p:nvPr/>
          </p:nvSpPr>
          <p:spPr bwMode="auto">
            <a:xfrm>
              <a:off x="1920" y="1356"/>
              <a:ext cx="10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rgbClr val="FFFFFF"/>
                  </a:solidFill>
                  <a:ea typeface="宋体" pitchFamily="2" charset="-122"/>
                </a:rPr>
                <a:t>Online</a:t>
              </a:r>
              <a:r>
                <a:rPr lang="zh-CN" altLang="en-US" dirty="0" smtClean="0">
                  <a:solidFill>
                    <a:srgbClr val="FFFFFF"/>
                  </a:solidFill>
                  <a:ea typeface="宋体" pitchFamily="2" charset="-122"/>
                </a:rPr>
                <a:t>程序概览</a:t>
              </a:r>
              <a:endParaRPr lang="en-US" altLang="zh-CN" dirty="0">
                <a:solidFill>
                  <a:srgbClr val="FFFFFF"/>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界面</a:t>
              </a:r>
              <a:endParaRPr lang="en-US" altLang="zh-CN" dirty="0">
                <a:solidFill>
                  <a:srgbClr val="FFFFFF"/>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界面元素</a:t>
              </a:r>
              <a:r>
                <a:rPr lang="en-US" altLang="zh-CN" dirty="0" smtClean="0">
                  <a:solidFill>
                    <a:srgbClr val="FFFFFF"/>
                  </a:solidFill>
                  <a:ea typeface="宋体" pitchFamily="2" charset="-122"/>
                </a:rPr>
                <a:t>-</a:t>
              </a:r>
              <a:r>
                <a:rPr lang="zh-CN" altLang="en-US" dirty="0" smtClean="0">
                  <a:solidFill>
                    <a:srgbClr val="FFFFFF"/>
                  </a:solidFill>
                  <a:ea typeface="宋体" pitchFamily="2" charset="-122"/>
                </a:rPr>
                <a:t>简单界面元素</a:t>
              </a:r>
              <a:endParaRPr lang="en-US" altLang="zh-CN" dirty="0">
                <a:solidFill>
                  <a:srgbClr val="FFFFFF"/>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界面元素</a:t>
              </a:r>
              <a:r>
                <a:rPr lang="en-US" altLang="zh-CN" dirty="0" smtClean="0">
                  <a:solidFill>
                    <a:srgbClr val="FFFFFF"/>
                  </a:solidFill>
                  <a:ea typeface="宋体" pitchFamily="2" charset="-122"/>
                </a:rPr>
                <a:t>-</a:t>
              </a:r>
              <a:r>
                <a:rPr lang="zh-CN" altLang="en-US" dirty="0" smtClean="0">
                  <a:solidFill>
                    <a:srgbClr val="FFFFFF"/>
                  </a:solidFill>
                  <a:ea typeface="宋体" pitchFamily="2" charset="-122"/>
                </a:rPr>
                <a:t>复合型界面元素</a:t>
              </a:r>
              <a:endParaRPr lang="en-US" altLang="zh-CN" dirty="0">
                <a:solidFill>
                  <a:srgbClr val="FFFFFF"/>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rgbClr val="FFFFFF"/>
                  </a:solidFill>
                  <a:ea typeface="宋体" pitchFamily="2" charset="-122"/>
                </a:rPr>
                <a:t>界面切换</a:t>
              </a:r>
              <a:endParaRPr lang="en-US" altLang="zh-CN" dirty="0">
                <a:solidFill>
                  <a:srgbClr val="FFFFFF"/>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rgbClr val="FFFFFF"/>
                  </a:solidFill>
                  <a:ea typeface="宋体" pitchFamily="2" charset="-122"/>
                </a:rPr>
                <a:t>F4</a:t>
              </a:r>
              <a:r>
                <a:rPr lang="zh-CN" altLang="en-US" dirty="0" smtClean="0">
                  <a:solidFill>
                    <a:srgbClr val="FFFFFF"/>
                  </a:solidFill>
                  <a:ea typeface="宋体" pitchFamily="2" charset="-122"/>
                </a:rPr>
                <a:t>帮助</a:t>
              </a:r>
              <a:endParaRPr lang="en-US" altLang="zh-CN" dirty="0">
                <a:solidFill>
                  <a:srgbClr val="FFFFFF"/>
                </a:solidFill>
                <a:ea typeface="宋体" pitchFamily="2" charset="-122"/>
              </a:endParaRPr>
            </a:p>
          </p:txBody>
        </p:sp>
      </p:grpSp>
    </p:spTree>
    <p:extLst>
      <p:ext uri="{BB962C8B-B14F-4D97-AF65-F5344CB8AC3E}">
        <p14:creationId xmlns:p14="http://schemas.microsoft.com/office/powerpoint/2010/main" val="319608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a:t>
            </a:r>
            <a:r>
              <a:rPr lang="en-US" altLang="zh-CN" dirty="0" smtClean="0"/>
              <a:t>/</a:t>
            </a:r>
            <a:r>
              <a:rPr lang="zh-CN" altLang="en-US" dirty="0" smtClean="0"/>
              <a:t>输入框控件</a:t>
            </a:r>
            <a:endParaRPr lang="zh-CN" altLang="en-US" dirty="0"/>
          </a:p>
        </p:txBody>
      </p:sp>
      <p:sp>
        <p:nvSpPr>
          <p:cNvPr id="3" name="内容占位符 2"/>
          <p:cNvSpPr>
            <a:spLocks noGrp="1"/>
          </p:cNvSpPr>
          <p:nvPr>
            <p:ph idx="1"/>
          </p:nvPr>
        </p:nvSpPr>
        <p:spPr/>
        <p:txBody>
          <a:bodyPr/>
          <a:lstStyle/>
          <a:p>
            <a:r>
              <a:rPr lang="zh-CN" altLang="en-US" dirty="0" smtClean="0"/>
              <a:t>在很多界面上可以看到一个输入框及它的描述文本，这是通过</a:t>
            </a:r>
            <a:r>
              <a:rPr lang="en-US" altLang="zh-CN" dirty="0" smtClean="0"/>
              <a:t>Text</a:t>
            </a:r>
            <a:r>
              <a:rPr lang="zh-CN" altLang="en-US" dirty="0" smtClean="0"/>
              <a:t>控件及</a:t>
            </a:r>
            <a:r>
              <a:rPr lang="en-US" altLang="zh-CN" dirty="0" err="1" smtClean="0"/>
              <a:t>Input/Output</a:t>
            </a:r>
            <a:r>
              <a:rPr lang="zh-CN" altLang="en-US" dirty="0" smtClean="0"/>
              <a:t>控件实现的</a:t>
            </a:r>
            <a:endParaRPr lang="en-US" altLang="zh-CN" dirty="0" smtClean="0"/>
          </a:p>
          <a:p>
            <a:r>
              <a:rPr lang="en-US" altLang="zh-CN" dirty="0" smtClean="0"/>
              <a:t>Text</a:t>
            </a:r>
            <a:r>
              <a:rPr lang="zh-CN" altLang="en-US" dirty="0" smtClean="0"/>
              <a:t>控件</a:t>
            </a:r>
            <a:endParaRPr lang="en-US" altLang="zh-CN" dirty="0" smtClean="0"/>
          </a:p>
          <a:p>
            <a:pPr lvl="1"/>
            <a:r>
              <a:rPr lang="zh-CN" altLang="en-US" dirty="0"/>
              <a:t>在适宜</a:t>
            </a:r>
            <a:r>
              <a:rPr lang="zh-CN" altLang="en-US" dirty="0" smtClean="0"/>
              <a:t>的位置定义，定义名称、描述、显示长度</a:t>
            </a:r>
            <a:endParaRPr lang="en-US" altLang="zh-CN" dirty="0" smtClean="0"/>
          </a:p>
          <a:p>
            <a:pPr lvl="1"/>
            <a:r>
              <a:rPr lang="en-US" altLang="zh-CN" dirty="0" smtClean="0"/>
              <a:t>As label on left</a:t>
            </a:r>
          </a:p>
          <a:p>
            <a:r>
              <a:rPr lang="en-US" altLang="zh-CN" dirty="0" err="1" smtClean="0"/>
              <a:t>Input/Output</a:t>
            </a:r>
            <a:r>
              <a:rPr lang="zh-CN" altLang="en-US" dirty="0" smtClean="0"/>
              <a:t>控件</a:t>
            </a:r>
            <a:endParaRPr lang="en-US" altLang="zh-CN" dirty="0" smtClean="0"/>
          </a:p>
          <a:p>
            <a:pPr lvl="1"/>
            <a:r>
              <a:rPr lang="zh-CN" altLang="en-US" dirty="0" smtClean="0"/>
              <a:t>显示效果是否可输入</a:t>
            </a:r>
            <a:r>
              <a:rPr lang="en-US" altLang="zh-CN" dirty="0" smtClean="0"/>
              <a:t>/</a:t>
            </a:r>
            <a:r>
              <a:rPr lang="zh-CN" altLang="en-US" dirty="0" smtClean="0"/>
              <a:t>必</a:t>
            </a:r>
            <a:r>
              <a:rPr lang="zh-CN" altLang="en-US" dirty="0"/>
              <a:t>输项设置</a:t>
            </a:r>
            <a:endParaRPr lang="en-US" altLang="zh-CN" dirty="0" smtClean="0"/>
          </a:p>
          <a:p>
            <a:pPr lvl="1"/>
            <a:r>
              <a:rPr lang="en-US" altLang="zh-CN" dirty="0" smtClean="0"/>
              <a:t>2D/3D</a:t>
            </a:r>
            <a:r>
              <a:rPr lang="zh-CN" altLang="en-US" dirty="0" smtClean="0"/>
              <a:t>显示</a:t>
            </a:r>
            <a:endParaRPr lang="en-US" altLang="zh-CN" dirty="0"/>
          </a:p>
          <a:p>
            <a:pPr lvl="1"/>
            <a:r>
              <a:rPr lang="zh-CN" altLang="en-US" dirty="0"/>
              <a:t>下拉</a:t>
            </a:r>
            <a:r>
              <a:rPr lang="zh-CN" altLang="en-US" dirty="0" smtClean="0"/>
              <a:t>框设置</a:t>
            </a:r>
            <a:r>
              <a:rPr lang="en-US" altLang="zh-CN" dirty="0" smtClean="0"/>
              <a:t>/</a:t>
            </a:r>
            <a:r>
              <a:rPr lang="zh-CN" altLang="en-US" dirty="0" smtClean="0"/>
              <a:t>可接受负数值设置</a:t>
            </a:r>
            <a:endParaRPr lang="en-US" altLang="zh-CN" dirty="0" smtClean="0"/>
          </a:p>
          <a:p>
            <a:pPr lvl="1"/>
            <a:endParaRPr lang="en-US" altLang="zh-CN"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80" y="4335337"/>
            <a:ext cx="3416763" cy="222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879725"/>
            <a:ext cx="3794141" cy="1606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580" y="3607119"/>
            <a:ext cx="3661735" cy="1334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99346"/>
            <a:ext cx="4006398" cy="1461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4586811"/>
            <a:ext cx="3456384" cy="194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1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ppt_x"/>
                                          </p:val>
                                        </p:tav>
                                        <p:tav tm="100000">
                                          <p:val>
                                            <p:strVal val="#ppt_x"/>
                                          </p:val>
                                        </p:tav>
                                      </p:tavLst>
                                    </p:anim>
                                    <p:anim calcmode="lin" valueType="num">
                                      <p:cBhvr additive="base">
                                        <p:cTn id="14"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7"/>
                                        </p:tgtEl>
                                        <p:attrNameLst>
                                          <p:attrName>style.visibility</p:attrName>
                                        </p:attrNameLst>
                                      </p:cBhvr>
                                      <p:to>
                                        <p:strVal val="visible"/>
                                      </p:to>
                                    </p:set>
                                    <p:anim calcmode="lin" valueType="num">
                                      <p:cBhvr additive="base">
                                        <p:cTn id="19" dur="500" fill="hold"/>
                                        <p:tgtEl>
                                          <p:spTgt spid="10247"/>
                                        </p:tgtEl>
                                        <p:attrNameLst>
                                          <p:attrName>ppt_x</p:attrName>
                                        </p:attrNameLst>
                                      </p:cBhvr>
                                      <p:tavLst>
                                        <p:tav tm="0">
                                          <p:val>
                                            <p:strVal val="#ppt_x"/>
                                          </p:val>
                                        </p:tav>
                                        <p:tav tm="100000">
                                          <p:val>
                                            <p:strVal val="#ppt_x"/>
                                          </p:val>
                                        </p:tav>
                                      </p:tavLst>
                                    </p:anim>
                                    <p:anim calcmode="lin" valueType="num">
                                      <p:cBhvr additive="base">
                                        <p:cTn id="20"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ppt_x"/>
                                          </p:val>
                                        </p:tav>
                                        <p:tav tm="100000">
                                          <p:val>
                                            <p:strVal val="#ppt_x"/>
                                          </p:val>
                                        </p:tav>
                                      </p:tavLst>
                                    </p:anim>
                                    <p:anim calcmode="lin" valueType="num">
                                      <p:cBhvr additive="base">
                                        <p:cTn id="26"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数据检查</a:t>
            </a:r>
            <a:endParaRPr lang="zh-CN" altLang="en-US" dirty="0"/>
          </a:p>
        </p:txBody>
      </p:sp>
      <p:sp>
        <p:nvSpPr>
          <p:cNvPr id="3" name="内容占位符 2"/>
          <p:cNvSpPr>
            <a:spLocks noGrp="1"/>
          </p:cNvSpPr>
          <p:nvPr>
            <p:ph idx="1"/>
          </p:nvPr>
        </p:nvSpPr>
        <p:spPr/>
        <p:txBody>
          <a:bodyPr/>
          <a:lstStyle/>
          <a:p>
            <a:r>
              <a:rPr lang="zh-CN" altLang="en-US" dirty="0" smtClean="0"/>
              <a:t>在一些程序中，当我们设置了输入框后，需要根据用户的输入，进行有效性</a:t>
            </a:r>
            <a:r>
              <a:rPr lang="zh-CN" altLang="en-US" dirty="0" smtClean="0"/>
              <a:t>的</a:t>
            </a:r>
            <a:r>
              <a:rPr lang="zh-CN" altLang="en-US" dirty="0"/>
              <a:t>检查</a:t>
            </a:r>
            <a:r>
              <a:rPr lang="zh-CN" altLang="en-US" dirty="0" smtClean="0"/>
              <a:t>等，</a:t>
            </a:r>
            <a:r>
              <a:rPr lang="en-US" altLang="zh-CN" dirty="0" smtClean="0"/>
              <a:t>DIALOG</a:t>
            </a:r>
            <a:r>
              <a:rPr lang="zh-CN" altLang="en-US" dirty="0" smtClean="0"/>
              <a:t>界面中提供了针对字段的检查方式：</a:t>
            </a:r>
            <a:endParaRPr lang="en-US" altLang="zh-CN" dirty="0" smtClean="0"/>
          </a:p>
          <a:p>
            <a:pPr lvl="1"/>
            <a:r>
              <a:rPr lang="zh-CN" altLang="en-US" dirty="0"/>
              <a:t>针对某个字段</a:t>
            </a:r>
            <a:endParaRPr lang="en-US" altLang="zh-CN" dirty="0"/>
          </a:p>
          <a:p>
            <a:pPr marL="914400" lvl="2" indent="0">
              <a:buNone/>
            </a:pPr>
            <a:r>
              <a:rPr lang="en-US" altLang="zh-CN" dirty="0"/>
              <a:t>FIELD f1 MODULE m1 [ON REQUEST] .</a:t>
            </a:r>
          </a:p>
          <a:p>
            <a:pPr lvl="1"/>
            <a:r>
              <a:rPr lang="zh-CN" altLang="en-US" dirty="0"/>
              <a:t>针对多个字段同时检查 </a:t>
            </a:r>
            <a:endParaRPr lang="en-US" altLang="zh-CN" dirty="0"/>
          </a:p>
          <a:p>
            <a:pPr marL="914400" lvl="2" indent="0">
              <a:buNone/>
            </a:pPr>
            <a:r>
              <a:rPr lang="en-US" altLang="zh-CN" dirty="0"/>
              <a:t>CHAIN. </a:t>
            </a:r>
          </a:p>
          <a:p>
            <a:pPr marL="914400" lvl="2" indent="0">
              <a:buNone/>
            </a:pPr>
            <a:r>
              <a:rPr lang="en-US" altLang="zh-CN" dirty="0"/>
              <a:t>  FIELD f1.</a:t>
            </a:r>
          </a:p>
          <a:p>
            <a:pPr marL="914400" lvl="2" indent="0">
              <a:buNone/>
            </a:pPr>
            <a:r>
              <a:rPr lang="en-US" altLang="zh-CN" dirty="0"/>
              <a:t>  FIELD f2.</a:t>
            </a:r>
          </a:p>
          <a:p>
            <a:pPr marL="914400" lvl="2" indent="0">
              <a:buNone/>
            </a:pPr>
            <a:r>
              <a:rPr lang="en-US" altLang="zh-CN" dirty="0"/>
              <a:t>  FIELD f3.</a:t>
            </a:r>
          </a:p>
          <a:p>
            <a:pPr marL="914400" lvl="2" indent="0">
              <a:buNone/>
            </a:pPr>
            <a:r>
              <a:rPr lang="en-US" altLang="zh-CN" dirty="0"/>
              <a:t>  MODULE m1 [ON CHAIN-REQUEST].  </a:t>
            </a:r>
          </a:p>
          <a:p>
            <a:pPr marL="914400" lvl="2" indent="0">
              <a:buNone/>
            </a:pPr>
            <a:r>
              <a:rPr lang="en-US" altLang="zh-CN" dirty="0"/>
              <a:t>ENDCHAIN.</a:t>
            </a:r>
          </a:p>
          <a:p>
            <a:r>
              <a:rPr lang="zh-CN" altLang="en-US" dirty="0" smtClean="0"/>
              <a:t>测试：</a:t>
            </a:r>
            <a:endParaRPr lang="en-US" altLang="zh-CN" dirty="0" smtClean="0"/>
          </a:p>
          <a:p>
            <a:pPr lvl="1"/>
            <a:r>
              <a:rPr lang="zh-CN" altLang="en-US" dirty="0"/>
              <a:t>界面中</a:t>
            </a:r>
            <a:r>
              <a:rPr lang="zh-CN" altLang="en-US" dirty="0" smtClean="0"/>
              <a:t>输入框中，不能输入和数据库中相同的主键（</a:t>
            </a:r>
            <a:r>
              <a:rPr lang="en-US" altLang="zh-CN" dirty="0" smtClean="0"/>
              <a:t>E</a:t>
            </a:r>
            <a:r>
              <a:rPr lang="zh-CN" altLang="en-US" dirty="0" smtClean="0"/>
              <a:t>类型消息）</a:t>
            </a:r>
            <a:endParaRPr lang="en-US" altLang="zh-CN" dirty="0" smtClean="0"/>
          </a:p>
          <a:p>
            <a:pPr lvl="1"/>
            <a:r>
              <a:rPr lang="zh-CN" altLang="en-US" dirty="0" smtClean="0"/>
              <a:t>情景</a:t>
            </a:r>
            <a:r>
              <a:rPr lang="en-US" altLang="zh-CN" dirty="0" smtClean="0"/>
              <a:t>1</a:t>
            </a:r>
            <a:r>
              <a:rPr lang="zh-CN" altLang="en-US" dirty="0" smtClean="0"/>
              <a:t>： 回车触发检查</a:t>
            </a:r>
            <a:endParaRPr lang="en-US" altLang="zh-CN" dirty="0" smtClean="0"/>
          </a:p>
          <a:p>
            <a:pPr lvl="1"/>
            <a:r>
              <a:rPr lang="zh-CN" altLang="en-US" dirty="0" smtClean="0"/>
              <a:t>情景</a:t>
            </a:r>
            <a:r>
              <a:rPr lang="en-US" altLang="zh-CN" dirty="0" smtClean="0"/>
              <a:t>2</a:t>
            </a:r>
            <a:r>
              <a:rPr lang="zh-CN" altLang="en-US" dirty="0" smtClean="0"/>
              <a:t>：保存按钮触发检查</a:t>
            </a:r>
            <a:endParaRPr lang="en-US" altLang="zh-CN" dirty="0" smtClean="0"/>
          </a:p>
          <a:p>
            <a:endParaRPr lang="en-US" altLang="zh-CN" dirty="0" smtClean="0"/>
          </a:p>
        </p:txBody>
      </p:sp>
    </p:spTree>
    <p:extLst>
      <p:ext uri="{BB962C8B-B14F-4D97-AF65-F5344CB8AC3E}">
        <p14:creationId xmlns:p14="http://schemas.microsoft.com/office/powerpoint/2010/main" val="381613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单选按钮</a:t>
            </a:r>
            <a:endParaRPr lang="zh-CN" altLang="en-US" dirty="0"/>
          </a:p>
        </p:txBody>
      </p:sp>
      <p:sp>
        <p:nvSpPr>
          <p:cNvPr id="3" name="内容占位符 2"/>
          <p:cNvSpPr>
            <a:spLocks noGrp="1"/>
          </p:cNvSpPr>
          <p:nvPr>
            <p:ph idx="1"/>
          </p:nvPr>
        </p:nvSpPr>
        <p:spPr/>
        <p:txBody>
          <a:bodyPr/>
          <a:lstStyle/>
          <a:p>
            <a:r>
              <a:rPr lang="zh-CN" altLang="en-US" dirty="0" smtClean="0"/>
              <a:t>单选按钮是简单的输入字段</a:t>
            </a:r>
            <a:endParaRPr lang="en-US" altLang="zh-CN" dirty="0" smtClean="0"/>
          </a:p>
          <a:p>
            <a:pPr lvl="1"/>
            <a:r>
              <a:rPr lang="zh-CN" altLang="en-US" dirty="0" smtClean="0"/>
              <a:t>没有关联功能代码，因此本身不能触发</a:t>
            </a:r>
            <a:r>
              <a:rPr lang="en-US" altLang="zh-CN" dirty="0" smtClean="0"/>
              <a:t>PAI</a:t>
            </a:r>
            <a:r>
              <a:rPr lang="zh-CN" altLang="en-US" dirty="0" smtClean="0"/>
              <a:t>事件</a:t>
            </a:r>
            <a:endParaRPr lang="en-US" altLang="zh-CN" dirty="0" smtClean="0"/>
          </a:p>
          <a:p>
            <a:pPr lvl="1"/>
            <a:r>
              <a:rPr lang="zh-CN" altLang="en-US" dirty="0" smtClean="0"/>
              <a:t>成组设置</a:t>
            </a:r>
            <a:r>
              <a:rPr lang="en-US" altLang="zh-CN" dirty="0" smtClean="0"/>
              <a:t>Function Code</a:t>
            </a:r>
            <a:r>
              <a:rPr lang="zh-CN" altLang="en-US" dirty="0" smtClean="0"/>
              <a:t>，可以触发</a:t>
            </a:r>
            <a:endParaRPr lang="en-US" altLang="zh-CN" dirty="0" smtClean="0"/>
          </a:p>
          <a:p>
            <a:pPr lvl="1"/>
            <a:r>
              <a:rPr lang="zh-CN" altLang="en-US" dirty="0" smtClean="0"/>
              <a:t>设置多个单选按钮，拖拽选中，右键建组</a:t>
            </a:r>
            <a:endParaRPr lang="en-US" altLang="zh-CN" dirty="0" smtClean="0"/>
          </a:p>
          <a:p>
            <a:pPr lvl="1"/>
            <a:r>
              <a:rPr lang="zh-CN" altLang="en-US" dirty="0" smtClean="0"/>
              <a:t>默认第一个为选中</a:t>
            </a:r>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77" y="4797152"/>
            <a:ext cx="4773766"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77" y="3212976"/>
            <a:ext cx="4785463" cy="1398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895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复选框</a:t>
            </a:r>
            <a:endParaRPr lang="zh-CN" altLang="en-US" dirty="0"/>
          </a:p>
        </p:txBody>
      </p:sp>
      <p:sp>
        <p:nvSpPr>
          <p:cNvPr id="3" name="内容占位符 2"/>
          <p:cNvSpPr>
            <a:spLocks noGrp="1"/>
          </p:cNvSpPr>
          <p:nvPr>
            <p:ph idx="1"/>
          </p:nvPr>
        </p:nvSpPr>
        <p:spPr/>
        <p:txBody>
          <a:bodyPr/>
          <a:lstStyle/>
          <a:p>
            <a:r>
              <a:rPr lang="zh-CN" altLang="en-US" dirty="0" smtClean="0"/>
              <a:t>复选框也是简单的输入字段</a:t>
            </a:r>
            <a:endParaRPr lang="en-US" altLang="zh-CN" dirty="0" smtClean="0"/>
          </a:p>
          <a:p>
            <a:pPr lvl="1"/>
            <a:r>
              <a:rPr lang="zh-CN" altLang="en-US" dirty="0"/>
              <a:t>默认情况</a:t>
            </a:r>
            <a:r>
              <a:rPr lang="zh-CN" altLang="en-US" dirty="0" smtClean="0"/>
              <a:t>下为不选中（通过赋值实现初始化为选中）</a:t>
            </a:r>
            <a:endParaRPr lang="en-US" altLang="zh-CN" dirty="0" smtClean="0"/>
          </a:p>
          <a:p>
            <a:pPr lvl="1"/>
            <a:r>
              <a:rPr lang="zh-CN" altLang="en-US" dirty="0" smtClean="0"/>
              <a:t>可以关联</a:t>
            </a:r>
            <a:r>
              <a:rPr lang="en-US" altLang="zh-CN" dirty="0" smtClean="0"/>
              <a:t>Function Code</a:t>
            </a:r>
            <a:r>
              <a:rPr lang="zh-CN" altLang="en-US" dirty="0" smtClean="0"/>
              <a:t>实现功能</a:t>
            </a:r>
            <a:endParaRPr lang="en-US" altLang="zh-CN" dirty="0" smtClean="0"/>
          </a:p>
          <a:p>
            <a:pPr lvl="1"/>
            <a:endParaRPr lang="en-US" altLang="zh-CN" dirty="0" smtClean="0"/>
          </a:p>
          <a:p>
            <a:pPr lvl="1"/>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54" y="3140968"/>
            <a:ext cx="3744416" cy="155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32960"/>
            <a:ext cx="3907636" cy="1571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921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Box</a:t>
            </a:r>
            <a:r>
              <a:rPr lang="zh-CN" altLang="en-US" dirty="0" smtClean="0"/>
              <a:t>控件</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Box</a:t>
            </a:r>
            <a:r>
              <a:rPr lang="zh-CN" altLang="en-US" dirty="0" smtClean="0"/>
              <a:t>控件，将多个控件拖拽到</a:t>
            </a:r>
            <a:r>
              <a:rPr lang="en-US" altLang="zh-CN" dirty="0" smtClean="0"/>
              <a:t>Box</a:t>
            </a:r>
            <a:r>
              <a:rPr lang="zh-CN" altLang="en-US" dirty="0" smtClean="0"/>
              <a:t>控件内侧</a:t>
            </a:r>
            <a:endParaRPr lang="en-US" altLang="zh-CN" dirty="0" smtClean="0"/>
          </a:p>
          <a:p>
            <a:pPr lvl="1"/>
            <a:r>
              <a:rPr lang="zh-CN" altLang="en-US" dirty="0" smtClean="0"/>
              <a:t>成组移动</a:t>
            </a:r>
            <a:endParaRPr lang="en-US" altLang="zh-CN" dirty="0" smtClean="0"/>
          </a:p>
          <a:p>
            <a:pPr lvl="1"/>
            <a:r>
              <a:rPr lang="zh-CN" altLang="en-US" dirty="0" smtClean="0"/>
              <a:t>设置隐藏</a:t>
            </a:r>
            <a:r>
              <a:rPr lang="en-US" altLang="zh-CN" dirty="0" smtClean="0"/>
              <a:t>/</a:t>
            </a:r>
            <a:r>
              <a:rPr lang="zh-CN" altLang="en-US" dirty="0" smtClean="0"/>
              <a:t>显示属性，需要设置</a:t>
            </a:r>
            <a:r>
              <a:rPr lang="en-US" altLang="zh-CN" dirty="0" smtClean="0"/>
              <a:t>Group</a:t>
            </a:r>
            <a:r>
              <a:rPr lang="zh-CN" altLang="en-US" dirty="0" smtClean="0"/>
              <a:t>字段</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47" y="3284984"/>
            <a:ext cx="24860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284984"/>
            <a:ext cx="24669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3563888" y="3717032"/>
            <a:ext cx="1368152" cy="158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0615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图标</a:t>
            </a:r>
            <a:endParaRPr lang="zh-CN" altLang="en-US" dirty="0"/>
          </a:p>
        </p:txBody>
      </p:sp>
      <p:sp>
        <p:nvSpPr>
          <p:cNvPr id="3" name="内容占位符 2"/>
          <p:cNvSpPr>
            <a:spLocks noGrp="1"/>
          </p:cNvSpPr>
          <p:nvPr>
            <p:ph idx="1"/>
          </p:nvPr>
        </p:nvSpPr>
        <p:spPr>
          <a:xfrm>
            <a:off x="490035" y="1477170"/>
            <a:ext cx="8229600" cy="4525963"/>
          </a:xfrm>
        </p:spPr>
        <p:txBody>
          <a:bodyPr/>
          <a:lstStyle/>
          <a:p>
            <a:r>
              <a:rPr lang="zh-CN" altLang="en-US" dirty="0" smtClean="0"/>
              <a:t>在界面中以图标显示</a:t>
            </a:r>
            <a:endParaRPr lang="en-US" altLang="zh-CN" dirty="0" smtClean="0"/>
          </a:p>
          <a:p>
            <a:pPr lvl="1"/>
            <a:r>
              <a:rPr lang="zh-CN" altLang="en-US" dirty="0" smtClean="0"/>
              <a:t>图标名称可在</a:t>
            </a:r>
            <a:r>
              <a:rPr lang="en-US" altLang="zh-CN" dirty="0" smtClean="0"/>
              <a:t>Type-Pools: ICON.</a:t>
            </a:r>
            <a:r>
              <a:rPr lang="zh-CN" altLang="en-US" dirty="0" smtClean="0"/>
              <a:t>中查找</a:t>
            </a:r>
            <a:endParaRPr lang="en-US" altLang="zh-CN" dirty="0" smtClean="0"/>
          </a:p>
          <a:p>
            <a:endParaRPr lang="zh-CN" altLang="en-US" dirty="0"/>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2780927"/>
            <a:ext cx="4104455" cy="2373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355472"/>
            <a:ext cx="4464468" cy="2089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57222"/>
            <a:ext cx="3495557" cy="2769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下箭头 11"/>
          <p:cNvSpPr/>
          <p:nvPr/>
        </p:nvSpPr>
        <p:spPr>
          <a:xfrm rot="4492628">
            <a:off x="4502625" y="3278208"/>
            <a:ext cx="290422" cy="215131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12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3501008"/>
            <a:ext cx="3168352" cy="277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70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ppt_x"/>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71"/>
                                        </p:tgtEl>
                                        <p:attrNameLst>
                                          <p:attrName>style.visibility</p:attrName>
                                        </p:attrNameLst>
                                      </p:cBhvr>
                                      <p:to>
                                        <p:strVal val="visible"/>
                                      </p:to>
                                    </p:set>
                                    <p:anim calcmode="lin" valueType="num">
                                      <p:cBhvr additive="base">
                                        <p:cTn id="23" dur="500" fill="hold"/>
                                        <p:tgtEl>
                                          <p:spTgt spid="11271"/>
                                        </p:tgtEl>
                                        <p:attrNameLst>
                                          <p:attrName>ppt_x</p:attrName>
                                        </p:attrNameLst>
                                      </p:cBhvr>
                                      <p:tavLst>
                                        <p:tav tm="0">
                                          <p:val>
                                            <p:strVal val="#ppt_x"/>
                                          </p:val>
                                        </p:tav>
                                        <p:tav tm="100000">
                                          <p:val>
                                            <p:strVal val="#ppt_x"/>
                                          </p:val>
                                        </p:tav>
                                      </p:tavLst>
                                    </p:anim>
                                    <p:anim calcmode="lin" valueType="num">
                                      <p:cBhvr additive="base">
                                        <p:cTn id="24"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272"/>
                                        </p:tgtEl>
                                        <p:attrNameLst>
                                          <p:attrName>style.visibility</p:attrName>
                                        </p:attrNameLst>
                                      </p:cBhvr>
                                      <p:to>
                                        <p:strVal val="visible"/>
                                      </p:to>
                                    </p:set>
                                    <p:anim calcmode="lin" valueType="num">
                                      <p:cBhvr additive="base">
                                        <p:cTn id="29" dur="500" fill="hold"/>
                                        <p:tgtEl>
                                          <p:spTgt spid="11272"/>
                                        </p:tgtEl>
                                        <p:attrNameLst>
                                          <p:attrName>ppt_x</p:attrName>
                                        </p:attrNameLst>
                                      </p:cBhvr>
                                      <p:tavLst>
                                        <p:tav tm="0">
                                          <p:val>
                                            <p:strVal val="#ppt_x"/>
                                          </p:val>
                                        </p:tav>
                                        <p:tav tm="100000">
                                          <p:val>
                                            <p:strVal val="#ppt_x"/>
                                          </p:val>
                                        </p:tav>
                                      </p:tavLst>
                                    </p:anim>
                                    <p:anim calcmode="lin" valueType="num">
                                      <p:cBhvr additive="base">
                                        <p:cTn id="30"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 name="Rectangle 69"/>
            <p:cNvSpPr>
              <a:spLocks noChangeArrowheads="1"/>
            </p:cNvSpPr>
            <p:nvPr/>
          </p:nvSpPr>
          <p:spPr bwMode="auto">
            <a:xfrm>
              <a:off x="1920" y="1356"/>
              <a:ext cx="10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Online</a:t>
              </a:r>
              <a:r>
                <a:rPr lang="zh-CN" altLang="en-US" dirty="0" smtClean="0">
                  <a:solidFill>
                    <a:schemeClr val="bg2"/>
                  </a:solidFill>
                  <a:ea typeface="宋体" pitchFamily="2" charset="-122"/>
                </a:rPr>
                <a:t>程序概览</a:t>
              </a:r>
              <a:endParaRPr lang="en-US" altLang="zh-CN" dirty="0">
                <a:solidFill>
                  <a:schemeClr val="bg2"/>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a:t>
              </a:r>
              <a:endParaRPr lang="en-US" altLang="zh-CN" dirty="0">
                <a:solidFill>
                  <a:schemeClr val="bg2"/>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简单界面元素</a:t>
              </a:r>
              <a:endParaRPr lang="en-US" altLang="zh-CN" dirty="0">
                <a:solidFill>
                  <a:schemeClr val="bg2"/>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界面元素</a:t>
              </a:r>
              <a:r>
                <a:rPr lang="en-US" altLang="zh-CN" b="1" dirty="0" smtClean="0">
                  <a:solidFill>
                    <a:srgbClr val="FFFFFF"/>
                  </a:solidFill>
                  <a:ea typeface="宋体" pitchFamily="2" charset="-122"/>
                </a:rPr>
                <a:t>-</a:t>
              </a:r>
              <a:r>
                <a:rPr lang="zh-CN" altLang="en-US" b="1" dirty="0" smtClean="0">
                  <a:solidFill>
                    <a:srgbClr val="FFFFFF"/>
                  </a:solidFill>
                  <a:ea typeface="宋体" pitchFamily="2" charset="-122"/>
                </a:rPr>
                <a:t>复合型界面元素</a:t>
              </a:r>
              <a:endParaRPr lang="en-US" altLang="zh-CN" b="1" dirty="0">
                <a:solidFill>
                  <a:srgbClr val="FFFFFF"/>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界面切换</a:t>
              </a:r>
              <a:endParaRPr lang="en-US" altLang="zh-CN" dirty="0">
                <a:solidFill>
                  <a:schemeClr val="bg2"/>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F4</a:t>
              </a:r>
              <a:r>
                <a:rPr lang="zh-CN" altLang="en-US" dirty="0" smtClean="0">
                  <a:solidFill>
                    <a:schemeClr val="bg2"/>
                  </a:solidFill>
                  <a:ea typeface="宋体" pitchFamily="2" charset="-122"/>
                </a:rPr>
                <a:t>帮助</a:t>
              </a:r>
              <a:endParaRPr lang="en-US" altLang="zh-CN" dirty="0">
                <a:solidFill>
                  <a:schemeClr val="bg2"/>
                </a:solidFill>
                <a:ea typeface="宋体" pitchFamily="2" charset="-122"/>
              </a:endParaRPr>
            </a:p>
          </p:txBody>
        </p:sp>
      </p:grpSp>
    </p:spTree>
    <p:extLst>
      <p:ext uri="{BB962C8B-B14F-4D97-AF65-F5344CB8AC3E}">
        <p14:creationId xmlns:p14="http://schemas.microsoft.com/office/powerpoint/2010/main" val="2655129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 Control</a:t>
            </a:r>
            <a:r>
              <a:rPr lang="zh-CN" altLang="en-US" dirty="0" smtClean="0"/>
              <a:t>控件</a:t>
            </a:r>
            <a:endParaRPr lang="zh-CN" altLang="en-US" dirty="0"/>
          </a:p>
        </p:txBody>
      </p:sp>
      <p:sp>
        <p:nvSpPr>
          <p:cNvPr id="3" name="内容占位符 2"/>
          <p:cNvSpPr>
            <a:spLocks noGrp="1"/>
          </p:cNvSpPr>
          <p:nvPr>
            <p:ph idx="1"/>
          </p:nvPr>
        </p:nvSpPr>
        <p:spPr/>
        <p:txBody>
          <a:bodyPr/>
          <a:lstStyle/>
          <a:p>
            <a:r>
              <a:rPr lang="zh-CN" altLang="en-US" dirty="0" smtClean="0"/>
              <a:t>表格控件</a:t>
            </a:r>
            <a:endParaRPr lang="en-US" altLang="zh-CN" dirty="0" smtClean="0"/>
          </a:p>
          <a:p>
            <a:pPr lvl="1"/>
            <a:r>
              <a:rPr lang="zh-CN" altLang="en-US" dirty="0"/>
              <a:t>当</a:t>
            </a:r>
            <a:r>
              <a:rPr lang="zh-CN" altLang="en-US" dirty="0" smtClean="0"/>
              <a:t>界面中查询多条数据时，可以使用</a:t>
            </a:r>
            <a:r>
              <a:rPr lang="en-US" altLang="zh-CN" dirty="0" smtClean="0"/>
              <a:t>Table Control</a:t>
            </a:r>
            <a:r>
              <a:rPr lang="zh-CN" altLang="en-US" dirty="0" smtClean="0"/>
              <a:t>控件来进行表单输出</a:t>
            </a:r>
            <a:endParaRPr lang="en-US" altLang="zh-CN" dirty="0" smtClean="0"/>
          </a:p>
          <a:p>
            <a:pPr lvl="1"/>
            <a:r>
              <a:rPr lang="en-US" altLang="zh-CN" dirty="0" smtClean="0"/>
              <a:t>Table Control</a:t>
            </a:r>
            <a:r>
              <a:rPr lang="zh-CN" altLang="en-US" dirty="0" smtClean="0"/>
              <a:t>的行及列可以由以下元素构成：</a:t>
            </a:r>
            <a:endParaRPr lang="en-US" altLang="zh-CN" dirty="0" smtClean="0"/>
          </a:p>
          <a:p>
            <a:pPr lvl="2"/>
            <a:r>
              <a:rPr lang="en-US" altLang="zh-CN" dirty="0" err="1" smtClean="0"/>
              <a:t>KeyWords</a:t>
            </a:r>
            <a:endParaRPr lang="en-US" altLang="zh-CN" dirty="0" smtClean="0"/>
          </a:p>
          <a:p>
            <a:pPr lvl="2"/>
            <a:r>
              <a:rPr lang="en-US" altLang="zh-CN" dirty="0" err="1" smtClean="0"/>
              <a:t>Input/Output</a:t>
            </a:r>
            <a:r>
              <a:rPr lang="en-US" altLang="zh-CN" dirty="0" smtClean="0"/>
              <a:t> Fields</a:t>
            </a:r>
          </a:p>
          <a:p>
            <a:pPr lvl="2"/>
            <a:r>
              <a:rPr lang="en-US" altLang="zh-CN" dirty="0" smtClean="0"/>
              <a:t>Radio Button/Radio Button Group</a:t>
            </a:r>
          </a:p>
          <a:p>
            <a:pPr lvl="2"/>
            <a:r>
              <a:rPr lang="en-US" altLang="zh-CN" dirty="0" smtClean="0"/>
              <a:t>Checkbox</a:t>
            </a:r>
          </a:p>
          <a:p>
            <a:pPr lvl="2"/>
            <a:r>
              <a:rPr lang="en-US" altLang="zh-CN" dirty="0" smtClean="0"/>
              <a:t>Pushbutton</a:t>
            </a:r>
          </a:p>
          <a:p>
            <a:pPr lvl="2"/>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919" y="2636912"/>
            <a:ext cx="38766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1435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使用向导创建</a:t>
            </a:r>
            <a:r>
              <a:rPr lang="en-US" altLang="zh-CN" dirty="0" smtClean="0"/>
              <a:t>Table Control</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在程序中创建</a:t>
            </a:r>
            <a:r>
              <a:rPr lang="en-US" altLang="zh-CN" dirty="0" smtClean="0"/>
              <a:t>Table Control</a:t>
            </a:r>
            <a:r>
              <a:rPr lang="zh-CN" altLang="en-US" dirty="0" smtClean="0"/>
              <a:t>使用的内表（向导会自动创建相应执行代码）</a:t>
            </a:r>
            <a:endParaRPr lang="en-US" altLang="zh-CN" dirty="0" smtClean="0"/>
          </a:p>
          <a:p>
            <a:r>
              <a:rPr lang="zh-CN" altLang="en-US" dirty="0" smtClean="0"/>
              <a:t>创建</a:t>
            </a:r>
            <a:r>
              <a:rPr lang="en-US" altLang="zh-CN" dirty="0" smtClean="0"/>
              <a:t>Table Control</a:t>
            </a:r>
          </a:p>
          <a:p>
            <a:r>
              <a:rPr lang="en-US" altLang="zh-CN" dirty="0" smtClean="0"/>
              <a:t>Name of Table Control</a:t>
            </a:r>
            <a:r>
              <a:rPr lang="zh-CN" altLang="en-US" dirty="0" smtClean="0"/>
              <a:t>：</a:t>
            </a:r>
            <a:r>
              <a:rPr lang="en-US" altLang="zh-CN" dirty="0" smtClean="0"/>
              <a:t>Table Control</a:t>
            </a:r>
            <a:r>
              <a:rPr lang="zh-CN" altLang="en-US" dirty="0" smtClean="0"/>
              <a:t>的名称（例：</a:t>
            </a:r>
            <a:r>
              <a:rPr lang="en-US" altLang="zh-CN" dirty="0" smtClean="0"/>
              <a:t>TC_TAB</a:t>
            </a:r>
            <a:r>
              <a:rPr lang="zh-CN" altLang="en-US" dirty="0" smtClean="0"/>
              <a:t>）</a:t>
            </a:r>
            <a:endParaRPr lang="en-US" altLang="zh-CN" dirty="0" smtClean="0"/>
          </a:p>
          <a:p>
            <a:r>
              <a:rPr lang="zh-CN" altLang="en-US" dirty="0" smtClean="0"/>
              <a:t>使用</a:t>
            </a:r>
            <a:r>
              <a:rPr lang="en-US" altLang="zh-CN" dirty="0" smtClean="0"/>
              <a:t>Internal Program Table</a:t>
            </a:r>
            <a:r>
              <a:rPr lang="zh-CN" altLang="en-US" dirty="0" smtClean="0"/>
              <a:t>创建，选择程序中的内表</a:t>
            </a:r>
            <a:endParaRPr lang="en-US" altLang="zh-CN" dirty="0" smtClean="0"/>
          </a:p>
          <a:p>
            <a:r>
              <a:rPr lang="zh-CN" altLang="en-US" dirty="0" smtClean="0"/>
              <a:t>选择显示列</a:t>
            </a:r>
            <a:endParaRPr lang="en-US" altLang="zh-CN" dirty="0" smtClean="0"/>
          </a:p>
          <a:p>
            <a:r>
              <a:rPr lang="zh-CN" altLang="en-US" dirty="0"/>
              <a:t>设定</a:t>
            </a:r>
            <a:r>
              <a:rPr lang="zh-CN" altLang="en-US" dirty="0" smtClean="0"/>
              <a:t>属性</a:t>
            </a:r>
            <a:endParaRPr lang="en-US" altLang="zh-CN" dirty="0" smtClean="0"/>
          </a:p>
          <a:p>
            <a:pPr lvl="1"/>
            <a:r>
              <a:rPr lang="en-US" altLang="zh-CN" dirty="0"/>
              <a:t>Output only</a:t>
            </a:r>
            <a:r>
              <a:rPr lang="zh-CN" altLang="en-US" dirty="0"/>
              <a:t>：只显示，不可输入</a:t>
            </a:r>
          </a:p>
          <a:p>
            <a:pPr lvl="1"/>
            <a:r>
              <a:rPr lang="en-US" altLang="zh-CN" dirty="0" smtClean="0"/>
              <a:t>Input </a:t>
            </a:r>
            <a:r>
              <a:rPr lang="en-US" altLang="zh-CN" dirty="0"/>
              <a:t>Control</a:t>
            </a:r>
            <a:r>
              <a:rPr lang="zh-CN" altLang="en-US" dirty="0"/>
              <a:t>：可输入</a:t>
            </a:r>
          </a:p>
          <a:p>
            <a:pPr lvl="1"/>
            <a:r>
              <a:rPr lang="en-US" altLang="zh-CN" dirty="0" smtClean="0"/>
              <a:t>With </a:t>
            </a:r>
            <a:r>
              <a:rPr lang="en-US" altLang="zh-CN" dirty="0"/>
              <a:t>column header</a:t>
            </a:r>
            <a:r>
              <a:rPr lang="zh-CN" altLang="en-US" dirty="0"/>
              <a:t>：带标题</a:t>
            </a:r>
          </a:p>
          <a:p>
            <a:pPr lvl="1"/>
            <a:r>
              <a:rPr lang="en-US" altLang="zh-CN" dirty="0" smtClean="0"/>
              <a:t>Line </a:t>
            </a:r>
            <a:r>
              <a:rPr lang="en-US" altLang="zh-CN" dirty="0"/>
              <a:t>selection col.</a:t>
            </a:r>
            <a:r>
              <a:rPr lang="zh-CN" altLang="en-US" dirty="0"/>
              <a:t>：行可选中</a:t>
            </a:r>
          </a:p>
          <a:p>
            <a:pPr lvl="1"/>
            <a:r>
              <a:rPr lang="en-US" altLang="zh-CN" dirty="0" smtClean="0"/>
              <a:t>Single</a:t>
            </a:r>
            <a:r>
              <a:rPr lang="zh-CN" altLang="en-US" dirty="0"/>
              <a:t>：只能选中一行</a:t>
            </a:r>
          </a:p>
          <a:p>
            <a:pPr lvl="1"/>
            <a:r>
              <a:rPr lang="en-US" altLang="zh-CN" dirty="0" smtClean="0"/>
              <a:t>Multiple</a:t>
            </a:r>
            <a:r>
              <a:rPr lang="zh-CN" altLang="en-US" dirty="0"/>
              <a:t>：可以选中多</a:t>
            </a:r>
            <a:r>
              <a:rPr lang="zh-CN" altLang="en-US" dirty="0" smtClean="0"/>
              <a:t>行</a:t>
            </a:r>
            <a:endParaRPr lang="en-US" altLang="zh-CN" dirty="0" smtClean="0"/>
          </a:p>
          <a:p>
            <a:r>
              <a:rPr lang="zh-CN" altLang="en-US" dirty="0" smtClean="0"/>
              <a:t>设定按钮</a:t>
            </a:r>
            <a:endParaRPr lang="en-US" altLang="zh-CN" dirty="0" smtClean="0"/>
          </a:p>
          <a:p>
            <a:pPr lvl="1"/>
            <a:r>
              <a:rPr lang="en-US" altLang="zh-CN" dirty="0"/>
              <a:t>Scroll</a:t>
            </a:r>
            <a:r>
              <a:rPr lang="zh-CN" altLang="en-US" dirty="0"/>
              <a:t>：设定滚动条</a:t>
            </a:r>
          </a:p>
          <a:p>
            <a:pPr lvl="1"/>
            <a:r>
              <a:rPr lang="en-US" altLang="zh-CN" dirty="0" smtClean="0"/>
              <a:t>Insert/delete </a:t>
            </a:r>
            <a:r>
              <a:rPr lang="en-US" altLang="zh-CN" dirty="0"/>
              <a:t>line</a:t>
            </a:r>
            <a:r>
              <a:rPr lang="zh-CN" altLang="en-US" dirty="0" smtClean="0"/>
              <a:t>：插入</a:t>
            </a:r>
            <a:r>
              <a:rPr lang="en-US" altLang="zh-CN" dirty="0" smtClean="0"/>
              <a:t>/</a:t>
            </a:r>
            <a:r>
              <a:rPr lang="zh-CN" altLang="en-US" dirty="0" smtClean="0"/>
              <a:t>删除行按钮</a:t>
            </a:r>
            <a:endParaRPr lang="zh-CN" altLang="en-US" dirty="0"/>
          </a:p>
          <a:p>
            <a:pPr lvl="1"/>
            <a:r>
              <a:rPr lang="en-US" altLang="zh-CN" dirty="0" smtClean="0"/>
              <a:t>Select/deselect </a:t>
            </a:r>
            <a:r>
              <a:rPr lang="en-US" altLang="zh-CN" dirty="0"/>
              <a:t>all</a:t>
            </a:r>
            <a:r>
              <a:rPr lang="zh-CN" altLang="en-US" dirty="0" smtClean="0"/>
              <a:t>：选中所有</a:t>
            </a:r>
            <a:r>
              <a:rPr lang="en-US" altLang="zh-CN" dirty="0" smtClean="0"/>
              <a:t>/</a:t>
            </a:r>
            <a:r>
              <a:rPr lang="zh-CN" altLang="en-US" dirty="0" smtClean="0"/>
              <a:t>不选中按钮</a:t>
            </a:r>
            <a:endParaRPr lang="en-US" altLang="zh-CN" dirty="0"/>
          </a:p>
          <a:p>
            <a:pPr lvl="1"/>
            <a:r>
              <a:rPr lang="zh-CN" altLang="en-US" dirty="0" smtClean="0"/>
              <a:t>设定选中列的字段</a:t>
            </a:r>
            <a:endParaRPr lang="en-US" altLang="zh-CN" dirty="0" smtClean="0"/>
          </a:p>
          <a:p>
            <a:r>
              <a:rPr lang="zh-CN" altLang="en-US" dirty="0" smtClean="0"/>
              <a:t>设定各部分代码进入的</a:t>
            </a:r>
            <a:r>
              <a:rPr lang="en-US" altLang="zh-CN" dirty="0" smtClean="0"/>
              <a:t>Include</a:t>
            </a:r>
            <a:r>
              <a:rPr lang="zh-CN" altLang="en-US" dirty="0" smtClean="0"/>
              <a:t>程序</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1275496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 Control</a:t>
            </a:r>
            <a:r>
              <a:rPr lang="zh-CN" altLang="en-US" dirty="0" smtClean="0"/>
              <a:t>列的修改</a:t>
            </a:r>
            <a:endParaRPr lang="zh-CN" altLang="en-US" dirty="0"/>
          </a:p>
        </p:txBody>
      </p:sp>
      <p:sp>
        <p:nvSpPr>
          <p:cNvPr id="3" name="内容占位符 2"/>
          <p:cNvSpPr>
            <a:spLocks noGrp="1"/>
          </p:cNvSpPr>
          <p:nvPr>
            <p:ph idx="1"/>
          </p:nvPr>
        </p:nvSpPr>
        <p:spPr/>
        <p:txBody>
          <a:bodyPr/>
          <a:lstStyle/>
          <a:p>
            <a:r>
              <a:rPr lang="zh-CN" altLang="en-US" dirty="0" smtClean="0"/>
              <a:t>减少</a:t>
            </a:r>
            <a:endParaRPr lang="en-US" altLang="zh-CN" dirty="0" smtClean="0"/>
          </a:p>
          <a:p>
            <a:pPr lvl="1"/>
            <a:r>
              <a:rPr lang="zh-CN" altLang="en-US" dirty="0" smtClean="0"/>
              <a:t>选中</a:t>
            </a:r>
            <a:r>
              <a:rPr lang="en-US" altLang="zh-CN" dirty="0" smtClean="0"/>
              <a:t>input/output field</a:t>
            </a:r>
            <a:r>
              <a:rPr lang="zh-CN" altLang="en-US" dirty="0" smtClean="0"/>
              <a:t>，直接删除</a:t>
            </a:r>
            <a:endParaRPr lang="en-US" altLang="zh-CN" dirty="0" smtClean="0"/>
          </a:p>
          <a:p>
            <a:pPr lvl="1"/>
            <a:r>
              <a:rPr lang="zh-CN" altLang="en-US" dirty="0" smtClean="0"/>
              <a:t>将</a:t>
            </a:r>
            <a:r>
              <a:rPr lang="en-US" altLang="zh-CN" dirty="0" smtClean="0"/>
              <a:t>PAI</a:t>
            </a:r>
            <a:r>
              <a:rPr lang="zh-CN" altLang="en-US" dirty="0" smtClean="0"/>
              <a:t>中的</a:t>
            </a:r>
            <a:r>
              <a:rPr lang="en-US" altLang="zh-CN" dirty="0" smtClean="0"/>
              <a:t>Chain</a:t>
            </a:r>
            <a:r>
              <a:rPr lang="zh-CN" altLang="en-US" dirty="0"/>
              <a:t>部分</a:t>
            </a:r>
            <a:r>
              <a:rPr lang="zh-CN" altLang="en-US" dirty="0" smtClean="0"/>
              <a:t>，相应字段进行注释</a:t>
            </a:r>
            <a:endParaRPr lang="en-US" altLang="zh-CN" dirty="0" smtClean="0"/>
          </a:p>
          <a:p>
            <a:endParaRPr lang="en-US" altLang="zh-CN" dirty="0"/>
          </a:p>
          <a:p>
            <a:r>
              <a:rPr lang="zh-CN" altLang="en-US" dirty="0" smtClean="0"/>
              <a:t>增加</a:t>
            </a:r>
            <a:endParaRPr lang="en-US" altLang="zh-CN" dirty="0" smtClean="0"/>
          </a:p>
          <a:p>
            <a:pPr lvl="1"/>
            <a:r>
              <a:rPr lang="zh-CN" altLang="en-US" dirty="0"/>
              <a:t>内</a:t>
            </a:r>
            <a:r>
              <a:rPr lang="zh-CN" altLang="en-US" dirty="0" smtClean="0"/>
              <a:t>表中增加字段</a:t>
            </a:r>
            <a:endParaRPr lang="en-US" altLang="zh-CN" dirty="0" smtClean="0"/>
          </a:p>
          <a:p>
            <a:pPr lvl="1"/>
            <a:r>
              <a:rPr lang="zh-CN" altLang="en-US" dirty="0" smtClean="0"/>
              <a:t>使用</a:t>
            </a:r>
            <a:r>
              <a:rPr lang="en-US" altLang="zh-CN" dirty="0" err="1" smtClean="0"/>
              <a:t>Input/Output</a:t>
            </a:r>
            <a:r>
              <a:rPr lang="en-US" altLang="zh-CN" dirty="0" smtClean="0"/>
              <a:t> Field</a:t>
            </a:r>
            <a:r>
              <a:rPr lang="zh-CN" altLang="en-US" dirty="0" smtClean="0"/>
              <a:t>增加列</a:t>
            </a:r>
            <a:endParaRPr lang="en-US" altLang="zh-CN" dirty="0" smtClean="0"/>
          </a:p>
          <a:p>
            <a:pPr lvl="1"/>
            <a:r>
              <a:rPr lang="en-US" altLang="zh-CN" dirty="0" smtClean="0"/>
              <a:t>Text</a:t>
            </a:r>
            <a:r>
              <a:rPr lang="zh-CN" altLang="en-US" dirty="0" smtClean="0"/>
              <a:t>控件增加描述</a:t>
            </a:r>
            <a:endParaRPr lang="en-US" altLang="zh-CN" dirty="0" smtClean="0"/>
          </a:p>
          <a:p>
            <a:pPr lvl="1"/>
            <a:r>
              <a:rPr lang="zh-CN" altLang="en-US" dirty="0" smtClean="0"/>
              <a:t>在</a:t>
            </a:r>
            <a:r>
              <a:rPr lang="en-US" altLang="zh-CN" dirty="0" smtClean="0"/>
              <a:t>PAI</a:t>
            </a:r>
            <a:r>
              <a:rPr lang="zh-CN" altLang="en-US" dirty="0" smtClean="0"/>
              <a:t>的</a:t>
            </a:r>
            <a:r>
              <a:rPr lang="en-US" altLang="zh-CN" dirty="0" smtClean="0"/>
              <a:t>Chain</a:t>
            </a:r>
            <a:r>
              <a:rPr lang="zh-CN" altLang="en-US" dirty="0" smtClean="0"/>
              <a:t>部分，增加相应字段</a:t>
            </a:r>
            <a:endParaRPr lang="en-US" altLang="zh-CN" dirty="0" smtClean="0"/>
          </a:p>
          <a:p>
            <a:endParaRPr lang="en-US" altLang="zh-CN" dirty="0" smtClean="0"/>
          </a:p>
          <a:p>
            <a:r>
              <a:rPr lang="zh-CN" altLang="en-US" dirty="0" smtClean="0"/>
              <a:t>属性修改</a:t>
            </a:r>
            <a:endParaRPr lang="en-US" altLang="zh-CN" dirty="0" smtClean="0"/>
          </a:p>
          <a:p>
            <a:pPr lvl="1"/>
            <a:r>
              <a:rPr lang="zh-CN" altLang="en-US" dirty="0" smtClean="0"/>
              <a:t>将</a:t>
            </a:r>
            <a:r>
              <a:rPr lang="en-US" altLang="zh-CN" dirty="0" err="1" smtClean="0"/>
              <a:t>Input/Output</a:t>
            </a:r>
            <a:r>
              <a:rPr lang="en-US" altLang="zh-CN" dirty="0" smtClean="0"/>
              <a:t> Field</a:t>
            </a:r>
            <a:r>
              <a:rPr lang="zh-CN" altLang="en-US" dirty="0" smtClean="0"/>
              <a:t>设成不可输入</a:t>
            </a:r>
            <a:endParaRPr lang="en-US" altLang="zh-CN" dirty="0" smtClean="0"/>
          </a:p>
        </p:txBody>
      </p:sp>
    </p:spTree>
    <p:extLst>
      <p:ext uri="{BB962C8B-B14F-4D97-AF65-F5344CB8AC3E}">
        <p14:creationId xmlns:p14="http://schemas.microsoft.com/office/powerpoint/2010/main" val="3497293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9"/>
            <p:cNvSpPr>
              <a:spLocks noChangeArrowheads="1"/>
            </p:cNvSpPr>
            <p:nvPr/>
          </p:nvSpPr>
          <p:spPr bwMode="auto">
            <a:xfrm>
              <a:off x="1920" y="1356"/>
              <a:ext cx="10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smtClean="0">
                  <a:solidFill>
                    <a:srgbClr val="FFFFFF"/>
                  </a:solidFill>
                  <a:ea typeface="宋体" pitchFamily="2" charset="-122"/>
                </a:rPr>
                <a:t>Online</a:t>
              </a:r>
              <a:r>
                <a:rPr lang="zh-CN" altLang="en-US" b="1" dirty="0" smtClean="0">
                  <a:solidFill>
                    <a:srgbClr val="FFFFFF"/>
                  </a:solidFill>
                  <a:ea typeface="宋体" pitchFamily="2" charset="-122"/>
                </a:rPr>
                <a:t>程序概览</a:t>
              </a:r>
              <a:endParaRPr lang="en-US" altLang="zh-CN" b="1" dirty="0">
                <a:solidFill>
                  <a:srgbClr val="FFFFFF"/>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a:t>
              </a:r>
              <a:endParaRPr lang="en-US" altLang="zh-CN" dirty="0">
                <a:solidFill>
                  <a:schemeClr val="bg2"/>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简单界面元素</a:t>
              </a:r>
              <a:endParaRPr lang="en-US" altLang="zh-CN" dirty="0">
                <a:solidFill>
                  <a:schemeClr val="bg2"/>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复合型界面元素</a:t>
              </a:r>
              <a:endParaRPr lang="en-US" altLang="zh-CN" dirty="0">
                <a:solidFill>
                  <a:schemeClr val="bg2"/>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界面切换</a:t>
              </a:r>
              <a:endParaRPr lang="en-US" altLang="zh-CN" dirty="0">
                <a:solidFill>
                  <a:schemeClr val="bg2"/>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F4</a:t>
              </a:r>
              <a:r>
                <a:rPr lang="zh-CN" altLang="en-US" dirty="0" smtClean="0">
                  <a:solidFill>
                    <a:schemeClr val="bg2"/>
                  </a:solidFill>
                  <a:ea typeface="宋体" pitchFamily="2" charset="-122"/>
                </a:rPr>
                <a:t>帮助</a:t>
              </a:r>
              <a:endParaRPr lang="en-US" altLang="zh-CN" dirty="0">
                <a:solidFill>
                  <a:schemeClr val="bg2"/>
                </a:solidFill>
                <a:ea typeface="宋体" pitchFamily="2" charset="-122"/>
              </a:endParaRPr>
            </a:p>
          </p:txBody>
        </p:sp>
      </p:grpSp>
    </p:spTree>
    <p:extLst>
      <p:ext uri="{BB962C8B-B14F-4D97-AF65-F5344CB8AC3E}">
        <p14:creationId xmlns:p14="http://schemas.microsoft.com/office/powerpoint/2010/main" val="2975734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 Control</a:t>
            </a:r>
            <a:r>
              <a:rPr lang="zh-CN" altLang="en-US" dirty="0" smtClean="0"/>
              <a:t>界面属性练习</a:t>
            </a:r>
            <a:endParaRPr lang="zh-CN" altLang="en-US" dirty="0"/>
          </a:p>
        </p:txBody>
      </p:sp>
      <p:sp>
        <p:nvSpPr>
          <p:cNvPr id="3" name="内容占位符 2"/>
          <p:cNvSpPr>
            <a:spLocks noGrp="1"/>
          </p:cNvSpPr>
          <p:nvPr>
            <p:ph idx="1"/>
          </p:nvPr>
        </p:nvSpPr>
        <p:spPr/>
        <p:txBody>
          <a:bodyPr/>
          <a:lstStyle/>
          <a:p>
            <a:r>
              <a:rPr lang="zh-CN" altLang="en-US" dirty="0" smtClean="0"/>
              <a:t>创建一个</a:t>
            </a:r>
            <a:r>
              <a:rPr lang="en-US" altLang="zh-CN" dirty="0" smtClean="0"/>
              <a:t>Table Control</a:t>
            </a:r>
            <a:r>
              <a:rPr lang="zh-CN" altLang="en-US" dirty="0" smtClean="0"/>
              <a:t>控件，增加列可修改</a:t>
            </a:r>
            <a:r>
              <a:rPr lang="en-US" altLang="zh-CN" dirty="0" smtClean="0"/>
              <a:t>/</a:t>
            </a:r>
            <a:r>
              <a:rPr lang="zh-CN" altLang="en-US" dirty="0" smtClean="0"/>
              <a:t>单元格可修改按钮</a:t>
            </a:r>
            <a:endParaRPr lang="en-US" altLang="zh-CN" dirty="0" smtClean="0"/>
          </a:p>
          <a:p>
            <a:pPr lvl="1"/>
            <a:r>
              <a:rPr lang="zh-CN" altLang="en-US" dirty="0" smtClean="0"/>
              <a:t>点击列可修改，第五列变为可修改的状态</a:t>
            </a:r>
            <a:endParaRPr lang="en-US" altLang="zh-CN" dirty="0" smtClean="0"/>
          </a:p>
          <a:p>
            <a:pPr lvl="1"/>
            <a:r>
              <a:rPr lang="zh-CN" altLang="en-US" dirty="0" smtClean="0"/>
              <a:t>选中某行，点击单元格可修改，第五列的单元格变为可修改状态</a:t>
            </a:r>
            <a:endParaRPr lang="en-US" altLang="zh-CN" dirty="0" smtClean="0"/>
          </a:p>
          <a:p>
            <a:pPr marL="914400" lvl="2" indent="0">
              <a:buNone/>
            </a:pPr>
            <a:endParaRPr lang="zh-CN" alt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3877979"/>
            <a:ext cx="3702571" cy="2482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4137" y="3877979"/>
            <a:ext cx="3706107" cy="2482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062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控件属性临时修改</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PBO</a:t>
            </a:r>
            <a:r>
              <a:rPr lang="zh-CN" altLang="en-US" dirty="0" smtClean="0"/>
              <a:t>中修改控件属性</a:t>
            </a:r>
            <a:endParaRPr lang="en-US" altLang="zh-CN" dirty="0" smtClean="0"/>
          </a:p>
          <a:p>
            <a:pPr lvl="1"/>
            <a:r>
              <a:rPr lang="zh-CN" altLang="en-US" dirty="0" smtClean="0"/>
              <a:t>程序每次获取控件静态属性，在</a:t>
            </a:r>
            <a:r>
              <a:rPr lang="en-US" altLang="zh-CN" dirty="0" smtClean="0"/>
              <a:t>PBO</a:t>
            </a:r>
            <a:r>
              <a:rPr lang="zh-CN" altLang="en-US" dirty="0" smtClean="0"/>
              <a:t>中对相应属性做临时修改</a:t>
            </a:r>
            <a:endParaRPr lang="en-US" altLang="zh-CN" dirty="0" smtClean="0"/>
          </a:p>
          <a:p>
            <a:pPr lvl="1"/>
            <a:r>
              <a:rPr lang="zh-CN" altLang="en-US" dirty="0" smtClean="0"/>
              <a:t>以单元格修改为例</a:t>
            </a:r>
            <a:endParaRPr lang="en-US" altLang="zh-CN" dirty="0" smtClean="0"/>
          </a:p>
          <a:p>
            <a:pPr lvl="2"/>
            <a:r>
              <a:rPr lang="zh-CN" altLang="en-US" dirty="0" smtClean="0"/>
              <a:t>创建变量，作为选择标志变量：</a:t>
            </a:r>
            <a:r>
              <a:rPr lang="en-US" altLang="zh-CN" dirty="0" smtClean="0"/>
              <a:t>GV_MODIFY</a:t>
            </a:r>
          </a:p>
          <a:p>
            <a:pPr lvl="2"/>
            <a:r>
              <a:rPr lang="zh-CN" altLang="en-US" dirty="0" smtClean="0"/>
              <a:t>界面中创建按钮，</a:t>
            </a:r>
            <a:r>
              <a:rPr lang="en-US" altLang="zh-CN" dirty="0" smtClean="0"/>
              <a:t>function code</a:t>
            </a:r>
            <a:r>
              <a:rPr lang="zh-CN" altLang="en-US" dirty="0" smtClean="0"/>
              <a:t>输入</a:t>
            </a:r>
            <a:r>
              <a:rPr lang="en-US" altLang="zh-CN" dirty="0" smtClean="0"/>
              <a:t>’CELL’</a:t>
            </a:r>
          </a:p>
          <a:p>
            <a:pPr lvl="2"/>
            <a:r>
              <a:rPr lang="zh-CN" altLang="en-US" dirty="0" smtClean="0"/>
              <a:t>在</a:t>
            </a:r>
            <a:r>
              <a:rPr lang="en-US" altLang="zh-CN" dirty="0" smtClean="0"/>
              <a:t>User-command</a:t>
            </a:r>
            <a:r>
              <a:rPr lang="zh-CN" altLang="en-US" dirty="0" smtClean="0"/>
              <a:t>中将</a:t>
            </a:r>
            <a:r>
              <a:rPr lang="en-US" altLang="zh-CN" dirty="0" smtClean="0"/>
              <a:t>GV_MODIFY</a:t>
            </a:r>
            <a:r>
              <a:rPr lang="zh-CN" altLang="en-US" dirty="0" smtClean="0"/>
              <a:t>值进行修改</a:t>
            </a:r>
            <a:endParaRPr lang="en-US" altLang="zh-CN" dirty="0" smtClean="0"/>
          </a:p>
          <a:p>
            <a:pPr lvl="2"/>
            <a:r>
              <a:rPr lang="zh-CN" altLang="en-US" dirty="0" smtClean="0"/>
              <a:t>在</a:t>
            </a:r>
            <a:r>
              <a:rPr lang="en-US" altLang="zh-CN" dirty="0" smtClean="0"/>
              <a:t>PBO</a:t>
            </a:r>
            <a:r>
              <a:rPr lang="zh-CN" altLang="en-US" dirty="0" smtClean="0"/>
              <a:t>的循环中（因为要针对单元格判断），根据</a:t>
            </a:r>
            <a:r>
              <a:rPr lang="en-US" altLang="zh-CN" dirty="0" smtClean="0"/>
              <a:t>MARK</a:t>
            </a:r>
            <a:r>
              <a:rPr lang="zh-CN" altLang="en-US" dirty="0" smtClean="0"/>
              <a:t>字段（是否选中），修改</a:t>
            </a:r>
            <a:r>
              <a:rPr lang="en-US" altLang="zh-CN" dirty="0" smtClean="0"/>
              <a:t>screen</a:t>
            </a:r>
            <a:r>
              <a:rPr lang="zh-CN" altLang="en-US" dirty="0" smtClean="0"/>
              <a:t>表的</a:t>
            </a:r>
            <a:r>
              <a:rPr lang="en-US" altLang="zh-CN" dirty="0" smtClean="0"/>
              <a:t>input</a:t>
            </a:r>
            <a:r>
              <a:rPr lang="zh-CN" altLang="en-US" dirty="0" smtClean="0"/>
              <a:t>属性</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72" y="4534943"/>
            <a:ext cx="2458144" cy="370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36" y="3917251"/>
            <a:ext cx="3312368" cy="2153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632" y="4478632"/>
            <a:ext cx="3341935" cy="1591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582" y="4653136"/>
            <a:ext cx="3528392" cy="179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716" y="4746977"/>
            <a:ext cx="4262611" cy="177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3"/>
                                        </p:tgtEl>
                                        <p:attrNameLst>
                                          <p:attrName>style.visibility</p:attrName>
                                        </p:attrNameLst>
                                      </p:cBhvr>
                                      <p:to>
                                        <p:strVal val="visible"/>
                                      </p:to>
                                    </p:set>
                                    <p:anim calcmode="lin" valueType="num">
                                      <p:cBhvr additive="base">
                                        <p:cTn id="25" dur="500" fill="hold"/>
                                        <p:tgtEl>
                                          <p:spTgt spid="2053"/>
                                        </p:tgtEl>
                                        <p:attrNameLst>
                                          <p:attrName>ppt_x</p:attrName>
                                        </p:attrNameLst>
                                      </p:cBhvr>
                                      <p:tavLst>
                                        <p:tav tm="0">
                                          <p:val>
                                            <p:strVal val="#ppt_x"/>
                                          </p:val>
                                        </p:tav>
                                        <p:tav tm="100000">
                                          <p:val>
                                            <p:strVal val="#ppt_x"/>
                                          </p:val>
                                        </p:tav>
                                      </p:tavLst>
                                    </p:anim>
                                    <p:anim calcmode="lin" valueType="num">
                                      <p:cBhvr additive="base">
                                        <p:cTn id="26"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4"/>
                                        </p:tgtEl>
                                        <p:attrNameLst>
                                          <p:attrName>style.visibility</p:attrName>
                                        </p:attrNameLst>
                                      </p:cBhvr>
                                      <p:to>
                                        <p:strVal val="visible"/>
                                      </p:to>
                                    </p:set>
                                    <p:anim calcmode="lin" valueType="num">
                                      <p:cBhvr additive="base">
                                        <p:cTn id="31" dur="500" fill="hold"/>
                                        <p:tgtEl>
                                          <p:spTgt spid="2054"/>
                                        </p:tgtEl>
                                        <p:attrNameLst>
                                          <p:attrName>ppt_x</p:attrName>
                                        </p:attrNameLst>
                                      </p:cBhvr>
                                      <p:tavLst>
                                        <p:tav tm="0">
                                          <p:val>
                                            <p:strVal val="#ppt_x"/>
                                          </p:val>
                                        </p:tav>
                                        <p:tav tm="100000">
                                          <p:val>
                                            <p:strVal val="#ppt_x"/>
                                          </p:val>
                                        </p:tav>
                                      </p:tavLst>
                                    </p:anim>
                                    <p:anim calcmode="lin" valueType="num">
                                      <p:cBhvr additive="base">
                                        <p:cTn id="32"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table control</a:t>
            </a:r>
            <a:r>
              <a:rPr lang="zh-CN" altLang="en-US" dirty="0"/>
              <a:t>属性</a:t>
            </a:r>
          </a:p>
        </p:txBody>
      </p:sp>
      <p:sp>
        <p:nvSpPr>
          <p:cNvPr id="3" name="内容占位符 2"/>
          <p:cNvSpPr>
            <a:spLocks noGrp="1"/>
          </p:cNvSpPr>
          <p:nvPr>
            <p:ph idx="1"/>
          </p:nvPr>
        </p:nvSpPr>
        <p:spPr/>
        <p:txBody>
          <a:bodyPr/>
          <a:lstStyle/>
          <a:p>
            <a:r>
              <a:rPr lang="zh-CN" altLang="en-US" dirty="0" smtClean="0"/>
              <a:t>在</a:t>
            </a:r>
            <a:r>
              <a:rPr lang="en-US" altLang="zh-CN" dirty="0" smtClean="0"/>
              <a:t>PAI</a:t>
            </a:r>
            <a:r>
              <a:rPr lang="zh-CN" altLang="en-US" dirty="0" smtClean="0"/>
              <a:t>中修改属性（修改</a:t>
            </a:r>
            <a:r>
              <a:rPr lang="en-US" altLang="zh-CN" dirty="0" smtClean="0"/>
              <a:t>Table Control</a:t>
            </a:r>
            <a:r>
              <a:rPr lang="zh-CN" altLang="en-US" dirty="0" smtClean="0"/>
              <a:t>的静态属性）</a:t>
            </a:r>
            <a:endParaRPr lang="en-US" altLang="zh-CN" dirty="0" smtClean="0"/>
          </a:p>
          <a:p>
            <a:pPr lvl="1"/>
            <a:r>
              <a:rPr lang="zh-CN" altLang="en-US" dirty="0" smtClean="0"/>
              <a:t>在</a:t>
            </a:r>
            <a:r>
              <a:rPr lang="en-US" altLang="zh-CN" dirty="0" smtClean="0"/>
              <a:t>PAI</a:t>
            </a:r>
            <a:r>
              <a:rPr lang="zh-CN" altLang="en-US" dirty="0" smtClean="0"/>
              <a:t>中修改静态属性，在</a:t>
            </a:r>
            <a:r>
              <a:rPr lang="en-US" altLang="zh-CN" dirty="0" smtClean="0"/>
              <a:t>PBO</a:t>
            </a:r>
            <a:r>
              <a:rPr lang="zh-CN" altLang="en-US" dirty="0" smtClean="0"/>
              <a:t>中输出时自动获取，按属性输出</a:t>
            </a:r>
            <a:endParaRPr lang="en-US" altLang="zh-CN" dirty="0" smtClean="0"/>
          </a:p>
          <a:p>
            <a:pPr lvl="1"/>
            <a:r>
              <a:rPr lang="zh-CN" altLang="en-US" dirty="0" smtClean="0"/>
              <a:t>以列修改为例</a:t>
            </a:r>
            <a:endParaRPr lang="en-US" altLang="zh-CN" dirty="0" smtClean="0"/>
          </a:p>
          <a:p>
            <a:pPr lvl="2"/>
            <a:r>
              <a:rPr lang="zh-CN" altLang="en-US" dirty="0" smtClean="0"/>
              <a:t>屏幕中创建按钮，</a:t>
            </a:r>
            <a:r>
              <a:rPr lang="en-US" altLang="zh-CN" dirty="0" err="1" smtClean="0"/>
              <a:t>Fct</a:t>
            </a:r>
            <a:r>
              <a:rPr lang="en-US" altLang="zh-CN" dirty="0" smtClean="0"/>
              <a:t> Code</a:t>
            </a:r>
            <a:r>
              <a:rPr lang="zh-CN" altLang="en-US" dirty="0" smtClean="0"/>
              <a:t>输入</a:t>
            </a:r>
            <a:r>
              <a:rPr lang="en-US" altLang="zh-CN" dirty="0" smtClean="0"/>
              <a:t>’COL’</a:t>
            </a:r>
          </a:p>
          <a:p>
            <a:pPr lvl="2"/>
            <a:r>
              <a:rPr lang="zh-CN" altLang="en-US" dirty="0" smtClean="0"/>
              <a:t>修改</a:t>
            </a:r>
            <a:r>
              <a:rPr lang="en-US" altLang="zh-CN" dirty="0" smtClean="0"/>
              <a:t>table control</a:t>
            </a:r>
            <a:r>
              <a:rPr lang="zh-CN" altLang="en-US" dirty="0" smtClean="0"/>
              <a:t>控件属性结构（图中为</a:t>
            </a:r>
            <a:r>
              <a:rPr lang="en-US" altLang="zh-CN" dirty="0" smtClean="0"/>
              <a:t>TC_TAB2</a:t>
            </a:r>
            <a:r>
              <a:rPr lang="zh-CN" altLang="en-US" dirty="0" smtClean="0"/>
              <a:t>）中的</a:t>
            </a:r>
            <a:r>
              <a:rPr lang="en-US" altLang="zh-CN" dirty="0" smtClean="0"/>
              <a:t>COLS</a:t>
            </a:r>
            <a:r>
              <a:rPr lang="zh-CN" altLang="en-US" dirty="0" smtClean="0"/>
              <a:t>字段（此字段为一个内表）</a:t>
            </a:r>
            <a:endParaRPr lang="en-US" altLang="zh-CN" dirty="0" smtClean="0"/>
          </a:p>
          <a:p>
            <a:pPr lvl="2"/>
            <a:r>
              <a:rPr lang="zh-CN" altLang="en-US" dirty="0" smtClean="0"/>
              <a:t>创建</a:t>
            </a:r>
            <a:r>
              <a:rPr lang="en-US" altLang="zh-CN" dirty="0" smtClean="0"/>
              <a:t>COLS</a:t>
            </a:r>
            <a:r>
              <a:rPr lang="zh-CN" altLang="en-US" dirty="0" smtClean="0"/>
              <a:t>表相应的结构，通过执行其中</a:t>
            </a:r>
            <a:r>
              <a:rPr lang="en-US" altLang="zh-CN" dirty="0" smtClean="0"/>
              <a:t>INDEX = 5</a:t>
            </a:r>
            <a:r>
              <a:rPr lang="zh-CN" altLang="en-US" dirty="0" smtClean="0"/>
              <a:t>（第五列）的行，将</a:t>
            </a:r>
            <a:r>
              <a:rPr lang="en-US" altLang="zh-CN" dirty="0" smtClean="0"/>
              <a:t>COL</a:t>
            </a:r>
            <a:r>
              <a:rPr lang="zh-CN" altLang="en-US" dirty="0" smtClean="0"/>
              <a:t>中的</a:t>
            </a:r>
            <a:r>
              <a:rPr lang="en-US" altLang="zh-CN" dirty="0" smtClean="0"/>
              <a:t>SCREEN</a:t>
            </a:r>
            <a:r>
              <a:rPr lang="zh-CN" altLang="en-US" dirty="0" smtClean="0"/>
              <a:t>字段（结构）中的</a:t>
            </a:r>
            <a:r>
              <a:rPr lang="en-US" altLang="zh-CN" dirty="0" smtClean="0"/>
              <a:t>INPUT</a:t>
            </a:r>
            <a:r>
              <a:rPr lang="zh-CN" altLang="en-US" dirty="0" smtClean="0"/>
              <a:t>字段进行修改</a:t>
            </a:r>
            <a:endParaRPr lang="en-US" altLang="zh-CN" dirty="0" smtClean="0"/>
          </a:p>
          <a:p>
            <a:pPr lvl="1"/>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18" y="3645024"/>
            <a:ext cx="4032448" cy="2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982" y="3933056"/>
            <a:ext cx="3960440" cy="2671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653136"/>
            <a:ext cx="4758891" cy="174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880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 Control</a:t>
            </a:r>
            <a:r>
              <a:rPr lang="zh-CN" altLang="en-US" dirty="0" smtClean="0"/>
              <a:t>数据练习</a:t>
            </a:r>
            <a:endParaRPr lang="zh-CN" altLang="en-US" dirty="0"/>
          </a:p>
        </p:txBody>
      </p:sp>
      <p:sp>
        <p:nvSpPr>
          <p:cNvPr id="3" name="内容占位符 2"/>
          <p:cNvSpPr>
            <a:spLocks noGrp="1"/>
          </p:cNvSpPr>
          <p:nvPr>
            <p:ph idx="1"/>
          </p:nvPr>
        </p:nvSpPr>
        <p:spPr/>
        <p:txBody>
          <a:bodyPr/>
          <a:lstStyle/>
          <a:p>
            <a:r>
              <a:rPr lang="zh-CN" altLang="en-US" dirty="0" smtClean="0"/>
              <a:t>增加数据</a:t>
            </a:r>
            <a:endParaRPr lang="en-US" altLang="zh-CN" dirty="0" smtClean="0"/>
          </a:p>
          <a:p>
            <a:pPr lvl="1"/>
            <a:r>
              <a:rPr lang="zh-CN" altLang="en-US" dirty="0" smtClean="0"/>
              <a:t>创建内表，在</a:t>
            </a:r>
            <a:r>
              <a:rPr lang="en-US" altLang="zh-CN" dirty="0" smtClean="0"/>
              <a:t>PBO</a:t>
            </a:r>
            <a:r>
              <a:rPr lang="zh-CN" altLang="en-US" dirty="0" smtClean="0"/>
              <a:t>中取数</a:t>
            </a:r>
            <a:endParaRPr lang="en-US" altLang="zh-CN" dirty="0" smtClean="0"/>
          </a:p>
          <a:p>
            <a:r>
              <a:rPr lang="zh-CN" altLang="en-US" dirty="0" smtClean="0"/>
              <a:t>界面中数据的修改</a:t>
            </a:r>
            <a:endParaRPr lang="en-US" altLang="zh-CN" dirty="0" smtClean="0"/>
          </a:p>
          <a:p>
            <a:pPr lvl="1"/>
            <a:r>
              <a:rPr lang="zh-CN" altLang="en-US" dirty="0" smtClean="0"/>
              <a:t>在</a:t>
            </a:r>
            <a:r>
              <a:rPr lang="en-US" altLang="zh-CN" dirty="0" smtClean="0"/>
              <a:t>Table Control</a:t>
            </a:r>
            <a:r>
              <a:rPr lang="zh-CN" altLang="en-US" dirty="0" smtClean="0"/>
              <a:t>创建时，是否建立为可修改？（自动生成代码）</a:t>
            </a:r>
            <a:endParaRPr lang="en-US" altLang="zh-CN" dirty="0" smtClean="0"/>
          </a:p>
          <a:p>
            <a:pPr lvl="1"/>
            <a:r>
              <a:rPr lang="zh-CN" altLang="en-US" dirty="0" smtClean="0"/>
              <a:t>表单中是否有数据？（</a:t>
            </a:r>
            <a:r>
              <a:rPr lang="en-US" altLang="zh-CN" dirty="0" smtClean="0"/>
              <a:t>Table Control</a:t>
            </a:r>
            <a:r>
              <a:rPr lang="zh-CN" altLang="en-US" dirty="0"/>
              <a:t>没有</a:t>
            </a:r>
            <a:r>
              <a:rPr lang="zh-CN" altLang="en-US" dirty="0" smtClean="0"/>
              <a:t>行时，不能像内表增加数据）</a:t>
            </a:r>
            <a:endParaRPr lang="en-US" altLang="zh-CN" dirty="0" smtClean="0"/>
          </a:p>
          <a:p>
            <a:pPr lvl="1"/>
            <a:r>
              <a:rPr lang="zh-CN" altLang="en-US" dirty="0" smtClean="0"/>
              <a:t>在</a:t>
            </a:r>
            <a:r>
              <a:rPr lang="en-US" altLang="zh-CN" dirty="0" smtClean="0"/>
              <a:t>PBO</a:t>
            </a:r>
            <a:r>
              <a:rPr lang="zh-CN" altLang="en-US" dirty="0" smtClean="0"/>
              <a:t>中是否覆盖了？（每次执行完</a:t>
            </a:r>
            <a:r>
              <a:rPr lang="en-US" altLang="zh-CN" dirty="0" smtClean="0"/>
              <a:t>PAI</a:t>
            </a:r>
            <a:r>
              <a:rPr lang="zh-CN" altLang="en-US" dirty="0" smtClean="0"/>
              <a:t>都会再次执行</a:t>
            </a:r>
            <a:r>
              <a:rPr lang="en-US" altLang="zh-CN" dirty="0" smtClean="0"/>
              <a:t>PBO</a:t>
            </a:r>
            <a:r>
              <a:rPr lang="zh-CN" altLang="en-US" dirty="0" smtClean="0"/>
              <a:t>，再次选数会覆盖数据）</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404301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Tabstrip</a:t>
            </a:r>
            <a:r>
              <a:rPr lang="zh-CN" altLang="en-US" dirty="0" smtClean="0"/>
              <a:t>控件</a:t>
            </a:r>
            <a:endParaRPr lang="zh-CN" altLang="en-US" dirty="0"/>
          </a:p>
        </p:txBody>
      </p:sp>
      <p:sp>
        <p:nvSpPr>
          <p:cNvPr id="3" name="内容占位符 2"/>
          <p:cNvSpPr>
            <a:spLocks noGrp="1"/>
          </p:cNvSpPr>
          <p:nvPr>
            <p:ph idx="1"/>
          </p:nvPr>
        </p:nvSpPr>
        <p:spPr/>
        <p:txBody>
          <a:bodyPr/>
          <a:lstStyle/>
          <a:p>
            <a:r>
              <a:rPr lang="en-US" altLang="zh-CN" dirty="0" err="1" smtClean="0"/>
              <a:t>Tabstrip</a:t>
            </a:r>
            <a:r>
              <a:rPr lang="zh-CN" altLang="en-US" dirty="0"/>
              <a:t>可以</a:t>
            </a:r>
            <a:r>
              <a:rPr lang="zh-CN" altLang="en-US" dirty="0" smtClean="0"/>
              <a:t>实现在某个界面中，通过</a:t>
            </a:r>
            <a:r>
              <a:rPr lang="en-US" altLang="zh-CN" dirty="0" smtClean="0"/>
              <a:t>tab</a:t>
            </a:r>
            <a:r>
              <a:rPr lang="zh-CN" altLang="en-US" dirty="0" smtClean="0"/>
              <a:t>页的形式来显示多个界面</a:t>
            </a:r>
            <a:endParaRPr lang="en-US" altLang="zh-CN" dirty="0" smtClean="0"/>
          </a:p>
          <a:p>
            <a:r>
              <a:rPr lang="zh-CN" altLang="en-US" dirty="0" smtClean="0"/>
              <a:t>构成：按钮及子界面区域</a:t>
            </a:r>
            <a:endParaRPr lang="en-US" altLang="zh-CN" dirty="0" smtClean="0"/>
          </a:p>
          <a:p>
            <a:endParaRPr lang="en-US" altLang="zh-CN" dirty="0" smtClean="0"/>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08920"/>
            <a:ext cx="701040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604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使用向导创建</a:t>
            </a:r>
            <a:r>
              <a:rPr lang="en-US" altLang="zh-CN" dirty="0" err="1" smtClean="0"/>
              <a:t>Tabstrip</a:t>
            </a:r>
            <a:r>
              <a:rPr lang="en-US" altLang="zh-CN" dirty="0" smtClean="0"/>
              <a:t> Control</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err="1" smtClean="0"/>
              <a:t>Tabstrip</a:t>
            </a:r>
            <a:r>
              <a:rPr lang="en-US" altLang="zh-CN" dirty="0" smtClean="0"/>
              <a:t> Control</a:t>
            </a:r>
          </a:p>
          <a:p>
            <a:r>
              <a:rPr lang="en-US" altLang="zh-CN" dirty="0" err="1" smtClean="0"/>
              <a:t>Tabstrip</a:t>
            </a:r>
            <a:r>
              <a:rPr lang="en-US" altLang="zh-CN" dirty="0" smtClean="0"/>
              <a:t> Name</a:t>
            </a:r>
            <a:r>
              <a:rPr lang="zh-CN" altLang="en-US" dirty="0" smtClean="0"/>
              <a:t>：</a:t>
            </a:r>
            <a:r>
              <a:rPr lang="en-US" altLang="zh-CN" dirty="0" err="1" smtClean="0"/>
              <a:t>Tabstrip</a:t>
            </a:r>
            <a:r>
              <a:rPr lang="en-US" altLang="zh-CN" dirty="0" smtClean="0"/>
              <a:t> Control</a:t>
            </a:r>
            <a:r>
              <a:rPr lang="zh-CN" altLang="en-US" dirty="0" smtClean="0"/>
              <a:t>控件名称（例：</a:t>
            </a:r>
            <a:r>
              <a:rPr lang="en-US" altLang="zh-CN" dirty="0" smtClean="0"/>
              <a:t>TS_TAB</a:t>
            </a:r>
            <a:r>
              <a:rPr lang="zh-CN" altLang="en-US" dirty="0" smtClean="0"/>
              <a:t>）</a:t>
            </a:r>
            <a:endParaRPr lang="en-US" altLang="zh-CN" dirty="0" smtClean="0"/>
          </a:p>
          <a:p>
            <a:r>
              <a:rPr lang="zh-CN" altLang="en-US" dirty="0" smtClean="0"/>
              <a:t>输入需要创建的各个</a:t>
            </a:r>
            <a:r>
              <a:rPr lang="en-US" altLang="zh-CN" dirty="0" smtClean="0"/>
              <a:t>tab</a:t>
            </a:r>
            <a:r>
              <a:rPr lang="zh-CN" altLang="en-US" dirty="0" smtClean="0"/>
              <a:t>页的描述</a:t>
            </a:r>
            <a:endParaRPr lang="en-US" altLang="zh-CN" dirty="0" smtClean="0"/>
          </a:p>
          <a:p>
            <a:r>
              <a:rPr lang="zh-CN" altLang="en-US" dirty="0" smtClean="0"/>
              <a:t>设定各</a:t>
            </a:r>
            <a:r>
              <a:rPr lang="en-US" altLang="zh-CN" dirty="0" smtClean="0"/>
              <a:t>tab</a:t>
            </a:r>
            <a:r>
              <a:rPr lang="zh-CN" altLang="en-US" dirty="0" smtClean="0"/>
              <a:t>页的名称，及相应的子界面编号</a:t>
            </a:r>
            <a:endParaRPr lang="en-US" altLang="zh-CN" dirty="0" smtClean="0"/>
          </a:p>
          <a:p>
            <a:r>
              <a:rPr lang="zh-CN" altLang="en-US" dirty="0"/>
              <a:t>设定各部分代码进入的</a:t>
            </a:r>
            <a:r>
              <a:rPr lang="en-US" altLang="zh-CN" dirty="0"/>
              <a:t>Include</a:t>
            </a:r>
            <a:r>
              <a:rPr lang="zh-CN" altLang="en-US" dirty="0" smtClean="0"/>
              <a:t>程序</a:t>
            </a:r>
            <a:endParaRPr lang="en-US" altLang="zh-CN" dirty="0" smtClean="0"/>
          </a:p>
          <a:p>
            <a:endParaRPr lang="en-US" altLang="zh-CN" dirty="0"/>
          </a:p>
          <a:p>
            <a:r>
              <a:rPr lang="zh-CN" altLang="en-US" dirty="0" smtClean="0"/>
              <a:t>激活程序后，可以查看到程序中增加了子界面的编号，可以依次进入界面，修改界面格式</a:t>
            </a:r>
            <a:endParaRPr lang="en-US" altLang="zh-CN" dirty="0" smtClean="0"/>
          </a:p>
          <a:p>
            <a:pPr lvl="1"/>
            <a:r>
              <a:rPr lang="zh-CN" altLang="en-US" dirty="0"/>
              <a:t>设置</a:t>
            </a:r>
            <a:r>
              <a:rPr lang="zh-CN" altLang="en-US" dirty="0" smtClean="0"/>
              <a:t>方式与主界面相同，但不能设置</a:t>
            </a:r>
            <a:r>
              <a:rPr lang="en-US" altLang="zh-CN" dirty="0" smtClean="0"/>
              <a:t>GUI Status</a:t>
            </a:r>
            <a:r>
              <a:rPr lang="zh-CN" altLang="en-US" dirty="0" smtClean="0"/>
              <a:t>和</a:t>
            </a:r>
            <a:r>
              <a:rPr lang="en-US" altLang="zh-CN" dirty="0" smtClean="0"/>
              <a:t>GUI TITLE</a:t>
            </a:r>
          </a:p>
        </p:txBody>
      </p:sp>
    </p:spTree>
    <p:extLst>
      <p:ext uri="{BB962C8B-B14F-4D97-AF65-F5344CB8AC3E}">
        <p14:creationId xmlns:p14="http://schemas.microsoft.com/office/powerpoint/2010/main" val="3825162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标签页的修改</a:t>
            </a:r>
            <a:endParaRPr lang="zh-CN" altLang="en-US" dirty="0"/>
          </a:p>
        </p:txBody>
      </p:sp>
      <p:sp>
        <p:nvSpPr>
          <p:cNvPr id="3" name="内容占位符 2"/>
          <p:cNvSpPr>
            <a:spLocks noGrp="1"/>
          </p:cNvSpPr>
          <p:nvPr>
            <p:ph idx="1"/>
          </p:nvPr>
        </p:nvSpPr>
        <p:spPr/>
        <p:txBody>
          <a:bodyPr/>
          <a:lstStyle/>
          <a:p>
            <a:r>
              <a:rPr lang="zh-CN" altLang="en-US" dirty="0" smtClean="0"/>
              <a:t>减少</a:t>
            </a:r>
            <a:endParaRPr lang="en-US" altLang="zh-CN" dirty="0" smtClean="0"/>
          </a:p>
          <a:p>
            <a:pPr lvl="1"/>
            <a:r>
              <a:rPr lang="zh-CN" altLang="en-US" dirty="0" smtClean="0"/>
              <a:t>选中标签页切换位置（</a:t>
            </a:r>
            <a:r>
              <a:rPr lang="en-US" altLang="zh-CN" dirty="0" smtClean="0"/>
              <a:t>Pushbutton</a:t>
            </a:r>
            <a:r>
              <a:rPr lang="zh-CN" altLang="en-US" dirty="0" smtClean="0"/>
              <a:t>），点击删除</a:t>
            </a:r>
            <a:endParaRPr lang="en-US" altLang="zh-CN" dirty="0" smtClean="0"/>
          </a:p>
          <a:p>
            <a:pPr lvl="1"/>
            <a:r>
              <a:rPr lang="zh-CN" altLang="en-US" dirty="0" smtClean="0"/>
              <a:t>在数据定义</a:t>
            </a:r>
            <a:r>
              <a:rPr lang="en-US" altLang="zh-CN" dirty="0" smtClean="0"/>
              <a:t>/PBO/PAI</a:t>
            </a:r>
            <a:r>
              <a:rPr lang="zh-CN" altLang="en-US" dirty="0" smtClean="0"/>
              <a:t>中做相应变更，也可不变更</a:t>
            </a:r>
            <a:endParaRPr lang="en-US" altLang="zh-CN" dirty="0" smtClean="0"/>
          </a:p>
          <a:p>
            <a:r>
              <a:rPr lang="zh-CN" altLang="en-US" dirty="0" smtClean="0"/>
              <a:t>增加</a:t>
            </a:r>
            <a:endParaRPr lang="en-US" altLang="zh-CN" dirty="0" smtClean="0"/>
          </a:p>
          <a:p>
            <a:pPr lvl="1"/>
            <a:r>
              <a:rPr lang="zh-CN" altLang="en-US" dirty="0" smtClean="0"/>
              <a:t>选择</a:t>
            </a:r>
            <a:r>
              <a:rPr lang="en-US" altLang="zh-CN" dirty="0" err="1" smtClean="0"/>
              <a:t>Pushbotton</a:t>
            </a:r>
            <a:r>
              <a:rPr lang="zh-CN" altLang="en-US" dirty="0" smtClean="0"/>
              <a:t>控件，在标签页旁边增加一个页面</a:t>
            </a:r>
            <a:endParaRPr lang="en-US" altLang="zh-CN" dirty="0" smtClean="0"/>
          </a:p>
          <a:p>
            <a:pPr lvl="2"/>
            <a:r>
              <a:rPr lang="en-US" altLang="zh-CN" dirty="0" smtClean="0"/>
              <a:t>NAME: TAB_TAB4</a:t>
            </a:r>
          </a:p>
          <a:p>
            <a:pPr lvl="2"/>
            <a:r>
              <a:rPr lang="en-US" altLang="zh-CN" dirty="0" smtClean="0"/>
              <a:t>TEXT:  TAB4</a:t>
            </a:r>
          </a:p>
          <a:p>
            <a:pPr lvl="2"/>
            <a:r>
              <a:rPr lang="en-US" altLang="zh-CN" dirty="0" err="1" smtClean="0"/>
              <a:t>Fct</a:t>
            </a:r>
            <a:r>
              <a:rPr lang="en-US" altLang="zh-CN" dirty="0"/>
              <a:t> </a:t>
            </a:r>
            <a:r>
              <a:rPr lang="en-US" altLang="zh-CN" dirty="0" smtClean="0"/>
              <a:t>CODE: TAB_FC4</a:t>
            </a:r>
          </a:p>
          <a:p>
            <a:pPr lvl="2"/>
            <a:r>
              <a:rPr lang="en-US" altLang="zh-CN" dirty="0" smtClean="0"/>
              <a:t>Ref. FIELD: TAB_SCA</a:t>
            </a:r>
          </a:p>
          <a:p>
            <a:pPr lvl="1"/>
            <a:r>
              <a:rPr lang="zh-CN" altLang="en-US" dirty="0" smtClean="0"/>
              <a:t>增加</a:t>
            </a:r>
            <a:r>
              <a:rPr lang="zh-CN" altLang="en-US" dirty="0"/>
              <a:t>数据定义</a:t>
            </a:r>
            <a:r>
              <a:rPr lang="en-US" altLang="zh-CN" dirty="0"/>
              <a:t>/</a:t>
            </a:r>
            <a:r>
              <a:rPr lang="en-US" altLang="zh-CN" dirty="0" smtClean="0"/>
              <a:t>PBO/PAI</a:t>
            </a:r>
            <a:r>
              <a:rPr lang="zh-CN" altLang="en-US" dirty="0" smtClean="0"/>
              <a:t>处代码，可以直接参考复制</a:t>
            </a:r>
            <a:endParaRPr lang="en-US" altLang="zh-CN" dirty="0" smtClean="0"/>
          </a:p>
          <a:p>
            <a:pPr lvl="1"/>
            <a:endParaRPr lang="en-US" altLang="zh-CN" dirty="0" smtClean="0"/>
          </a:p>
        </p:txBody>
      </p:sp>
    </p:spTree>
    <p:extLst>
      <p:ext uri="{BB962C8B-B14F-4D97-AF65-F5344CB8AC3E}">
        <p14:creationId xmlns:p14="http://schemas.microsoft.com/office/powerpoint/2010/main" val="114553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界面</a:t>
            </a:r>
            <a:r>
              <a:rPr lang="en-US" altLang="zh-CN" dirty="0" smtClean="0"/>
              <a:t>/</a:t>
            </a:r>
            <a:r>
              <a:rPr lang="zh-CN" altLang="en-US" dirty="0" smtClean="0"/>
              <a:t>主界面屏幕逻辑流</a:t>
            </a:r>
            <a:endParaRPr lang="zh-CN" altLang="en-US" dirty="0"/>
          </a:p>
        </p:txBody>
      </p:sp>
      <p:sp>
        <p:nvSpPr>
          <p:cNvPr id="4" name="剪去单角的矩形 3"/>
          <p:cNvSpPr/>
          <p:nvPr/>
        </p:nvSpPr>
        <p:spPr>
          <a:xfrm>
            <a:off x="4788024" y="1811900"/>
            <a:ext cx="2448272" cy="288032"/>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执行</a:t>
            </a:r>
            <a:r>
              <a:rPr lang="zh-CN" altLang="en-US" dirty="0"/>
              <a:t>主</a:t>
            </a:r>
            <a:r>
              <a:rPr lang="zh-CN" altLang="en-US" dirty="0" smtClean="0"/>
              <a:t>界面</a:t>
            </a:r>
            <a:r>
              <a:rPr lang="en-US" altLang="zh-CN" dirty="0" smtClean="0"/>
              <a:t>PBO</a:t>
            </a:r>
            <a:endParaRPr lang="zh-CN" altLang="en-US" dirty="0"/>
          </a:p>
        </p:txBody>
      </p:sp>
      <p:sp>
        <p:nvSpPr>
          <p:cNvPr id="5" name="下箭头 4"/>
          <p:cNvSpPr/>
          <p:nvPr/>
        </p:nvSpPr>
        <p:spPr>
          <a:xfrm>
            <a:off x="5868144" y="2135956"/>
            <a:ext cx="288032" cy="18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剪去单角的矩形 5"/>
          <p:cNvSpPr/>
          <p:nvPr/>
        </p:nvSpPr>
        <p:spPr>
          <a:xfrm>
            <a:off x="4788024" y="2337728"/>
            <a:ext cx="2448272" cy="288032"/>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执行子界面</a:t>
            </a:r>
            <a:r>
              <a:rPr lang="en-US" altLang="zh-CN" dirty="0" smtClean="0"/>
              <a:t>PBO</a:t>
            </a:r>
            <a:endParaRPr lang="zh-CN" altLang="en-US" dirty="0"/>
          </a:p>
        </p:txBody>
      </p:sp>
      <p:sp>
        <p:nvSpPr>
          <p:cNvPr id="7" name="下箭头 6"/>
          <p:cNvSpPr/>
          <p:nvPr/>
        </p:nvSpPr>
        <p:spPr>
          <a:xfrm rot="16200000">
            <a:off x="4139912" y="1522523"/>
            <a:ext cx="180000" cy="90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下箭头 8"/>
          <p:cNvSpPr/>
          <p:nvPr/>
        </p:nvSpPr>
        <p:spPr>
          <a:xfrm>
            <a:off x="2051720" y="2996952"/>
            <a:ext cx="288032" cy="180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剪去单角的矩形 9"/>
          <p:cNvSpPr/>
          <p:nvPr/>
        </p:nvSpPr>
        <p:spPr>
          <a:xfrm>
            <a:off x="971600" y="3284984"/>
            <a:ext cx="2448272" cy="28803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显示界面</a:t>
            </a:r>
            <a:endParaRPr lang="zh-CN" altLang="en-US" dirty="0"/>
          </a:p>
        </p:txBody>
      </p:sp>
      <p:sp>
        <p:nvSpPr>
          <p:cNvPr id="11" name="下箭头 10"/>
          <p:cNvSpPr/>
          <p:nvPr/>
        </p:nvSpPr>
        <p:spPr>
          <a:xfrm>
            <a:off x="2051720" y="3681048"/>
            <a:ext cx="288032" cy="1800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剪去单角的矩形 11"/>
          <p:cNvSpPr/>
          <p:nvPr/>
        </p:nvSpPr>
        <p:spPr>
          <a:xfrm>
            <a:off x="971600" y="4005064"/>
            <a:ext cx="2448272" cy="288032"/>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点击回车</a:t>
            </a:r>
            <a:endParaRPr lang="zh-CN" altLang="en-US" dirty="0"/>
          </a:p>
        </p:txBody>
      </p:sp>
      <p:sp>
        <p:nvSpPr>
          <p:cNvPr id="13" name="下箭头 12"/>
          <p:cNvSpPr/>
          <p:nvPr/>
        </p:nvSpPr>
        <p:spPr>
          <a:xfrm>
            <a:off x="2051720" y="4401128"/>
            <a:ext cx="288032" cy="18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剪去单角的矩形 15"/>
          <p:cNvSpPr/>
          <p:nvPr/>
        </p:nvSpPr>
        <p:spPr>
          <a:xfrm>
            <a:off x="4788024" y="4847388"/>
            <a:ext cx="2448272" cy="288032"/>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执行主界面</a:t>
            </a:r>
            <a:r>
              <a:rPr lang="en-US" altLang="zh-CN" dirty="0" smtClean="0"/>
              <a:t>PAI</a:t>
            </a:r>
            <a:endParaRPr lang="zh-CN" altLang="en-US" dirty="0"/>
          </a:p>
        </p:txBody>
      </p:sp>
      <p:sp>
        <p:nvSpPr>
          <p:cNvPr id="17" name="下箭头 16"/>
          <p:cNvSpPr/>
          <p:nvPr/>
        </p:nvSpPr>
        <p:spPr>
          <a:xfrm>
            <a:off x="5868144" y="5171444"/>
            <a:ext cx="288032" cy="18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剪去单角的矩形 17"/>
          <p:cNvSpPr/>
          <p:nvPr/>
        </p:nvSpPr>
        <p:spPr>
          <a:xfrm>
            <a:off x="4788024" y="5373216"/>
            <a:ext cx="2448272" cy="288032"/>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执行子界面</a:t>
            </a:r>
            <a:r>
              <a:rPr lang="en-US" altLang="zh-CN" dirty="0" smtClean="0"/>
              <a:t>PAI</a:t>
            </a:r>
            <a:endParaRPr lang="zh-CN" altLang="en-US" dirty="0"/>
          </a:p>
        </p:txBody>
      </p:sp>
      <p:sp>
        <p:nvSpPr>
          <p:cNvPr id="19" name="圆角矩形 18"/>
          <p:cNvSpPr/>
          <p:nvPr/>
        </p:nvSpPr>
        <p:spPr>
          <a:xfrm>
            <a:off x="755576" y="1700808"/>
            <a:ext cx="2880320" cy="105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PBO</a:t>
            </a:r>
            <a:endParaRPr lang="zh-CN" altLang="en-US" dirty="0"/>
          </a:p>
        </p:txBody>
      </p:sp>
      <p:sp>
        <p:nvSpPr>
          <p:cNvPr id="22" name="圆角矩形 21"/>
          <p:cNvSpPr/>
          <p:nvPr/>
        </p:nvSpPr>
        <p:spPr>
          <a:xfrm>
            <a:off x="755576" y="4727369"/>
            <a:ext cx="2880320" cy="105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PAI</a:t>
            </a:r>
            <a:endParaRPr lang="zh-CN" altLang="en-US" dirty="0"/>
          </a:p>
        </p:txBody>
      </p:sp>
      <p:sp>
        <p:nvSpPr>
          <p:cNvPr id="24" name="下箭头 23"/>
          <p:cNvSpPr/>
          <p:nvPr/>
        </p:nvSpPr>
        <p:spPr>
          <a:xfrm rot="5400000" flipH="1">
            <a:off x="4139912" y="2024904"/>
            <a:ext cx="180000" cy="900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下箭头 24"/>
          <p:cNvSpPr/>
          <p:nvPr/>
        </p:nvSpPr>
        <p:spPr>
          <a:xfrm rot="16200000">
            <a:off x="4139912" y="4546859"/>
            <a:ext cx="180000" cy="9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下箭头 25"/>
          <p:cNvSpPr/>
          <p:nvPr/>
        </p:nvSpPr>
        <p:spPr>
          <a:xfrm rot="5400000" flipH="1">
            <a:off x="4139912" y="5049240"/>
            <a:ext cx="180000" cy="9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9219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 Status/GUI Title</a:t>
            </a:r>
            <a:endParaRPr lang="zh-CN" altLang="en-US" dirty="0"/>
          </a:p>
        </p:txBody>
      </p:sp>
      <p:sp>
        <p:nvSpPr>
          <p:cNvPr id="3" name="内容占位符 2"/>
          <p:cNvSpPr>
            <a:spLocks noGrp="1"/>
          </p:cNvSpPr>
          <p:nvPr>
            <p:ph idx="1"/>
          </p:nvPr>
        </p:nvSpPr>
        <p:spPr/>
        <p:txBody>
          <a:bodyPr/>
          <a:lstStyle/>
          <a:p>
            <a:r>
              <a:rPr lang="zh-CN" altLang="en-US" dirty="0" smtClean="0"/>
              <a:t>按钮</a:t>
            </a:r>
            <a:endParaRPr lang="en-US" altLang="zh-CN" dirty="0" smtClean="0"/>
          </a:p>
          <a:p>
            <a:pPr lvl="1"/>
            <a:r>
              <a:rPr lang="zh-CN" altLang="en-US" dirty="0" smtClean="0"/>
              <a:t>在程序中定义</a:t>
            </a:r>
            <a:r>
              <a:rPr lang="en-US" altLang="zh-CN" dirty="0" smtClean="0"/>
              <a:t>GUI Status</a:t>
            </a:r>
          </a:p>
          <a:p>
            <a:pPr lvl="1"/>
            <a:r>
              <a:rPr lang="zh-CN" altLang="en-US" dirty="0" smtClean="0"/>
              <a:t>在</a:t>
            </a:r>
            <a:r>
              <a:rPr lang="en-US" altLang="zh-CN" dirty="0" smtClean="0"/>
              <a:t>PBO</a:t>
            </a:r>
            <a:r>
              <a:rPr lang="zh-CN" altLang="en-US" dirty="0" smtClean="0"/>
              <a:t>中创建</a:t>
            </a:r>
            <a:r>
              <a:rPr lang="en-US" altLang="zh-CN" dirty="0" smtClean="0"/>
              <a:t>Module</a:t>
            </a:r>
            <a:r>
              <a:rPr lang="zh-CN" altLang="en-US" dirty="0" smtClean="0"/>
              <a:t>，使用</a:t>
            </a:r>
            <a:r>
              <a:rPr lang="en-US" altLang="zh-CN" dirty="0" smtClean="0"/>
              <a:t>SET PF-STATUS</a:t>
            </a:r>
            <a:r>
              <a:rPr lang="zh-CN" altLang="en-US" dirty="0" smtClean="0"/>
              <a:t>语句设置按钮</a:t>
            </a:r>
            <a:endParaRPr lang="en-US" altLang="zh-CN" dirty="0" smtClean="0"/>
          </a:p>
          <a:p>
            <a:pPr lvl="1"/>
            <a:r>
              <a:rPr lang="zh-CN" altLang="en-US" dirty="0" smtClean="0"/>
              <a:t>在</a:t>
            </a:r>
            <a:r>
              <a:rPr lang="en-US" altLang="zh-CN" dirty="0" smtClean="0"/>
              <a:t>PAI</a:t>
            </a:r>
            <a:r>
              <a:rPr lang="zh-CN" altLang="en-US" dirty="0" smtClean="0"/>
              <a:t>中根据</a:t>
            </a:r>
            <a:r>
              <a:rPr lang="en-US" altLang="zh-CN" dirty="0" smtClean="0"/>
              <a:t>SY-UCOMM</a:t>
            </a:r>
            <a:r>
              <a:rPr lang="zh-CN" altLang="en-US" dirty="0" smtClean="0"/>
              <a:t>值进行判断</a:t>
            </a:r>
            <a:endParaRPr lang="en-US" altLang="zh-CN" dirty="0" smtClean="0"/>
          </a:p>
          <a:p>
            <a:pPr lvl="2"/>
            <a:r>
              <a:rPr lang="zh-CN" altLang="en-US" dirty="0" smtClean="0"/>
              <a:t>使用</a:t>
            </a:r>
            <a:r>
              <a:rPr lang="en-US" altLang="zh-CN" dirty="0" smtClean="0"/>
              <a:t>OK_CODE/OK_SAVE</a:t>
            </a:r>
          </a:p>
          <a:p>
            <a:pPr lvl="1"/>
            <a:r>
              <a:rPr lang="en-US" altLang="zh-CN" dirty="0" smtClean="0"/>
              <a:t>… EXCLUDING …</a:t>
            </a:r>
            <a:r>
              <a:rPr lang="zh-CN" altLang="en-US" dirty="0" smtClean="0"/>
              <a:t>（一个字段的内表）</a:t>
            </a:r>
            <a:endParaRPr lang="en-US" altLang="zh-CN" dirty="0" smtClean="0"/>
          </a:p>
          <a:p>
            <a:endParaRPr lang="en-US" altLang="zh-CN" dirty="0"/>
          </a:p>
          <a:p>
            <a:r>
              <a:rPr lang="zh-CN" altLang="en-US" dirty="0" smtClean="0"/>
              <a:t>标题</a:t>
            </a:r>
            <a:endParaRPr lang="en-US" altLang="zh-CN" dirty="0" smtClean="0"/>
          </a:p>
          <a:p>
            <a:pPr lvl="1"/>
            <a:r>
              <a:rPr lang="zh-CN" altLang="en-US" dirty="0" smtClean="0"/>
              <a:t>在程序中定义</a:t>
            </a:r>
            <a:r>
              <a:rPr lang="en-US" altLang="zh-CN" dirty="0" smtClean="0"/>
              <a:t>GUI Title</a:t>
            </a:r>
          </a:p>
          <a:p>
            <a:pPr lvl="1"/>
            <a:r>
              <a:rPr lang="zh-CN" altLang="en-US" dirty="0" smtClean="0"/>
              <a:t>在</a:t>
            </a:r>
            <a:r>
              <a:rPr lang="en-US" altLang="zh-CN" dirty="0" smtClean="0"/>
              <a:t>PBO</a:t>
            </a:r>
            <a:r>
              <a:rPr lang="zh-CN" altLang="en-US" dirty="0" smtClean="0"/>
              <a:t>中创建</a:t>
            </a:r>
            <a:r>
              <a:rPr lang="en-US" altLang="zh-CN" dirty="0" smtClean="0"/>
              <a:t>Module</a:t>
            </a:r>
            <a:r>
              <a:rPr lang="zh-CN" altLang="en-US" dirty="0" smtClean="0"/>
              <a:t>，使用的</a:t>
            </a:r>
            <a:r>
              <a:rPr lang="en-US" altLang="zh-CN" dirty="0" smtClean="0"/>
              <a:t>SET TITLEBAR</a:t>
            </a:r>
            <a:r>
              <a:rPr lang="zh-CN" altLang="en-US" dirty="0" smtClean="0"/>
              <a:t>语句设置标题</a:t>
            </a:r>
            <a:endParaRPr lang="en-US" altLang="zh-CN" dirty="0" smtClean="0"/>
          </a:p>
          <a:p>
            <a:pPr lvl="1"/>
            <a:r>
              <a:rPr lang="en-US" altLang="zh-CN" dirty="0" smtClean="0"/>
              <a:t>… WITH … </a:t>
            </a:r>
            <a:r>
              <a:rPr lang="zh-CN" altLang="en-US" dirty="0" smtClean="0"/>
              <a:t>（</a:t>
            </a:r>
            <a:r>
              <a:rPr lang="en-US" altLang="zh-CN" dirty="0" smtClean="0"/>
              <a:t>&amp;1</a:t>
            </a:r>
            <a:r>
              <a:rPr lang="zh-CN" altLang="en-US" dirty="0" smtClean="0"/>
              <a:t>占位符）</a:t>
            </a:r>
            <a:endParaRPr lang="zh-CN" altLang="en-US" dirty="0"/>
          </a:p>
        </p:txBody>
      </p:sp>
    </p:spTree>
    <p:extLst>
      <p:ext uri="{BB962C8B-B14F-4D97-AF65-F5344CB8AC3E}">
        <p14:creationId xmlns:p14="http://schemas.microsoft.com/office/powerpoint/2010/main" val="314796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 name="Rectangle 69"/>
            <p:cNvSpPr>
              <a:spLocks noChangeArrowheads="1"/>
            </p:cNvSpPr>
            <p:nvPr/>
          </p:nvSpPr>
          <p:spPr bwMode="auto">
            <a:xfrm>
              <a:off x="1920" y="1356"/>
              <a:ext cx="10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Online</a:t>
              </a:r>
              <a:r>
                <a:rPr lang="zh-CN" altLang="en-US" dirty="0" smtClean="0">
                  <a:solidFill>
                    <a:schemeClr val="bg2"/>
                  </a:solidFill>
                  <a:ea typeface="宋体" pitchFamily="2" charset="-122"/>
                </a:rPr>
                <a:t>程序概览</a:t>
              </a:r>
              <a:endParaRPr lang="en-US" altLang="zh-CN" dirty="0">
                <a:solidFill>
                  <a:schemeClr val="bg2"/>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a:t>
              </a:r>
              <a:endParaRPr lang="en-US" altLang="zh-CN" dirty="0">
                <a:solidFill>
                  <a:schemeClr val="bg2"/>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简单界面元素</a:t>
              </a:r>
              <a:endParaRPr lang="en-US" altLang="zh-CN" dirty="0">
                <a:solidFill>
                  <a:schemeClr val="bg2"/>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复合型界面元素</a:t>
              </a:r>
              <a:endParaRPr lang="en-US" altLang="zh-CN" dirty="0">
                <a:solidFill>
                  <a:schemeClr val="bg2"/>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界面切换</a:t>
              </a:r>
              <a:endParaRPr lang="en-US" altLang="zh-CN" b="1" dirty="0">
                <a:solidFill>
                  <a:srgbClr val="FFFFFF"/>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F4</a:t>
              </a:r>
              <a:r>
                <a:rPr lang="zh-CN" altLang="en-US" dirty="0" smtClean="0">
                  <a:solidFill>
                    <a:schemeClr val="bg2"/>
                  </a:solidFill>
                  <a:ea typeface="宋体" pitchFamily="2" charset="-122"/>
                </a:rPr>
                <a:t>帮助</a:t>
              </a:r>
              <a:endParaRPr lang="en-US" altLang="zh-CN" dirty="0">
                <a:solidFill>
                  <a:schemeClr val="bg2"/>
                </a:solidFill>
                <a:ea typeface="宋体" pitchFamily="2" charset="-122"/>
              </a:endParaRPr>
            </a:p>
          </p:txBody>
        </p:sp>
      </p:grpSp>
    </p:spTree>
    <p:extLst>
      <p:ext uri="{BB962C8B-B14F-4D97-AF65-F5344CB8AC3E}">
        <p14:creationId xmlns:p14="http://schemas.microsoft.com/office/powerpoint/2010/main" val="2655129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a:t>
            </a:r>
            <a:r>
              <a:rPr lang="zh-CN" altLang="en-US" dirty="0" smtClean="0"/>
              <a:t>程序概览</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程序类型</a:t>
            </a:r>
            <a:endParaRPr lang="en-US" altLang="zh-CN" dirty="0" smtClean="0"/>
          </a:p>
          <a:p>
            <a:pPr lvl="1"/>
            <a:r>
              <a:rPr lang="en-US" altLang="zh-CN" dirty="0" smtClean="0"/>
              <a:t>Report</a:t>
            </a:r>
            <a:r>
              <a:rPr lang="zh-CN" altLang="en-US" dirty="0" smtClean="0"/>
              <a:t>程序：</a:t>
            </a:r>
            <a:r>
              <a:rPr lang="en-US" altLang="zh-CN" dirty="0" smtClean="0"/>
              <a:t>1</a:t>
            </a:r>
            <a:r>
              <a:rPr lang="zh-CN" altLang="en-US" dirty="0" smtClean="0"/>
              <a:t>类型程序</a:t>
            </a:r>
            <a:endParaRPr lang="en-US" altLang="zh-CN" dirty="0" smtClean="0"/>
          </a:p>
          <a:p>
            <a:pPr lvl="2"/>
            <a:r>
              <a:rPr lang="zh-CN" altLang="en-US" dirty="0"/>
              <a:t>制作</a:t>
            </a:r>
            <a:r>
              <a:rPr lang="zh-CN" altLang="en-US" dirty="0" smtClean="0"/>
              <a:t>报表，数据列表（</a:t>
            </a:r>
            <a:r>
              <a:rPr lang="en-US" altLang="zh-CN" dirty="0" smtClean="0"/>
              <a:t>Data List</a:t>
            </a:r>
            <a:r>
              <a:rPr lang="zh-CN" altLang="en-US" dirty="0" smtClean="0"/>
              <a:t>）输出</a:t>
            </a:r>
            <a:endParaRPr lang="en-US" altLang="zh-CN" dirty="0" smtClean="0"/>
          </a:p>
          <a:p>
            <a:pPr lvl="1"/>
            <a:r>
              <a:rPr lang="en-US" altLang="zh-CN" dirty="0" smtClean="0"/>
              <a:t>Online</a:t>
            </a:r>
            <a:r>
              <a:rPr lang="zh-CN" altLang="en-US" dirty="0" smtClean="0"/>
              <a:t>程序：</a:t>
            </a:r>
            <a:r>
              <a:rPr lang="en-US" altLang="zh-CN" dirty="0"/>
              <a:t>M</a:t>
            </a:r>
            <a:r>
              <a:rPr lang="zh-CN" altLang="en-US" dirty="0"/>
              <a:t>类型</a:t>
            </a:r>
            <a:r>
              <a:rPr lang="zh-CN" altLang="en-US" dirty="0" smtClean="0"/>
              <a:t>程序</a:t>
            </a:r>
            <a:endParaRPr lang="en-US" altLang="zh-CN" dirty="0" smtClean="0"/>
          </a:p>
          <a:p>
            <a:pPr lvl="2"/>
            <a:r>
              <a:rPr lang="zh-CN" altLang="en-US" dirty="0"/>
              <a:t>查询</a:t>
            </a:r>
            <a:r>
              <a:rPr lang="zh-CN" altLang="en-US" dirty="0" smtClean="0"/>
              <a:t>数据，录入、修改、删除等</a:t>
            </a:r>
            <a:endParaRPr lang="en-US" altLang="zh-CN" dirty="0"/>
          </a:p>
          <a:p>
            <a:pPr lvl="2"/>
            <a:r>
              <a:rPr lang="en-US" altLang="zh-CN" dirty="0" smtClean="0"/>
              <a:t>Module Pool </a:t>
            </a:r>
            <a:r>
              <a:rPr lang="zh-CN" altLang="en-US" dirty="0" smtClean="0"/>
              <a:t>程序：以</a:t>
            </a:r>
            <a:r>
              <a:rPr lang="en-US" altLang="zh-CN" dirty="0" smtClean="0"/>
              <a:t>Module Pool</a:t>
            </a:r>
            <a:r>
              <a:rPr lang="zh-CN" altLang="en-US" dirty="0" smtClean="0"/>
              <a:t>形态进行业务流程的逻辑处理</a:t>
            </a:r>
            <a:endParaRPr lang="en-US" altLang="zh-CN" dirty="0" smtClean="0"/>
          </a:p>
          <a:p>
            <a:pPr lvl="2"/>
            <a:r>
              <a:rPr lang="en-US" altLang="zh-CN" dirty="0" smtClean="0"/>
              <a:t>Online </a:t>
            </a:r>
            <a:r>
              <a:rPr lang="zh-CN" altLang="en-US" dirty="0" smtClean="0"/>
              <a:t>程序，强调用</a:t>
            </a:r>
            <a:r>
              <a:rPr lang="en-US" altLang="zh-CN" dirty="0" smtClean="0"/>
              <a:t>Online Transaction</a:t>
            </a:r>
            <a:r>
              <a:rPr lang="zh-CN" altLang="en-US" dirty="0" smtClean="0"/>
              <a:t>来处理业务流程进行过程</a:t>
            </a:r>
            <a:endParaRPr lang="en-US" altLang="zh-CN" dirty="0" smtClean="0"/>
          </a:p>
          <a:p>
            <a:pPr lvl="2"/>
            <a:r>
              <a:rPr lang="en-US" altLang="zh-CN" dirty="0" smtClean="0"/>
              <a:t>Screen </a:t>
            </a:r>
            <a:r>
              <a:rPr lang="zh-CN" altLang="en-US" dirty="0" smtClean="0"/>
              <a:t>程序，主要使用</a:t>
            </a:r>
            <a:r>
              <a:rPr lang="en-US" altLang="zh-CN" dirty="0" smtClean="0"/>
              <a:t>Screen</a:t>
            </a:r>
            <a:r>
              <a:rPr lang="zh-CN" altLang="en-US" dirty="0" smtClean="0"/>
              <a:t>（及屏幕对象），并实现界面间</a:t>
            </a:r>
            <a:r>
              <a:rPr lang="en-US" altLang="zh-CN" dirty="0" smtClean="0"/>
              <a:t>Flow Logic</a:t>
            </a:r>
            <a:r>
              <a:rPr lang="zh-CN" altLang="en-US" dirty="0" smtClean="0"/>
              <a:t>（流逻辑）</a:t>
            </a:r>
            <a:endParaRPr lang="en-US" altLang="zh-CN" dirty="0" smtClean="0"/>
          </a:p>
          <a:p>
            <a:pPr lvl="1"/>
            <a:endParaRPr lang="en-US" altLang="zh-CN" dirty="0"/>
          </a:p>
          <a:p>
            <a:endParaRPr lang="en-US" altLang="zh-CN" dirty="0"/>
          </a:p>
          <a:p>
            <a:endParaRPr lang="zh-CN" alt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861048"/>
            <a:ext cx="4104456" cy="277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1145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界面切换的命令</a:t>
            </a:r>
            <a:endParaRPr lang="zh-CN" altLang="en-US" dirty="0"/>
          </a:p>
        </p:txBody>
      </p:sp>
      <p:sp>
        <p:nvSpPr>
          <p:cNvPr id="3" name="内容占位符 2"/>
          <p:cNvSpPr>
            <a:spLocks noGrp="1"/>
          </p:cNvSpPr>
          <p:nvPr>
            <p:ph idx="1"/>
          </p:nvPr>
        </p:nvSpPr>
        <p:spPr/>
        <p:txBody>
          <a:bodyPr/>
          <a:lstStyle/>
          <a:p>
            <a:r>
              <a:rPr lang="en-US" altLang="zh-CN" dirty="0" smtClean="0"/>
              <a:t>SET SCREEN &lt;screen </a:t>
            </a:r>
            <a:r>
              <a:rPr lang="en-US" altLang="zh-CN" dirty="0" err="1" smtClean="0"/>
              <a:t>num</a:t>
            </a:r>
            <a:r>
              <a:rPr lang="en-US" altLang="zh-CN" dirty="0" smtClean="0"/>
              <a:t>&gt;.</a:t>
            </a:r>
          </a:p>
          <a:p>
            <a:r>
              <a:rPr lang="en-US" altLang="zh-CN" dirty="0" smtClean="0"/>
              <a:t>CALL SCREEN &lt;screen </a:t>
            </a:r>
            <a:r>
              <a:rPr lang="en-US" altLang="zh-CN" dirty="0" err="1" smtClean="0"/>
              <a:t>num</a:t>
            </a:r>
            <a:r>
              <a:rPr lang="en-US" altLang="zh-CN" dirty="0" smtClean="0"/>
              <a:t>&gt;.</a:t>
            </a:r>
          </a:p>
          <a:p>
            <a:r>
              <a:rPr lang="en-US" altLang="zh-CN" dirty="0" smtClean="0"/>
              <a:t>LEAVE SCREEN.</a:t>
            </a:r>
          </a:p>
          <a:p>
            <a:r>
              <a:rPr lang="en-US" altLang="zh-CN" dirty="0" smtClean="0"/>
              <a:t>LEAVE TO SCREEN </a:t>
            </a:r>
            <a:r>
              <a:rPr lang="en-US" altLang="zh-CN" dirty="0"/>
              <a:t>&lt;screen </a:t>
            </a:r>
            <a:r>
              <a:rPr lang="en-US" altLang="zh-CN" dirty="0" err="1"/>
              <a:t>num</a:t>
            </a:r>
            <a:r>
              <a:rPr lang="en-US" altLang="zh-CN" dirty="0" smtClean="0"/>
              <a:t>&gt; .</a:t>
            </a:r>
          </a:p>
        </p:txBody>
      </p:sp>
    </p:spTree>
    <p:extLst>
      <p:ext uri="{BB962C8B-B14F-4D97-AF65-F5344CB8AC3E}">
        <p14:creationId xmlns:p14="http://schemas.microsoft.com/office/powerpoint/2010/main" val="224819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 name="Rectangle 69"/>
            <p:cNvSpPr>
              <a:spLocks noChangeArrowheads="1"/>
            </p:cNvSpPr>
            <p:nvPr/>
          </p:nvSpPr>
          <p:spPr bwMode="auto">
            <a:xfrm>
              <a:off x="1920" y="1356"/>
              <a:ext cx="10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Online</a:t>
              </a:r>
              <a:r>
                <a:rPr lang="zh-CN" altLang="en-US" dirty="0" smtClean="0">
                  <a:solidFill>
                    <a:schemeClr val="bg2"/>
                  </a:solidFill>
                  <a:ea typeface="宋体" pitchFamily="2" charset="-122"/>
                </a:rPr>
                <a:t>程序概览</a:t>
              </a:r>
              <a:endParaRPr lang="en-US" altLang="zh-CN" dirty="0">
                <a:solidFill>
                  <a:schemeClr val="bg2"/>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a:t>
              </a:r>
              <a:endParaRPr lang="en-US" altLang="zh-CN" dirty="0">
                <a:solidFill>
                  <a:schemeClr val="bg2"/>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简单界面元素</a:t>
              </a:r>
              <a:endParaRPr lang="en-US" altLang="zh-CN" dirty="0">
                <a:solidFill>
                  <a:schemeClr val="bg2"/>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复合型界面元素</a:t>
              </a:r>
              <a:endParaRPr lang="en-US" altLang="zh-CN" dirty="0">
                <a:solidFill>
                  <a:schemeClr val="bg2"/>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界面切换</a:t>
              </a:r>
              <a:endParaRPr lang="en-US" altLang="zh-CN" dirty="0">
                <a:solidFill>
                  <a:schemeClr val="bg2"/>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smtClean="0">
                  <a:solidFill>
                    <a:srgbClr val="FFFFFF"/>
                  </a:solidFill>
                  <a:ea typeface="宋体" pitchFamily="2" charset="-122"/>
                </a:rPr>
                <a:t>F4</a:t>
              </a:r>
              <a:r>
                <a:rPr lang="zh-CN" altLang="en-US" b="1" dirty="0" smtClean="0">
                  <a:solidFill>
                    <a:srgbClr val="FFFFFF"/>
                  </a:solidFill>
                  <a:ea typeface="宋体" pitchFamily="2" charset="-122"/>
                </a:rPr>
                <a:t>帮助</a:t>
              </a:r>
              <a:endParaRPr lang="en-US" altLang="zh-CN" b="1" dirty="0">
                <a:solidFill>
                  <a:srgbClr val="FFFFFF"/>
                </a:solidFill>
                <a:ea typeface="宋体" pitchFamily="2" charset="-122"/>
              </a:endParaRPr>
            </a:p>
          </p:txBody>
        </p:sp>
      </p:grpSp>
    </p:spTree>
    <p:extLst>
      <p:ext uri="{BB962C8B-B14F-4D97-AF65-F5344CB8AC3E}">
        <p14:creationId xmlns:p14="http://schemas.microsoft.com/office/powerpoint/2010/main" val="2655129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F4</a:t>
            </a:r>
            <a:r>
              <a:rPr lang="zh-CN" altLang="en-US" dirty="0" smtClean="0"/>
              <a:t>的实现</a:t>
            </a:r>
            <a:endParaRPr lang="zh-CN" altLang="en-US" dirty="0"/>
          </a:p>
        </p:txBody>
      </p:sp>
      <p:sp>
        <p:nvSpPr>
          <p:cNvPr id="3" name="内容占位符 2"/>
          <p:cNvSpPr>
            <a:spLocks noGrp="1"/>
          </p:cNvSpPr>
          <p:nvPr>
            <p:ph idx="1"/>
          </p:nvPr>
        </p:nvSpPr>
        <p:spPr/>
        <p:txBody>
          <a:bodyPr/>
          <a:lstStyle/>
          <a:p>
            <a:r>
              <a:rPr lang="zh-CN" altLang="en-US" dirty="0" smtClean="0"/>
              <a:t>静态实现</a:t>
            </a:r>
            <a:r>
              <a:rPr lang="en-US" altLang="zh-CN" dirty="0" smtClean="0"/>
              <a:t>Search Help</a:t>
            </a:r>
            <a:r>
              <a:rPr lang="zh-CN" altLang="en-US" dirty="0" smtClean="0"/>
              <a:t>：数据字典中创建</a:t>
            </a:r>
            <a:r>
              <a:rPr lang="en-US" altLang="zh-CN" dirty="0" smtClean="0"/>
              <a:t>Search Help</a:t>
            </a:r>
          </a:p>
          <a:p>
            <a:pPr lvl="1"/>
            <a:r>
              <a:rPr lang="en-US" altLang="zh-CN" dirty="0" smtClean="0"/>
              <a:t>Data Element</a:t>
            </a:r>
            <a:r>
              <a:rPr lang="zh-CN" altLang="en-US" dirty="0" smtClean="0"/>
              <a:t>中设置关联</a:t>
            </a:r>
            <a:endParaRPr lang="en-US" altLang="zh-CN" dirty="0" smtClean="0"/>
          </a:p>
          <a:p>
            <a:pPr lvl="1"/>
            <a:r>
              <a:rPr lang="en-US" altLang="zh-CN" dirty="0" err="1" smtClean="0"/>
              <a:t>Input/Output</a:t>
            </a:r>
            <a:r>
              <a:rPr lang="en-US" altLang="zh-CN" dirty="0" smtClean="0"/>
              <a:t> Field</a:t>
            </a:r>
            <a:r>
              <a:rPr lang="zh-CN" altLang="en-US" dirty="0" smtClean="0"/>
              <a:t>中设置关联</a:t>
            </a:r>
            <a:endParaRPr lang="en-US" altLang="zh-CN" dirty="0" smtClean="0"/>
          </a:p>
          <a:p>
            <a:pPr lvl="1"/>
            <a:r>
              <a:rPr lang="en-US" altLang="zh-CN" dirty="0" smtClean="0"/>
              <a:t>Domain</a:t>
            </a:r>
            <a:r>
              <a:rPr lang="zh-CN" altLang="en-US" dirty="0" smtClean="0"/>
              <a:t>的固定值</a:t>
            </a:r>
            <a:r>
              <a:rPr lang="en-US" altLang="zh-CN" dirty="0" smtClean="0"/>
              <a:t>/</a:t>
            </a:r>
            <a:r>
              <a:rPr lang="zh-CN" altLang="en-US" dirty="0" smtClean="0"/>
              <a:t>数据库表的</a:t>
            </a:r>
            <a:r>
              <a:rPr lang="en-US" altLang="zh-CN" dirty="0" smtClean="0"/>
              <a:t>check table</a:t>
            </a:r>
            <a:r>
              <a:rPr lang="zh-CN" altLang="en-US" dirty="0" smtClean="0"/>
              <a:t>等也会实现</a:t>
            </a:r>
            <a:r>
              <a:rPr lang="en-US" altLang="zh-CN" dirty="0" smtClean="0"/>
              <a:t>F4</a:t>
            </a:r>
            <a:r>
              <a:rPr lang="zh-CN" altLang="en-US" dirty="0" smtClean="0"/>
              <a:t>帮助</a:t>
            </a:r>
            <a:endParaRPr lang="en-US" altLang="zh-CN" dirty="0" smtClean="0"/>
          </a:p>
          <a:p>
            <a:r>
              <a:rPr lang="zh-CN" altLang="en-US" dirty="0" smtClean="0"/>
              <a:t>动态实现</a:t>
            </a:r>
            <a:r>
              <a:rPr lang="en-US" altLang="zh-CN" dirty="0" smtClean="0"/>
              <a:t>Search Help</a:t>
            </a:r>
            <a:r>
              <a:rPr lang="zh-CN" altLang="en-US" dirty="0" smtClean="0"/>
              <a:t>：定义内表实现</a:t>
            </a:r>
            <a:endParaRPr lang="en-US" altLang="zh-CN" dirty="0" smtClean="0"/>
          </a:p>
          <a:p>
            <a:pPr lvl="1"/>
            <a:r>
              <a:rPr lang="en-US" altLang="zh-CN" dirty="0" smtClean="0"/>
              <a:t>PROCESS ON VALUE-REQUEST</a:t>
            </a:r>
            <a:r>
              <a:rPr lang="zh-CN" altLang="en-US" dirty="0" smtClean="0"/>
              <a:t>部分定义</a:t>
            </a:r>
            <a:endParaRPr lang="en-US" altLang="zh-CN" dirty="0" smtClean="0"/>
          </a:p>
          <a:p>
            <a:pPr lvl="2"/>
            <a:r>
              <a:rPr lang="en-US" altLang="zh-CN" dirty="0" smtClean="0"/>
              <a:t>FIELD &lt;field&gt; MODULE &lt;module&gt; .</a:t>
            </a:r>
          </a:p>
          <a:p>
            <a:pPr lvl="1"/>
            <a:r>
              <a:rPr lang="zh-CN" altLang="en-US" dirty="0" smtClean="0"/>
              <a:t>使用函数</a:t>
            </a:r>
            <a:r>
              <a:rPr lang="en-US" altLang="zh-CN" dirty="0" smtClean="0"/>
              <a:t>F4IF_INT_TABLE_VALUE_REQUEST</a:t>
            </a:r>
          </a:p>
          <a:p>
            <a:r>
              <a:rPr lang="zh-CN" altLang="en-US" dirty="0"/>
              <a:t>下</a:t>
            </a:r>
            <a:r>
              <a:rPr lang="zh-CN" altLang="en-US" dirty="0" smtClean="0"/>
              <a:t>拉菜单</a:t>
            </a:r>
            <a:endParaRPr lang="en-US" altLang="zh-CN" dirty="0" smtClean="0"/>
          </a:p>
          <a:p>
            <a:pPr lvl="1"/>
            <a:r>
              <a:rPr lang="en-US" altLang="zh-CN" dirty="0" smtClean="0"/>
              <a:t>Input/output field</a:t>
            </a:r>
            <a:r>
              <a:rPr lang="zh-CN" altLang="en-US" dirty="0" smtClean="0"/>
              <a:t>属性：是否含有</a:t>
            </a:r>
            <a:r>
              <a:rPr lang="en-US" altLang="zh-CN" dirty="0" smtClean="0"/>
              <a:t>Key</a:t>
            </a:r>
            <a:r>
              <a:rPr lang="zh-CN" altLang="en-US" dirty="0" smtClean="0"/>
              <a:t>显示</a:t>
            </a:r>
            <a:endParaRPr lang="en-US" altLang="zh-CN" dirty="0" smtClean="0"/>
          </a:p>
          <a:p>
            <a:pPr lvl="1"/>
            <a:r>
              <a:rPr lang="zh-CN" altLang="en-US" dirty="0" smtClean="0"/>
              <a:t>使用函数</a:t>
            </a:r>
            <a:r>
              <a:rPr lang="en-US" altLang="zh-CN" dirty="0" smtClean="0"/>
              <a:t>VRM_SET_VALUES</a:t>
            </a:r>
            <a:r>
              <a:rPr lang="zh-CN" altLang="en-US" dirty="0" smtClean="0"/>
              <a:t>，</a:t>
            </a:r>
            <a:r>
              <a:rPr lang="zh-CN" altLang="en-US" dirty="0"/>
              <a:t>在</a:t>
            </a:r>
            <a:r>
              <a:rPr lang="en-US" altLang="zh-CN" dirty="0" smtClean="0"/>
              <a:t>PBO</a:t>
            </a:r>
            <a:r>
              <a:rPr lang="zh-CN" altLang="en-US" dirty="0" smtClean="0"/>
              <a:t>中给</a:t>
            </a:r>
            <a:r>
              <a:rPr lang="en-US" altLang="zh-CN" dirty="0" smtClean="0"/>
              <a:t>List</a:t>
            </a:r>
            <a:r>
              <a:rPr lang="zh-CN" altLang="en-US" dirty="0" smtClean="0"/>
              <a:t>赋值</a:t>
            </a:r>
            <a:endParaRPr lang="en-US" altLang="zh-CN" dirty="0" smtClean="0"/>
          </a:p>
          <a:p>
            <a:pPr lvl="1"/>
            <a:endParaRPr lang="zh-CN" altLang="en-US" dirty="0"/>
          </a:p>
        </p:txBody>
      </p:sp>
    </p:spTree>
    <p:extLst>
      <p:ext uri="{BB962C8B-B14F-4D97-AF65-F5344CB8AC3E}">
        <p14:creationId xmlns:p14="http://schemas.microsoft.com/office/powerpoint/2010/main" val="3877020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827584" y="1889526"/>
            <a:ext cx="4032448" cy="834417"/>
            <a:chOff x="827584" y="1889526"/>
            <a:chExt cx="4032448" cy="834417"/>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89526"/>
              <a:ext cx="4032448" cy="82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rot="1826546">
              <a:off x="3371648" y="2558367"/>
              <a:ext cx="936104" cy="165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2" name="标题 1"/>
          <p:cNvSpPr>
            <a:spLocks noGrp="1"/>
          </p:cNvSpPr>
          <p:nvPr>
            <p:ph type="title"/>
          </p:nvPr>
        </p:nvSpPr>
        <p:spPr/>
        <p:txBody>
          <a:bodyPr/>
          <a:lstStyle/>
          <a:p>
            <a:r>
              <a:rPr lang="zh-CN" altLang="en-US" dirty="0" smtClean="0"/>
              <a:t>数据字典搜索帮助</a:t>
            </a:r>
            <a:endParaRPr lang="zh-CN" altLang="en-US" dirty="0"/>
          </a:p>
        </p:txBody>
      </p:sp>
      <p:grpSp>
        <p:nvGrpSpPr>
          <p:cNvPr id="7" name="组合 6"/>
          <p:cNvGrpSpPr/>
          <p:nvPr/>
        </p:nvGrpSpPr>
        <p:grpSpPr>
          <a:xfrm>
            <a:off x="3572205" y="2725581"/>
            <a:ext cx="5248267" cy="1123950"/>
            <a:chOff x="3572205" y="2725581"/>
            <a:chExt cx="5248267" cy="11239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2205" y="2725581"/>
              <a:ext cx="37909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076056" y="2948868"/>
              <a:ext cx="3744416"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单一型的搜素帮助</a:t>
              </a:r>
              <a:endParaRPr lang="en-US" altLang="zh-CN" sz="1400" b="1" dirty="0" smtClean="0">
                <a:solidFill>
                  <a:srgbClr val="FF0000"/>
                </a:solidFill>
                <a:effectLst>
                  <a:outerShdw blurRad="38100" dist="38100" dir="2700000" algn="tl">
                    <a:srgbClr val="000000">
                      <a:alpha val="43137"/>
                    </a:srgbClr>
                  </a:outerShdw>
                </a:effectLst>
              </a:endParaRPr>
            </a:p>
            <a:p>
              <a:r>
                <a:rPr lang="zh-CN" altLang="en-US" sz="1400" b="1" dirty="0">
                  <a:solidFill>
                    <a:srgbClr val="FF0000"/>
                  </a:solidFill>
                  <a:effectLst>
                    <a:outerShdw blurRad="38100" dist="38100" dir="2700000" algn="tl">
                      <a:srgbClr val="000000">
                        <a:alpha val="43137"/>
                      </a:srgbClr>
                    </a:outerShdw>
                  </a:effectLst>
                </a:rPr>
                <a:t>聚合</a:t>
              </a:r>
              <a:r>
                <a:rPr lang="zh-CN" altLang="en-US" sz="1400" b="1" dirty="0" smtClean="0">
                  <a:solidFill>
                    <a:srgbClr val="FF0000"/>
                  </a:solidFill>
                  <a:effectLst>
                    <a:outerShdw blurRad="38100" dist="38100" dir="2700000" algn="tl">
                      <a:srgbClr val="000000">
                        <a:alpha val="43137"/>
                      </a:srgbClr>
                    </a:outerShdw>
                  </a:effectLst>
                </a:rPr>
                <a:t>性的搜索帮助（多个单一型）</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39" name="组合 38"/>
          <p:cNvGrpSpPr/>
          <p:nvPr/>
        </p:nvGrpSpPr>
        <p:grpSpPr>
          <a:xfrm>
            <a:off x="340546" y="1533432"/>
            <a:ext cx="7590164" cy="3885401"/>
            <a:chOff x="340546" y="1533432"/>
            <a:chExt cx="7590164" cy="3885401"/>
          </a:xfrm>
        </p:grpSpPr>
        <p:grpSp>
          <p:nvGrpSpPr>
            <p:cNvPr id="27" name="组合 26"/>
            <p:cNvGrpSpPr/>
            <p:nvPr/>
          </p:nvGrpSpPr>
          <p:grpSpPr>
            <a:xfrm>
              <a:off x="340546" y="1533432"/>
              <a:ext cx="7590164" cy="3885401"/>
              <a:chOff x="340546" y="1533432"/>
              <a:chExt cx="7590164" cy="3885401"/>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46" y="1533432"/>
                <a:ext cx="7128792" cy="388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20666" y="2881029"/>
                <a:ext cx="2484276"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数据来源（数据库表或视图）</a:t>
                </a:r>
                <a:endParaRPr lang="zh-CN" altLang="en-US" sz="1400" b="1" dirty="0">
                  <a:solidFill>
                    <a:srgbClr val="FF0000"/>
                  </a:solidFill>
                  <a:effectLst>
                    <a:outerShdw blurRad="38100" dist="38100" dir="2700000" algn="tl">
                      <a:srgbClr val="000000">
                        <a:alpha val="43137"/>
                      </a:srgbClr>
                    </a:outerShdw>
                  </a:effectLst>
                </a:endParaRPr>
              </a:p>
            </p:txBody>
          </p:sp>
          <p:sp>
            <p:nvSpPr>
              <p:cNvPr id="12" name="TextBox 11"/>
              <p:cNvSpPr txBox="1"/>
              <p:nvPr/>
            </p:nvSpPr>
            <p:spPr>
              <a:xfrm>
                <a:off x="4592137" y="3476133"/>
                <a:ext cx="1242138"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显示方式</a:t>
                </a:r>
                <a:endParaRPr lang="zh-CN" altLang="en-US" sz="1400" b="1" dirty="0">
                  <a:solidFill>
                    <a:srgbClr val="FF0000"/>
                  </a:solidFill>
                  <a:effectLst>
                    <a:outerShdw blurRad="38100" dist="38100" dir="2700000" algn="tl">
                      <a:srgbClr val="000000">
                        <a:alpha val="43137"/>
                      </a:srgbClr>
                    </a:outerShdw>
                  </a:effectLst>
                </a:endParaRPr>
              </a:p>
            </p:txBody>
          </p:sp>
          <p:sp>
            <p:nvSpPr>
              <p:cNvPr id="13" name="TextBox 12"/>
              <p:cNvSpPr txBox="1"/>
              <p:nvPr/>
            </p:nvSpPr>
            <p:spPr>
              <a:xfrm>
                <a:off x="628578" y="5057779"/>
                <a:ext cx="1242138"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显示字段</a:t>
                </a:r>
                <a:endParaRPr lang="zh-CN" altLang="en-US" sz="1400" b="1" dirty="0">
                  <a:solidFill>
                    <a:srgbClr val="FF0000"/>
                  </a:solidFill>
                  <a:effectLst>
                    <a:outerShdw blurRad="38100" dist="38100" dir="2700000" algn="tl">
                      <a:srgbClr val="000000">
                        <a:alpha val="43137"/>
                      </a:srgbClr>
                    </a:outerShdw>
                  </a:effectLst>
                </a:endParaRPr>
              </a:p>
            </p:txBody>
          </p:sp>
          <p:sp>
            <p:nvSpPr>
              <p:cNvPr id="14" name="TextBox 13"/>
              <p:cNvSpPr txBox="1"/>
              <p:nvPr/>
            </p:nvSpPr>
            <p:spPr>
              <a:xfrm>
                <a:off x="1972593" y="4039793"/>
                <a:ext cx="1440160"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传入传出参数</a:t>
                </a:r>
                <a:endParaRPr lang="zh-CN" altLang="en-US" sz="1400" b="1" dirty="0">
                  <a:solidFill>
                    <a:srgbClr val="FF0000"/>
                  </a:solidFill>
                  <a:effectLst>
                    <a:outerShdw blurRad="38100" dist="38100" dir="2700000" algn="tl">
                      <a:srgbClr val="000000">
                        <a:alpha val="43137"/>
                      </a:srgbClr>
                    </a:outerShdw>
                  </a:effectLst>
                </a:endParaRPr>
              </a:p>
            </p:txBody>
          </p:sp>
          <p:sp>
            <p:nvSpPr>
              <p:cNvPr id="24" name="TextBox 23"/>
              <p:cNvSpPr txBox="1"/>
              <p:nvPr/>
            </p:nvSpPr>
            <p:spPr>
              <a:xfrm>
                <a:off x="4885501" y="5051325"/>
                <a:ext cx="1440160"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数据元素</a:t>
                </a:r>
                <a:r>
                  <a:rPr lang="en-US" altLang="zh-CN" sz="1400" b="1" dirty="0" smtClean="0">
                    <a:solidFill>
                      <a:srgbClr val="FF0000"/>
                    </a:solidFill>
                    <a:effectLst>
                      <a:outerShdw blurRad="38100" dist="38100" dir="2700000" algn="tl">
                        <a:srgbClr val="000000">
                          <a:alpha val="43137"/>
                        </a:srgbClr>
                      </a:outerShdw>
                    </a:effectLst>
                  </a:rPr>
                  <a:t>/</a:t>
                </a:r>
                <a:r>
                  <a:rPr lang="zh-CN" altLang="en-US" sz="1400" b="1" dirty="0" smtClean="0">
                    <a:solidFill>
                      <a:srgbClr val="FF0000"/>
                    </a:solidFill>
                    <a:effectLst>
                      <a:outerShdw blurRad="38100" dist="38100" dir="2700000" algn="tl">
                        <a:srgbClr val="000000">
                          <a:alpha val="43137"/>
                        </a:srgbClr>
                      </a:outerShdw>
                    </a:effectLst>
                  </a:rPr>
                  <a:t>修改</a:t>
                </a:r>
                <a:endParaRPr lang="zh-CN" altLang="en-US" sz="1400" b="1" dirty="0">
                  <a:solidFill>
                    <a:srgbClr val="FF0000"/>
                  </a:solidFill>
                  <a:effectLst>
                    <a:outerShdw blurRad="38100" dist="38100" dir="2700000" algn="tl">
                      <a:srgbClr val="000000">
                        <a:alpha val="43137"/>
                      </a:srgbClr>
                    </a:outerShdw>
                  </a:effectLst>
                </a:endParaRPr>
              </a:p>
            </p:txBody>
          </p:sp>
          <p:sp>
            <p:nvSpPr>
              <p:cNvPr id="25" name="TextBox 24"/>
              <p:cNvSpPr txBox="1"/>
              <p:nvPr/>
            </p:nvSpPr>
            <p:spPr>
              <a:xfrm>
                <a:off x="6795600" y="4728193"/>
                <a:ext cx="1135110"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默认值</a:t>
                </a:r>
                <a:endParaRPr lang="zh-CN" altLang="en-US" sz="1400" b="1" dirty="0">
                  <a:solidFill>
                    <a:srgbClr val="FF0000"/>
                  </a:solidFill>
                  <a:effectLst>
                    <a:outerShdw blurRad="38100" dist="38100" dir="2700000" algn="tl">
                      <a:srgbClr val="000000">
                        <a:alpha val="43137"/>
                      </a:srgbClr>
                    </a:outerShdw>
                  </a:effectLst>
                </a:endParaRPr>
              </a:p>
            </p:txBody>
          </p:sp>
          <p:cxnSp>
            <p:nvCxnSpPr>
              <p:cNvPr id="28" name="直接连接符 27"/>
              <p:cNvCxnSpPr/>
              <p:nvPr/>
            </p:nvCxnSpPr>
            <p:spPr>
              <a:xfrm flipH="1" flipV="1">
                <a:off x="2744187" y="4370116"/>
                <a:ext cx="159850" cy="219664"/>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6" name="矩形 25"/>
              <p:cNvSpPr/>
              <p:nvPr/>
            </p:nvSpPr>
            <p:spPr>
              <a:xfrm>
                <a:off x="2662804" y="4479948"/>
                <a:ext cx="613052" cy="8856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48" name="TextBox 47"/>
            <p:cNvSpPr txBox="1"/>
            <p:nvPr/>
          </p:nvSpPr>
          <p:spPr>
            <a:xfrm>
              <a:off x="3700648" y="5051325"/>
              <a:ext cx="1440160"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是否只输出</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21" name="组合 20"/>
          <p:cNvGrpSpPr/>
          <p:nvPr/>
        </p:nvGrpSpPr>
        <p:grpSpPr>
          <a:xfrm>
            <a:off x="3412753" y="3247806"/>
            <a:ext cx="5603505" cy="3118549"/>
            <a:chOff x="3563239" y="3287556"/>
            <a:chExt cx="5603505" cy="3118549"/>
          </a:xfrm>
        </p:grpSpPr>
        <p:grpSp>
          <p:nvGrpSpPr>
            <p:cNvPr id="19" name="组合 18"/>
            <p:cNvGrpSpPr/>
            <p:nvPr/>
          </p:nvGrpSpPr>
          <p:grpSpPr>
            <a:xfrm>
              <a:off x="4481801" y="3287556"/>
              <a:ext cx="4684943" cy="3118549"/>
              <a:chOff x="4481801" y="3287556"/>
              <a:chExt cx="4684943" cy="3118549"/>
            </a:xfrm>
          </p:grpSpPr>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3287556"/>
                <a:ext cx="2218480" cy="3118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605581" y="4175627"/>
                <a:ext cx="2234274" cy="307777"/>
              </a:xfrm>
              <a:prstGeom prst="rect">
                <a:avLst/>
              </a:prstGeom>
              <a:noFill/>
            </p:spPr>
            <p:txBody>
              <a:bodyPr wrap="square" rtlCol="0">
                <a:spAutoFit/>
              </a:bodyPr>
              <a:lstStyle/>
              <a:p>
                <a:r>
                  <a:rPr lang="en-US" altLang="zh-CN" sz="1400" b="1" dirty="0" err="1" smtClean="0">
                    <a:solidFill>
                      <a:srgbClr val="FF0000"/>
                    </a:solidFill>
                    <a:effectLst>
                      <a:outerShdw blurRad="38100" dist="38100" dir="2700000" algn="tl">
                        <a:srgbClr val="000000">
                          <a:alpha val="43137"/>
                        </a:srgbClr>
                      </a:outerShdw>
                    </a:effectLst>
                  </a:rPr>
                  <a:t>Spos</a:t>
                </a:r>
                <a:r>
                  <a:rPr lang="zh-CN" altLang="en-US" sz="1400" b="1" dirty="0" smtClean="0">
                    <a:solidFill>
                      <a:srgbClr val="FF0000"/>
                    </a:solidFill>
                    <a:effectLst>
                      <a:outerShdw blurRad="38100" dist="38100" dir="2700000" algn="tl">
                        <a:srgbClr val="000000">
                          <a:alpha val="43137"/>
                        </a:srgbClr>
                      </a:outerShdw>
                    </a:effectLst>
                  </a:rPr>
                  <a:t>：限制条件框中位置</a:t>
                </a:r>
                <a:endParaRPr lang="zh-CN" altLang="en-US" sz="1400" b="1" dirty="0">
                  <a:solidFill>
                    <a:srgbClr val="FF0000"/>
                  </a:solidFill>
                  <a:effectLst>
                    <a:outerShdw blurRad="38100" dist="38100" dir="2700000" algn="tl">
                      <a:srgbClr val="000000">
                        <a:alpha val="43137"/>
                      </a:srgbClr>
                    </a:outerShdw>
                  </a:effectLst>
                </a:endParaRPr>
              </a:p>
            </p:txBody>
          </p:sp>
          <p:sp>
            <p:nvSpPr>
              <p:cNvPr id="15" name="TextBox 14"/>
              <p:cNvSpPr txBox="1"/>
              <p:nvPr/>
            </p:nvSpPr>
            <p:spPr>
              <a:xfrm>
                <a:off x="4481801" y="5882264"/>
                <a:ext cx="2017751" cy="307777"/>
              </a:xfrm>
              <a:prstGeom prst="rect">
                <a:avLst/>
              </a:prstGeom>
              <a:noFill/>
            </p:spPr>
            <p:txBody>
              <a:bodyPr wrap="square" rtlCol="0">
                <a:spAutoFit/>
              </a:bodyPr>
              <a:lstStyle/>
              <a:p>
                <a:r>
                  <a:rPr lang="en-US" altLang="zh-CN" sz="1400" b="1" dirty="0" err="1" smtClean="0">
                    <a:solidFill>
                      <a:srgbClr val="FF0000"/>
                    </a:solidFill>
                    <a:effectLst>
                      <a:outerShdw blurRad="38100" dist="38100" dir="2700000" algn="tl">
                        <a:srgbClr val="000000">
                          <a:alpha val="43137"/>
                        </a:srgbClr>
                      </a:outerShdw>
                    </a:effectLst>
                  </a:rPr>
                  <a:t>Lpos</a:t>
                </a:r>
                <a:r>
                  <a:rPr lang="zh-CN" altLang="en-US" sz="1400" b="1" dirty="0" smtClean="0">
                    <a:solidFill>
                      <a:srgbClr val="FF0000"/>
                    </a:solidFill>
                    <a:effectLst>
                      <a:outerShdw blurRad="38100" dist="38100" dir="2700000" algn="tl">
                        <a:srgbClr val="000000">
                          <a:alpha val="43137"/>
                        </a:srgbClr>
                      </a:outerShdw>
                    </a:effectLst>
                  </a:rPr>
                  <a:t>：清单中列位置</a:t>
                </a:r>
                <a:endParaRPr lang="zh-CN" altLang="en-US" sz="1400" b="1" dirty="0">
                  <a:solidFill>
                    <a:srgbClr val="FF0000"/>
                  </a:solidFill>
                  <a:effectLst>
                    <a:outerShdw blurRad="38100" dist="38100" dir="2700000" algn="tl">
                      <a:srgbClr val="000000">
                        <a:alpha val="43137"/>
                      </a:srgbClr>
                    </a:outerShdw>
                  </a:effectLst>
                </a:endParaRPr>
              </a:p>
            </p:txBody>
          </p:sp>
        </p:grpSp>
        <p:cxnSp>
          <p:nvCxnSpPr>
            <p:cNvPr id="10" name="直接连接符 9"/>
            <p:cNvCxnSpPr/>
            <p:nvPr/>
          </p:nvCxnSpPr>
          <p:spPr>
            <a:xfrm>
              <a:off x="3563239" y="5097529"/>
              <a:ext cx="3513174" cy="938625"/>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0" name="直接连接符 19"/>
            <p:cNvCxnSpPr/>
            <p:nvPr/>
          </p:nvCxnSpPr>
          <p:spPr>
            <a:xfrm flipV="1">
              <a:off x="4055428" y="3849531"/>
              <a:ext cx="3020985" cy="91841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grpSp>
        <p:nvGrpSpPr>
          <p:cNvPr id="53" name="组合 52"/>
          <p:cNvGrpSpPr/>
          <p:nvPr/>
        </p:nvGrpSpPr>
        <p:grpSpPr>
          <a:xfrm>
            <a:off x="1115616" y="2233459"/>
            <a:ext cx="7704856" cy="2689293"/>
            <a:chOff x="1115616" y="2233459"/>
            <a:chExt cx="7704856" cy="2689293"/>
          </a:xfrm>
        </p:grpSpPr>
        <p:sp>
          <p:nvSpPr>
            <p:cNvPr id="49" name="矩形 48"/>
            <p:cNvSpPr/>
            <p:nvPr/>
          </p:nvSpPr>
          <p:spPr>
            <a:xfrm>
              <a:off x="1487762" y="2550771"/>
              <a:ext cx="7332710" cy="2371981"/>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1115616" y="2233459"/>
              <a:ext cx="4942329" cy="2593239"/>
              <a:chOff x="1115616" y="2233459"/>
              <a:chExt cx="4942329" cy="2593239"/>
            </a:xfrm>
          </p:grpSpPr>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1455" y="3003453"/>
                <a:ext cx="4436490" cy="1783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直接连接符 35"/>
              <p:cNvCxnSpPr/>
              <p:nvPr/>
            </p:nvCxnSpPr>
            <p:spPr>
              <a:xfrm>
                <a:off x="2662804" y="2233459"/>
                <a:ext cx="306526" cy="196022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1" name="TextBox 40"/>
              <p:cNvSpPr txBox="1"/>
              <p:nvPr/>
            </p:nvSpPr>
            <p:spPr>
              <a:xfrm>
                <a:off x="1626155" y="2619419"/>
                <a:ext cx="2659018" cy="307777"/>
              </a:xfrm>
              <a:prstGeom prst="rect">
                <a:avLst/>
              </a:prstGeom>
              <a:noFill/>
            </p:spPr>
            <p:txBody>
              <a:bodyPr wrap="square" rtlCol="0">
                <a:spAutoFit/>
              </a:bodyPr>
              <a:lstStyle/>
              <a:p>
                <a:r>
                  <a:rPr lang="zh-CN" altLang="en-US" sz="1400" b="1" dirty="0" smtClean="0">
                    <a:effectLst>
                      <a:outerShdw blurRad="38100" dist="38100" dir="2700000" algn="tl">
                        <a:srgbClr val="000000">
                          <a:alpha val="43137"/>
                        </a:srgbClr>
                      </a:outerShdw>
                    </a:effectLst>
                  </a:rPr>
                  <a:t>进入数据元素，关联搜索帮助</a:t>
                </a:r>
                <a:endParaRPr lang="zh-CN" altLang="en-US" sz="1400" b="1" dirty="0">
                  <a:effectLst>
                    <a:outerShdw blurRad="38100" dist="38100" dir="2700000" algn="tl">
                      <a:srgbClr val="000000">
                        <a:alpha val="43137"/>
                      </a:srgbClr>
                    </a:outerShdw>
                  </a:effectLst>
                </a:endParaRPr>
              </a:p>
            </p:txBody>
          </p:sp>
          <p:cxnSp>
            <p:nvCxnSpPr>
              <p:cNvPr id="42" name="直接连接符 41"/>
              <p:cNvCxnSpPr/>
              <p:nvPr/>
            </p:nvCxnSpPr>
            <p:spPr>
              <a:xfrm flipV="1">
                <a:off x="1115616" y="4589780"/>
                <a:ext cx="1440160" cy="138414"/>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4212957" y="4183988"/>
                <a:ext cx="1392624"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搜索帮助</a:t>
                </a:r>
                <a:r>
                  <a:rPr lang="zh-CN" altLang="en-US" sz="1400" b="1" dirty="0">
                    <a:solidFill>
                      <a:srgbClr val="FF0000"/>
                    </a:solidFill>
                    <a:effectLst>
                      <a:outerShdw blurRad="38100" dist="38100" dir="2700000" algn="tl">
                        <a:srgbClr val="000000">
                          <a:alpha val="43137"/>
                        </a:srgbClr>
                      </a:outerShdw>
                    </a:effectLst>
                  </a:rPr>
                  <a:t>名称</a:t>
                </a:r>
              </a:p>
            </p:txBody>
          </p:sp>
          <p:sp>
            <p:nvSpPr>
              <p:cNvPr id="46" name="TextBox 45"/>
              <p:cNvSpPr txBox="1"/>
              <p:nvPr/>
            </p:nvSpPr>
            <p:spPr>
              <a:xfrm>
                <a:off x="3923265" y="4518921"/>
                <a:ext cx="1392624"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返回字段</a:t>
                </a:r>
                <a:endParaRPr lang="zh-CN" altLang="en-US" sz="1400" b="1" dirty="0">
                  <a:solidFill>
                    <a:srgbClr val="FF0000"/>
                  </a:solidFill>
                  <a:effectLst>
                    <a:outerShdw blurRad="38100" dist="38100" dir="2700000" algn="tl">
                      <a:srgbClr val="000000">
                        <a:alpha val="43137"/>
                      </a:srgbClr>
                    </a:outerShdw>
                  </a:effectLst>
                </a:endParaRPr>
              </a:p>
            </p:txBody>
          </p:sp>
        </p:grpSp>
        <p:sp>
          <p:nvSpPr>
            <p:cNvPr id="57" name="TextBox 56"/>
            <p:cNvSpPr txBox="1"/>
            <p:nvPr/>
          </p:nvSpPr>
          <p:spPr>
            <a:xfrm>
              <a:off x="6161454" y="2641902"/>
              <a:ext cx="2442994" cy="307777"/>
            </a:xfrm>
            <a:prstGeom prst="rect">
              <a:avLst/>
            </a:prstGeom>
            <a:noFill/>
          </p:spPr>
          <p:txBody>
            <a:bodyPr wrap="square" rtlCol="0">
              <a:spAutoFit/>
            </a:bodyPr>
            <a:lstStyle/>
            <a:p>
              <a:r>
                <a:rPr lang="zh-CN" altLang="en-US" sz="1400" b="1" dirty="0" smtClean="0">
                  <a:effectLst>
                    <a:outerShdw blurRad="38100" dist="38100" dir="2700000" algn="tl">
                      <a:srgbClr val="000000">
                        <a:alpha val="43137"/>
                      </a:srgbClr>
                    </a:outerShdw>
                  </a:effectLst>
                </a:rPr>
                <a:t>在界面中关联搜索帮助</a:t>
              </a:r>
              <a:endParaRPr lang="zh-CN" altLang="en-US" sz="1400" b="1" dirty="0">
                <a:effectLst>
                  <a:outerShdw blurRad="38100" dist="38100" dir="2700000" algn="tl">
                    <a:srgbClr val="000000">
                      <a:alpha val="43137"/>
                    </a:srgbClr>
                  </a:outerShdw>
                </a:effectLst>
              </a:endParaRPr>
            </a:p>
          </p:txBody>
        </p: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5661" y="3101271"/>
              <a:ext cx="23526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 name="直接连接符 60"/>
            <p:cNvCxnSpPr/>
            <p:nvPr/>
          </p:nvCxnSpPr>
          <p:spPr>
            <a:xfrm>
              <a:off x="3445341" y="2237786"/>
              <a:ext cx="3718947" cy="210009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7912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07" y="1628800"/>
            <a:ext cx="430530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动态实现</a:t>
            </a:r>
            <a:r>
              <a:rPr lang="en-US" altLang="zh-CN" dirty="0" smtClean="0"/>
              <a:t>F4</a:t>
            </a:r>
            <a:endParaRPr lang="zh-CN" altLang="en-US" dirty="0"/>
          </a:p>
        </p:txBody>
      </p:sp>
      <p:sp>
        <p:nvSpPr>
          <p:cNvPr id="7" name="TextBox 6"/>
          <p:cNvSpPr txBox="1"/>
          <p:nvPr/>
        </p:nvSpPr>
        <p:spPr>
          <a:xfrm>
            <a:off x="179512" y="4341936"/>
            <a:ext cx="201482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界面中增加</a:t>
            </a:r>
            <a:r>
              <a:rPr lang="en-US" altLang="zh-CN" sz="1400" b="1" dirty="0" smtClean="0">
                <a:solidFill>
                  <a:srgbClr val="FF0000"/>
                </a:solidFill>
                <a:effectLst>
                  <a:outerShdw blurRad="38100" dist="38100" dir="2700000" algn="tl">
                    <a:srgbClr val="000000">
                      <a:alpha val="43137"/>
                    </a:srgbClr>
                  </a:outerShdw>
                </a:effectLst>
              </a:rPr>
              <a:t>POV</a:t>
            </a:r>
            <a:r>
              <a:rPr lang="zh-CN" altLang="en-US" sz="1400" b="1" dirty="0" smtClean="0">
                <a:solidFill>
                  <a:srgbClr val="FF0000"/>
                </a:solidFill>
                <a:effectLst>
                  <a:outerShdw blurRad="38100" dist="38100" dir="2700000" algn="tl">
                    <a:srgbClr val="000000">
                      <a:alpha val="43137"/>
                    </a:srgbClr>
                  </a:outerShdw>
                </a:effectLst>
              </a:rPr>
              <a:t>事件</a:t>
            </a:r>
            <a:endParaRPr lang="zh-CN" altLang="en-US" sz="1400" b="1" dirty="0">
              <a:solidFill>
                <a:srgbClr val="FF0000"/>
              </a:solidFill>
              <a:effectLst>
                <a:outerShdw blurRad="38100" dist="38100" dir="2700000" algn="tl">
                  <a:srgbClr val="000000">
                    <a:alpha val="43137"/>
                  </a:srgbClr>
                </a:outerShdw>
              </a:effectLst>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617936"/>
            <a:ext cx="4897536" cy="481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连接符 7"/>
          <p:cNvCxnSpPr/>
          <p:nvPr/>
        </p:nvCxnSpPr>
        <p:spPr>
          <a:xfrm flipV="1">
            <a:off x="2987824" y="3062312"/>
            <a:ext cx="1080120" cy="798736"/>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868144" y="3153903"/>
            <a:ext cx="201482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获取数据</a:t>
            </a:r>
            <a:endParaRPr lang="zh-CN" altLang="en-US" sz="1400" b="1" dirty="0">
              <a:solidFill>
                <a:srgbClr val="FF0000"/>
              </a:solidFill>
              <a:effectLst>
                <a:outerShdw blurRad="38100" dist="38100" dir="2700000" algn="tl">
                  <a:srgbClr val="000000">
                    <a:alpha val="43137"/>
                  </a:srgbClr>
                </a:outerShdw>
              </a:effectLst>
            </a:endParaRPr>
          </a:p>
        </p:txBody>
      </p:sp>
      <p:sp>
        <p:nvSpPr>
          <p:cNvPr id="15" name="TextBox 14"/>
          <p:cNvSpPr txBox="1"/>
          <p:nvPr/>
        </p:nvSpPr>
        <p:spPr>
          <a:xfrm>
            <a:off x="6734635" y="4941168"/>
            <a:ext cx="201482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调用函数，指定字段</a:t>
            </a:r>
            <a:endParaRPr lang="zh-CN" altLang="en-US" sz="1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5929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a:t>
            </a:r>
            <a:r>
              <a:rPr lang="zh-CN" altLang="en-US" dirty="0" smtClean="0"/>
              <a:t>个特别的</a:t>
            </a:r>
            <a:r>
              <a:rPr lang="en-US" altLang="zh-CN" dirty="0" smtClean="0"/>
              <a:t>F4</a:t>
            </a:r>
            <a:endParaRPr lang="zh-CN" altLang="en-US" dirty="0"/>
          </a:p>
        </p:txBody>
      </p:sp>
      <p:sp>
        <p:nvSpPr>
          <p:cNvPr id="3" name="内容占位符 2"/>
          <p:cNvSpPr>
            <a:spLocks noGrp="1"/>
          </p:cNvSpPr>
          <p:nvPr>
            <p:ph idx="1"/>
          </p:nvPr>
        </p:nvSpPr>
        <p:spPr/>
        <p:txBody>
          <a:bodyPr/>
          <a:lstStyle/>
          <a:p>
            <a:r>
              <a:rPr lang="zh-CN" altLang="en-US" dirty="0" smtClean="0"/>
              <a:t>日期类型的</a:t>
            </a:r>
            <a:r>
              <a:rPr lang="en-US" altLang="zh-CN" dirty="0" smtClean="0"/>
              <a:t>F4</a:t>
            </a:r>
          </a:p>
          <a:p>
            <a:pPr lvl="1"/>
            <a:r>
              <a:rPr lang="zh-CN" altLang="en-US" dirty="0" smtClean="0"/>
              <a:t>函数：</a:t>
            </a:r>
            <a:r>
              <a:rPr lang="en-US" altLang="zh-CN" dirty="0" smtClean="0"/>
              <a:t>F4_DATE</a:t>
            </a:r>
          </a:p>
          <a:p>
            <a:pPr lvl="1"/>
            <a:r>
              <a:rPr lang="zh-CN" altLang="en-US" dirty="0" smtClean="0"/>
              <a:t>注意界面中的控件定义为</a:t>
            </a:r>
            <a:r>
              <a:rPr lang="en-US" altLang="zh-CN" dirty="0" smtClean="0"/>
              <a:t>D</a:t>
            </a:r>
            <a:r>
              <a:rPr lang="zh-CN" altLang="en-US" dirty="0" smtClean="0"/>
              <a:t>类型</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457200" lvl="1" indent="0">
              <a:buNone/>
            </a:pPr>
            <a:endParaRPr lang="en-US" altLang="zh-CN" dirty="0" smtClean="0"/>
          </a:p>
          <a:p>
            <a:r>
              <a:rPr lang="zh-CN" altLang="en-US" dirty="0" smtClean="0"/>
              <a:t>文件路径的</a:t>
            </a:r>
            <a:r>
              <a:rPr lang="en-US" altLang="zh-CN" dirty="0" smtClean="0"/>
              <a:t>F4</a:t>
            </a:r>
          </a:p>
          <a:p>
            <a:pPr lvl="1"/>
            <a:r>
              <a:rPr lang="zh-CN" altLang="en-US" dirty="0" smtClean="0"/>
              <a:t>函数：</a:t>
            </a:r>
            <a:r>
              <a:rPr lang="en-US" altLang="zh-CN" dirty="0"/>
              <a:t>F4_FILENAME </a:t>
            </a:r>
            <a:endParaRPr lang="en-US" altLang="zh-CN" dirty="0" smtClean="0"/>
          </a:p>
          <a:p>
            <a:pPr lvl="1"/>
            <a:r>
              <a:rPr lang="zh-CN" altLang="en-US" dirty="0" smtClean="0"/>
              <a:t>界面中的控件定义为</a:t>
            </a:r>
            <a:endParaRPr lang="en-US" altLang="zh-CN" dirty="0" smtClean="0"/>
          </a:p>
          <a:p>
            <a:pPr marL="457200" lvl="1" indent="0">
              <a:buNone/>
            </a:pPr>
            <a:r>
              <a:rPr lang="en-US" altLang="zh-CN" i="1" dirty="0" smtClean="0"/>
              <a:t>RLGRAP-FILENAME </a:t>
            </a:r>
          </a:p>
          <a:p>
            <a:pPr lvl="1"/>
            <a:endParaRPr lang="zh-CN" alt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628800"/>
            <a:ext cx="3797357" cy="273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498" y="4797152"/>
            <a:ext cx="43338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733" y="4534677"/>
            <a:ext cx="40386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4928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下拉菜单</a:t>
            </a:r>
            <a:endParaRPr lang="zh-CN" altLang="en-US" dirty="0"/>
          </a:p>
        </p:txBody>
      </p:sp>
      <p:sp>
        <p:nvSpPr>
          <p:cNvPr id="3" name="内容占位符 2"/>
          <p:cNvSpPr>
            <a:spLocks noGrp="1"/>
          </p:cNvSpPr>
          <p:nvPr>
            <p:ph idx="1"/>
          </p:nvPr>
        </p:nvSpPr>
        <p:spPr/>
        <p:txBody>
          <a:bodyPr/>
          <a:lstStyle/>
          <a:p>
            <a:r>
              <a:rPr lang="zh-CN" altLang="en-US" dirty="0" smtClean="0"/>
              <a:t>界面控件定义为下拉菜单</a:t>
            </a:r>
            <a:endParaRPr lang="en-US" altLang="zh-CN" dirty="0" smtClean="0"/>
          </a:p>
          <a:p>
            <a:pPr lvl="1"/>
            <a:r>
              <a:rPr lang="en-US" altLang="zh-CN" dirty="0" err="1" smtClean="0"/>
              <a:t>Listbox</a:t>
            </a:r>
            <a:r>
              <a:rPr lang="en-US" altLang="zh-CN" dirty="0" smtClean="0"/>
              <a:t> </a:t>
            </a:r>
            <a:r>
              <a:rPr lang="zh-CN" altLang="en-US" dirty="0" smtClean="0"/>
              <a:t>（只显示描述）</a:t>
            </a:r>
            <a:endParaRPr lang="en-US" altLang="zh-CN" dirty="0"/>
          </a:p>
          <a:p>
            <a:pPr lvl="1"/>
            <a:r>
              <a:rPr lang="en-US" altLang="zh-CN" dirty="0" err="1" smtClean="0"/>
              <a:t>Listbox</a:t>
            </a:r>
            <a:r>
              <a:rPr lang="en-US" altLang="zh-CN" dirty="0" smtClean="0"/>
              <a:t> with key</a:t>
            </a:r>
            <a:r>
              <a:rPr lang="zh-CN" altLang="en-US" dirty="0" smtClean="0"/>
              <a:t>（显示描述及关键字）</a:t>
            </a:r>
            <a:endParaRPr lang="en-US" altLang="zh-CN" dirty="0" smtClean="0"/>
          </a:p>
          <a:p>
            <a:r>
              <a:rPr lang="zh-CN" altLang="en-US" dirty="0" smtClean="0"/>
              <a:t>在</a:t>
            </a:r>
            <a:r>
              <a:rPr lang="en-US" altLang="zh-CN" dirty="0" smtClean="0"/>
              <a:t>PBO</a:t>
            </a:r>
            <a:r>
              <a:rPr lang="zh-CN" altLang="en-US" dirty="0" smtClean="0"/>
              <a:t>部分增加</a:t>
            </a:r>
            <a:r>
              <a:rPr lang="en-US" altLang="zh-CN" dirty="0" smtClean="0"/>
              <a:t>Module</a:t>
            </a:r>
            <a:r>
              <a:rPr lang="zh-CN" altLang="en-US" dirty="0" smtClean="0"/>
              <a:t>设置给下拉菜单增加内容</a:t>
            </a:r>
            <a:endParaRPr lang="en-US" altLang="zh-CN" dirty="0" smtClean="0"/>
          </a:p>
          <a:p>
            <a:pPr lvl="1"/>
            <a:r>
              <a:rPr lang="zh-CN" altLang="en-US" dirty="0" smtClean="0"/>
              <a:t>使用函数</a:t>
            </a:r>
            <a:r>
              <a:rPr lang="en-US" altLang="zh-CN" dirty="0" smtClean="0"/>
              <a:t>VRM_SET_VALUES</a:t>
            </a:r>
          </a:p>
          <a:p>
            <a:pPr lvl="2"/>
            <a:r>
              <a:rPr lang="en-US" altLang="zh-CN" dirty="0" smtClean="0"/>
              <a:t>ID = </a:t>
            </a:r>
            <a:r>
              <a:rPr lang="zh-CN" altLang="en-US" dirty="0" smtClean="0"/>
              <a:t>（返回界面中的字段名称）</a:t>
            </a:r>
            <a:endParaRPr lang="en-US" altLang="zh-CN" dirty="0" smtClean="0"/>
          </a:p>
          <a:p>
            <a:pPr lvl="2"/>
            <a:r>
              <a:rPr lang="en-US" altLang="zh-CN" dirty="0" smtClean="0"/>
              <a:t>VALUES = </a:t>
            </a:r>
            <a:r>
              <a:rPr lang="zh-CN" altLang="en-US" dirty="0" smtClean="0"/>
              <a:t>（下拉菜单内容所在内表，要参照</a:t>
            </a:r>
            <a:r>
              <a:rPr lang="en-US" altLang="zh-CN" dirty="0" smtClean="0"/>
              <a:t>VRM_VALUES</a:t>
            </a:r>
            <a:r>
              <a:rPr lang="zh-CN" altLang="en-US" dirty="0" smtClean="0"/>
              <a:t>定义）</a:t>
            </a:r>
            <a:endParaRPr lang="zh-CN" alt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98" y="4210277"/>
            <a:ext cx="5688632" cy="1726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949" y="4108853"/>
            <a:ext cx="3347412" cy="185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655" y="3645024"/>
            <a:ext cx="4832548" cy="3093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86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Online</a:t>
            </a:r>
            <a:r>
              <a:rPr lang="zh-CN" altLang="en-US" dirty="0" smtClean="0"/>
              <a:t>程序概览</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smtClean="0"/>
              <a:t>Online</a:t>
            </a:r>
            <a:r>
              <a:rPr lang="zh-CN" altLang="en-US" dirty="0" smtClean="0"/>
              <a:t>程序的主要对象</a:t>
            </a:r>
            <a:endParaRPr lang="en-US" altLang="zh-CN" dirty="0" smtClean="0"/>
          </a:p>
          <a:p>
            <a:pPr lvl="1"/>
            <a:r>
              <a:rPr lang="zh-CN" altLang="en-US" dirty="0" smtClean="0"/>
              <a:t>界面（</a:t>
            </a:r>
            <a:r>
              <a:rPr lang="en-US" altLang="zh-CN" dirty="0" smtClean="0"/>
              <a:t>Screen</a:t>
            </a:r>
            <a:r>
              <a:rPr lang="zh-CN" altLang="en-US" dirty="0" smtClean="0"/>
              <a:t>）</a:t>
            </a:r>
            <a:endParaRPr lang="en-US" altLang="zh-CN" dirty="0" smtClean="0"/>
          </a:p>
          <a:p>
            <a:pPr lvl="1"/>
            <a:r>
              <a:rPr lang="zh-CN" altLang="en-US" dirty="0" smtClean="0"/>
              <a:t>模块</a:t>
            </a:r>
            <a:r>
              <a:rPr lang="zh-CN" altLang="en-US" dirty="0"/>
              <a:t>池</a:t>
            </a:r>
            <a:r>
              <a:rPr lang="zh-CN" altLang="en-US" dirty="0" smtClean="0"/>
              <a:t>（</a:t>
            </a:r>
            <a:r>
              <a:rPr lang="en-US" altLang="zh-CN" dirty="0" smtClean="0"/>
              <a:t>Module Pool</a:t>
            </a:r>
            <a:r>
              <a:rPr lang="zh-CN" altLang="en-US" dirty="0" smtClean="0"/>
              <a:t>）</a:t>
            </a:r>
            <a:endParaRPr lang="en-US" altLang="zh-CN" dirty="0" smtClean="0"/>
          </a:p>
          <a:p>
            <a:pPr lvl="2"/>
            <a:r>
              <a:rPr lang="zh-CN" altLang="en-US" dirty="0" smtClean="0"/>
              <a:t>全局字段（</a:t>
            </a:r>
            <a:r>
              <a:rPr lang="en-US" altLang="zh-CN" dirty="0" smtClean="0"/>
              <a:t>Global Data</a:t>
            </a:r>
            <a:r>
              <a:rPr lang="zh-CN" altLang="en-US" dirty="0" smtClean="0"/>
              <a:t>）：声明模块池中所有模块都可使用的数据 </a:t>
            </a:r>
            <a:r>
              <a:rPr lang="en-US" altLang="zh-CN" dirty="0" smtClean="0"/>
              <a:t>– TOP</a:t>
            </a:r>
          </a:p>
          <a:p>
            <a:pPr lvl="2"/>
            <a:r>
              <a:rPr lang="en-US" altLang="zh-CN" dirty="0" smtClean="0"/>
              <a:t>PBO</a:t>
            </a:r>
            <a:r>
              <a:rPr lang="zh-CN" altLang="en-US" dirty="0" smtClean="0"/>
              <a:t>模块（</a:t>
            </a:r>
            <a:r>
              <a:rPr lang="en-US" altLang="zh-CN" dirty="0" smtClean="0"/>
              <a:t>PBO Modules</a:t>
            </a:r>
            <a:r>
              <a:rPr lang="zh-CN" altLang="en-US" dirty="0" smtClean="0"/>
              <a:t>）：屏幕输出前调用的模块 </a:t>
            </a:r>
            <a:r>
              <a:rPr lang="en-US" altLang="zh-CN" dirty="0" smtClean="0"/>
              <a:t>– O01</a:t>
            </a:r>
          </a:p>
          <a:p>
            <a:pPr lvl="2"/>
            <a:r>
              <a:rPr lang="en-US" altLang="zh-CN" dirty="0" smtClean="0"/>
              <a:t>PAI</a:t>
            </a:r>
            <a:r>
              <a:rPr lang="zh-CN" altLang="en-US" dirty="0" smtClean="0"/>
              <a:t>模块（</a:t>
            </a:r>
            <a:r>
              <a:rPr lang="en-US" altLang="zh-CN" dirty="0" smtClean="0"/>
              <a:t>PAI Modules</a:t>
            </a:r>
            <a:r>
              <a:rPr lang="zh-CN" altLang="en-US" dirty="0" smtClean="0"/>
              <a:t>）：相应用户输入而调用的模块 </a:t>
            </a:r>
            <a:r>
              <a:rPr lang="en-US" altLang="zh-CN" dirty="0" smtClean="0"/>
              <a:t>– I01</a:t>
            </a:r>
          </a:p>
          <a:p>
            <a:pPr lvl="2"/>
            <a:r>
              <a:rPr lang="zh-CN" altLang="en-US" dirty="0" smtClean="0"/>
              <a:t>子程序（</a:t>
            </a:r>
            <a:r>
              <a:rPr lang="en-US" altLang="zh-CN" dirty="0" smtClean="0"/>
              <a:t>Subroutines</a:t>
            </a:r>
            <a:r>
              <a:rPr lang="zh-CN" altLang="en-US" dirty="0" smtClean="0"/>
              <a:t>）：可以在模块中任何位置调用的子程序 </a:t>
            </a:r>
            <a:r>
              <a:rPr lang="en-US" altLang="zh-CN" dirty="0" smtClean="0"/>
              <a:t>– F01</a:t>
            </a:r>
          </a:p>
          <a:p>
            <a:pPr lvl="1"/>
            <a:r>
              <a:rPr lang="zh-CN" altLang="en-US" dirty="0" smtClean="0"/>
              <a:t>菜单（</a:t>
            </a:r>
            <a:r>
              <a:rPr lang="en-US" altLang="zh-CN" dirty="0" smtClean="0"/>
              <a:t>GUI Status</a:t>
            </a:r>
            <a:r>
              <a:rPr lang="zh-CN" altLang="en-US" dirty="0" smtClean="0"/>
              <a:t>）</a:t>
            </a:r>
            <a:endParaRPr lang="en-US" altLang="zh-CN" dirty="0" smtClean="0"/>
          </a:p>
          <a:p>
            <a:pPr lvl="1"/>
            <a:r>
              <a:rPr lang="zh-CN" altLang="en-US" dirty="0" smtClean="0"/>
              <a:t>标题（</a:t>
            </a:r>
            <a:r>
              <a:rPr lang="en-US" altLang="zh-CN" dirty="0" smtClean="0"/>
              <a:t>GUI TITLE</a:t>
            </a:r>
            <a:r>
              <a:rPr lang="zh-CN" altLang="en-US" dirty="0" smtClean="0"/>
              <a:t>）</a:t>
            </a:r>
            <a:endParaRPr lang="en-US" altLang="zh-CN" dirty="0" smtClean="0"/>
          </a:p>
          <a:p>
            <a:pPr lvl="1"/>
            <a:r>
              <a:rPr lang="zh-CN" altLang="en-US" dirty="0"/>
              <a:t>事务</a:t>
            </a:r>
            <a:r>
              <a:rPr lang="zh-CN" altLang="en-US" dirty="0" smtClean="0"/>
              <a:t>代码（</a:t>
            </a:r>
            <a:r>
              <a:rPr lang="en-US" altLang="zh-CN" dirty="0" smtClean="0"/>
              <a:t>Transaction Code</a:t>
            </a:r>
            <a:r>
              <a:rPr lang="zh-CN" altLang="en-US" dirty="0" smtClean="0"/>
              <a:t>）</a:t>
            </a:r>
            <a:endParaRPr lang="en-US" altLang="zh-CN" dirty="0" smtClean="0"/>
          </a:p>
          <a:p>
            <a:r>
              <a:rPr lang="zh-CN" altLang="en-US" dirty="0" smtClean="0"/>
              <a:t>用户可以访问的部分是</a:t>
            </a:r>
            <a:r>
              <a:rPr lang="en-US" altLang="zh-CN" dirty="0" smtClean="0"/>
              <a:t>Screen</a:t>
            </a:r>
            <a:r>
              <a:rPr lang="zh-CN" altLang="en-US" dirty="0" smtClean="0"/>
              <a:t>，用户对界面进行操作，相应的操作是通过</a:t>
            </a:r>
            <a:r>
              <a:rPr lang="en-US" altLang="zh-CN" dirty="0" smtClean="0"/>
              <a:t>Screen</a:t>
            </a:r>
            <a:r>
              <a:rPr lang="zh-CN" altLang="en-US" dirty="0" smtClean="0"/>
              <a:t>中的逻辑流控制，而数据声明和界面逻辑代码实现部分是在</a:t>
            </a:r>
            <a:r>
              <a:rPr lang="en-US" altLang="zh-CN" dirty="0" smtClean="0"/>
              <a:t>ABAP</a:t>
            </a:r>
            <a:r>
              <a:rPr lang="zh-CN" altLang="en-US" dirty="0" smtClean="0"/>
              <a:t>程序中。</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93862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内容概览</a:t>
            </a:r>
            <a:endParaRPr lang="zh-CN" altLang="en-US" dirty="0"/>
          </a:p>
        </p:txBody>
      </p:sp>
      <p:sp>
        <p:nvSpPr>
          <p:cNvPr id="4" name="AutoShape 65"/>
          <p:cNvSpPr>
            <a:spLocks noChangeArrowheads="1"/>
          </p:cNvSpPr>
          <p:nvPr/>
        </p:nvSpPr>
        <p:spPr bwMode="grayWhite">
          <a:xfrm>
            <a:off x="683568" y="1851844"/>
            <a:ext cx="6248400" cy="4038600"/>
          </a:xfrm>
          <a:prstGeom prst="roundRect">
            <a:avLst>
              <a:gd name="adj" fmla="val 9583"/>
            </a:avLst>
          </a:prstGeom>
          <a:gradFill rotWithShape="1">
            <a:gsLst>
              <a:gs pos="0">
                <a:schemeClr val="accent1"/>
              </a:gs>
              <a:gs pos="50000">
                <a:schemeClr val="tx2">
                  <a:lumMod val="40000"/>
                  <a:lumOff val="60000"/>
                </a:schemeClr>
              </a:gs>
              <a:gs pos="100000">
                <a:schemeClr val="tx2"/>
              </a:gs>
            </a:gsLst>
            <a:lin ang="18900000" scaled="1"/>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a:p>
        </p:txBody>
      </p:sp>
      <p:grpSp>
        <p:nvGrpSpPr>
          <p:cNvPr id="5" name="Group 66"/>
          <p:cNvGrpSpPr>
            <a:grpSpLocks/>
          </p:cNvGrpSpPr>
          <p:nvPr/>
        </p:nvGrpSpPr>
        <p:grpSpPr bwMode="auto">
          <a:xfrm>
            <a:off x="937568" y="2404294"/>
            <a:ext cx="4038600" cy="514350"/>
            <a:chOff x="1392" y="1356"/>
            <a:chExt cx="2544" cy="324"/>
          </a:xfrm>
        </p:grpSpPr>
        <p:sp>
          <p:nvSpPr>
            <p:cNvPr id="6"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7" name="Oval 68"/>
            <p:cNvSpPr>
              <a:spLocks noChangeArrowheads="1"/>
            </p:cNvSpPr>
            <p:nvPr/>
          </p:nvSpPr>
          <p:spPr bwMode="gray">
            <a:xfrm>
              <a:off x="1392" y="1536"/>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 name="Rectangle 69"/>
            <p:cNvSpPr>
              <a:spLocks noChangeArrowheads="1"/>
            </p:cNvSpPr>
            <p:nvPr/>
          </p:nvSpPr>
          <p:spPr bwMode="auto">
            <a:xfrm>
              <a:off x="1920" y="1356"/>
              <a:ext cx="10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Online</a:t>
              </a:r>
              <a:r>
                <a:rPr lang="zh-CN" altLang="en-US" dirty="0" smtClean="0">
                  <a:solidFill>
                    <a:schemeClr val="bg2"/>
                  </a:solidFill>
                  <a:ea typeface="宋体" pitchFamily="2" charset="-122"/>
                </a:rPr>
                <a:t>程序概览</a:t>
              </a:r>
              <a:endParaRPr lang="en-US" altLang="zh-CN" dirty="0">
                <a:solidFill>
                  <a:schemeClr val="bg2"/>
                </a:solidFill>
                <a:ea typeface="宋体" pitchFamily="2" charset="-122"/>
              </a:endParaRPr>
            </a:p>
          </p:txBody>
        </p:sp>
      </p:grpSp>
      <p:grpSp>
        <p:nvGrpSpPr>
          <p:cNvPr id="9" name="Group 70"/>
          <p:cNvGrpSpPr>
            <a:grpSpLocks/>
          </p:cNvGrpSpPr>
          <p:nvPr/>
        </p:nvGrpSpPr>
        <p:grpSpPr bwMode="auto">
          <a:xfrm>
            <a:off x="937568" y="2928169"/>
            <a:ext cx="4038600" cy="485775"/>
            <a:chOff x="1392" y="1686"/>
            <a:chExt cx="2544" cy="306"/>
          </a:xfrm>
        </p:grpSpPr>
        <p:sp>
          <p:nvSpPr>
            <p:cNvPr id="10"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Oval 72"/>
            <p:cNvSpPr>
              <a:spLocks noChangeArrowheads="1"/>
            </p:cNvSpPr>
            <p:nvPr/>
          </p:nvSpPr>
          <p:spPr bwMode="gray">
            <a:xfrm>
              <a:off x="1392" y="1848"/>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73"/>
            <p:cNvSpPr>
              <a:spLocks noChangeArrowheads="1"/>
            </p:cNvSpPr>
            <p:nvPr/>
          </p:nvSpPr>
          <p:spPr bwMode="auto">
            <a:xfrm>
              <a:off x="1920" y="168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smtClean="0">
                  <a:solidFill>
                    <a:srgbClr val="FFFFFF"/>
                  </a:solidFill>
                  <a:ea typeface="宋体" pitchFamily="2" charset="-122"/>
                </a:rPr>
                <a:t>界面</a:t>
              </a:r>
              <a:endParaRPr lang="en-US" altLang="zh-CN" b="1" dirty="0">
                <a:solidFill>
                  <a:srgbClr val="FFFFFF"/>
                </a:solidFill>
                <a:ea typeface="宋体" pitchFamily="2" charset="-122"/>
              </a:endParaRPr>
            </a:p>
          </p:txBody>
        </p:sp>
      </p:grpSp>
      <p:grpSp>
        <p:nvGrpSpPr>
          <p:cNvPr id="13" name="Group 74"/>
          <p:cNvGrpSpPr>
            <a:grpSpLocks/>
          </p:cNvGrpSpPr>
          <p:nvPr/>
        </p:nvGrpSpPr>
        <p:grpSpPr bwMode="auto">
          <a:xfrm>
            <a:off x="937568" y="3399657"/>
            <a:ext cx="4038600" cy="509587"/>
            <a:chOff x="1392" y="1983"/>
            <a:chExt cx="2544" cy="321"/>
          </a:xfrm>
        </p:grpSpPr>
        <p:sp>
          <p:nvSpPr>
            <p:cNvPr id="1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5" name="Oval 76"/>
            <p:cNvSpPr>
              <a:spLocks noChangeArrowheads="1"/>
            </p:cNvSpPr>
            <p:nvPr/>
          </p:nvSpPr>
          <p:spPr bwMode="gray">
            <a:xfrm>
              <a:off x="1392" y="2160"/>
              <a:ext cx="144" cy="144"/>
            </a:xfrm>
            <a:prstGeom prst="ellipse">
              <a:avLst/>
            </a:prstGeom>
            <a:gradFill rotWithShape="1">
              <a:gsLst>
                <a:gs pos="0">
                  <a:srgbClr val="A01DD5"/>
                </a:gs>
                <a:gs pos="100000">
                  <a:srgbClr val="A01DD5">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6" name="Rectangle 77"/>
            <p:cNvSpPr>
              <a:spLocks noChangeArrowheads="1"/>
            </p:cNvSpPr>
            <p:nvPr/>
          </p:nvSpPr>
          <p:spPr bwMode="auto">
            <a:xfrm>
              <a:off x="1920" y="1983"/>
              <a:ext cx="16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简单界面元素</a:t>
              </a:r>
              <a:endParaRPr lang="en-US" altLang="zh-CN" dirty="0">
                <a:solidFill>
                  <a:schemeClr val="bg2"/>
                </a:solidFill>
                <a:ea typeface="宋体" pitchFamily="2" charset="-122"/>
              </a:endParaRPr>
            </a:p>
          </p:txBody>
        </p:sp>
      </p:grpSp>
      <p:grpSp>
        <p:nvGrpSpPr>
          <p:cNvPr id="17" name="Group 78"/>
          <p:cNvGrpSpPr>
            <a:grpSpLocks/>
          </p:cNvGrpSpPr>
          <p:nvPr/>
        </p:nvGrpSpPr>
        <p:grpSpPr bwMode="auto">
          <a:xfrm>
            <a:off x="937568" y="3909244"/>
            <a:ext cx="4038600" cy="442913"/>
            <a:chOff x="1392" y="2304"/>
            <a:chExt cx="2544" cy="279"/>
          </a:xfrm>
        </p:grpSpPr>
        <p:sp>
          <p:nvSpPr>
            <p:cNvPr id="18"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9" name="Oval 80"/>
            <p:cNvSpPr>
              <a:spLocks noChangeArrowheads="1"/>
            </p:cNvSpPr>
            <p:nvPr/>
          </p:nvSpPr>
          <p:spPr bwMode="gray">
            <a:xfrm>
              <a:off x="1392" y="2439"/>
              <a:ext cx="144" cy="144"/>
            </a:xfrm>
            <a:prstGeom prst="ellipse">
              <a:avLst/>
            </a:prstGeom>
            <a:gradFill rotWithShape="1">
              <a:gsLst>
                <a:gs pos="0">
                  <a:srgbClr val="FCC704"/>
                </a:gs>
                <a:gs pos="100000">
                  <a:srgbClr val="FCC70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0" name="Rectangle 81"/>
            <p:cNvSpPr>
              <a:spLocks noChangeArrowheads="1"/>
            </p:cNvSpPr>
            <p:nvPr/>
          </p:nvSpPr>
          <p:spPr bwMode="auto">
            <a:xfrm>
              <a:off x="1920" y="2304"/>
              <a:ext cx="17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界面元素</a:t>
              </a:r>
              <a:r>
                <a:rPr lang="en-US" altLang="zh-CN" dirty="0" smtClean="0">
                  <a:solidFill>
                    <a:schemeClr val="bg2"/>
                  </a:solidFill>
                  <a:ea typeface="宋体" pitchFamily="2" charset="-122"/>
                </a:rPr>
                <a:t>-</a:t>
              </a:r>
              <a:r>
                <a:rPr lang="zh-CN" altLang="en-US" dirty="0" smtClean="0">
                  <a:solidFill>
                    <a:schemeClr val="bg2"/>
                  </a:solidFill>
                  <a:ea typeface="宋体" pitchFamily="2" charset="-122"/>
                </a:rPr>
                <a:t>复合型界面元素</a:t>
              </a:r>
              <a:endParaRPr lang="en-US" altLang="zh-CN" dirty="0">
                <a:solidFill>
                  <a:schemeClr val="bg2"/>
                </a:solidFill>
                <a:ea typeface="宋体" pitchFamily="2" charset="-122"/>
              </a:endParaRPr>
            </a:p>
          </p:txBody>
        </p:sp>
      </p:grpSp>
      <p:grpSp>
        <p:nvGrpSpPr>
          <p:cNvPr id="21" name="Group 82"/>
          <p:cNvGrpSpPr>
            <a:grpSpLocks/>
          </p:cNvGrpSpPr>
          <p:nvPr/>
        </p:nvGrpSpPr>
        <p:grpSpPr bwMode="auto">
          <a:xfrm>
            <a:off x="937568" y="4380732"/>
            <a:ext cx="4038600" cy="504825"/>
            <a:chOff x="1392" y="2601"/>
            <a:chExt cx="2544" cy="318"/>
          </a:xfrm>
        </p:grpSpPr>
        <p:sp>
          <p:nvSpPr>
            <p:cNvPr id="22"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3" name="Oval 84"/>
            <p:cNvSpPr>
              <a:spLocks noChangeArrowheads="1"/>
            </p:cNvSpPr>
            <p:nvPr/>
          </p:nvSpPr>
          <p:spPr bwMode="gray">
            <a:xfrm>
              <a:off x="1392" y="2775"/>
              <a:ext cx="144" cy="144"/>
            </a:xfrm>
            <a:prstGeom prst="ellipse">
              <a:avLst/>
            </a:prstGeom>
            <a:gradFill rotWithShape="1">
              <a:gsLst>
                <a:gs pos="0">
                  <a:srgbClr val="66C5F4"/>
                </a:gs>
                <a:gs pos="100000">
                  <a:srgbClr val="66C5F4">
                    <a:gamma/>
                    <a:shade val="66667"/>
                    <a:invGamma/>
                  </a:srgbClr>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4" name="Rectangle 85"/>
            <p:cNvSpPr>
              <a:spLocks noChangeArrowheads="1"/>
            </p:cNvSpPr>
            <p:nvPr/>
          </p:nvSpPr>
          <p:spPr bwMode="auto">
            <a:xfrm>
              <a:off x="1920" y="260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smtClean="0">
                  <a:solidFill>
                    <a:schemeClr val="bg2"/>
                  </a:solidFill>
                  <a:ea typeface="宋体" pitchFamily="2" charset="-122"/>
                </a:rPr>
                <a:t>界面切换</a:t>
              </a:r>
              <a:endParaRPr lang="en-US" altLang="zh-CN" dirty="0">
                <a:solidFill>
                  <a:schemeClr val="bg2"/>
                </a:solidFill>
                <a:ea typeface="宋体" pitchFamily="2" charset="-122"/>
              </a:endParaRPr>
            </a:p>
          </p:txBody>
        </p:sp>
      </p:grpSp>
      <p:grpSp>
        <p:nvGrpSpPr>
          <p:cNvPr id="25" name="Group 82"/>
          <p:cNvGrpSpPr>
            <a:grpSpLocks/>
          </p:cNvGrpSpPr>
          <p:nvPr/>
        </p:nvGrpSpPr>
        <p:grpSpPr bwMode="auto">
          <a:xfrm>
            <a:off x="953120" y="4900290"/>
            <a:ext cx="4038600" cy="504825"/>
            <a:chOff x="1392" y="2601"/>
            <a:chExt cx="2544" cy="318"/>
          </a:xfrm>
        </p:grpSpPr>
        <p:sp>
          <p:nvSpPr>
            <p:cNvPr id="26"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27" name="Oval 84"/>
            <p:cNvSpPr>
              <a:spLocks noChangeArrowheads="1"/>
            </p:cNvSpPr>
            <p:nvPr/>
          </p:nvSpPr>
          <p:spPr bwMode="gray">
            <a:xfrm>
              <a:off x="1392" y="2775"/>
              <a:ext cx="144" cy="144"/>
            </a:xfrm>
            <a:prstGeom prst="ellipse">
              <a:avLst/>
            </a:prstGeom>
            <a:gradFill rotWithShape="1">
              <a:gsLst>
                <a:gs pos="0">
                  <a:schemeClr val="accent2">
                    <a:lumMod val="40000"/>
                    <a:lumOff val="60000"/>
                  </a:schemeClr>
                </a:gs>
                <a:gs pos="100000">
                  <a:schemeClr val="accent2"/>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8" name="Rectangle 85"/>
            <p:cNvSpPr>
              <a:spLocks noChangeArrowheads="1"/>
            </p:cNvSpPr>
            <p:nvPr/>
          </p:nvSpPr>
          <p:spPr bwMode="auto">
            <a:xfrm>
              <a:off x="1920" y="2601"/>
              <a:ext cx="5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chemeClr val="bg2"/>
                  </a:solidFill>
                  <a:ea typeface="宋体" pitchFamily="2" charset="-122"/>
                </a:rPr>
                <a:t>F4</a:t>
              </a:r>
              <a:r>
                <a:rPr lang="zh-CN" altLang="en-US" dirty="0" smtClean="0">
                  <a:solidFill>
                    <a:schemeClr val="bg2"/>
                  </a:solidFill>
                  <a:ea typeface="宋体" pitchFamily="2" charset="-122"/>
                </a:rPr>
                <a:t>帮助</a:t>
              </a:r>
              <a:endParaRPr lang="en-US" altLang="zh-CN" dirty="0">
                <a:solidFill>
                  <a:schemeClr val="bg2"/>
                </a:solidFill>
                <a:ea typeface="宋体" pitchFamily="2" charset="-122"/>
              </a:endParaRPr>
            </a:p>
          </p:txBody>
        </p:sp>
      </p:grpSp>
    </p:spTree>
    <p:extLst>
      <p:ext uri="{BB962C8B-B14F-4D97-AF65-F5344CB8AC3E}">
        <p14:creationId xmlns:p14="http://schemas.microsoft.com/office/powerpoint/2010/main" val="2655129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a:t>
            </a:r>
            <a:r>
              <a:rPr lang="en-US" altLang="zh-CN" dirty="0" smtClean="0"/>
              <a:t>Screen</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SAP</a:t>
            </a:r>
            <a:r>
              <a:rPr lang="zh-CN" altLang="en-US" dirty="0" smtClean="0"/>
              <a:t>的屏幕开发</a:t>
            </a:r>
            <a:endParaRPr lang="en-US" altLang="zh-CN" dirty="0" smtClean="0"/>
          </a:p>
          <a:p>
            <a:pPr lvl="1"/>
            <a:r>
              <a:rPr lang="en-US" altLang="zh-CN" dirty="0" smtClean="0"/>
              <a:t>ABAP List</a:t>
            </a:r>
            <a:r>
              <a:rPr lang="zh-CN" altLang="en-US" dirty="0" smtClean="0"/>
              <a:t>代码实现（例：选择界面的创建）</a:t>
            </a:r>
            <a:endParaRPr lang="en-US" altLang="zh-CN" dirty="0" smtClean="0"/>
          </a:p>
          <a:p>
            <a:pPr lvl="2"/>
            <a:r>
              <a:rPr lang="en-US" altLang="zh-CN" dirty="0" smtClean="0"/>
              <a:t>Report</a:t>
            </a:r>
            <a:r>
              <a:rPr lang="zh-CN" altLang="en-US" dirty="0" smtClean="0"/>
              <a:t>程序直接执行即可以显示查询界面或结果界面</a:t>
            </a:r>
            <a:endParaRPr lang="en-US" altLang="zh-CN" dirty="0" smtClean="0"/>
          </a:p>
          <a:p>
            <a:pPr lvl="1"/>
            <a:r>
              <a:rPr lang="en-US" altLang="zh-CN" dirty="0" smtClean="0"/>
              <a:t>Dialog Screen</a:t>
            </a:r>
            <a:r>
              <a:rPr lang="zh-CN" altLang="en-US" dirty="0" smtClean="0"/>
              <a:t>绘制：较复杂，界面丰富</a:t>
            </a:r>
            <a:endParaRPr lang="en-US" altLang="zh-CN" dirty="0" smtClean="0"/>
          </a:p>
          <a:p>
            <a:pPr lvl="2"/>
            <a:r>
              <a:rPr lang="en-US" altLang="zh-CN" dirty="0" smtClean="0"/>
              <a:t>Online</a:t>
            </a:r>
            <a:r>
              <a:rPr lang="zh-CN" altLang="en-US" dirty="0" smtClean="0"/>
              <a:t>程序想要显示查询或结果界面必须建立</a:t>
            </a:r>
            <a:r>
              <a:rPr lang="en-US" altLang="zh-CN" dirty="0" smtClean="0"/>
              <a:t>Screen</a:t>
            </a:r>
          </a:p>
          <a:p>
            <a:pPr lvl="2"/>
            <a:r>
              <a:rPr lang="zh-CN" altLang="en-US" dirty="0"/>
              <a:t>事件驱动</a:t>
            </a:r>
            <a:r>
              <a:rPr lang="zh-CN" altLang="en-US" dirty="0" smtClean="0"/>
              <a:t>程序（</a:t>
            </a:r>
            <a:r>
              <a:rPr lang="en-US" altLang="zh-CN" dirty="0" smtClean="0"/>
              <a:t>Event-Driven</a:t>
            </a:r>
            <a:r>
              <a:rPr lang="zh-CN" altLang="en-US" dirty="0" smtClean="0"/>
              <a:t>）</a:t>
            </a:r>
            <a:endParaRPr lang="en-US" altLang="zh-CN" dirty="0" smtClean="0"/>
          </a:p>
          <a:p>
            <a:r>
              <a:rPr lang="zh-CN" altLang="en-US" dirty="0" smtClean="0"/>
              <a:t>屏幕功能实现</a:t>
            </a:r>
            <a:endParaRPr lang="en-US" altLang="zh-CN" dirty="0" smtClean="0"/>
          </a:p>
          <a:p>
            <a:pPr lvl="1"/>
            <a:r>
              <a:rPr lang="en-US" altLang="zh-CN" dirty="0" smtClean="0"/>
              <a:t>ABAP</a:t>
            </a:r>
            <a:r>
              <a:rPr lang="zh-CN" altLang="en-US" dirty="0" smtClean="0"/>
              <a:t>程序不能直接定义</a:t>
            </a:r>
            <a:r>
              <a:rPr lang="en-US" altLang="zh-CN" dirty="0" smtClean="0"/>
              <a:t>Screen</a:t>
            </a:r>
            <a:r>
              <a:rPr lang="zh-CN" altLang="en-US" dirty="0" smtClean="0"/>
              <a:t>，要通过</a:t>
            </a:r>
            <a:r>
              <a:rPr lang="en-US" altLang="zh-CN" dirty="0" smtClean="0"/>
              <a:t>Screen Painter</a:t>
            </a:r>
            <a:r>
              <a:rPr lang="zh-CN" altLang="en-US" dirty="0" smtClean="0"/>
              <a:t>这个工具来实现。界面元素的设定通过</a:t>
            </a:r>
            <a:r>
              <a:rPr lang="en-US" altLang="zh-CN" dirty="0" smtClean="0"/>
              <a:t>Screen Layout Designer</a:t>
            </a:r>
            <a:r>
              <a:rPr lang="zh-CN" altLang="en-US" dirty="0" smtClean="0"/>
              <a:t>来实现</a:t>
            </a:r>
            <a:endParaRPr lang="en-US" altLang="zh-CN" dirty="0" smtClean="0"/>
          </a:p>
          <a:p>
            <a:pPr lvl="1"/>
            <a:r>
              <a:rPr lang="zh-CN" altLang="en-US" dirty="0" smtClean="0"/>
              <a:t>界面的设定</a:t>
            </a:r>
            <a:r>
              <a:rPr lang="zh-CN" altLang="en-US" dirty="0"/>
              <a:t>：</a:t>
            </a:r>
            <a:r>
              <a:rPr lang="zh-CN" altLang="en-US" dirty="0" smtClean="0"/>
              <a:t>属性</a:t>
            </a:r>
            <a:r>
              <a:rPr lang="en-US" altLang="zh-CN" dirty="0" smtClean="0"/>
              <a:t>/</a:t>
            </a:r>
            <a:r>
              <a:rPr lang="zh-CN" altLang="en-US" dirty="0" smtClean="0"/>
              <a:t>大小</a:t>
            </a:r>
            <a:r>
              <a:rPr lang="en-US" altLang="zh-CN" dirty="0" smtClean="0"/>
              <a:t>/</a:t>
            </a:r>
            <a:r>
              <a:rPr lang="zh-CN" altLang="en-US" dirty="0" smtClean="0"/>
              <a:t>模式</a:t>
            </a:r>
            <a:endParaRPr lang="en-US" altLang="zh-CN" dirty="0" smtClean="0"/>
          </a:p>
          <a:p>
            <a:pPr lvl="1"/>
            <a:r>
              <a:rPr lang="zh-CN" altLang="en-US" dirty="0"/>
              <a:t>界面</a:t>
            </a:r>
            <a:r>
              <a:rPr lang="zh-CN" altLang="en-US" dirty="0" smtClean="0"/>
              <a:t>中的元素：描述或帮助。可以进行有效性检查</a:t>
            </a:r>
            <a:endParaRPr lang="en-US" altLang="zh-CN" dirty="0" smtClean="0"/>
          </a:p>
          <a:p>
            <a:pPr lvl="1"/>
            <a:r>
              <a:rPr lang="zh-CN" altLang="en-US" dirty="0" smtClean="0"/>
              <a:t>界面中可以设置独立的</a:t>
            </a:r>
            <a:r>
              <a:rPr lang="en-US" altLang="zh-CN" dirty="0" smtClean="0"/>
              <a:t>Menu Bar</a:t>
            </a:r>
            <a:r>
              <a:rPr lang="zh-CN" altLang="en-US" dirty="0" smtClean="0"/>
              <a:t>或</a:t>
            </a:r>
            <a:r>
              <a:rPr lang="en-US" altLang="zh-CN" dirty="0" smtClean="0"/>
              <a:t>Title</a:t>
            </a:r>
            <a:r>
              <a:rPr lang="zh-CN" altLang="en-US" dirty="0" smtClean="0"/>
              <a:t>，点选按钮或回车可以触发相应功能</a:t>
            </a:r>
            <a:endParaRPr lang="en-US" altLang="zh-CN" dirty="0" smtClean="0"/>
          </a:p>
          <a:p>
            <a:pPr lvl="1"/>
            <a:r>
              <a:rPr lang="zh-CN" altLang="en-US" dirty="0" smtClean="0"/>
              <a:t>功能实现位置：逻辑流中设定</a:t>
            </a:r>
            <a:endParaRPr lang="en-US" altLang="zh-CN" dirty="0" smtClean="0"/>
          </a:p>
          <a:p>
            <a:pPr lvl="1"/>
            <a:endParaRPr lang="en-US" altLang="zh-CN" dirty="0"/>
          </a:p>
          <a:p>
            <a:r>
              <a:rPr lang="en-US" altLang="zh-CN" dirty="0" smtClean="0"/>
              <a:t>Online</a:t>
            </a:r>
            <a:r>
              <a:rPr lang="zh-CN" altLang="en-US" dirty="0" smtClean="0"/>
              <a:t>程序不能被直接执行，必须通过事务代码，指定界面执行</a:t>
            </a:r>
            <a:endParaRPr lang="en-US" altLang="zh-CN" dirty="0" smtClean="0"/>
          </a:p>
          <a:p>
            <a:pPr lvl="1"/>
            <a:endParaRPr lang="en-US" altLang="zh-CN" dirty="0" smtClean="0"/>
          </a:p>
          <a:p>
            <a:pPr lvl="1"/>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556792"/>
            <a:ext cx="2736304" cy="179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9048"/>
            <a:ext cx="2808312" cy="162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4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界面中的事件块（</a:t>
            </a:r>
            <a:r>
              <a:rPr lang="en-US" altLang="zh-CN" dirty="0" smtClean="0"/>
              <a:t>Event Block</a:t>
            </a:r>
            <a:r>
              <a:rPr lang="zh-CN" altLang="en-US" dirty="0" smtClean="0"/>
              <a:t>）</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zh-CN" altLang="en-US" dirty="0" smtClean="0"/>
              <a:t>用户访问</a:t>
            </a:r>
            <a:r>
              <a:rPr lang="zh-CN" altLang="en-US" dirty="0"/>
              <a:t>界面</a:t>
            </a:r>
            <a:r>
              <a:rPr lang="zh-CN" altLang="en-US" dirty="0" smtClean="0"/>
              <a:t>，对界面进行操作，相应的操作是通过逻辑流控制的。也就是</a:t>
            </a:r>
            <a:r>
              <a:rPr lang="en-US" altLang="zh-CN" dirty="0" smtClean="0"/>
              <a:t>Screen Painter</a:t>
            </a:r>
            <a:r>
              <a:rPr lang="zh-CN" altLang="en-US" dirty="0" smtClean="0"/>
              <a:t>中定义</a:t>
            </a:r>
            <a:r>
              <a:rPr lang="en-US" altLang="zh-CN" dirty="0" smtClean="0"/>
              <a:t>Flow Logic</a:t>
            </a:r>
            <a:r>
              <a:rPr lang="zh-CN" altLang="en-US" dirty="0" smtClean="0"/>
              <a:t>的位置</a:t>
            </a:r>
            <a:endParaRPr lang="en-US" altLang="zh-CN" dirty="0" smtClean="0"/>
          </a:p>
          <a:p>
            <a:r>
              <a:rPr lang="en-US" altLang="zh-CN" dirty="0" smtClean="0"/>
              <a:t>4</a:t>
            </a:r>
            <a:r>
              <a:rPr lang="zh-CN" altLang="en-US" dirty="0" smtClean="0"/>
              <a:t>个</a:t>
            </a:r>
            <a:r>
              <a:rPr lang="zh-CN" altLang="en-US" dirty="0"/>
              <a:t>事件块</a:t>
            </a:r>
            <a:r>
              <a:rPr lang="zh-CN" altLang="en-US" dirty="0" smtClean="0"/>
              <a:t>：</a:t>
            </a:r>
            <a:endParaRPr lang="en-US" altLang="zh-CN" dirty="0" smtClean="0"/>
          </a:p>
          <a:p>
            <a:pPr lvl="1"/>
            <a:r>
              <a:rPr lang="en-US" altLang="zh-CN" dirty="0" smtClean="0"/>
              <a:t>PROCESS BEFORE OUTPUT.</a:t>
            </a:r>
          </a:p>
          <a:p>
            <a:pPr lvl="2"/>
            <a:r>
              <a:rPr lang="en-US" altLang="zh-CN" dirty="0"/>
              <a:t>PBO</a:t>
            </a:r>
            <a:r>
              <a:rPr lang="zh-CN" altLang="en-US" dirty="0"/>
              <a:t>中的处理逻辑控制界面输出前处理，如更改一些元素的值或</a:t>
            </a:r>
            <a:r>
              <a:rPr lang="zh-CN" altLang="en-US" dirty="0" smtClean="0"/>
              <a:t>属性</a:t>
            </a:r>
            <a:endParaRPr lang="en-US" altLang="zh-CN" dirty="0" smtClean="0"/>
          </a:p>
          <a:p>
            <a:pPr lvl="1"/>
            <a:r>
              <a:rPr lang="en-US" altLang="zh-CN" dirty="0" smtClean="0"/>
              <a:t>PROCESS AFTER INPUT.</a:t>
            </a:r>
          </a:p>
          <a:p>
            <a:pPr lvl="2"/>
            <a:r>
              <a:rPr lang="en-US" altLang="zh-CN" dirty="0"/>
              <a:t>PAI</a:t>
            </a:r>
            <a:r>
              <a:rPr lang="zh-CN" altLang="en-US" dirty="0"/>
              <a:t>中的处理逻辑控制用户对界面操作后的处理，如按回车键对输入数据</a:t>
            </a:r>
            <a:r>
              <a:rPr lang="zh-CN" altLang="en-US" dirty="0" smtClean="0"/>
              <a:t>进行</a:t>
            </a:r>
            <a:r>
              <a:rPr lang="zh-CN" altLang="en-US" dirty="0"/>
              <a:t>检查</a:t>
            </a:r>
            <a:endParaRPr lang="en-US" altLang="zh-CN" dirty="0" smtClean="0"/>
          </a:p>
          <a:p>
            <a:pPr lvl="1"/>
            <a:r>
              <a:rPr lang="en-US" altLang="zh-CN" dirty="0" smtClean="0"/>
              <a:t>PROCESS ON HELP-REQUEST.</a:t>
            </a:r>
          </a:p>
          <a:p>
            <a:pPr lvl="2"/>
            <a:r>
              <a:rPr lang="en-US" altLang="zh-CN" dirty="0"/>
              <a:t>Field Help</a:t>
            </a:r>
            <a:r>
              <a:rPr lang="zh-CN" altLang="en-US" dirty="0"/>
              <a:t>的</a:t>
            </a:r>
            <a:r>
              <a:rPr lang="zh-CN" altLang="en-US" dirty="0" smtClean="0"/>
              <a:t>实现（</a:t>
            </a:r>
            <a:r>
              <a:rPr lang="en-US" altLang="zh-CN" dirty="0" smtClean="0"/>
              <a:t>F1</a:t>
            </a:r>
            <a:r>
              <a:rPr lang="zh-CN" altLang="en-US" dirty="0" smtClean="0"/>
              <a:t>帮助）</a:t>
            </a:r>
            <a:endParaRPr lang="en-US" altLang="zh-CN" dirty="0" smtClean="0"/>
          </a:p>
          <a:p>
            <a:pPr lvl="1"/>
            <a:r>
              <a:rPr lang="en-US" altLang="zh-CN" dirty="0" smtClean="0"/>
              <a:t>PROCESS ON VALUE-REQUEST.</a:t>
            </a:r>
          </a:p>
          <a:p>
            <a:pPr lvl="2"/>
            <a:r>
              <a:rPr lang="zh-CN" altLang="en-US" dirty="0"/>
              <a:t>输入帮助</a:t>
            </a:r>
            <a:r>
              <a:rPr lang="en-US" altLang="zh-CN" dirty="0"/>
              <a:t>Search Help</a:t>
            </a:r>
            <a:r>
              <a:rPr lang="zh-CN" altLang="en-US" dirty="0"/>
              <a:t>的</a:t>
            </a:r>
            <a:r>
              <a:rPr lang="zh-CN" altLang="en-US" dirty="0" smtClean="0"/>
              <a:t>实现（</a:t>
            </a:r>
            <a:r>
              <a:rPr lang="en-US" altLang="zh-CN" dirty="0" smtClean="0"/>
              <a:t>F4</a:t>
            </a:r>
            <a:r>
              <a:rPr lang="zh-CN" altLang="en-US" dirty="0" smtClean="0"/>
              <a:t>帮助）</a:t>
            </a:r>
            <a:endParaRPr lang="en-US" altLang="zh-CN" dirty="0" smtClean="0"/>
          </a:p>
          <a:p>
            <a:r>
              <a:rPr lang="zh-CN" altLang="en-US" dirty="0" smtClean="0"/>
              <a:t>界面定义的步骤：</a:t>
            </a:r>
            <a:endParaRPr lang="en-US" altLang="zh-CN" dirty="0" smtClean="0"/>
          </a:p>
          <a:p>
            <a:pPr lvl="1"/>
            <a:r>
              <a:rPr lang="zh-CN" altLang="en-US" dirty="0" smtClean="0"/>
              <a:t>创建界面，在</a:t>
            </a:r>
            <a:r>
              <a:rPr lang="en-US" altLang="zh-CN" dirty="0" smtClean="0"/>
              <a:t>Screen Attributes</a:t>
            </a:r>
            <a:r>
              <a:rPr lang="zh-CN" altLang="en-US" dirty="0" smtClean="0"/>
              <a:t>中定义</a:t>
            </a:r>
            <a:r>
              <a:rPr lang="en-US" altLang="zh-CN" dirty="0" smtClean="0"/>
              <a:t>Screen</a:t>
            </a:r>
            <a:r>
              <a:rPr lang="zh-CN" altLang="en-US" dirty="0" smtClean="0"/>
              <a:t>的属性</a:t>
            </a:r>
            <a:endParaRPr lang="en-US" altLang="zh-CN" dirty="0" smtClean="0"/>
          </a:p>
          <a:p>
            <a:pPr lvl="1"/>
            <a:r>
              <a:rPr lang="zh-CN" altLang="en-US" dirty="0" smtClean="0"/>
              <a:t>在</a:t>
            </a:r>
            <a:r>
              <a:rPr lang="en-US" altLang="zh-CN" dirty="0" smtClean="0"/>
              <a:t>Screen Layout Designer</a:t>
            </a:r>
            <a:r>
              <a:rPr lang="zh-CN" altLang="en-US" dirty="0" smtClean="0"/>
              <a:t>和</a:t>
            </a:r>
            <a:r>
              <a:rPr lang="en-US" altLang="zh-CN" dirty="0" smtClean="0"/>
              <a:t>Element List</a:t>
            </a:r>
            <a:r>
              <a:rPr lang="zh-CN" altLang="en-US" dirty="0" smtClean="0"/>
              <a:t>中定义界面中的元素（位置及属性）</a:t>
            </a:r>
            <a:endParaRPr lang="en-US" altLang="zh-CN" dirty="0" smtClean="0"/>
          </a:p>
          <a:p>
            <a:pPr lvl="1"/>
            <a:r>
              <a:rPr lang="zh-CN" altLang="en-US" dirty="0" smtClean="0"/>
              <a:t>在</a:t>
            </a:r>
            <a:r>
              <a:rPr lang="en-US" altLang="zh-CN" dirty="0" smtClean="0"/>
              <a:t>Screen Flow Logic</a:t>
            </a:r>
            <a:r>
              <a:rPr lang="zh-CN" altLang="en-US" dirty="0" smtClean="0"/>
              <a:t>中设定在</a:t>
            </a:r>
            <a:r>
              <a:rPr lang="en-US" altLang="zh-CN" dirty="0" smtClean="0"/>
              <a:t>Screen</a:t>
            </a:r>
            <a:r>
              <a:rPr lang="zh-CN" altLang="en-US" dirty="0" smtClean="0"/>
              <a:t>显示的逻辑处理和显示后对界面进行相应操作的逻辑处理</a:t>
            </a:r>
            <a:endParaRPr lang="en-US" altLang="zh-CN" dirty="0" smtClean="0"/>
          </a:p>
        </p:txBody>
      </p:sp>
    </p:spTree>
    <p:extLst>
      <p:ext uri="{BB962C8B-B14F-4D97-AF65-F5344CB8AC3E}">
        <p14:creationId xmlns:p14="http://schemas.microsoft.com/office/powerpoint/2010/main" val="150143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创建界面</a:t>
            </a:r>
            <a:endParaRPr lang="zh-CN" altLang="en-US" dirty="0"/>
          </a:p>
        </p:txBody>
      </p:sp>
      <p:sp>
        <p:nvSpPr>
          <p:cNvPr id="3" name="内容占位符 2"/>
          <p:cNvSpPr>
            <a:spLocks noGrp="1"/>
          </p:cNvSpPr>
          <p:nvPr>
            <p:ph idx="1"/>
          </p:nvPr>
        </p:nvSpPr>
        <p:spPr/>
        <p:txBody>
          <a:bodyPr>
            <a:normAutofit/>
          </a:bodyPr>
          <a:lstStyle/>
          <a:p>
            <a:r>
              <a:rPr lang="zh-CN" altLang="en-US" dirty="0" smtClean="0"/>
              <a:t>界面编号的选取：</a:t>
            </a:r>
            <a:endParaRPr lang="en-US" altLang="zh-CN" dirty="0" smtClean="0"/>
          </a:p>
          <a:p>
            <a:pPr lvl="1"/>
            <a:r>
              <a:rPr lang="en-US" altLang="zh-CN" dirty="0" smtClean="0"/>
              <a:t>0000~9999</a:t>
            </a:r>
            <a:endParaRPr lang="en-US" altLang="zh-CN" dirty="0"/>
          </a:p>
          <a:p>
            <a:pPr lvl="1"/>
            <a:r>
              <a:rPr lang="zh-CN" altLang="en-US" dirty="0" smtClean="0"/>
              <a:t>其中</a:t>
            </a:r>
            <a:r>
              <a:rPr lang="en-US" altLang="zh-CN" dirty="0" smtClean="0"/>
              <a:t>1000</a:t>
            </a:r>
            <a:r>
              <a:rPr lang="zh-CN" altLang="en-US" dirty="0" smtClean="0"/>
              <a:t>和</a:t>
            </a:r>
            <a:r>
              <a:rPr lang="en-US" altLang="zh-CN" dirty="0" smtClean="0"/>
              <a:t>1010</a:t>
            </a:r>
            <a:r>
              <a:rPr lang="zh-CN" altLang="en-US" dirty="0" smtClean="0"/>
              <a:t>之间的屏幕编号为</a:t>
            </a:r>
            <a:r>
              <a:rPr lang="en-US" altLang="zh-CN" dirty="0" smtClean="0"/>
              <a:t>ABAP</a:t>
            </a:r>
            <a:r>
              <a:rPr lang="zh-CN" altLang="en-US" dirty="0" smtClean="0"/>
              <a:t>字典表的维护屏幕以及可执行程序的标准选择屏幕而预留</a:t>
            </a:r>
            <a:endParaRPr lang="en-US" altLang="zh-CN" dirty="0" smtClean="0"/>
          </a:p>
          <a:p>
            <a:r>
              <a:rPr lang="zh-CN" altLang="en-US" dirty="0" smtClean="0"/>
              <a:t>属性（</a:t>
            </a:r>
            <a:r>
              <a:rPr lang="en-US" altLang="zh-CN" dirty="0" smtClean="0"/>
              <a:t>Attributes</a:t>
            </a:r>
            <a:r>
              <a:rPr lang="zh-CN" altLang="en-US" dirty="0" smtClean="0"/>
              <a:t>）</a:t>
            </a:r>
            <a:endParaRPr lang="en-US" altLang="zh-CN" dirty="0" smtClean="0"/>
          </a:p>
          <a:p>
            <a:pPr lvl="1"/>
            <a:r>
              <a:rPr lang="zh-CN" altLang="en-US" dirty="0"/>
              <a:t>设定</a:t>
            </a:r>
            <a:r>
              <a:rPr lang="zh-CN" altLang="en-US" dirty="0" smtClean="0"/>
              <a:t>屏幕基本属性</a:t>
            </a:r>
            <a:endParaRPr lang="en-US" altLang="zh-CN" dirty="0" smtClean="0"/>
          </a:p>
          <a:p>
            <a:r>
              <a:rPr lang="zh-CN" altLang="en-US" dirty="0" smtClean="0"/>
              <a:t>元素清单（</a:t>
            </a:r>
            <a:r>
              <a:rPr lang="en-US" altLang="zh-CN" dirty="0" smtClean="0"/>
              <a:t>Element List</a:t>
            </a:r>
            <a:r>
              <a:rPr lang="zh-CN" altLang="en-US" dirty="0" smtClean="0"/>
              <a:t>）</a:t>
            </a:r>
            <a:endParaRPr lang="en-US" altLang="zh-CN" dirty="0" smtClean="0"/>
          </a:p>
          <a:p>
            <a:pPr lvl="1"/>
            <a:r>
              <a:rPr lang="zh-CN" altLang="en-US" dirty="0" smtClean="0"/>
              <a:t>包含界面中定义的所有构成元素</a:t>
            </a:r>
            <a:endParaRPr lang="en-US" altLang="zh-CN" dirty="0" smtClean="0"/>
          </a:p>
          <a:p>
            <a:pPr lvl="1"/>
            <a:r>
              <a:rPr lang="zh-CN" altLang="en-US" dirty="0"/>
              <a:t>可</a:t>
            </a:r>
            <a:r>
              <a:rPr lang="zh-CN" altLang="en-US" dirty="0" smtClean="0"/>
              <a:t>编辑元素属性</a:t>
            </a:r>
            <a:endParaRPr lang="en-US" altLang="zh-CN" dirty="0" smtClean="0"/>
          </a:p>
          <a:p>
            <a:pPr lvl="1"/>
            <a:r>
              <a:rPr lang="en-US" altLang="zh-CN" dirty="0" smtClean="0"/>
              <a:t>OK_CODE</a:t>
            </a:r>
            <a:r>
              <a:rPr lang="zh-CN" altLang="en-US" dirty="0" smtClean="0"/>
              <a:t>（要定义接收变量）</a:t>
            </a:r>
            <a:endParaRPr lang="en-US" altLang="zh-CN" dirty="0" smtClean="0"/>
          </a:p>
          <a:p>
            <a:r>
              <a:rPr lang="zh-CN" altLang="en-US" dirty="0" smtClean="0"/>
              <a:t>流逻辑（</a:t>
            </a:r>
            <a:r>
              <a:rPr lang="en-US" altLang="zh-CN" dirty="0" smtClean="0"/>
              <a:t>Flow Logic</a:t>
            </a:r>
            <a:r>
              <a:rPr lang="zh-CN" altLang="en-US" dirty="0" smtClean="0"/>
              <a:t>）</a:t>
            </a:r>
            <a:endParaRPr lang="en-US" altLang="zh-CN" dirty="0" smtClean="0"/>
          </a:p>
          <a:p>
            <a:pPr lvl="1"/>
            <a:r>
              <a:rPr lang="zh-CN" altLang="en-US" dirty="0" smtClean="0"/>
              <a:t>代码定义部分</a:t>
            </a:r>
            <a:endParaRPr lang="en-US" altLang="zh-CN" dirty="0" smtClean="0"/>
          </a:p>
          <a:p>
            <a:r>
              <a:rPr lang="zh-CN" altLang="en-US" dirty="0" smtClean="0"/>
              <a:t>点击                可以进入</a:t>
            </a:r>
            <a:r>
              <a:rPr lang="en-US" altLang="zh-CN" dirty="0" smtClean="0"/>
              <a:t>Screen Layout Designer</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571725"/>
            <a:ext cx="3816424" cy="2592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98157"/>
            <a:ext cx="685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253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3939</TotalTime>
  <Words>2831</Words>
  <Application>Microsoft Office PowerPoint</Application>
  <PresentationFormat>全屏显示(4:3)</PresentationFormat>
  <Paragraphs>452</Paragraphs>
  <Slides>46</Slides>
  <Notes>1</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Online程序</vt:lpstr>
      <vt:lpstr>内容概览</vt:lpstr>
      <vt:lpstr>内容概览</vt:lpstr>
      <vt:lpstr>Online程序概览-1</vt:lpstr>
      <vt:lpstr>Online程序概览-2</vt:lpstr>
      <vt:lpstr>内容概览</vt:lpstr>
      <vt:lpstr>界面（Screen）</vt:lpstr>
      <vt:lpstr>界面中的事件块（Event Block）</vt:lpstr>
      <vt:lpstr>创建界面</vt:lpstr>
      <vt:lpstr>属性（Attributes）</vt:lpstr>
      <vt:lpstr>元素清单（Element List）</vt:lpstr>
      <vt:lpstr>Screen Layout Designer</vt:lpstr>
      <vt:lpstr>参照创建</vt:lpstr>
      <vt:lpstr>界面中的常用关键字</vt:lpstr>
      <vt:lpstr>数据处理逻辑</vt:lpstr>
      <vt:lpstr>Module执行顺序</vt:lpstr>
      <vt:lpstr>Online程序事务代码</vt:lpstr>
      <vt:lpstr>内容概览</vt:lpstr>
      <vt:lpstr>按钮</vt:lpstr>
      <vt:lpstr>文本/输入框控件</vt:lpstr>
      <vt:lpstr>数据检查</vt:lpstr>
      <vt:lpstr>单选按钮</vt:lpstr>
      <vt:lpstr>复选框</vt:lpstr>
      <vt:lpstr>Box控件</vt:lpstr>
      <vt:lpstr>图标</vt:lpstr>
      <vt:lpstr>内容概览</vt:lpstr>
      <vt:lpstr>Table Control控件</vt:lpstr>
      <vt:lpstr>使用向导创建Table Control</vt:lpstr>
      <vt:lpstr>Table Control列的修改</vt:lpstr>
      <vt:lpstr>Table Control界面属性练习</vt:lpstr>
      <vt:lpstr>控件属性临时修改</vt:lpstr>
      <vt:lpstr>修改table control属性</vt:lpstr>
      <vt:lpstr>Table Control数据练习</vt:lpstr>
      <vt:lpstr>Tabstrip控件</vt:lpstr>
      <vt:lpstr>使用向导创建Tabstrip Control</vt:lpstr>
      <vt:lpstr>标签页的修改</vt:lpstr>
      <vt:lpstr>子界面/主界面屏幕逻辑流</vt:lpstr>
      <vt:lpstr>GUI Status/GUI Title</vt:lpstr>
      <vt:lpstr>内容概览</vt:lpstr>
      <vt:lpstr>界面切换的命令</vt:lpstr>
      <vt:lpstr>内容概览</vt:lpstr>
      <vt:lpstr>F4的实现</vt:lpstr>
      <vt:lpstr>数据字典搜索帮助</vt:lpstr>
      <vt:lpstr>动态实现F4</vt:lpstr>
      <vt:lpstr>几个特别的F4</vt:lpstr>
      <vt:lpstr>下拉菜单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487</cp:revision>
  <dcterms:created xsi:type="dcterms:W3CDTF">2013-06-06T10:01:03Z</dcterms:created>
  <dcterms:modified xsi:type="dcterms:W3CDTF">2014-03-22T17:03:56Z</dcterms:modified>
</cp:coreProperties>
</file>