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330" r:id="rId3"/>
    <p:sldId id="334" r:id="rId4"/>
    <p:sldId id="331" r:id="rId5"/>
    <p:sldId id="336" r:id="rId6"/>
    <p:sldId id="335" r:id="rId7"/>
    <p:sldId id="337" r:id="rId8"/>
    <p:sldId id="345" r:id="rId9"/>
    <p:sldId id="346" r:id="rId10"/>
    <p:sldId id="340" r:id="rId11"/>
    <p:sldId id="348" r:id="rId12"/>
    <p:sldId id="349" r:id="rId13"/>
    <p:sldId id="355" r:id="rId14"/>
    <p:sldId id="338" r:id="rId15"/>
    <p:sldId id="343" r:id="rId16"/>
    <p:sldId id="342" r:id="rId17"/>
    <p:sldId id="341" r:id="rId18"/>
    <p:sldId id="354" r:id="rId19"/>
    <p:sldId id="347" r:id="rId20"/>
    <p:sldId id="352" r:id="rId21"/>
    <p:sldId id="344" r:id="rId22"/>
    <p:sldId id="350" r:id="rId23"/>
    <p:sldId id="351" r:id="rId24"/>
    <p:sldId id="332" r:id="rId25"/>
    <p:sldId id="353"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86" autoAdjust="0"/>
    <p:restoredTop sz="97630" autoAdjust="0"/>
  </p:normalViewPr>
  <p:slideViewPr>
    <p:cSldViewPr>
      <p:cViewPr varScale="1">
        <p:scale>
          <a:sx n="89" d="100"/>
          <a:sy n="89" d="100"/>
        </p:scale>
        <p:origin x="-1098"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D83096-3E4D-4EAD-AED6-5B6EA8EE5365}" type="datetimeFigureOut">
              <a:rPr lang="zh-CN" altLang="en-US" smtClean="0"/>
              <a:t>2013/11/12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E12149-6181-4C94-9E93-FF5EF77BF103}" type="slidenum">
              <a:rPr lang="zh-CN" altLang="en-US" smtClean="0"/>
              <a:t>‹#›</a:t>
            </a:fld>
            <a:endParaRPr lang="zh-CN" altLang="en-US"/>
          </a:p>
        </p:txBody>
      </p:sp>
    </p:spTree>
    <p:extLst>
      <p:ext uri="{BB962C8B-B14F-4D97-AF65-F5344CB8AC3E}">
        <p14:creationId xmlns:p14="http://schemas.microsoft.com/office/powerpoint/2010/main" val="1022348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2013/11/12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2013/11/12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2013/11/12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2013/11/12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2013/11/12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2013/11/12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2013/11/12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2013/11/12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2013/11/12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2996952"/>
            <a:ext cx="7772400" cy="1470025"/>
          </a:xfrm>
        </p:spPr>
        <p:txBody>
          <a:bodyPr/>
          <a:lstStyle/>
          <a:p>
            <a:r>
              <a:rPr lang="en-US" altLang="zh-CN" dirty="0" smtClean="0">
                <a:solidFill>
                  <a:schemeClr val="bg1"/>
                </a:solidFill>
              </a:rPr>
              <a:t>BDC</a:t>
            </a:r>
            <a:endParaRPr lang="zh-CN" altLang="en-US" dirty="0">
              <a:solidFill>
                <a:schemeClr val="bg1"/>
              </a:solidFill>
            </a:endParaRPr>
          </a:p>
        </p:txBody>
      </p:sp>
    </p:spTree>
    <p:extLst>
      <p:ext uri="{BB962C8B-B14F-4D97-AF65-F5344CB8AC3E}">
        <p14:creationId xmlns:p14="http://schemas.microsoft.com/office/powerpoint/2010/main" val="24069920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BDC</a:t>
            </a:r>
            <a:r>
              <a:rPr lang="zh-CN" altLang="en-US" dirty="0" smtClean="0"/>
              <a:t>数据填充结构字段</a:t>
            </a:r>
            <a:endParaRPr lang="zh-CN" altLang="en-US" dirty="0"/>
          </a:p>
        </p:txBody>
      </p:sp>
      <p:sp>
        <p:nvSpPr>
          <p:cNvPr id="5" name="内容占位符 4"/>
          <p:cNvSpPr>
            <a:spLocks noGrp="1"/>
          </p:cNvSpPr>
          <p:nvPr>
            <p:ph idx="1"/>
          </p:nvPr>
        </p:nvSpPr>
        <p:spPr/>
        <p:txBody>
          <a:bodyPr/>
          <a:lstStyle/>
          <a:p>
            <a:r>
              <a:rPr lang="zh-CN" altLang="en-US" dirty="0" smtClean="0"/>
              <a:t>调用</a:t>
            </a:r>
            <a:r>
              <a:rPr lang="en-US" altLang="zh-CN" dirty="0" smtClean="0"/>
              <a:t>BDC</a:t>
            </a:r>
            <a:r>
              <a:rPr lang="zh-CN" altLang="en-US" dirty="0" smtClean="0"/>
              <a:t>时，是使用</a:t>
            </a:r>
            <a:r>
              <a:rPr lang="en-US" altLang="zh-CN" dirty="0" smtClean="0"/>
              <a:t>BDCDATA</a:t>
            </a:r>
            <a:r>
              <a:rPr lang="zh-CN" altLang="en-US" dirty="0" smtClean="0"/>
              <a:t>表格中的数据执行事务代码</a:t>
            </a:r>
            <a:endParaRPr lang="en-US" altLang="zh-CN" dirty="0" smtClean="0"/>
          </a:p>
          <a:p>
            <a:pPr lvl="1"/>
            <a:r>
              <a:rPr lang="en-US" altLang="zh-CN" dirty="0" smtClean="0"/>
              <a:t>BDCDATA</a:t>
            </a:r>
            <a:r>
              <a:rPr lang="zh-CN" altLang="en-US" dirty="0" smtClean="0"/>
              <a:t>是一个和</a:t>
            </a:r>
            <a:r>
              <a:rPr lang="en-US" altLang="zh-CN" dirty="0" smtClean="0"/>
              <a:t>SHDB</a:t>
            </a:r>
            <a:r>
              <a:rPr lang="zh-CN" altLang="en-US" dirty="0" smtClean="0"/>
              <a:t>录屏结果界面结构相同的表格</a:t>
            </a:r>
            <a:endParaRPr lang="zh-CN" altLang="en-US" dirty="0"/>
          </a:p>
        </p:txBody>
      </p:sp>
      <p:graphicFrame>
        <p:nvGraphicFramePr>
          <p:cNvPr id="6" name="表格 8"/>
          <p:cNvGraphicFramePr>
            <a:graphicFrameLocks noGrp="1"/>
          </p:cNvGraphicFramePr>
          <p:nvPr>
            <p:extLst>
              <p:ext uri="{D42A27DB-BD31-4B8C-83A1-F6EECF244321}">
                <p14:modId xmlns:p14="http://schemas.microsoft.com/office/powerpoint/2010/main" val="3928985227"/>
              </p:ext>
            </p:extLst>
          </p:nvPr>
        </p:nvGraphicFramePr>
        <p:xfrm>
          <a:off x="467544" y="3284984"/>
          <a:ext cx="8136904" cy="2828028"/>
        </p:xfrm>
        <a:graphic>
          <a:graphicData uri="http://schemas.openxmlformats.org/drawingml/2006/table">
            <a:tbl>
              <a:tblPr firstRow="1" bandRow="1">
                <a:tableStyleId>{5C22544A-7EE6-4342-B048-85BDC9FD1C3A}</a:tableStyleId>
              </a:tblPr>
              <a:tblGrid>
                <a:gridCol w="1410396"/>
                <a:gridCol w="867937"/>
                <a:gridCol w="1084921"/>
                <a:gridCol w="1792804"/>
                <a:gridCol w="2980846"/>
              </a:tblGrid>
              <a:tr h="4572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kern="1200" dirty="0" smtClean="0"/>
                        <a:t>字段名称</a:t>
                      </a:r>
                      <a:endParaRPr lang="en-US" altLang="zh-TW" sz="1400" kern="1200" dirty="0" smtClean="0">
                        <a:solidFill>
                          <a:schemeClr val="tx1"/>
                        </a:solidFill>
                        <a:latin typeface="+mn-lt"/>
                        <a:ea typeface="+mn-ea"/>
                        <a:cs typeface="+mn-cs"/>
                      </a:endParaRPr>
                    </a:p>
                  </a:txBody>
                  <a:tcPr marL="84404" marR="84404" marT="45727" marB="457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kern="1200" dirty="0" smtClean="0"/>
                        <a:t>类型</a:t>
                      </a:r>
                      <a:endParaRPr lang="en-US" altLang="zh-TW" sz="1400" kern="1200" dirty="0" smtClean="0">
                        <a:solidFill>
                          <a:schemeClr val="tx1"/>
                        </a:solidFill>
                        <a:latin typeface="+mn-lt"/>
                        <a:ea typeface="+mn-ea"/>
                        <a:cs typeface="+mn-cs"/>
                      </a:endParaRPr>
                    </a:p>
                  </a:txBody>
                  <a:tcPr marL="84404" marR="84404" marT="45727" marB="457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kern="1200" dirty="0" smtClean="0"/>
                        <a:t>长度</a:t>
                      </a:r>
                      <a:endParaRPr lang="en-US" altLang="zh-TW" sz="1400" kern="1200" dirty="0" smtClean="0">
                        <a:solidFill>
                          <a:schemeClr val="tx1"/>
                        </a:solidFill>
                        <a:latin typeface="+mn-lt"/>
                        <a:ea typeface="+mn-ea"/>
                        <a:cs typeface="+mn-cs"/>
                      </a:endParaRPr>
                    </a:p>
                  </a:txBody>
                  <a:tcPr marL="84404" marR="84404" marT="45727" marB="457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kern="1200" dirty="0" smtClean="0"/>
                        <a:t>描述</a:t>
                      </a:r>
                      <a:endParaRPr lang="en-US" altLang="zh-TW" sz="1400" kern="1200" dirty="0" smtClean="0">
                        <a:solidFill>
                          <a:schemeClr val="tx1"/>
                        </a:solidFill>
                        <a:latin typeface="+mn-lt"/>
                        <a:ea typeface="+mn-ea"/>
                        <a:cs typeface="+mn-cs"/>
                      </a:endParaRPr>
                    </a:p>
                  </a:txBody>
                  <a:tcPr marL="84404" marR="84404" marT="45727" marB="457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kern="1200" dirty="0" smtClean="0"/>
                        <a:t>说明</a:t>
                      </a:r>
                      <a:endParaRPr lang="en-US" altLang="zh-TW" sz="1400" kern="1200" dirty="0" smtClean="0">
                        <a:solidFill>
                          <a:schemeClr val="tx1"/>
                        </a:solidFill>
                        <a:latin typeface="+mn-lt"/>
                        <a:ea typeface="+mn-ea"/>
                        <a:cs typeface="+mn-cs"/>
                      </a:endParaRPr>
                    </a:p>
                  </a:txBody>
                  <a:tcPr marL="84404" marR="84404" marT="45727" marB="45727" horzOverflow="overflow"/>
                </a:tc>
              </a:tr>
              <a:tr h="3736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TW" sz="1400" kern="1200" dirty="0" smtClean="0"/>
                        <a:t>PROGRAM</a:t>
                      </a:r>
                      <a:endParaRPr lang="en-US" altLang="zh-TW" sz="1400" kern="1200" dirty="0" smtClean="0">
                        <a:solidFill>
                          <a:schemeClr val="tx1"/>
                        </a:solidFill>
                        <a:latin typeface="+mn-lt"/>
                        <a:ea typeface="+mn-ea"/>
                        <a:cs typeface="+mn-cs"/>
                      </a:endParaRPr>
                    </a:p>
                  </a:txBody>
                  <a:tcPr marL="84404" marR="84404" marT="45727" marB="457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TW" sz="1400" kern="1200" dirty="0" smtClean="0"/>
                        <a:t>CHAR</a:t>
                      </a:r>
                      <a:endParaRPr lang="en-US" altLang="zh-TW" sz="1400" kern="1200" dirty="0" smtClean="0">
                        <a:solidFill>
                          <a:schemeClr val="tx1"/>
                        </a:solidFill>
                        <a:latin typeface="+mn-lt"/>
                        <a:ea typeface="+mn-ea"/>
                        <a:cs typeface="+mn-cs"/>
                      </a:endParaRPr>
                    </a:p>
                  </a:txBody>
                  <a:tcPr marL="84404" marR="84404" marT="45727" marB="457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TW" sz="1400" kern="1200" dirty="0" smtClean="0"/>
                        <a:t>8</a:t>
                      </a:r>
                      <a:endParaRPr lang="en-US" altLang="zh-TW" sz="1400" kern="1200" dirty="0" smtClean="0">
                        <a:solidFill>
                          <a:schemeClr val="tx1"/>
                        </a:solidFill>
                        <a:latin typeface="+mn-lt"/>
                        <a:ea typeface="+mn-ea"/>
                        <a:cs typeface="+mn-cs"/>
                      </a:endParaRPr>
                    </a:p>
                  </a:txBody>
                  <a:tcPr marL="84404" marR="84404" marT="45727" marB="457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kern="1200" dirty="0" smtClean="0"/>
                        <a:t>程序</a:t>
                      </a:r>
                      <a:endParaRPr lang="en-US" altLang="zh-TW" sz="1400" kern="1200" dirty="0" smtClean="0">
                        <a:solidFill>
                          <a:schemeClr val="tx1"/>
                        </a:solidFill>
                        <a:latin typeface="+mn-lt"/>
                        <a:ea typeface="+mn-ea"/>
                        <a:cs typeface="+mn-cs"/>
                      </a:endParaRPr>
                    </a:p>
                  </a:txBody>
                  <a:tcPr marL="84404" marR="84404" marT="45727" marB="457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kern="1200" dirty="0" smtClean="0"/>
                        <a:t>所操作的事务所对应的程序名称</a:t>
                      </a:r>
                      <a:endParaRPr lang="en-US" altLang="zh-TW" sz="1400" kern="1200" dirty="0" smtClean="0">
                        <a:solidFill>
                          <a:schemeClr val="tx1"/>
                        </a:solidFill>
                        <a:latin typeface="+mn-lt"/>
                        <a:ea typeface="+mn-ea"/>
                        <a:cs typeface="+mn-cs"/>
                      </a:endParaRPr>
                    </a:p>
                  </a:txBody>
                  <a:tcPr marL="84404" marR="84404" marT="45727" marB="45727" horzOverflow="overflow"/>
                </a:tc>
              </a:tr>
              <a:tr h="3736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TW" sz="1400" kern="1200" dirty="0" smtClean="0"/>
                        <a:t>DYNPRO</a:t>
                      </a:r>
                      <a:endParaRPr lang="en-US" altLang="zh-TW" sz="1400" kern="1200" dirty="0" smtClean="0">
                        <a:solidFill>
                          <a:schemeClr val="tx1"/>
                        </a:solidFill>
                        <a:latin typeface="+mn-lt"/>
                        <a:ea typeface="+mn-ea"/>
                        <a:cs typeface="+mn-cs"/>
                      </a:endParaRPr>
                    </a:p>
                  </a:txBody>
                  <a:tcPr marL="84404" marR="84404" marT="45727" marB="457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TW" sz="1400" kern="1200" dirty="0" smtClean="0"/>
                        <a:t>NUMC</a:t>
                      </a:r>
                      <a:endParaRPr lang="en-US" altLang="zh-TW" sz="1400" kern="1200" dirty="0" smtClean="0">
                        <a:solidFill>
                          <a:schemeClr val="tx1"/>
                        </a:solidFill>
                        <a:latin typeface="+mn-lt"/>
                        <a:ea typeface="+mn-ea"/>
                        <a:cs typeface="+mn-cs"/>
                      </a:endParaRPr>
                    </a:p>
                  </a:txBody>
                  <a:tcPr marL="84404" marR="84404" marT="45727" marB="457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TW" sz="1400" kern="1200" dirty="0" smtClean="0"/>
                        <a:t>4</a:t>
                      </a:r>
                      <a:endParaRPr lang="en-US" altLang="zh-TW" sz="1400" kern="1200" dirty="0" smtClean="0">
                        <a:solidFill>
                          <a:schemeClr val="tx1"/>
                        </a:solidFill>
                        <a:latin typeface="+mn-lt"/>
                        <a:ea typeface="+mn-ea"/>
                        <a:cs typeface="+mn-cs"/>
                      </a:endParaRPr>
                    </a:p>
                  </a:txBody>
                  <a:tcPr marL="84404" marR="84404" marT="45727" marB="457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kern="1200" dirty="0" smtClean="0"/>
                        <a:t>界面编号</a:t>
                      </a:r>
                      <a:endParaRPr lang="en-US" altLang="zh-TW" sz="1400" kern="1200" dirty="0" smtClean="0">
                        <a:solidFill>
                          <a:schemeClr val="tx1"/>
                        </a:solidFill>
                        <a:latin typeface="+mn-lt"/>
                        <a:ea typeface="+mn-ea"/>
                        <a:cs typeface="+mn-cs"/>
                      </a:endParaRPr>
                    </a:p>
                  </a:txBody>
                  <a:tcPr marL="84404" marR="84404" marT="45727" marB="457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kern="1200" dirty="0" smtClean="0"/>
                        <a:t>可能是主屏幕，也可能是子屏幕</a:t>
                      </a:r>
                      <a:endParaRPr lang="en-US" altLang="zh-TW" sz="1400" kern="1200" dirty="0" smtClean="0">
                        <a:solidFill>
                          <a:schemeClr val="tx1"/>
                        </a:solidFill>
                        <a:latin typeface="+mn-lt"/>
                        <a:ea typeface="+mn-ea"/>
                        <a:cs typeface="+mn-cs"/>
                      </a:endParaRPr>
                    </a:p>
                  </a:txBody>
                  <a:tcPr marL="84404" marR="84404" marT="45727" marB="45727" horzOverflow="overflow"/>
                </a:tc>
              </a:tr>
              <a:tr h="3736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TW" sz="1400" kern="1200" dirty="0" smtClean="0"/>
                        <a:t>DYNBEGIN</a:t>
                      </a:r>
                      <a:endParaRPr lang="en-US" altLang="zh-TW" sz="1400" kern="1200" dirty="0" smtClean="0">
                        <a:solidFill>
                          <a:schemeClr val="tx1"/>
                        </a:solidFill>
                        <a:latin typeface="+mn-lt"/>
                        <a:ea typeface="+mn-ea"/>
                        <a:cs typeface="+mn-cs"/>
                      </a:endParaRPr>
                    </a:p>
                  </a:txBody>
                  <a:tcPr marL="84404" marR="84404" marT="45727" marB="457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TW" sz="1400" kern="1200" dirty="0" smtClean="0"/>
                        <a:t>CHAR</a:t>
                      </a:r>
                      <a:endParaRPr lang="en-US" altLang="zh-TW" sz="1400" kern="1200" dirty="0" smtClean="0">
                        <a:solidFill>
                          <a:schemeClr val="tx1"/>
                        </a:solidFill>
                        <a:latin typeface="+mn-lt"/>
                        <a:ea typeface="+mn-ea"/>
                        <a:cs typeface="+mn-cs"/>
                      </a:endParaRPr>
                    </a:p>
                  </a:txBody>
                  <a:tcPr marL="84404" marR="84404" marT="45727" marB="457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TW" sz="1400" kern="1200" dirty="0" smtClean="0"/>
                        <a:t>1</a:t>
                      </a:r>
                      <a:endParaRPr lang="en-US" altLang="zh-TW" sz="1400" kern="1200" dirty="0" smtClean="0">
                        <a:solidFill>
                          <a:schemeClr val="tx1"/>
                        </a:solidFill>
                        <a:latin typeface="+mn-lt"/>
                        <a:ea typeface="+mn-ea"/>
                        <a:cs typeface="+mn-cs"/>
                      </a:endParaRPr>
                    </a:p>
                  </a:txBody>
                  <a:tcPr marL="84404" marR="84404" marT="45727" marB="457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kern="1200" dirty="0" smtClean="0"/>
                        <a:t>是否是界面开始一行</a:t>
                      </a:r>
                      <a:endParaRPr lang="en-US" altLang="zh-TW" sz="1400" kern="1200" dirty="0" smtClean="0">
                        <a:solidFill>
                          <a:schemeClr val="tx1"/>
                        </a:solidFill>
                        <a:latin typeface="+mn-lt"/>
                        <a:ea typeface="+mn-ea"/>
                        <a:cs typeface="+mn-cs"/>
                      </a:endParaRPr>
                    </a:p>
                  </a:txBody>
                  <a:tcPr marL="84404" marR="84404" marT="45727" marB="457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kern="1200" dirty="0" smtClean="0"/>
                        <a:t>第一行为</a:t>
                      </a:r>
                      <a:r>
                        <a:rPr lang="en-US" altLang="zh-CN" sz="1400" kern="1200" dirty="0" smtClean="0"/>
                        <a:t>’X’</a:t>
                      </a:r>
                      <a:r>
                        <a:rPr lang="zh-CN" altLang="en-US" sz="1400" kern="1200" dirty="0" smtClean="0"/>
                        <a:t>，否则为</a:t>
                      </a:r>
                      <a:r>
                        <a:rPr lang="en-US" altLang="zh-CN" sz="1400" kern="1200" dirty="0" smtClean="0"/>
                        <a:t>’’</a:t>
                      </a:r>
                      <a:endParaRPr lang="en-US" altLang="zh-TW" sz="1400" kern="1200" dirty="0" smtClean="0">
                        <a:solidFill>
                          <a:schemeClr val="tx1"/>
                        </a:solidFill>
                        <a:latin typeface="+mn-lt"/>
                        <a:ea typeface="+mn-ea"/>
                        <a:cs typeface="+mn-cs"/>
                      </a:endParaRPr>
                    </a:p>
                  </a:txBody>
                  <a:tcPr marL="84404" marR="84404" marT="45727" marB="45727" horzOverflow="overflow"/>
                </a:tc>
              </a:tr>
              <a:tr h="3736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TW" sz="1400" kern="1200" dirty="0" smtClean="0"/>
                        <a:t>FNAM</a:t>
                      </a:r>
                      <a:endParaRPr lang="en-US" altLang="zh-TW" sz="1400" kern="1200" dirty="0" smtClean="0">
                        <a:solidFill>
                          <a:schemeClr val="tx1"/>
                        </a:solidFill>
                        <a:latin typeface="+mn-lt"/>
                        <a:ea typeface="+mn-ea"/>
                        <a:cs typeface="+mn-cs"/>
                      </a:endParaRPr>
                    </a:p>
                  </a:txBody>
                  <a:tcPr marL="84404" marR="84404" marT="45727" marB="457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TW" sz="1400" kern="1200" dirty="0" smtClean="0"/>
                        <a:t>CHAR</a:t>
                      </a:r>
                      <a:endParaRPr lang="en-US" altLang="zh-TW" sz="1400" kern="1200" dirty="0" smtClean="0">
                        <a:solidFill>
                          <a:schemeClr val="tx1"/>
                        </a:solidFill>
                        <a:latin typeface="+mn-lt"/>
                        <a:ea typeface="+mn-ea"/>
                        <a:cs typeface="+mn-cs"/>
                      </a:endParaRPr>
                    </a:p>
                  </a:txBody>
                  <a:tcPr marL="84404" marR="84404" marT="45727" marB="457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TW" sz="1400" kern="1200" dirty="0" smtClean="0"/>
                        <a:t>35</a:t>
                      </a:r>
                      <a:endParaRPr lang="en-US" altLang="zh-TW" sz="1400" kern="1200" dirty="0" smtClean="0">
                        <a:solidFill>
                          <a:schemeClr val="tx1"/>
                        </a:solidFill>
                        <a:latin typeface="+mn-lt"/>
                        <a:ea typeface="+mn-ea"/>
                        <a:cs typeface="+mn-cs"/>
                      </a:endParaRPr>
                    </a:p>
                  </a:txBody>
                  <a:tcPr marL="84404" marR="84404" marT="45727" marB="457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kern="1200" dirty="0" smtClean="0"/>
                        <a:t>字段名称</a:t>
                      </a:r>
                      <a:endParaRPr lang="en-US" altLang="zh-TW" sz="1400" kern="1200" dirty="0" smtClean="0">
                        <a:solidFill>
                          <a:schemeClr val="tx1"/>
                        </a:solidFill>
                        <a:latin typeface="+mn-lt"/>
                        <a:ea typeface="+mn-ea"/>
                        <a:cs typeface="+mn-cs"/>
                      </a:endParaRPr>
                    </a:p>
                  </a:txBody>
                  <a:tcPr marL="84404" marR="84404" marT="45727" marB="457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kern="1200" dirty="0" smtClean="0"/>
                        <a:t>屏幕操作中具体对应的动作，与</a:t>
                      </a:r>
                      <a:r>
                        <a:rPr lang="en-US" altLang="zh-CN" sz="1400" kern="1200" dirty="0" smtClean="0"/>
                        <a:t>F1</a:t>
                      </a:r>
                      <a:r>
                        <a:rPr lang="zh-CN" altLang="en-US" sz="1400" kern="1200" dirty="0" smtClean="0"/>
                        <a:t>查到的字段名称一致</a:t>
                      </a:r>
                      <a:endParaRPr lang="en-US" altLang="zh-CN" sz="1400" kern="1200" dirty="0" smtClean="0"/>
                    </a:p>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kern="1200" dirty="0" smtClean="0"/>
                        <a:t>如：</a:t>
                      </a:r>
                      <a:r>
                        <a:rPr lang="en-US" altLang="zh-CN" sz="1400" kern="1200" dirty="0" smtClean="0"/>
                        <a:t>BDC_CURSOR</a:t>
                      </a:r>
                      <a:r>
                        <a:rPr lang="zh-CN" altLang="en-US" sz="1400" kern="1200" dirty="0" smtClean="0"/>
                        <a:t>，</a:t>
                      </a:r>
                      <a:r>
                        <a:rPr lang="en-US" altLang="zh-CN" sz="1400" kern="1200" dirty="0" smtClean="0"/>
                        <a:t>BDC_OKCODE</a:t>
                      </a:r>
                      <a:r>
                        <a:rPr lang="zh-CN" altLang="en-US" sz="1400" kern="1200" dirty="0" smtClean="0"/>
                        <a:t>等</a:t>
                      </a:r>
                      <a:endParaRPr lang="en-US" altLang="zh-TW" sz="1400" kern="1200" dirty="0" smtClean="0">
                        <a:solidFill>
                          <a:schemeClr val="tx1"/>
                        </a:solidFill>
                        <a:latin typeface="+mn-lt"/>
                        <a:ea typeface="+mn-ea"/>
                        <a:cs typeface="+mn-cs"/>
                      </a:endParaRPr>
                    </a:p>
                  </a:txBody>
                  <a:tcPr marL="84404" marR="84404" marT="45727" marB="45727" horzOverflow="overflow"/>
                </a:tc>
              </a:tr>
              <a:tr h="3736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TW" sz="1400" kern="1200" dirty="0" smtClean="0"/>
                        <a:t>FVAL</a:t>
                      </a:r>
                      <a:endParaRPr lang="en-US" altLang="zh-TW" sz="1400" kern="1200" dirty="0" smtClean="0">
                        <a:solidFill>
                          <a:schemeClr val="tx1"/>
                        </a:solidFill>
                        <a:latin typeface="+mn-lt"/>
                        <a:ea typeface="+mn-ea"/>
                        <a:cs typeface="+mn-cs"/>
                      </a:endParaRPr>
                    </a:p>
                  </a:txBody>
                  <a:tcPr marL="84404" marR="84404" marT="45727" marB="457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TW" sz="1400" kern="1200" dirty="0" smtClean="0"/>
                        <a:t>CHAR</a:t>
                      </a:r>
                      <a:endParaRPr lang="en-US" altLang="zh-TW" sz="1400" kern="1200" dirty="0" smtClean="0">
                        <a:solidFill>
                          <a:schemeClr val="tx1"/>
                        </a:solidFill>
                        <a:latin typeface="+mn-lt"/>
                        <a:ea typeface="+mn-ea"/>
                        <a:cs typeface="+mn-cs"/>
                      </a:endParaRPr>
                    </a:p>
                  </a:txBody>
                  <a:tcPr marL="84404" marR="84404" marT="45727" marB="457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TW" sz="1400" kern="1200" dirty="0" smtClean="0"/>
                        <a:t>80</a:t>
                      </a:r>
                      <a:endParaRPr lang="en-US" altLang="zh-TW" sz="1400" kern="1200" dirty="0" smtClean="0">
                        <a:solidFill>
                          <a:schemeClr val="tx1"/>
                        </a:solidFill>
                        <a:latin typeface="+mn-lt"/>
                        <a:ea typeface="+mn-ea"/>
                        <a:cs typeface="+mn-cs"/>
                      </a:endParaRPr>
                    </a:p>
                  </a:txBody>
                  <a:tcPr marL="84404" marR="84404" marT="45727" marB="457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kern="1200" dirty="0" smtClean="0"/>
                        <a:t>字段值</a:t>
                      </a:r>
                      <a:endParaRPr lang="en-US" altLang="zh-TW" sz="1400" kern="1200" dirty="0" smtClean="0">
                        <a:solidFill>
                          <a:schemeClr val="tx1"/>
                        </a:solidFill>
                        <a:latin typeface="+mn-lt"/>
                        <a:ea typeface="+mn-ea"/>
                        <a:cs typeface="+mn-cs"/>
                      </a:endParaRPr>
                    </a:p>
                  </a:txBody>
                  <a:tcPr marL="84404" marR="84404" marT="45727" marB="4572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kern="1200" dirty="0" smtClean="0"/>
                        <a:t>字段名所对应的参数</a:t>
                      </a:r>
                      <a:endParaRPr lang="en-US" altLang="zh-CN" sz="1400" kern="1200" dirty="0" smtClean="0"/>
                    </a:p>
                    <a:p>
                      <a:pPr marL="0" marR="0" lvl="0" indent="0" algn="l" defTabSz="914400" rtl="0" eaLnBrk="1" fontAlgn="base" latinLnBrk="0" hangingPunct="1">
                        <a:lnSpc>
                          <a:spcPct val="100000"/>
                        </a:lnSpc>
                        <a:spcBef>
                          <a:spcPct val="0"/>
                        </a:spcBef>
                        <a:spcAft>
                          <a:spcPct val="0"/>
                        </a:spcAft>
                        <a:buClrTx/>
                        <a:buSzTx/>
                        <a:buFontTx/>
                        <a:buNone/>
                        <a:tabLst/>
                      </a:pPr>
                      <a:r>
                        <a:rPr lang="zh-CN" altLang="en-US" sz="1400" kern="1200" dirty="0" smtClean="0"/>
                        <a:t>如：按钮的命令，分页签的名称等</a:t>
                      </a:r>
                      <a:endParaRPr lang="en-US" altLang="zh-TW" sz="1400" kern="1200" dirty="0" smtClean="0">
                        <a:solidFill>
                          <a:schemeClr val="tx1"/>
                        </a:solidFill>
                        <a:latin typeface="+mn-lt"/>
                        <a:ea typeface="+mn-ea"/>
                        <a:cs typeface="+mn-cs"/>
                      </a:endParaRPr>
                    </a:p>
                  </a:txBody>
                  <a:tcPr marL="84404" marR="84404" marT="45727" marB="45727" horzOverflow="overflow"/>
                </a:tc>
              </a:tr>
            </a:tbl>
          </a:graphicData>
        </a:graphic>
      </p:graphicFrame>
      <p:grpSp>
        <p:nvGrpSpPr>
          <p:cNvPr id="4" name="组合 3"/>
          <p:cNvGrpSpPr/>
          <p:nvPr/>
        </p:nvGrpSpPr>
        <p:grpSpPr>
          <a:xfrm>
            <a:off x="539552" y="2349275"/>
            <a:ext cx="6873350" cy="840343"/>
            <a:chOff x="395536" y="1700808"/>
            <a:chExt cx="6873350" cy="840343"/>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30531"/>
            <a:stretch/>
          </p:blipFill>
          <p:spPr bwMode="auto">
            <a:xfrm>
              <a:off x="395536" y="1700808"/>
              <a:ext cx="5838825" cy="840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036638" y="2171819"/>
              <a:ext cx="2232248" cy="307777"/>
            </a:xfrm>
            <a:prstGeom prst="rect">
              <a:avLst/>
            </a:prstGeom>
            <a:noFill/>
          </p:spPr>
          <p:txBody>
            <a:bodyPr wrap="square" rtlCol="0">
              <a:spAutoFit/>
            </a:bodyPr>
            <a:lstStyle/>
            <a:p>
              <a:r>
                <a:rPr lang="en-US" altLang="zh-CN" sz="1400" b="1" dirty="0" smtClean="0">
                  <a:solidFill>
                    <a:srgbClr val="FF0000"/>
                  </a:solidFill>
                  <a:effectLst>
                    <a:outerShdw blurRad="38100" dist="38100" dir="2700000" algn="tl">
                      <a:srgbClr val="000000">
                        <a:alpha val="43137"/>
                      </a:srgbClr>
                    </a:outerShdw>
                  </a:effectLst>
                </a:rPr>
                <a:t>BDC</a:t>
              </a:r>
              <a:r>
                <a:rPr lang="zh-CN" altLang="en-US" sz="1400" b="1" dirty="0" smtClean="0">
                  <a:solidFill>
                    <a:srgbClr val="FF0000"/>
                  </a:solidFill>
                  <a:effectLst>
                    <a:outerShdw blurRad="38100" dist="38100" dir="2700000" algn="tl">
                      <a:srgbClr val="000000">
                        <a:alpha val="43137"/>
                      </a:srgbClr>
                    </a:outerShdw>
                  </a:effectLst>
                </a:rPr>
                <a:t>操作表格</a:t>
              </a:r>
              <a:endParaRPr lang="en-US" altLang="zh-CN" sz="1400" b="1" dirty="0" smtClean="0">
                <a:solidFill>
                  <a:srgbClr val="FF0000"/>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2482896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BDC</a:t>
            </a:r>
            <a:r>
              <a:rPr lang="zh-CN" altLang="en-US" dirty="0" smtClean="0"/>
              <a:t>实现</a:t>
            </a:r>
            <a:r>
              <a:rPr lang="en-US" altLang="zh-CN" dirty="0" smtClean="0"/>
              <a:t>-3.</a:t>
            </a:r>
            <a:r>
              <a:rPr lang="zh-CN" altLang="en-US" dirty="0"/>
              <a:t>上传文件</a:t>
            </a:r>
          </a:p>
        </p:txBody>
      </p:sp>
      <p:sp>
        <p:nvSpPr>
          <p:cNvPr id="3" name="内容占位符 2"/>
          <p:cNvSpPr>
            <a:spLocks noGrp="1"/>
          </p:cNvSpPr>
          <p:nvPr>
            <p:ph idx="1"/>
          </p:nvPr>
        </p:nvSpPr>
        <p:spPr/>
        <p:txBody>
          <a:bodyPr/>
          <a:lstStyle/>
          <a:p>
            <a:r>
              <a:rPr lang="zh-CN" altLang="en-US" dirty="0" smtClean="0"/>
              <a:t>文件获取有两种方式：</a:t>
            </a:r>
            <a:endParaRPr lang="en-US" altLang="zh-CN" dirty="0" smtClean="0"/>
          </a:p>
          <a:p>
            <a:pPr lvl="1"/>
            <a:r>
              <a:rPr lang="zh-CN" altLang="en-US" dirty="0"/>
              <a:t>上传</a:t>
            </a:r>
            <a:r>
              <a:rPr lang="zh-CN" altLang="en-US" dirty="0" smtClean="0"/>
              <a:t>文件</a:t>
            </a:r>
            <a:endParaRPr lang="en-US" altLang="zh-CN" dirty="0" smtClean="0"/>
          </a:p>
          <a:p>
            <a:pPr lvl="2"/>
            <a:r>
              <a:rPr lang="zh-CN" altLang="en-US" dirty="0"/>
              <a:t>使用</a:t>
            </a:r>
            <a:r>
              <a:rPr lang="zh-CN" altLang="en-US" dirty="0" smtClean="0"/>
              <a:t>函数</a:t>
            </a:r>
            <a:r>
              <a:rPr lang="en-US" altLang="zh-CN" dirty="0" smtClean="0"/>
              <a:t>WS_FILENAME_GET</a:t>
            </a:r>
            <a:r>
              <a:rPr lang="zh-CN" altLang="en-US" dirty="0" smtClean="0"/>
              <a:t>，获取文件路径</a:t>
            </a:r>
            <a:endParaRPr lang="en-US" altLang="zh-CN" dirty="0" smtClean="0"/>
          </a:p>
          <a:p>
            <a:pPr lvl="2"/>
            <a:r>
              <a:rPr lang="zh-CN" altLang="en-US" dirty="0" smtClean="0"/>
              <a:t>使用函数</a:t>
            </a:r>
            <a:r>
              <a:rPr lang="en-US" altLang="zh-CN" dirty="0" smtClean="0"/>
              <a:t>GUI_UPLOAD</a:t>
            </a:r>
            <a:r>
              <a:rPr lang="zh-CN" altLang="en-US" dirty="0" smtClean="0"/>
              <a:t>，上传</a:t>
            </a:r>
            <a:r>
              <a:rPr lang="en-US" altLang="zh-CN" dirty="0" smtClean="0"/>
              <a:t>txt</a:t>
            </a:r>
            <a:r>
              <a:rPr lang="zh-CN" altLang="en-US" dirty="0" smtClean="0"/>
              <a:t>文件</a:t>
            </a:r>
            <a:endParaRPr lang="en-US" altLang="zh-CN" dirty="0" smtClean="0"/>
          </a:p>
          <a:p>
            <a:pPr lvl="2"/>
            <a:r>
              <a:rPr lang="zh-CN" altLang="en-US" dirty="0"/>
              <a:t>使用</a:t>
            </a:r>
            <a:r>
              <a:rPr lang="zh-CN" altLang="en-US" dirty="0" smtClean="0"/>
              <a:t>函数</a:t>
            </a:r>
            <a:r>
              <a:rPr lang="en-US" altLang="zh-CN" dirty="0" smtClean="0"/>
              <a:t>TEXT_CONVERT_XLS_TO_SAP</a:t>
            </a:r>
            <a:r>
              <a:rPr lang="zh-CN" altLang="en-US" dirty="0" smtClean="0"/>
              <a:t>，上传</a:t>
            </a:r>
            <a:r>
              <a:rPr lang="en-US" altLang="zh-CN" dirty="0" smtClean="0"/>
              <a:t>excel</a:t>
            </a:r>
            <a:r>
              <a:rPr lang="zh-CN" altLang="en-US" dirty="0" smtClean="0"/>
              <a:t>文件</a:t>
            </a:r>
            <a:endParaRPr lang="en-US" altLang="zh-CN" dirty="0" smtClean="0"/>
          </a:p>
          <a:p>
            <a:pPr lvl="1"/>
            <a:r>
              <a:rPr lang="en-US" altLang="zh-CN" dirty="0" smtClean="0"/>
              <a:t>Dataset</a:t>
            </a:r>
            <a:r>
              <a:rPr lang="zh-CN" altLang="en-US" dirty="0" smtClean="0"/>
              <a:t>读取</a:t>
            </a:r>
            <a:endParaRPr lang="en-US" altLang="zh-CN" dirty="0" smtClean="0"/>
          </a:p>
          <a:p>
            <a:endParaRPr lang="zh-CN" altLang="en-US" dirty="0"/>
          </a:p>
        </p:txBody>
      </p:sp>
      <p:grpSp>
        <p:nvGrpSpPr>
          <p:cNvPr id="5" name="组合 4"/>
          <p:cNvGrpSpPr/>
          <p:nvPr/>
        </p:nvGrpSpPr>
        <p:grpSpPr>
          <a:xfrm>
            <a:off x="251520" y="3717032"/>
            <a:ext cx="5191125" cy="1602147"/>
            <a:chOff x="251520" y="3717032"/>
            <a:chExt cx="5191125" cy="1602147"/>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928654"/>
              <a:ext cx="4133850" cy="3905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4159966"/>
              <a:ext cx="5191125" cy="3714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61729" y="3717032"/>
              <a:ext cx="2664296" cy="307777"/>
            </a:xfrm>
            <a:prstGeom prst="rect">
              <a:avLst/>
            </a:prstGeom>
            <a:noFill/>
          </p:spPr>
          <p:txBody>
            <a:bodyPr wrap="square" rtlCol="0">
              <a:spAutoFit/>
            </a:bodyPr>
            <a:lstStyle/>
            <a:p>
              <a:r>
                <a:rPr lang="zh-CN" altLang="en-US" sz="1400" b="1" dirty="0" smtClean="0">
                  <a:effectLst>
                    <a:outerShdw blurRad="38100" dist="38100" dir="2700000" algn="tl">
                      <a:srgbClr val="000000">
                        <a:alpha val="43137"/>
                      </a:srgbClr>
                    </a:outerShdw>
                  </a:effectLst>
                </a:rPr>
                <a:t>选择界面及搜索帮助</a:t>
              </a:r>
              <a:endParaRPr lang="zh-CN" altLang="en-US" sz="1400" b="1" dirty="0">
                <a:effectLst>
                  <a:outerShdw blurRad="38100" dist="38100" dir="2700000" algn="tl">
                    <a:srgbClr val="000000">
                      <a:alpha val="43137"/>
                    </a:srgbClr>
                  </a:outerShdw>
                </a:effectLst>
              </a:endParaRPr>
            </a:p>
          </p:txBody>
        </p:sp>
      </p:grpSp>
      <p:grpSp>
        <p:nvGrpSpPr>
          <p:cNvPr id="6" name="组合 5"/>
          <p:cNvGrpSpPr/>
          <p:nvPr/>
        </p:nvGrpSpPr>
        <p:grpSpPr>
          <a:xfrm>
            <a:off x="3923928" y="3356992"/>
            <a:ext cx="4824536" cy="2838904"/>
            <a:chOff x="3923928" y="3356992"/>
            <a:chExt cx="4824536" cy="2838904"/>
          </a:xfrm>
        </p:grpSpPr>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3356992"/>
              <a:ext cx="4608512" cy="28389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6084168" y="3557261"/>
              <a:ext cx="2664296" cy="307777"/>
            </a:xfrm>
            <a:prstGeom prst="rect">
              <a:avLst/>
            </a:prstGeom>
            <a:noFill/>
          </p:spPr>
          <p:txBody>
            <a:bodyPr wrap="square" rtlCol="0">
              <a:spAutoFit/>
            </a:bodyPr>
            <a:lstStyle/>
            <a:p>
              <a:r>
                <a:rPr lang="zh-CN" altLang="en-US" sz="1400" b="1" dirty="0">
                  <a:effectLst>
                    <a:outerShdw blurRad="38100" dist="38100" dir="2700000" algn="tl">
                      <a:srgbClr val="000000">
                        <a:alpha val="43137"/>
                      </a:srgbClr>
                    </a:outerShdw>
                  </a:effectLst>
                </a:rPr>
                <a:t>调用</a:t>
              </a:r>
              <a:r>
                <a:rPr lang="zh-CN" altLang="en-US" sz="1400" b="1" dirty="0" smtClean="0">
                  <a:effectLst>
                    <a:outerShdw blurRad="38100" dist="38100" dir="2700000" algn="tl">
                      <a:srgbClr val="000000">
                        <a:alpha val="43137"/>
                      </a:srgbClr>
                    </a:outerShdw>
                  </a:effectLst>
                </a:rPr>
                <a:t>函数获取文件路径</a:t>
              </a:r>
              <a:endParaRPr lang="zh-CN" altLang="en-US" sz="1400" b="1"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240569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BDC</a:t>
            </a:r>
            <a:r>
              <a:rPr lang="zh-CN" altLang="en-US" dirty="0" smtClean="0"/>
              <a:t>实现</a:t>
            </a:r>
            <a:r>
              <a:rPr lang="en-US" altLang="zh-CN" dirty="0" smtClean="0"/>
              <a:t>-3.</a:t>
            </a:r>
            <a:r>
              <a:rPr lang="zh-CN" altLang="en-US" dirty="0"/>
              <a:t>上传文件</a:t>
            </a:r>
          </a:p>
        </p:txBody>
      </p:sp>
      <p:sp>
        <p:nvSpPr>
          <p:cNvPr id="3" name="内容占位符 2"/>
          <p:cNvSpPr>
            <a:spLocks noGrp="1"/>
          </p:cNvSpPr>
          <p:nvPr>
            <p:ph idx="1"/>
          </p:nvPr>
        </p:nvSpPr>
        <p:spPr>
          <a:xfrm>
            <a:off x="179512" y="1556792"/>
            <a:ext cx="4042313" cy="4525963"/>
          </a:xfrm>
        </p:spPr>
        <p:txBody>
          <a:bodyPr/>
          <a:lstStyle/>
          <a:p>
            <a:r>
              <a:rPr lang="en-US" altLang="zh-CN" dirty="0" smtClean="0"/>
              <a:t>TXT</a:t>
            </a:r>
            <a:r>
              <a:rPr lang="zh-CN" altLang="en-US" dirty="0"/>
              <a:t>文件上</a:t>
            </a:r>
            <a:r>
              <a:rPr lang="zh-CN" altLang="en-US" dirty="0" smtClean="0"/>
              <a:t>传</a:t>
            </a:r>
            <a:endParaRPr lang="en-US" altLang="zh-CN" dirty="0" smtClean="0"/>
          </a:p>
          <a:p>
            <a:pPr lvl="1"/>
            <a:r>
              <a:rPr lang="zh-CN" altLang="en-US" dirty="0" smtClean="0"/>
              <a:t>文件路径要求转换为</a:t>
            </a:r>
            <a:r>
              <a:rPr lang="en-US" altLang="zh-CN" dirty="0" smtClean="0"/>
              <a:t>String</a:t>
            </a:r>
            <a:r>
              <a:rPr lang="zh-CN" altLang="en-US" dirty="0" smtClean="0"/>
              <a:t>格式</a:t>
            </a:r>
            <a:endParaRPr lang="en-US" altLang="zh-CN" dirty="0" smtClean="0"/>
          </a:p>
          <a:p>
            <a:pPr lvl="1"/>
            <a:r>
              <a:rPr lang="zh-CN" altLang="en-US" dirty="0"/>
              <a:t>直接转换</a:t>
            </a:r>
            <a:r>
              <a:rPr lang="zh-CN" altLang="en-US" dirty="0" smtClean="0"/>
              <a:t>至内表中</a:t>
            </a:r>
            <a:endParaRPr lang="en-US" altLang="zh-CN" dirty="0" smtClean="0"/>
          </a:p>
          <a:p>
            <a:pPr lvl="1"/>
            <a:r>
              <a:rPr lang="en-US" altLang="zh-CN" dirty="0" smtClean="0"/>
              <a:t>TXT</a:t>
            </a:r>
            <a:r>
              <a:rPr lang="zh-CN" altLang="en-US" dirty="0" smtClean="0"/>
              <a:t>文件去掉表头</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3" y="2924944"/>
            <a:ext cx="4320000" cy="34008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0406" y="2924944"/>
            <a:ext cx="4320000" cy="25613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内容占位符 2"/>
          <p:cNvSpPr txBox="1">
            <a:spLocks/>
          </p:cNvSpPr>
          <p:nvPr/>
        </p:nvSpPr>
        <p:spPr>
          <a:xfrm>
            <a:off x="4572000" y="1600336"/>
            <a:ext cx="4042313"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smtClean="0"/>
              <a:t>Excel</a:t>
            </a:r>
            <a:r>
              <a:rPr lang="zh-CN" altLang="en-US" dirty="0" smtClean="0"/>
              <a:t>文件上传</a:t>
            </a:r>
            <a:endParaRPr lang="en-US" altLang="zh-CN" dirty="0" smtClean="0"/>
          </a:p>
          <a:p>
            <a:pPr lvl="1"/>
            <a:r>
              <a:rPr lang="zh-CN" altLang="en-US" dirty="0" smtClean="0"/>
              <a:t>通过</a:t>
            </a:r>
            <a:r>
              <a:rPr lang="en-US" altLang="zh-CN" dirty="0" smtClean="0"/>
              <a:t>RAW</a:t>
            </a:r>
            <a:r>
              <a:rPr lang="zh-CN" altLang="en-US" dirty="0" smtClean="0"/>
              <a:t>内表进行转换</a:t>
            </a:r>
            <a:endParaRPr lang="zh-CN" altLang="en-US" dirty="0"/>
          </a:p>
        </p:txBody>
      </p:sp>
    </p:spTree>
    <p:extLst>
      <p:ext uri="{BB962C8B-B14F-4D97-AF65-F5344CB8AC3E}">
        <p14:creationId xmlns:p14="http://schemas.microsoft.com/office/powerpoint/2010/main" val="2339776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模板下载</a:t>
            </a:r>
            <a:endParaRPr lang="zh-CN" altLang="en-US" dirty="0"/>
          </a:p>
        </p:txBody>
      </p:sp>
      <p:sp>
        <p:nvSpPr>
          <p:cNvPr id="3" name="内容占位符 2"/>
          <p:cNvSpPr>
            <a:spLocks noGrp="1"/>
          </p:cNvSpPr>
          <p:nvPr>
            <p:ph idx="1"/>
          </p:nvPr>
        </p:nvSpPr>
        <p:spPr/>
        <p:txBody>
          <a:bodyPr/>
          <a:lstStyle/>
          <a:p>
            <a:r>
              <a:rPr lang="zh-CN" altLang="en-US" dirty="0" smtClean="0"/>
              <a:t>在选择界面增加按钮</a:t>
            </a:r>
            <a:endParaRPr lang="en-US" altLang="zh-CN" dirty="0" smtClean="0"/>
          </a:p>
          <a:p>
            <a:pPr lvl="1"/>
            <a:r>
              <a:rPr lang="en-US" altLang="zh-CN" dirty="0" smtClean="0"/>
              <a:t>SELECTION-SCREEN FUNCTION KEY &lt;</a:t>
            </a:r>
            <a:r>
              <a:rPr lang="en-US" altLang="zh-CN" dirty="0" err="1" smtClean="0"/>
              <a:t>i</a:t>
            </a:r>
            <a:r>
              <a:rPr lang="en-US" altLang="zh-CN" dirty="0" smtClean="0"/>
              <a:t>&gt;.  </a:t>
            </a:r>
            <a:r>
              <a:rPr lang="zh-CN" altLang="en-US" dirty="0" smtClean="0"/>
              <a:t>（</a:t>
            </a:r>
            <a:r>
              <a:rPr lang="en-US" altLang="zh-CN" dirty="0" err="1" smtClean="0"/>
              <a:t>i</a:t>
            </a:r>
            <a:r>
              <a:rPr lang="zh-CN" altLang="en-US" dirty="0" smtClean="0"/>
              <a:t>为</a:t>
            </a:r>
            <a:r>
              <a:rPr lang="en-US" altLang="zh-CN" dirty="0" smtClean="0"/>
              <a:t>1~5</a:t>
            </a:r>
            <a:r>
              <a:rPr lang="zh-CN" altLang="en-US" dirty="0" smtClean="0"/>
              <a:t>中的数字）</a:t>
            </a:r>
            <a:endParaRPr lang="en-US" altLang="zh-CN" dirty="0" smtClean="0"/>
          </a:p>
          <a:p>
            <a:endParaRPr lang="en-US" altLang="zh-CN" dirty="0" smtClean="0"/>
          </a:p>
          <a:p>
            <a:endParaRPr lang="en-US" altLang="zh-CN" dirty="0"/>
          </a:p>
          <a:p>
            <a:endParaRPr lang="en-US" altLang="zh-CN" dirty="0"/>
          </a:p>
          <a:p>
            <a:r>
              <a:rPr lang="zh-CN" altLang="en-US" dirty="0" smtClean="0"/>
              <a:t>在初始化事件中给按钮增加文本</a:t>
            </a:r>
            <a:endParaRPr lang="en-US" altLang="zh-CN" dirty="0" smtClean="0"/>
          </a:p>
          <a:p>
            <a:pPr lvl="1"/>
            <a:r>
              <a:rPr lang="zh-CN" altLang="en-US" dirty="0" smtClean="0"/>
              <a:t>操作</a:t>
            </a:r>
            <a:r>
              <a:rPr lang="en-US" altLang="zh-CN" dirty="0" smtClean="0"/>
              <a:t>SSCRFIELDS-FUNCTXT_0&lt;</a:t>
            </a:r>
            <a:r>
              <a:rPr lang="en-US" altLang="zh-CN" dirty="0" err="1" smtClean="0"/>
              <a:t>i</a:t>
            </a:r>
            <a:r>
              <a:rPr lang="en-US" altLang="zh-CN" dirty="0" smtClean="0"/>
              <a:t>&gt;</a:t>
            </a:r>
            <a:r>
              <a:rPr lang="zh-CN" altLang="en-US" dirty="0" smtClean="0"/>
              <a:t>字段</a:t>
            </a:r>
            <a:endParaRPr lang="en-US" altLang="zh-CN" dirty="0" smtClean="0"/>
          </a:p>
          <a:p>
            <a:pPr lvl="1"/>
            <a:endParaRPr lang="en-US" altLang="zh-CN" dirty="0" smtClean="0"/>
          </a:p>
          <a:p>
            <a:pPr lvl="1"/>
            <a:endParaRPr lang="en-US" altLang="zh-CN" dirty="0"/>
          </a:p>
          <a:p>
            <a:pPr lvl="1"/>
            <a:endParaRPr lang="en-US" altLang="zh-CN" dirty="0" smtClean="0"/>
          </a:p>
          <a:p>
            <a:r>
              <a:rPr lang="zh-CN" altLang="en-US" dirty="0" smtClean="0"/>
              <a:t>在选择界面的</a:t>
            </a:r>
            <a:r>
              <a:rPr lang="en-US" altLang="zh-CN" dirty="0" smtClean="0"/>
              <a:t>PAI</a:t>
            </a:r>
            <a:r>
              <a:rPr lang="zh-CN" altLang="en-US" dirty="0" smtClean="0"/>
              <a:t>事件中，对</a:t>
            </a:r>
            <a:r>
              <a:rPr lang="en-US" altLang="zh-CN" dirty="0" smtClean="0"/>
              <a:t>SSCRFIELDS-UCOMM</a:t>
            </a:r>
            <a:r>
              <a:rPr lang="zh-CN" altLang="en-US" dirty="0" smtClean="0"/>
              <a:t>值进行判断</a:t>
            </a:r>
            <a:endParaRPr lang="en-US" altLang="zh-CN" dirty="0" smtClean="0"/>
          </a:p>
          <a:p>
            <a:pPr lvl="1"/>
            <a:r>
              <a:rPr lang="zh-CN" altLang="en-US" dirty="0" smtClean="0"/>
              <a:t>点击不同按钮时</a:t>
            </a:r>
            <a:r>
              <a:rPr lang="en-US" altLang="zh-CN" dirty="0" smtClean="0"/>
              <a:t>UCOMM</a:t>
            </a:r>
            <a:r>
              <a:rPr lang="zh-CN" altLang="en-US" dirty="0" smtClean="0"/>
              <a:t>值为</a:t>
            </a:r>
            <a:r>
              <a:rPr lang="en-US" altLang="zh-CN" dirty="0" smtClean="0"/>
              <a:t>FC0&lt;</a:t>
            </a:r>
            <a:r>
              <a:rPr lang="en-US" altLang="zh-CN" dirty="0" err="1" smtClean="0"/>
              <a:t>i</a:t>
            </a:r>
            <a:r>
              <a:rPr lang="en-US" altLang="zh-CN" dirty="0" smtClean="0"/>
              <a:t>&gt;</a:t>
            </a:r>
          </a:p>
          <a:p>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899179"/>
            <a:ext cx="4714875"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r="3221"/>
          <a:stretch/>
        </p:blipFill>
        <p:spPr bwMode="auto">
          <a:xfrm>
            <a:off x="894743" y="2251107"/>
            <a:ext cx="4719724"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r="6526"/>
          <a:stretch/>
        </p:blipFill>
        <p:spPr bwMode="auto">
          <a:xfrm>
            <a:off x="865199" y="3900524"/>
            <a:ext cx="4638675"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80" y="5373216"/>
            <a:ext cx="4638675"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93131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80014" y="2402990"/>
            <a:ext cx="4053158" cy="2004866"/>
            <a:chOff x="1681325" y="2038198"/>
            <a:chExt cx="4053158" cy="2004866"/>
          </a:xfrm>
        </p:grpSpPr>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325" y="2038198"/>
              <a:ext cx="4053158" cy="2004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3754454" y="2718792"/>
              <a:ext cx="1980029" cy="523220"/>
            </a:xfrm>
            <a:prstGeom prst="rect">
              <a:avLst/>
            </a:prstGeom>
            <a:noFill/>
          </p:spPr>
          <p:txBody>
            <a:bodyPr wrap="none" rtlCol="0">
              <a:spAutoFit/>
            </a:bodyPr>
            <a:lstStyle/>
            <a:p>
              <a:r>
                <a:rPr lang="zh-CN" altLang="en-US" sz="1400" b="1" dirty="0" smtClean="0">
                  <a:solidFill>
                    <a:srgbClr val="FF0000"/>
                  </a:solidFill>
                  <a:effectLst>
                    <a:outerShdw blurRad="38100" dist="38100" dir="2700000" algn="tl">
                      <a:srgbClr val="000000">
                        <a:alpha val="43137"/>
                      </a:srgbClr>
                    </a:outerShdw>
                  </a:effectLst>
                </a:rPr>
                <a:t>参照生成程序创建内表</a:t>
              </a:r>
              <a:endParaRPr lang="en-US" altLang="zh-CN" sz="1400" b="1" dirty="0" smtClean="0">
                <a:solidFill>
                  <a:srgbClr val="FF0000"/>
                </a:solidFill>
                <a:effectLst>
                  <a:outerShdw blurRad="38100" dist="38100" dir="2700000" algn="tl">
                    <a:srgbClr val="000000">
                      <a:alpha val="43137"/>
                    </a:srgbClr>
                  </a:outerShdw>
                </a:effectLst>
              </a:endParaRPr>
            </a:p>
            <a:p>
              <a:r>
                <a:rPr lang="zh-CN" altLang="en-US" sz="1400" b="1" dirty="0" smtClean="0">
                  <a:solidFill>
                    <a:srgbClr val="FF0000"/>
                  </a:solidFill>
                  <a:effectLst>
                    <a:outerShdw blurRad="38100" dist="38100" dir="2700000" algn="tl">
                      <a:srgbClr val="000000">
                        <a:alpha val="43137"/>
                      </a:srgbClr>
                    </a:outerShdw>
                  </a:effectLst>
                </a:rPr>
                <a:t>筛选默认</a:t>
              </a:r>
              <a:r>
                <a:rPr lang="en-US" altLang="zh-CN" sz="1400" b="1" dirty="0" smtClean="0">
                  <a:solidFill>
                    <a:srgbClr val="FF0000"/>
                  </a:solidFill>
                  <a:effectLst>
                    <a:outerShdw blurRad="38100" dist="38100" dir="2700000" algn="tl">
                      <a:srgbClr val="000000">
                        <a:alpha val="43137"/>
                      </a:srgbClr>
                    </a:outerShdw>
                  </a:effectLst>
                </a:rPr>
                <a:t>/</a:t>
              </a:r>
              <a:r>
                <a:rPr lang="zh-CN" altLang="en-US" sz="1400" b="1" dirty="0" smtClean="0">
                  <a:solidFill>
                    <a:srgbClr val="FF0000"/>
                  </a:solidFill>
                  <a:effectLst>
                    <a:outerShdw blurRad="38100" dist="38100" dir="2700000" algn="tl">
                      <a:srgbClr val="000000">
                        <a:alpha val="43137"/>
                      </a:srgbClr>
                    </a:outerShdw>
                  </a:effectLst>
                </a:rPr>
                <a:t>上传字段</a:t>
              </a:r>
              <a:endParaRPr lang="zh-CN" altLang="en-US" sz="1400" b="1" dirty="0">
                <a:solidFill>
                  <a:srgbClr val="FF0000"/>
                </a:solidFill>
                <a:effectLst>
                  <a:outerShdw blurRad="38100" dist="38100" dir="2700000" algn="tl">
                    <a:srgbClr val="000000">
                      <a:alpha val="43137"/>
                    </a:srgbClr>
                  </a:outerShdw>
                </a:effectLst>
              </a:endParaRPr>
            </a:p>
          </p:txBody>
        </p:sp>
      </p:grpSp>
      <p:sp>
        <p:nvSpPr>
          <p:cNvPr id="2" name="标题 1"/>
          <p:cNvSpPr>
            <a:spLocks noGrp="1"/>
          </p:cNvSpPr>
          <p:nvPr>
            <p:ph type="title"/>
          </p:nvPr>
        </p:nvSpPr>
        <p:spPr/>
        <p:txBody>
          <a:bodyPr/>
          <a:lstStyle/>
          <a:p>
            <a:r>
              <a:rPr lang="en-US" altLang="zh-CN" dirty="0" smtClean="0"/>
              <a:t>BDC</a:t>
            </a:r>
            <a:r>
              <a:rPr lang="zh-CN" altLang="en-US" dirty="0" smtClean="0"/>
              <a:t>实现</a:t>
            </a:r>
            <a:r>
              <a:rPr lang="en-US" altLang="zh-CN" dirty="0" smtClean="0"/>
              <a:t>-4.</a:t>
            </a:r>
            <a:r>
              <a:rPr lang="zh-CN" altLang="en-US" dirty="0" smtClean="0"/>
              <a:t>转换</a:t>
            </a:r>
            <a:endParaRPr lang="zh-CN" altLang="en-US" dirty="0"/>
          </a:p>
        </p:txBody>
      </p:sp>
      <p:sp>
        <p:nvSpPr>
          <p:cNvPr id="3" name="内容占位符 2"/>
          <p:cNvSpPr>
            <a:spLocks noGrp="1"/>
          </p:cNvSpPr>
          <p:nvPr>
            <p:ph idx="1"/>
          </p:nvPr>
        </p:nvSpPr>
        <p:spPr/>
        <p:txBody>
          <a:bodyPr/>
          <a:lstStyle/>
          <a:p>
            <a:r>
              <a:rPr lang="zh-CN" altLang="en-US" dirty="0" smtClean="0"/>
              <a:t>创建调用程序，将上传数据转换为</a:t>
            </a:r>
            <a:r>
              <a:rPr lang="en-US" altLang="zh-CN" dirty="0" smtClean="0"/>
              <a:t>BDCDATA</a:t>
            </a:r>
            <a:r>
              <a:rPr lang="zh-CN" altLang="en-US" dirty="0" smtClean="0"/>
              <a:t>表格内容</a:t>
            </a:r>
            <a:endParaRPr lang="en-US" altLang="zh-CN" dirty="0" smtClean="0"/>
          </a:p>
          <a:p>
            <a:r>
              <a:rPr lang="zh-CN" altLang="en-US" dirty="0" smtClean="0"/>
              <a:t>在循环中使用</a:t>
            </a:r>
            <a:r>
              <a:rPr lang="en-US" altLang="zh-CN" dirty="0" smtClean="0"/>
              <a:t>BDCDATA</a:t>
            </a:r>
            <a:r>
              <a:rPr lang="zh-CN" altLang="en-US" dirty="0" smtClean="0"/>
              <a:t>表格调用事务代码</a:t>
            </a:r>
            <a:endParaRPr lang="zh-CN" altLang="en-US" dirty="0"/>
          </a:p>
        </p:txBody>
      </p:sp>
      <p:grpSp>
        <p:nvGrpSpPr>
          <p:cNvPr id="9" name="组合 8"/>
          <p:cNvGrpSpPr/>
          <p:nvPr/>
        </p:nvGrpSpPr>
        <p:grpSpPr>
          <a:xfrm>
            <a:off x="965436" y="2898143"/>
            <a:ext cx="4467225" cy="3019425"/>
            <a:chOff x="251520" y="2564904"/>
            <a:chExt cx="4467225" cy="3019425"/>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564904"/>
              <a:ext cx="4467225" cy="301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267744" y="4305835"/>
              <a:ext cx="902811" cy="307777"/>
            </a:xfrm>
            <a:prstGeom prst="rect">
              <a:avLst/>
            </a:prstGeom>
            <a:noFill/>
          </p:spPr>
          <p:txBody>
            <a:bodyPr wrap="none" rtlCol="0">
              <a:spAutoFit/>
            </a:bodyPr>
            <a:lstStyle/>
            <a:p>
              <a:r>
                <a:rPr lang="zh-CN" altLang="en-US" sz="1400" b="1" dirty="0" smtClean="0">
                  <a:solidFill>
                    <a:srgbClr val="FF0000"/>
                  </a:solidFill>
                  <a:effectLst>
                    <a:outerShdw blurRad="38100" dist="38100" dir="2700000" algn="tl">
                      <a:srgbClr val="000000">
                        <a:alpha val="43137"/>
                      </a:srgbClr>
                    </a:outerShdw>
                  </a:effectLst>
                </a:rPr>
                <a:t>获取数据</a:t>
              </a:r>
              <a:endParaRPr lang="zh-CN" altLang="en-US" sz="1400" b="1" dirty="0">
                <a:solidFill>
                  <a:srgbClr val="FF0000"/>
                </a:solidFill>
                <a:effectLst>
                  <a:outerShdw blurRad="38100" dist="38100" dir="2700000" algn="tl">
                    <a:srgbClr val="000000">
                      <a:alpha val="43137"/>
                    </a:srgbClr>
                  </a:outerShdw>
                </a:effectLst>
              </a:endParaRPr>
            </a:p>
          </p:txBody>
        </p:sp>
      </p:grpSp>
      <p:grpSp>
        <p:nvGrpSpPr>
          <p:cNvPr id="16" name="组合 15"/>
          <p:cNvGrpSpPr/>
          <p:nvPr/>
        </p:nvGrpSpPr>
        <p:grpSpPr>
          <a:xfrm>
            <a:off x="2496480" y="2082821"/>
            <a:ext cx="6563325" cy="4402177"/>
            <a:chOff x="2496480" y="2082821"/>
            <a:chExt cx="6563325" cy="4402177"/>
          </a:xfrm>
        </p:grpSpPr>
        <p:grpSp>
          <p:nvGrpSpPr>
            <p:cNvPr id="14" name="组合 13"/>
            <p:cNvGrpSpPr/>
            <p:nvPr/>
          </p:nvGrpSpPr>
          <p:grpSpPr>
            <a:xfrm>
              <a:off x="2496480" y="2082821"/>
              <a:ext cx="6563325" cy="4402177"/>
              <a:chOff x="2496480" y="2082821"/>
              <a:chExt cx="6563325" cy="4402177"/>
            </a:xfrm>
          </p:grpSpPr>
          <p:grpSp>
            <p:nvGrpSpPr>
              <p:cNvPr id="10" name="组合 9"/>
              <p:cNvGrpSpPr/>
              <p:nvPr/>
            </p:nvGrpSpPr>
            <p:grpSpPr>
              <a:xfrm>
                <a:off x="2496480" y="2082821"/>
                <a:ext cx="6061512" cy="4402177"/>
                <a:chOff x="2462224" y="1666007"/>
                <a:chExt cx="6061512" cy="4402177"/>
              </a:xfrm>
            </p:grpSpPr>
            <p:sp>
              <p:nvSpPr>
                <p:cNvPr id="6" name="TextBox 5"/>
                <p:cNvSpPr txBox="1"/>
                <p:nvPr/>
              </p:nvSpPr>
              <p:spPr>
                <a:xfrm>
                  <a:off x="3707904" y="4881107"/>
                  <a:ext cx="902811" cy="307777"/>
                </a:xfrm>
                <a:prstGeom prst="rect">
                  <a:avLst/>
                </a:prstGeom>
                <a:noFill/>
              </p:spPr>
              <p:txBody>
                <a:bodyPr wrap="none" rtlCol="0">
                  <a:spAutoFit/>
                </a:bodyPr>
                <a:lstStyle/>
                <a:p>
                  <a:r>
                    <a:rPr lang="zh-CN" altLang="en-US" sz="1400" b="1" dirty="0" smtClean="0">
                      <a:solidFill>
                        <a:srgbClr val="FF0000"/>
                      </a:solidFill>
                      <a:effectLst>
                        <a:outerShdw blurRad="38100" dist="38100" dir="2700000" algn="tl">
                          <a:srgbClr val="000000">
                            <a:alpha val="43137"/>
                          </a:srgbClr>
                        </a:outerShdw>
                      </a:effectLst>
                    </a:rPr>
                    <a:t>数据转换</a:t>
                  </a:r>
                  <a:endParaRPr lang="zh-CN" altLang="en-US" sz="1400" b="1" dirty="0">
                    <a:solidFill>
                      <a:srgbClr val="FF0000"/>
                    </a:solidFill>
                    <a:effectLst>
                      <a:outerShdw blurRad="38100" dist="38100" dir="2700000" algn="tl">
                        <a:srgbClr val="000000">
                          <a:alpha val="43137"/>
                        </a:srgbClr>
                      </a:outerShdw>
                    </a:effectLst>
                  </a:endParaRPr>
                </a:p>
              </p:txBody>
            </p:sp>
            <p:grpSp>
              <p:nvGrpSpPr>
                <p:cNvPr id="5" name="组合 4"/>
                <p:cNvGrpSpPr/>
                <p:nvPr/>
              </p:nvGrpSpPr>
              <p:grpSpPr>
                <a:xfrm>
                  <a:off x="5283376" y="1666007"/>
                  <a:ext cx="3240360" cy="4402177"/>
                  <a:chOff x="5058704" y="1488779"/>
                  <a:chExt cx="3403460" cy="4706119"/>
                </a:xfrm>
              </p:grpSpPr>
              <p:pic>
                <p:nvPicPr>
                  <p:cNvPr id="3075"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9494" b="5514"/>
                  <a:stretch/>
                </p:blipFill>
                <p:spPr bwMode="auto">
                  <a:xfrm>
                    <a:off x="5058704" y="1488779"/>
                    <a:ext cx="3400650" cy="2914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7788" y="4398396"/>
                    <a:ext cx="3384376" cy="1796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7" name="右箭头 6"/>
                <p:cNvSpPr/>
                <p:nvPr/>
              </p:nvSpPr>
              <p:spPr>
                <a:xfrm rot="20909823">
                  <a:off x="2462224" y="4669005"/>
                  <a:ext cx="2844650" cy="23306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sp>
            <p:nvSpPr>
              <p:cNvPr id="20" name="TextBox 19"/>
              <p:cNvSpPr txBox="1"/>
              <p:nvPr/>
            </p:nvSpPr>
            <p:spPr>
              <a:xfrm>
                <a:off x="7460008" y="5815830"/>
                <a:ext cx="1599797" cy="523220"/>
              </a:xfrm>
              <a:prstGeom prst="rect">
                <a:avLst/>
              </a:prstGeom>
              <a:noFill/>
            </p:spPr>
            <p:txBody>
              <a:bodyPr wrap="none" rtlCol="0">
                <a:spAutoFit/>
              </a:bodyPr>
              <a:lstStyle/>
              <a:p>
                <a:r>
                  <a:rPr lang="zh-CN" altLang="en-US" sz="1400" b="1" dirty="0" smtClean="0">
                    <a:solidFill>
                      <a:srgbClr val="FF0000"/>
                    </a:solidFill>
                    <a:effectLst>
                      <a:outerShdw blurRad="38100" dist="38100" dir="2700000" algn="tl">
                        <a:srgbClr val="000000">
                          <a:alpha val="43137"/>
                        </a:srgbClr>
                      </a:outerShdw>
                    </a:effectLst>
                  </a:rPr>
                  <a:t>使用</a:t>
                </a:r>
                <a:r>
                  <a:rPr lang="en-US" altLang="zh-CN" sz="1400" b="1" dirty="0" smtClean="0">
                    <a:solidFill>
                      <a:srgbClr val="FF0000"/>
                    </a:solidFill>
                    <a:effectLst>
                      <a:outerShdw blurRad="38100" dist="38100" dir="2700000" algn="tl">
                        <a:srgbClr val="000000">
                          <a:alpha val="43137"/>
                        </a:srgbClr>
                      </a:outerShdw>
                    </a:effectLst>
                  </a:rPr>
                  <a:t>BDCDATA</a:t>
                </a:r>
                <a:r>
                  <a:rPr lang="zh-CN" altLang="en-US" sz="1400" b="1" dirty="0" smtClean="0">
                    <a:solidFill>
                      <a:srgbClr val="FF0000"/>
                    </a:solidFill>
                    <a:effectLst>
                      <a:outerShdw blurRad="38100" dist="38100" dir="2700000" algn="tl">
                        <a:srgbClr val="000000">
                          <a:alpha val="43137"/>
                        </a:srgbClr>
                      </a:outerShdw>
                    </a:effectLst>
                  </a:rPr>
                  <a:t>表格</a:t>
                </a:r>
                <a:endParaRPr lang="en-US" altLang="zh-CN" sz="1400" b="1" dirty="0" smtClean="0">
                  <a:solidFill>
                    <a:srgbClr val="FF0000"/>
                  </a:solidFill>
                  <a:effectLst>
                    <a:outerShdw blurRad="38100" dist="38100" dir="2700000" algn="tl">
                      <a:srgbClr val="000000">
                        <a:alpha val="43137"/>
                      </a:srgbClr>
                    </a:outerShdw>
                  </a:effectLst>
                </a:endParaRPr>
              </a:p>
              <a:p>
                <a:r>
                  <a:rPr lang="zh-CN" altLang="en-US" sz="1400" b="1" dirty="0" smtClean="0">
                    <a:solidFill>
                      <a:srgbClr val="FF0000"/>
                    </a:solidFill>
                    <a:effectLst>
                      <a:outerShdw blurRad="38100" dist="38100" dir="2700000" algn="tl">
                        <a:srgbClr val="000000">
                          <a:alpha val="43137"/>
                        </a:srgbClr>
                      </a:outerShdw>
                    </a:effectLst>
                  </a:rPr>
                  <a:t>调用事务代码</a:t>
                </a:r>
                <a:endParaRPr lang="zh-CN" altLang="en-US" sz="1400" b="1" dirty="0">
                  <a:solidFill>
                    <a:srgbClr val="FF0000"/>
                  </a:solidFill>
                  <a:effectLst>
                    <a:outerShdw blurRad="38100" dist="38100" dir="2700000" algn="tl">
                      <a:srgbClr val="000000">
                        <a:alpha val="43137"/>
                      </a:srgbClr>
                    </a:outerShdw>
                  </a:effectLst>
                </a:endParaRPr>
              </a:p>
            </p:txBody>
          </p:sp>
        </p:grpSp>
        <p:sp>
          <p:nvSpPr>
            <p:cNvPr id="13" name="矩形 12"/>
            <p:cNvSpPr/>
            <p:nvPr/>
          </p:nvSpPr>
          <p:spPr>
            <a:xfrm>
              <a:off x="5432661" y="5917568"/>
              <a:ext cx="2027347" cy="319744"/>
            </a:xfrm>
            <a:prstGeom prst="rect">
              <a:avLst/>
            </a:prstGeom>
            <a:no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grpSp>
        <p:nvGrpSpPr>
          <p:cNvPr id="11" name="组合 10"/>
          <p:cNvGrpSpPr/>
          <p:nvPr/>
        </p:nvGrpSpPr>
        <p:grpSpPr>
          <a:xfrm>
            <a:off x="4932040" y="2416310"/>
            <a:ext cx="3495099" cy="2131842"/>
            <a:chOff x="4932040" y="2416310"/>
            <a:chExt cx="3495099" cy="2131842"/>
          </a:xfrm>
        </p:grpSpPr>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2040" y="2416310"/>
              <a:ext cx="3495099" cy="213184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6644160" y="3405423"/>
              <a:ext cx="1648465" cy="523220"/>
            </a:xfrm>
            <a:prstGeom prst="rect">
              <a:avLst/>
            </a:prstGeom>
            <a:noFill/>
          </p:spPr>
          <p:txBody>
            <a:bodyPr wrap="none" rtlCol="0">
              <a:spAutoFit/>
            </a:bodyPr>
            <a:lstStyle/>
            <a:p>
              <a:r>
                <a:rPr lang="zh-CN" altLang="en-US" sz="1400" b="1" dirty="0" smtClean="0">
                  <a:solidFill>
                    <a:srgbClr val="FF0000"/>
                  </a:solidFill>
                  <a:effectLst>
                    <a:outerShdw blurRad="38100" dist="38100" dir="2700000" algn="tl">
                      <a:srgbClr val="000000">
                        <a:alpha val="43137"/>
                      </a:srgbClr>
                    </a:outerShdw>
                  </a:effectLst>
                </a:rPr>
                <a:t>将调用的</a:t>
              </a:r>
              <a:r>
                <a:rPr lang="en-US" altLang="zh-CN" sz="1400" b="1" dirty="0" smtClean="0">
                  <a:solidFill>
                    <a:srgbClr val="FF0000"/>
                  </a:solidFill>
                  <a:effectLst>
                    <a:outerShdw blurRad="38100" dist="38100" dir="2700000" algn="tl">
                      <a:srgbClr val="000000">
                        <a:alpha val="43137"/>
                      </a:srgbClr>
                    </a:outerShdw>
                  </a:effectLst>
                </a:rPr>
                <a:t>PERFORM</a:t>
              </a:r>
            </a:p>
            <a:p>
              <a:r>
                <a:rPr lang="zh-CN" altLang="en-US" sz="1400" b="1" dirty="0" smtClean="0">
                  <a:solidFill>
                    <a:srgbClr val="FF0000"/>
                  </a:solidFill>
                  <a:effectLst>
                    <a:outerShdw blurRad="38100" dist="38100" dir="2700000" algn="tl">
                      <a:srgbClr val="000000">
                        <a:alpha val="43137"/>
                      </a:srgbClr>
                    </a:outerShdw>
                  </a:effectLst>
                </a:rPr>
                <a:t>复制到程序中</a:t>
              </a:r>
              <a:endParaRPr lang="zh-CN" altLang="en-US" sz="1400" b="1" dirty="0">
                <a:solidFill>
                  <a:srgbClr val="FF0000"/>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36974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BDC</a:t>
            </a:r>
            <a:r>
              <a:rPr lang="zh-CN" altLang="en-US" dirty="0" smtClean="0"/>
              <a:t>实现</a:t>
            </a:r>
            <a:r>
              <a:rPr lang="en-US" altLang="zh-CN" dirty="0" smtClean="0"/>
              <a:t>-5.</a:t>
            </a:r>
            <a:r>
              <a:rPr lang="zh-CN" altLang="en-US" dirty="0" smtClean="0"/>
              <a:t>调用</a:t>
            </a:r>
            <a:endParaRPr lang="zh-CN" altLang="en-US" dirty="0"/>
          </a:p>
        </p:txBody>
      </p:sp>
      <p:sp>
        <p:nvSpPr>
          <p:cNvPr id="3" name="内容占位符 2"/>
          <p:cNvSpPr>
            <a:spLocks noGrp="1"/>
          </p:cNvSpPr>
          <p:nvPr>
            <p:ph idx="1"/>
          </p:nvPr>
        </p:nvSpPr>
        <p:spPr/>
        <p:txBody>
          <a:bodyPr/>
          <a:lstStyle/>
          <a:p>
            <a:r>
              <a:rPr lang="en-US" altLang="zh-CN" dirty="0" smtClean="0"/>
              <a:t>Call Transaction</a:t>
            </a:r>
          </a:p>
          <a:p>
            <a:pPr lvl="1"/>
            <a:r>
              <a:rPr lang="zh-CN" altLang="en-US" dirty="0" smtClean="0"/>
              <a:t>调用事务，直接更新</a:t>
            </a:r>
            <a:r>
              <a:rPr lang="en-US" altLang="zh-CN" dirty="0" smtClean="0"/>
              <a:t>SAP</a:t>
            </a:r>
            <a:r>
              <a:rPr lang="zh-CN" altLang="en-US" dirty="0" smtClean="0"/>
              <a:t>系统</a:t>
            </a:r>
            <a:endParaRPr lang="en-US" altLang="zh-CN" dirty="0" smtClean="0"/>
          </a:p>
          <a:p>
            <a:pPr lvl="1"/>
            <a:endParaRPr lang="en-US" altLang="zh-CN" dirty="0"/>
          </a:p>
          <a:p>
            <a:r>
              <a:rPr lang="en-US" altLang="zh-CN" dirty="0" smtClean="0"/>
              <a:t>Batch Input Session</a:t>
            </a:r>
          </a:p>
          <a:p>
            <a:pPr lvl="1"/>
            <a:r>
              <a:rPr lang="zh-CN" altLang="en-US" dirty="0"/>
              <a:t>不直接</a:t>
            </a:r>
            <a:r>
              <a:rPr lang="zh-CN" altLang="en-US" dirty="0" smtClean="0"/>
              <a:t>更新</a:t>
            </a:r>
            <a:r>
              <a:rPr lang="en-US" altLang="zh-CN" dirty="0" smtClean="0"/>
              <a:t>SAP</a:t>
            </a:r>
            <a:r>
              <a:rPr lang="zh-CN" altLang="en-US" dirty="0" smtClean="0"/>
              <a:t>系统，所有处理添加到会话，可以从会话更新</a:t>
            </a:r>
            <a:r>
              <a:rPr lang="en-US" altLang="zh-CN" dirty="0" smtClean="0"/>
              <a:t>SAP</a:t>
            </a:r>
            <a:r>
              <a:rPr lang="zh-CN" altLang="en-US" dirty="0" smtClean="0"/>
              <a:t>系统</a:t>
            </a:r>
            <a:endParaRPr lang="zh-CN" altLang="en-US" dirty="0"/>
          </a:p>
        </p:txBody>
      </p:sp>
    </p:spTree>
    <p:extLst>
      <p:ext uri="{BB962C8B-B14F-4D97-AF65-F5344CB8AC3E}">
        <p14:creationId xmlns:p14="http://schemas.microsoft.com/office/powerpoint/2010/main" val="21821868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BDC</a:t>
            </a:r>
            <a:r>
              <a:rPr lang="zh-CN" altLang="en-US" dirty="0" smtClean="0"/>
              <a:t>实现</a:t>
            </a:r>
            <a:r>
              <a:rPr lang="en-US" altLang="zh-CN" dirty="0" smtClean="0"/>
              <a:t>-</a:t>
            </a:r>
            <a:r>
              <a:rPr lang="zh-CN" altLang="en-US" dirty="0" smtClean="0"/>
              <a:t>调用方法</a:t>
            </a:r>
            <a:r>
              <a:rPr lang="en-US" altLang="zh-CN" dirty="0" smtClean="0"/>
              <a:t>1</a:t>
            </a:r>
            <a:endParaRPr lang="zh-CN" altLang="en-US" dirty="0"/>
          </a:p>
        </p:txBody>
      </p:sp>
      <p:sp>
        <p:nvSpPr>
          <p:cNvPr id="3" name="内容占位符 2"/>
          <p:cNvSpPr>
            <a:spLocks noGrp="1"/>
          </p:cNvSpPr>
          <p:nvPr>
            <p:ph idx="1"/>
          </p:nvPr>
        </p:nvSpPr>
        <p:spPr/>
        <p:txBody>
          <a:bodyPr>
            <a:noAutofit/>
          </a:bodyPr>
          <a:lstStyle/>
          <a:p>
            <a:r>
              <a:rPr lang="en-US" altLang="zh-CN" b="1" dirty="0" smtClean="0"/>
              <a:t>Call Transaction</a:t>
            </a:r>
          </a:p>
          <a:p>
            <a:r>
              <a:rPr lang="en-US" altLang="zh-CN" dirty="0" smtClean="0"/>
              <a:t>AND </a:t>
            </a:r>
            <a:r>
              <a:rPr lang="en-US" altLang="zh-CN" dirty="0"/>
              <a:t>SKIP FIRST </a:t>
            </a:r>
            <a:r>
              <a:rPr lang="en-US" altLang="zh-CN" dirty="0" smtClean="0"/>
              <a:t>SCREEN</a:t>
            </a:r>
            <a:r>
              <a:rPr lang="zh-CN" altLang="en-US" dirty="0"/>
              <a:t>：</a:t>
            </a:r>
            <a:r>
              <a:rPr lang="zh-CN" altLang="en-US" dirty="0" smtClean="0"/>
              <a:t>跳</a:t>
            </a:r>
            <a:r>
              <a:rPr lang="zh-CN" altLang="en-US" dirty="0"/>
              <a:t>过 </a:t>
            </a:r>
            <a:r>
              <a:rPr lang="en-US" altLang="zh-CN" dirty="0"/>
              <a:t>Transaction</a:t>
            </a:r>
            <a:r>
              <a:rPr lang="zh-CN" altLang="en-US" dirty="0"/>
              <a:t>的最初</a:t>
            </a:r>
            <a:r>
              <a:rPr lang="zh-CN" altLang="en-US" dirty="0" smtClean="0"/>
              <a:t>画面</a:t>
            </a:r>
            <a:endParaRPr lang="en-US" altLang="zh-CN" dirty="0"/>
          </a:p>
          <a:p>
            <a:r>
              <a:rPr lang="en-US" altLang="zh-CN" dirty="0" smtClean="0"/>
              <a:t>USING </a:t>
            </a:r>
            <a:r>
              <a:rPr lang="en-US" altLang="zh-CN" dirty="0"/>
              <a:t>&lt;</a:t>
            </a:r>
            <a:r>
              <a:rPr lang="en-US" altLang="zh-CN" dirty="0" err="1"/>
              <a:t>itab</a:t>
            </a:r>
            <a:r>
              <a:rPr lang="en-US" altLang="zh-CN" dirty="0" smtClean="0"/>
              <a:t>&gt;</a:t>
            </a:r>
            <a:r>
              <a:rPr lang="zh-CN" altLang="en-US" dirty="0" smtClean="0"/>
              <a:t>：利用</a:t>
            </a:r>
            <a:r>
              <a:rPr lang="en-US" altLang="zh-CN" dirty="0"/>
              <a:t>Internal Table</a:t>
            </a:r>
            <a:r>
              <a:rPr lang="zh-CN" altLang="en-US" dirty="0"/>
              <a:t>，调</a:t>
            </a:r>
            <a:r>
              <a:rPr lang="en-US" altLang="zh-CN" dirty="0" smtClean="0"/>
              <a:t>Transaction</a:t>
            </a:r>
          </a:p>
          <a:p>
            <a:r>
              <a:rPr lang="en-US" altLang="zh-CN" dirty="0" smtClean="0"/>
              <a:t>OPTIONS </a:t>
            </a:r>
            <a:r>
              <a:rPr lang="en-US" altLang="zh-CN" dirty="0"/>
              <a:t>FROM &lt;</a:t>
            </a:r>
            <a:r>
              <a:rPr lang="en-US" altLang="zh-CN" dirty="0" smtClean="0"/>
              <a:t>opt&gt;</a:t>
            </a:r>
            <a:r>
              <a:rPr lang="zh-CN" altLang="en-US" dirty="0" smtClean="0"/>
              <a:t>（结构：</a:t>
            </a:r>
            <a:r>
              <a:rPr lang="en-US" altLang="zh-CN" dirty="0" smtClean="0"/>
              <a:t>CTU_PARAMS </a:t>
            </a:r>
            <a:r>
              <a:rPr lang="zh-CN" altLang="en-US" dirty="0" smtClean="0"/>
              <a:t>）</a:t>
            </a:r>
            <a:endParaRPr lang="en-US" altLang="zh-CN" dirty="0"/>
          </a:p>
          <a:p>
            <a:pPr lvl="1"/>
            <a:r>
              <a:rPr lang="zh-CN" altLang="en-US" sz="1600" dirty="0" smtClean="0"/>
              <a:t>控制</a:t>
            </a:r>
            <a:r>
              <a:rPr lang="en-US" altLang="zh-CN" sz="1600" dirty="0" smtClean="0"/>
              <a:t>BDC Process</a:t>
            </a:r>
            <a:endParaRPr lang="en-US" altLang="zh-CN" sz="1600" dirty="0"/>
          </a:p>
          <a:p>
            <a:r>
              <a:rPr lang="en-US" altLang="zh-CN" dirty="0"/>
              <a:t>MODE &lt;display </a:t>
            </a:r>
            <a:r>
              <a:rPr lang="en-US" altLang="zh-CN" dirty="0" smtClean="0"/>
              <a:t>mode&gt;</a:t>
            </a:r>
            <a:r>
              <a:rPr lang="zh-CN" altLang="en-US" dirty="0" smtClean="0"/>
              <a:t>：</a:t>
            </a:r>
            <a:endParaRPr lang="en-US" altLang="zh-CN" dirty="0"/>
          </a:p>
          <a:p>
            <a:pPr lvl="1"/>
            <a:r>
              <a:rPr lang="en-US" altLang="zh-CN" sz="1600" dirty="0" smtClean="0"/>
              <a:t>A: </a:t>
            </a:r>
            <a:r>
              <a:rPr lang="zh-CN" altLang="en-US" sz="1600" dirty="0" smtClean="0"/>
              <a:t>分步显示</a:t>
            </a:r>
            <a:endParaRPr lang="en-US" altLang="zh-CN" sz="1600" dirty="0" smtClean="0"/>
          </a:p>
          <a:p>
            <a:pPr lvl="1"/>
            <a:r>
              <a:rPr lang="en-US" altLang="zh-CN" sz="1800" dirty="0" smtClean="0"/>
              <a:t>E: </a:t>
            </a:r>
            <a:r>
              <a:rPr lang="zh-CN" altLang="en-US" sz="1800" dirty="0" smtClean="0"/>
              <a:t>只显示错误</a:t>
            </a:r>
            <a:endParaRPr lang="en-US" altLang="zh-CN" sz="1800" dirty="0" smtClean="0"/>
          </a:p>
          <a:p>
            <a:pPr lvl="1"/>
            <a:r>
              <a:rPr lang="en-US" altLang="zh-CN" sz="1800" dirty="0" smtClean="0"/>
              <a:t>N: </a:t>
            </a:r>
            <a:r>
              <a:rPr lang="zh-CN" altLang="en-US" sz="1800" dirty="0" smtClean="0"/>
              <a:t>后台</a:t>
            </a:r>
            <a:r>
              <a:rPr lang="zh-CN" altLang="en-US" sz="1800" dirty="0"/>
              <a:t>执行</a:t>
            </a:r>
            <a:endParaRPr lang="en-US" altLang="zh-CN" sz="1800" dirty="0"/>
          </a:p>
          <a:p>
            <a:r>
              <a:rPr lang="en-US" altLang="zh-CN" dirty="0"/>
              <a:t>UPDATE &lt;update  </a:t>
            </a:r>
            <a:r>
              <a:rPr lang="en-US" altLang="zh-CN" dirty="0" smtClean="0"/>
              <a:t>mode&gt;</a:t>
            </a:r>
            <a:r>
              <a:rPr lang="zh-CN" altLang="en-US" dirty="0" smtClean="0"/>
              <a:t>：</a:t>
            </a:r>
            <a:endParaRPr lang="en-US" altLang="zh-CN" dirty="0"/>
          </a:p>
          <a:p>
            <a:pPr lvl="1"/>
            <a:r>
              <a:rPr lang="en-US" altLang="zh-CN" sz="1600" dirty="0" smtClean="0"/>
              <a:t>S: </a:t>
            </a:r>
            <a:r>
              <a:rPr lang="zh-CN" altLang="en-US" sz="1600" dirty="0" smtClean="0"/>
              <a:t>数据更新完成后执行下一个操作</a:t>
            </a:r>
            <a:r>
              <a:rPr lang="en-US" altLang="zh-CN" sz="1600" dirty="0" smtClean="0"/>
              <a:t> </a:t>
            </a:r>
          </a:p>
          <a:p>
            <a:pPr lvl="1"/>
            <a:r>
              <a:rPr lang="en-US" altLang="zh-CN" dirty="0" smtClean="0"/>
              <a:t>A: </a:t>
            </a:r>
            <a:r>
              <a:rPr lang="zh-CN" altLang="en-US" dirty="0" smtClean="0"/>
              <a:t>马上执行下一个操作</a:t>
            </a:r>
            <a:endParaRPr lang="en-US" altLang="zh-CN" dirty="0" smtClean="0"/>
          </a:p>
          <a:p>
            <a:r>
              <a:rPr lang="en-US" altLang="zh-CN" sz="2000" dirty="0" smtClean="0"/>
              <a:t>MESSAGES </a:t>
            </a:r>
            <a:r>
              <a:rPr lang="en-US" altLang="zh-CN" sz="2000" dirty="0" smtClean="0"/>
              <a:t>INTO &lt;</a:t>
            </a:r>
            <a:r>
              <a:rPr lang="en-US" altLang="zh-CN" sz="2000" dirty="0" err="1"/>
              <a:t>itab</a:t>
            </a:r>
            <a:r>
              <a:rPr lang="en-US" altLang="zh-CN" sz="2000" dirty="0"/>
              <a:t>&gt; </a:t>
            </a:r>
            <a:r>
              <a:rPr lang="zh-CN" altLang="en-US" sz="2000" dirty="0" smtClean="0"/>
              <a:t>（结构 </a:t>
            </a:r>
            <a:r>
              <a:rPr lang="en-US" altLang="zh-CN" sz="2000" dirty="0" smtClean="0"/>
              <a:t>BDCMSGCOLL</a:t>
            </a:r>
            <a:r>
              <a:rPr lang="zh-CN" altLang="en-US" sz="2000" dirty="0" smtClean="0"/>
              <a:t>）：</a:t>
            </a:r>
            <a:endParaRPr lang="en-US" altLang="zh-CN" sz="2000" dirty="0" smtClean="0"/>
          </a:p>
          <a:p>
            <a:pPr lvl="1"/>
            <a:r>
              <a:rPr lang="en-US" altLang="zh-CN" dirty="0" smtClean="0"/>
              <a:t>Transaction </a:t>
            </a:r>
            <a:r>
              <a:rPr lang="zh-CN" altLang="en-US" dirty="0"/>
              <a:t>执行中的所有系统所有系统</a:t>
            </a:r>
            <a:r>
              <a:rPr lang="en-US" altLang="zh-CN" dirty="0"/>
              <a:t>Message</a:t>
            </a:r>
            <a:r>
              <a:rPr lang="zh-CN" altLang="en-US" dirty="0"/>
              <a:t>保存在 </a:t>
            </a:r>
            <a:r>
              <a:rPr lang="en-US" altLang="zh-CN" dirty="0"/>
              <a:t>Message </a:t>
            </a:r>
            <a:r>
              <a:rPr lang="en-US" altLang="zh-CN" dirty="0" err="1" smtClean="0"/>
              <a:t>itab</a:t>
            </a:r>
            <a:endParaRPr lang="en-US" altLang="zh-CN" dirty="0" smtClean="0"/>
          </a:p>
        </p:txBody>
      </p:sp>
      <p:sp>
        <p:nvSpPr>
          <p:cNvPr id="4" name="矩形 3"/>
          <p:cNvSpPr/>
          <p:nvPr/>
        </p:nvSpPr>
        <p:spPr>
          <a:xfrm>
            <a:off x="4716016" y="3003278"/>
            <a:ext cx="4104456" cy="2380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80000"/>
              </a:lnSpc>
              <a:spcBef>
                <a:spcPct val="20000"/>
              </a:spcBef>
            </a:pPr>
            <a:r>
              <a:rPr lang="en-US" altLang="zh-TW" sz="1400" dirty="0"/>
              <a:t>CALL TRANSACTION</a:t>
            </a:r>
            <a:r>
              <a:rPr lang="zh-CN" altLang="en-US" sz="1400" dirty="0"/>
              <a:t>  </a:t>
            </a:r>
            <a:r>
              <a:rPr lang="en-US" altLang="zh-TW" sz="1400" dirty="0"/>
              <a:t>&lt;</a:t>
            </a:r>
            <a:r>
              <a:rPr lang="en-US" altLang="zh-TW" sz="1400" dirty="0" err="1"/>
              <a:t>tcode</a:t>
            </a:r>
            <a:r>
              <a:rPr lang="en-US" altLang="zh-TW" sz="1400" dirty="0"/>
              <a:t>&gt;</a:t>
            </a:r>
          </a:p>
          <a:p>
            <a:pPr>
              <a:lnSpc>
                <a:spcPct val="80000"/>
              </a:lnSpc>
              <a:spcBef>
                <a:spcPct val="20000"/>
              </a:spcBef>
            </a:pPr>
            <a:r>
              <a:rPr lang="en-US" altLang="zh-CN" sz="1400" i="1" dirty="0">
                <a:solidFill>
                  <a:srgbClr val="00B0F0"/>
                </a:solidFill>
              </a:rPr>
              <a:t>Options</a:t>
            </a:r>
            <a:r>
              <a:rPr lang="zh-CN" altLang="en-US" sz="1400" i="1" dirty="0">
                <a:solidFill>
                  <a:srgbClr val="00B0F0"/>
                </a:solidFill>
              </a:rPr>
              <a:t>：</a:t>
            </a:r>
            <a:endParaRPr lang="en-US" altLang="zh-CN" sz="1400" i="1" dirty="0">
              <a:solidFill>
                <a:srgbClr val="00B0F0"/>
              </a:solidFill>
            </a:endParaRPr>
          </a:p>
          <a:p>
            <a:pPr>
              <a:lnSpc>
                <a:spcPct val="80000"/>
              </a:lnSpc>
              <a:spcBef>
                <a:spcPct val="20000"/>
              </a:spcBef>
            </a:pPr>
            <a:r>
              <a:rPr lang="en-US" altLang="zh-CN" sz="1400" dirty="0"/>
              <a:t>AND SKIP FIRST SCREEN</a:t>
            </a:r>
            <a:endParaRPr lang="en-US" altLang="zh-TW" sz="1400" dirty="0"/>
          </a:p>
          <a:p>
            <a:pPr>
              <a:lnSpc>
                <a:spcPct val="80000"/>
              </a:lnSpc>
              <a:spcBef>
                <a:spcPct val="20000"/>
              </a:spcBef>
            </a:pPr>
            <a:r>
              <a:rPr lang="en-US" altLang="zh-TW" sz="1400" dirty="0"/>
              <a:t>USING</a:t>
            </a:r>
            <a:r>
              <a:rPr lang="zh-CN" altLang="en-US" sz="1400" dirty="0"/>
              <a:t>                     </a:t>
            </a:r>
            <a:r>
              <a:rPr lang="en-US" altLang="zh-TW" sz="1400" dirty="0"/>
              <a:t>&lt;</a:t>
            </a:r>
            <a:r>
              <a:rPr lang="en-US" altLang="zh-CN" sz="1400" dirty="0" err="1"/>
              <a:t>itab</a:t>
            </a:r>
            <a:r>
              <a:rPr lang="en-US" altLang="zh-TW" sz="1400" dirty="0"/>
              <a:t>&gt;</a:t>
            </a:r>
          </a:p>
          <a:p>
            <a:pPr>
              <a:lnSpc>
                <a:spcPct val="80000"/>
              </a:lnSpc>
              <a:spcBef>
                <a:spcPct val="20000"/>
              </a:spcBef>
            </a:pPr>
            <a:r>
              <a:rPr lang="en-US" altLang="zh-CN" sz="1400" dirty="0"/>
              <a:t>OPTIONS FROM     </a:t>
            </a:r>
            <a:r>
              <a:rPr lang="en-US" altLang="zh-TW" sz="1400" dirty="0"/>
              <a:t>&lt;</a:t>
            </a:r>
            <a:r>
              <a:rPr lang="en-US" altLang="zh-CN" sz="1400" dirty="0"/>
              <a:t>opt</a:t>
            </a:r>
            <a:r>
              <a:rPr lang="en-US" altLang="zh-TW" sz="1400" dirty="0"/>
              <a:t>&gt;</a:t>
            </a:r>
          </a:p>
          <a:p>
            <a:pPr>
              <a:lnSpc>
                <a:spcPct val="80000"/>
              </a:lnSpc>
              <a:spcBef>
                <a:spcPct val="20000"/>
              </a:spcBef>
            </a:pPr>
            <a:r>
              <a:rPr lang="en-US" altLang="zh-TW" sz="1400" dirty="0"/>
              <a:t>MODE</a:t>
            </a:r>
            <a:r>
              <a:rPr lang="zh-CN" altLang="en-US" sz="1400" dirty="0"/>
              <a:t>                     </a:t>
            </a:r>
            <a:r>
              <a:rPr lang="en-US" altLang="zh-TW" sz="1400" dirty="0"/>
              <a:t>&lt;display mode&gt;</a:t>
            </a:r>
          </a:p>
          <a:p>
            <a:pPr>
              <a:lnSpc>
                <a:spcPct val="80000"/>
              </a:lnSpc>
              <a:spcBef>
                <a:spcPct val="20000"/>
              </a:spcBef>
            </a:pPr>
            <a:r>
              <a:rPr lang="en-US" altLang="zh-TW" sz="1400" dirty="0"/>
              <a:t>UPDATE</a:t>
            </a:r>
            <a:r>
              <a:rPr lang="zh-CN" altLang="en-US" sz="1400" dirty="0"/>
              <a:t>                  </a:t>
            </a:r>
            <a:r>
              <a:rPr lang="en-US" altLang="zh-TW" sz="1400" dirty="0"/>
              <a:t>&lt;update </a:t>
            </a:r>
            <a:r>
              <a:rPr lang="zh-CN" altLang="en-US" sz="1400" dirty="0"/>
              <a:t> </a:t>
            </a:r>
            <a:r>
              <a:rPr lang="en-US" altLang="zh-TW" sz="1400" dirty="0"/>
              <a:t>mode&gt;</a:t>
            </a:r>
          </a:p>
          <a:p>
            <a:pPr>
              <a:lnSpc>
                <a:spcPct val="80000"/>
              </a:lnSpc>
              <a:spcBef>
                <a:spcPct val="20000"/>
              </a:spcBef>
            </a:pPr>
            <a:r>
              <a:rPr lang="en-US" altLang="zh-TW" sz="1400" dirty="0" smtClean="0"/>
              <a:t>MESSAGES </a:t>
            </a:r>
            <a:r>
              <a:rPr lang="en-US" altLang="zh-TW" sz="1400" dirty="0"/>
              <a:t>INTO</a:t>
            </a:r>
            <a:r>
              <a:rPr lang="zh-CN" altLang="en-US" sz="1400" dirty="0"/>
              <a:t> </a:t>
            </a:r>
            <a:r>
              <a:rPr lang="zh-CN" altLang="en-US" sz="1400" dirty="0" smtClean="0"/>
              <a:t>  </a:t>
            </a:r>
            <a:r>
              <a:rPr lang="en-US" altLang="zh-TW" sz="1400" dirty="0"/>
              <a:t>&lt;</a:t>
            </a:r>
            <a:r>
              <a:rPr lang="en-US" altLang="zh-TW" sz="1400" dirty="0" err="1"/>
              <a:t>itab</a:t>
            </a:r>
            <a:r>
              <a:rPr lang="en-US" altLang="zh-TW" sz="1400" dirty="0"/>
              <a:t>&gt;</a:t>
            </a:r>
            <a:r>
              <a:rPr lang="en-US" altLang="zh-CN" sz="1400" dirty="0"/>
              <a:t> .</a:t>
            </a:r>
          </a:p>
          <a:p>
            <a:pPr>
              <a:lnSpc>
                <a:spcPct val="80000"/>
              </a:lnSpc>
              <a:spcBef>
                <a:spcPct val="20000"/>
              </a:spcBef>
            </a:pPr>
            <a:endParaRPr lang="en-US" altLang="zh-CN" sz="1400" dirty="0"/>
          </a:p>
          <a:p>
            <a:pPr>
              <a:lnSpc>
                <a:spcPct val="80000"/>
              </a:lnSpc>
              <a:spcBef>
                <a:spcPct val="20000"/>
              </a:spcBef>
            </a:pPr>
            <a:r>
              <a:rPr lang="en-US" altLang="zh-CN" sz="1400" dirty="0"/>
              <a:t>e.g</a:t>
            </a:r>
            <a:r>
              <a:rPr lang="en-US" altLang="zh-CN" sz="1400" dirty="0" smtClean="0"/>
              <a:t>.: Call Transaction ‘SE38’ USING </a:t>
            </a:r>
            <a:r>
              <a:rPr lang="en-US" altLang="zh-CN" sz="1400" dirty="0" err="1" smtClean="0"/>
              <a:t>bdcdata</a:t>
            </a:r>
            <a:r>
              <a:rPr lang="en-US" altLang="zh-CN" sz="1400" dirty="0" smtClean="0"/>
              <a:t>  MODE ‘N’MESSAGES INTO </a:t>
            </a:r>
            <a:r>
              <a:rPr lang="en-US" altLang="zh-CN" sz="1400" dirty="0" err="1" smtClean="0"/>
              <a:t>itab</a:t>
            </a:r>
            <a:r>
              <a:rPr lang="en-US" altLang="zh-CN" sz="1400" dirty="0" smtClean="0"/>
              <a:t>.</a:t>
            </a:r>
            <a:endParaRPr lang="en-US" altLang="zh-CN" sz="1400" dirty="0"/>
          </a:p>
        </p:txBody>
      </p:sp>
    </p:spTree>
    <p:extLst>
      <p:ext uri="{BB962C8B-B14F-4D97-AF65-F5344CB8AC3E}">
        <p14:creationId xmlns:p14="http://schemas.microsoft.com/office/powerpoint/2010/main" val="1635648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BDC</a:t>
            </a:r>
            <a:r>
              <a:rPr lang="zh-CN" altLang="en-US" dirty="0" smtClean="0"/>
              <a:t>实现</a:t>
            </a:r>
            <a:r>
              <a:rPr lang="en-US" altLang="zh-CN" dirty="0" smtClean="0"/>
              <a:t>-</a:t>
            </a:r>
            <a:r>
              <a:rPr lang="zh-CN" altLang="en-US" dirty="0"/>
              <a:t>调用</a:t>
            </a:r>
            <a:r>
              <a:rPr lang="zh-CN" altLang="en-US" dirty="0" smtClean="0"/>
              <a:t>方法</a:t>
            </a:r>
            <a:r>
              <a:rPr lang="en-US" altLang="zh-CN" dirty="0" smtClean="0"/>
              <a:t>2</a:t>
            </a:r>
            <a:endParaRPr lang="zh-CN" altLang="en-US" dirty="0"/>
          </a:p>
        </p:txBody>
      </p:sp>
      <p:sp>
        <p:nvSpPr>
          <p:cNvPr id="3" name="内容占位符 2"/>
          <p:cNvSpPr>
            <a:spLocks noGrp="1"/>
          </p:cNvSpPr>
          <p:nvPr>
            <p:ph idx="1"/>
          </p:nvPr>
        </p:nvSpPr>
        <p:spPr/>
        <p:txBody>
          <a:bodyPr/>
          <a:lstStyle/>
          <a:p>
            <a:r>
              <a:rPr lang="en-US" altLang="zh-CN" b="1" dirty="0" smtClean="0"/>
              <a:t>Batch Input Session</a:t>
            </a:r>
            <a:r>
              <a:rPr lang="zh-CN" altLang="en-US" dirty="0" smtClean="0"/>
              <a:t>方式调用</a:t>
            </a:r>
            <a:endParaRPr lang="en-US" altLang="zh-CN" dirty="0" smtClean="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132856"/>
            <a:ext cx="4757244" cy="4263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0"/>
          <p:cNvSpPr txBox="1">
            <a:spLocks noChangeArrowheads="1"/>
          </p:cNvSpPr>
          <p:nvPr/>
        </p:nvSpPr>
        <p:spPr bwMode="auto">
          <a:xfrm>
            <a:off x="4788024" y="1993950"/>
            <a:ext cx="39433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itchFamily="34" charset="-127"/>
                <a:ea typeface="굴림" pitchFamily="34" charset="-127"/>
              </a:defRPr>
            </a:lvl1pPr>
            <a:lvl2pPr marL="742950" indent="-285750" eaLnBrk="0" hangingPunct="0">
              <a:defRPr kumimoji="1">
                <a:solidFill>
                  <a:schemeClr val="tx1"/>
                </a:solidFill>
                <a:latin typeface="굴림" pitchFamily="34" charset="-127"/>
                <a:ea typeface="굴림" pitchFamily="34" charset="-127"/>
              </a:defRPr>
            </a:lvl2pPr>
            <a:lvl3pPr marL="1143000" indent="-228600" eaLnBrk="0" hangingPunct="0">
              <a:defRPr kumimoji="1">
                <a:solidFill>
                  <a:schemeClr val="tx1"/>
                </a:solidFill>
                <a:latin typeface="굴림" pitchFamily="34" charset="-127"/>
                <a:ea typeface="굴림" pitchFamily="34" charset="-127"/>
              </a:defRPr>
            </a:lvl3pPr>
            <a:lvl4pPr marL="1600200" indent="-228600" eaLnBrk="0" hangingPunct="0">
              <a:defRPr kumimoji="1">
                <a:solidFill>
                  <a:schemeClr val="tx1"/>
                </a:solidFill>
                <a:latin typeface="굴림" pitchFamily="34" charset="-127"/>
                <a:ea typeface="굴림" pitchFamily="34" charset="-127"/>
              </a:defRPr>
            </a:lvl4pPr>
            <a:lvl5pPr marL="2057400" indent="-228600" eaLnBrk="0" hangingPunct="0">
              <a:defRPr kumimoji="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a:solidFill>
                  <a:schemeClr val="tx1"/>
                </a:solidFill>
                <a:latin typeface="굴림" pitchFamily="34" charset="-127"/>
                <a:ea typeface="굴림" pitchFamily="34" charset="-127"/>
              </a:defRPr>
            </a:lvl9pPr>
          </a:lstStyle>
          <a:p>
            <a:pPr eaLnBrk="1" hangingPunct="1"/>
            <a:r>
              <a:rPr lang="en-US" altLang="ko-KR" sz="1200" b="1" dirty="0"/>
              <a:t>System &gt; Services &gt; Batch input &gt; Session  </a:t>
            </a:r>
            <a:r>
              <a:rPr lang="zh-CN" altLang="en-US" sz="1200" b="1" dirty="0"/>
              <a:t>： </a:t>
            </a:r>
            <a:r>
              <a:rPr lang="en-US" altLang="ko-KR" sz="1200" b="1" dirty="0"/>
              <a:t>SM35</a:t>
            </a:r>
            <a:endParaRPr lang="ko-KR" altLang="en-US" b="1" dirty="0"/>
          </a:p>
        </p:txBody>
      </p:sp>
      <p:sp>
        <p:nvSpPr>
          <p:cNvPr id="6" name="직사각형 12"/>
          <p:cNvSpPr/>
          <p:nvPr/>
        </p:nvSpPr>
        <p:spPr>
          <a:xfrm>
            <a:off x="5076825" y="2439988"/>
            <a:ext cx="3600450" cy="3292475"/>
          </a:xfrm>
          <a:prstGeom prst="rect">
            <a:avLst/>
          </a:prstGeom>
          <a:ln w="19050"/>
        </p:spPr>
        <p:style>
          <a:lnRef idx="2">
            <a:schemeClr val="accent1"/>
          </a:lnRef>
          <a:fillRef idx="1">
            <a:schemeClr val="lt1"/>
          </a:fillRef>
          <a:effectRef idx="0">
            <a:schemeClr val="accent1"/>
          </a:effectRef>
          <a:fontRef idx="minor">
            <a:schemeClr val="dk1"/>
          </a:fontRef>
        </p:style>
        <p:txBody>
          <a:bodyPr>
            <a:spAutoFit/>
          </a:bodyPr>
          <a:lstStyle>
            <a:lvl1pPr marL="228600" indent="-228600" eaLnBrk="0" hangingPunct="0">
              <a:defRPr kumimoji="1">
                <a:solidFill>
                  <a:schemeClr val="tx1"/>
                </a:solidFill>
                <a:latin typeface="굴림" pitchFamily="34" charset="-127"/>
                <a:ea typeface="굴림" pitchFamily="34" charset="-127"/>
              </a:defRPr>
            </a:lvl1pPr>
            <a:lvl2pPr marL="742950" indent="-285750" eaLnBrk="0" hangingPunct="0">
              <a:defRPr kumimoji="1">
                <a:solidFill>
                  <a:schemeClr val="tx1"/>
                </a:solidFill>
                <a:latin typeface="굴림" pitchFamily="34" charset="-127"/>
                <a:ea typeface="굴림" pitchFamily="34" charset="-127"/>
              </a:defRPr>
            </a:lvl2pPr>
            <a:lvl3pPr marL="1143000" indent="-228600" eaLnBrk="0" hangingPunct="0">
              <a:defRPr kumimoji="1">
                <a:solidFill>
                  <a:schemeClr val="tx1"/>
                </a:solidFill>
                <a:latin typeface="굴림" pitchFamily="34" charset="-127"/>
                <a:ea typeface="굴림" pitchFamily="34" charset="-127"/>
              </a:defRPr>
            </a:lvl3pPr>
            <a:lvl4pPr marL="1600200" indent="-228600" eaLnBrk="0" hangingPunct="0">
              <a:defRPr kumimoji="1">
                <a:solidFill>
                  <a:schemeClr val="tx1"/>
                </a:solidFill>
                <a:latin typeface="굴림" pitchFamily="34" charset="-127"/>
                <a:ea typeface="굴림" pitchFamily="34" charset="-127"/>
              </a:defRPr>
            </a:lvl4pPr>
            <a:lvl5pPr marL="2057400" indent="-228600" eaLnBrk="0" hangingPunct="0">
              <a:defRPr kumimoji="1">
                <a:solidFill>
                  <a:schemeClr val="tx1"/>
                </a:solidFill>
                <a:latin typeface="굴림" pitchFamily="34" charset="-127"/>
                <a:ea typeface="굴림" pitchFamily="34" charset="-127"/>
              </a:defRPr>
            </a:lvl5pPr>
            <a:lvl6pPr marL="2514600" indent="-228600" eaLnBrk="0" fontAlgn="base" latinLnBrk="1" hangingPunct="0">
              <a:spcBef>
                <a:spcPct val="0"/>
              </a:spcBef>
              <a:spcAft>
                <a:spcPct val="0"/>
              </a:spcAft>
              <a:defRPr kumimoji="1">
                <a:solidFill>
                  <a:schemeClr val="tx1"/>
                </a:solidFill>
                <a:latin typeface="굴림" pitchFamily="34" charset="-127"/>
                <a:ea typeface="굴림" pitchFamily="34" charset="-127"/>
              </a:defRPr>
            </a:lvl6pPr>
            <a:lvl7pPr marL="2971800" indent="-228600" eaLnBrk="0" fontAlgn="base" latinLnBrk="1" hangingPunct="0">
              <a:spcBef>
                <a:spcPct val="0"/>
              </a:spcBef>
              <a:spcAft>
                <a:spcPct val="0"/>
              </a:spcAft>
              <a:defRPr kumimoji="1">
                <a:solidFill>
                  <a:schemeClr val="tx1"/>
                </a:solidFill>
                <a:latin typeface="굴림" pitchFamily="34" charset="-127"/>
                <a:ea typeface="굴림" pitchFamily="34" charset="-127"/>
              </a:defRPr>
            </a:lvl7pPr>
            <a:lvl8pPr marL="3429000" indent="-228600" eaLnBrk="0" fontAlgn="base" latinLnBrk="1" hangingPunct="0">
              <a:spcBef>
                <a:spcPct val="0"/>
              </a:spcBef>
              <a:spcAft>
                <a:spcPct val="0"/>
              </a:spcAft>
              <a:defRPr kumimoji="1">
                <a:solidFill>
                  <a:schemeClr val="tx1"/>
                </a:solidFill>
                <a:latin typeface="굴림" pitchFamily="34" charset="-127"/>
                <a:ea typeface="굴림" pitchFamily="34" charset="-127"/>
              </a:defRPr>
            </a:lvl8pPr>
            <a:lvl9pPr marL="3886200" indent="-228600" eaLnBrk="0" fontAlgn="base" latinLnBrk="1" hangingPunct="0">
              <a:spcBef>
                <a:spcPct val="0"/>
              </a:spcBef>
              <a:spcAft>
                <a:spcPct val="0"/>
              </a:spcAft>
              <a:defRPr kumimoji="1">
                <a:solidFill>
                  <a:schemeClr val="tx1"/>
                </a:solidFill>
                <a:latin typeface="굴림" pitchFamily="34" charset="-127"/>
                <a:ea typeface="굴림" pitchFamily="34" charset="-127"/>
              </a:defRPr>
            </a:lvl9pPr>
          </a:lstStyle>
          <a:p>
            <a:pPr eaLnBrk="1" hangingPunct="1">
              <a:buFontTx/>
              <a:buAutoNum type="arabicPeriod"/>
            </a:pPr>
            <a:r>
              <a:rPr lang="zh-CN" altLang="en-US" sz="1400" dirty="0">
                <a:solidFill>
                  <a:srgbClr val="000000"/>
                </a:solidFill>
                <a:latin typeface="+mn-ea"/>
                <a:ea typeface="+mn-ea"/>
              </a:rPr>
              <a:t>利用函数</a:t>
            </a:r>
            <a:r>
              <a:rPr lang="en-US" altLang="ko-KR" sz="1400" b="1" dirty="0">
                <a:solidFill>
                  <a:srgbClr val="000000"/>
                </a:solidFill>
                <a:latin typeface="+mn-ea"/>
                <a:ea typeface="+mn-ea"/>
              </a:rPr>
              <a:t>BDC_OPEN_GROUP</a:t>
            </a:r>
            <a:r>
              <a:rPr lang="zh-CN" altLang="en-US" sz="1400" dirty="0">
                <a:solidFill>
                  <a:srgbClr val="000000"/>
                </a:solidFill>
                <a:latin typeface="+mn-ea"/>
                <a:ea typeface="+mn-ea"/>
              </a:rPr>
              <a:t>生成</a:t>
            </a:r>
            <a:r>
              <a:rPr lang="en-US" altLang="ko-KR" sz="1400" dirty="0">
                <a:solidFill>
                  <a:srgbClr val="000000"/>
                </a:solidFill>
                <a:latin typeface="+mn-ea"/>
                <a:ea typeface="+mn-ea"/>
              </a:rPr>
              <a:t> batch input session</a:t>
            </a:r>
          </a:p>
          <a:p>
            <a:pPr eaLnBrk="1" hangingPunct="1">
              <a:buFontTx/>
              <a:buAutoNum type="arabicPeriod"/>
            </a:pPr>
            <a:endParaRPr lang="en-US" altLang="ko-KR" sz="1400" dirty="0">
              <a:solidFill>
                <a:srgbClr val="000000"/>
              </a:solidFill>
              <a:latin typeface="+mn-ea"/>
              <a:ea typeface="+mn-ea"/>
            </a:endParaRPr>
          </a:p>
          <a:p>
            <a:pPr eaLnBrk="1" hangingPunct="1"/>
            <a:r>
              <a:rPr lang="en-US" altLang="ko-KR" sz="1400" dirty="0">
                <a:solidFill>
                  <a:srgbClr val="000000"/>
                </a:solidFill>
                <a:latin typeface="+mn-ea"/>
                <a:ea typeface="+mn-ea"/>
              </a:rPr>
              <a:t>2.   </a:t>
            </a:r>
            <a:r>
              <a:rPr lang="zh-CN" altLang="en-US" sz="1400" dirty="0">
                <a:solidFill>
                  <a:srgbClr val="000000"/>
                </a:solidFill>
                <a:latin typeface="+mn-ea"/>
                <a:ea typeface="+mn-ea"/>
              </a:rPr>
              <a:t>对</a:t>
            </a:r>
            <a:r>
              <a:rPr lang="en-US" altLang="zh-CN" sz="1400" dirty="0">
                <a:solidFill>
                  <a:srgbClr val="000000"/>
                </a:solidFill>
                <a:latin typeface="+mn-ea"/>
                <a:ea typeface="+mn-ea"/>
              </a:rPr>
              <a:t>Session</a:t>
            </a:r>
            <a:r>
              <a:rPr lang="zh-CN" altLang="en-US" sz="1400" dirty="0">
                <a:solidFill>
                  <a:srgbClr val="000000"/>
                </a:solidFill>
                <a:latin typeface="+mn-ea"/>
                <a:ea typeface="+mn-ea"/>
              </a:rPr>
              <a:t>拥有的各个</a:t>
            </a:r>
            <a:r>
              <a:rPr lang="en-US" altLang="ko-KR" sz="1400" dirty="0">
                <a:solidFill>
                  <a:srgbClr val="000000"/>
                </a:solidFill>
                <a:latin typeface="+mn-ea"/>
                <a:ea typeface="+mn-ea"/>
              </a:rPr>
              <a:t>transaction </a:t>
            </a:r>
            <a:r>
              <a:rPr lang="zh-CN" altLang="en-US" sz="1400" dirty="0">
                <a:solidFill>
                  <a:srgbClr val="000000"/>
                </a:solidFill>
                <a:latin typeface="+mn-ea"/>
                <a:ea typeface="+mn-ea"/>
              </a:rPr>
              <a:t>进行如下操作</a:t>
            </a:r>
            <a:endParaRPr lang="en-US" altLang="zh-CN" sz="1400" dirty="0">
              <a:solidFill>
                <a:srgbClr val="000000"/>
              </a:solidFill>
              <a:latin typeface="+mn-ea"/>
              <a:ea typeface="+mn-ea"/>
            </a:endParaRPr>
          </a:p>
          <a:p>
            <a:pPr eaLnBrk="1" hangingPunct="1"/>
            <a:endParaRPr lang="en-US" altLang="ko-KR" sz="1400" dirty="0">
              <a:solidFill>
                <a:srgbClr val="000000"/>
              </a:solidFill>
              <a:latin typeface="+mn-ea"/>
              <a:ea typeface="+mn-ea"/>
            </a:endParaRPr>
          </a:p>
          <a:p>
            <a:pPr eaLnBrk="1" hangingPunct="1"/>
            <a:r>
              <a:rPr lang="en-US" altLang="ko-KR" sz="1400" dirty="0">
                <a:solidFill>
                  <a:srgbClr val="000000"/>
                </a:solidFill>
                <a:latin typeface="+mn-ea"/>
                <a:ea typeface="+mn-ea"/>
              </a:rPr>
              <a:t>    a. </a:t>
            </a:r>
            <a:r>
              <a:rPr lang="zh-CN" altLang="en-US" sz="1400" dirty="0">
                <a:solidFill>
                  <a:srgbClr val="000000"/>
                </a:solidFill>
                <a:latin typeface="+mn-ea"/>
                <a:ea typeface="+mn-ea"/>
              </a:rPr>
              <a:t>执行</a:t>
            </a:r>
            <a:r>
              <a:rPr lang="en-US" altLang="zh-CN" sz="1400" dirty="0">
                <a:solidFill>
                  <a:srgbClr val="000000"/>
                </a:solidFill>
                <a:latin typeface="+mn-ea"/>
                <a:ea typeface="+mn-ea"/>
              </a:rPr>
              <a:t>Transaction</a:t>
            </a:r>
            <a:r>
              <a:rPr lang="zh-CN" altLang="en-US" sz="1400" dirty="0">
                <a:solidFill>
                  <a:srgbClr val="000000"/>
                </a:solidFill>
                <a:latin typeface="+mn-ea"/>
                <a:ea typeface="+mn-ea"/>
              </a:rPr>
              <a:t>时需要的屏幕和</a:t>
            </a:r>
            <a:r>
              <a:rPr lang="en-US" altLang="zh-CN" sz="1400" dirty="0">
                <a:solidFill>
                  <a:srgbClr val="000000"/>
                </a:solidFill>
                <a:latin typeface="+mn-ea"/>
                <a:ea typeface="+mn-ea"/>
              </a:rPr>
              <a:t>Field</a:t>
            </a:r>
            <a:r>
              <a:rPr lang="zh-CN" altLang="en-US" sz="1400" dirty="0">
                <a:solidFill>
                  <a:srgbClr val="000000"/>
                </a:solidFill>
                <a:latin typeface="+mn-ea"/>
                <a:ea typeface="+mn-ea"/>
              </a:rPr>
              <a:t>输入到</a:t>
            </a:r>
            <a:r>
              <a:rPr lang="en-US" altLang="ko-KR" sz="1400" dirty="0">
                <a:solidFill>
                  <a:srgbClr val="000000"/>
                </a:solidFill>
                <a:latin typeface="+mn-ea"/>
                <a:ea typeface="+mn-ea"/>
              </a:rPr>
              <a:t>BDCDATA structure</a:t>
            </a:r>
            <a:r>
              <a:rPr lang="zh-CN" altLang="en-US" sz="1400" dirty="0">
                <a:solidFill>
                  <a:srgbClr val="000000"/>
                </a:solidFill>
                <a:latin typeface="+mn-ea"/>
                <a:ea typeface="+mn-ea"/>
              </a:rPr>
              <a:t>中</a:t>
            </a:r>
            <a:endParaRPr lang="en-US" altLang="zh-CN" sz="1400" dirty="0">
              <a:solidFill>
                <a:srgbClr val="000000"/>
              </a:solidFill>
              <a:latin typeface="+mn-ea"/>
              <a:ea typeface="+mn-ea"/>
            </a:endParaRPr>
          </a:p>
          <a:p>
            <a:pPr eaLnBrk="1" hangingPunct="1"/>
            <a:endParaRPr lang="en-US" altLang="ko-KR" sz="1400" dirty="0">
              <a:solidFill>
                <a:srgbClr val="000000"/>
              </a:solidFill>
              <a:latin typeface="+mn-ea"/>
              <a:ea typeface="+mn-ea"/>
            </a:endParaRPr>
          </a:p>
          <a:p>
            <a:pPr eaLnBrk="1" hangingPunct="1"/>
            <a:r>
              <a:rPr lang="en-US" altLang="ko-KR" sz="1400" dirty="0">
                <a:solidFill>
                  <a:srgbClr val="000000"/>
                </a:solidFill>
                <a:latin typeface="+mn-ea"/>
                <a:ea typeface="+mn-ea"/>
              </a:rPr>
              <a:t>    b. </a:t>
            </a:r>
            <a:r>
              <a:rPr lang="zh-CN" altLang="en-US" sz="1400" dirty="0">
                <a:solidFill>
                  <a:srgbClr val="000000"/>
                </a:solidFill>
                <a:latin typeface="+mn-ea"/>
                <a:ea typeface="+mn-ea"/>
              </a:rPr>
              <a:t>用</a:t>
            </a:r>
            <a:r>
              <a:rPr lang="en-US" altLang="ko-KR" sz="1400" b="1" dirty="0">
                <a:solidFill>
                  <a:srgbClr val="000000"/>
                </a:solidFill>
                <a:latin typeface="+mn-ea"/>
                <a:ea typeface="+mn-ea"/>
              </a:rPr>
              <a:t>BDC_INSERT</a:t>
            </a:r>
            <a:r>
              <a:rPr lang="zh-CN" altLang="en-US" sz="1400" dirty="0">
                <a:solidFill>
                  <a:srgbClr val="000000"/>
                </a:solidFill>
                <a:latin typeface="+mn-ea"/>
                <a:ea typeface="+mn-ea"/>
              </a:rPr>
              <a:t>函数传送</a:t>
            </a:r>
            <a:r>
              <a:rPr lang="en-US" altLang="zh-CN" sz="1400" dirty="0">
                <a:solidFill>
                  <a:srgbClr val="000000"/>
                </a:solidFill>
                <a:latin typeface="+mn-ea"/>
                <a:ea typeface="+mn-ea"/>
              </a:rPr>
              <a:t>session</a:t>
            </a:r>
            <a:r>
              <a:rPr lang="zh-CN" altLang="en-US" sz="1400" dirty="0">
                <a:solidFill>
                  <a:srgbClr val="000000"/>
                </a:solidFill>
                <a:latin typeface="+mn-ea"/>
                <a:ea typeface="+mn-ea"/>
              </a:rPr>
              <a:t>相关的</a:t>
            </a:r>
            <a:r>
              <a:rPr lang="en-US" altLang="ko-KR" sz="1400" dirty="0">
                <a:solidFill>
                  <a:srgbClr val="000000"/>
                </a:solidFill>
                <a:latin typeface="+mn-ea"/>
                <a:ea typeface="+mn-ea"/>
              </a:rPr>
              <a:t>transaction</a:t>
            </a:r>
            <a:r>
              <a:rPr lang="zh-CN" altLang="en-US" sz="1400" dirty="0">
                <a:solidFill>
                  <a:srgbClr val="000000"/>
                </a:solidFill>
                <a:latin typeface="+mn-ea"/>
                <a:ea typeface="+mn-ea"/>
              </a:rPr>
              <a:t>和</a:t>
            </a:r>
            <a:r>
              <a:rPr lang="en-US" altLang="ko-KR" sz="1400" dirty="0">
                <a:solidFill>
                  <a:srgbClr val="000000"/>
                </a:solidFill>
                <a:latin typeface="+mn-ea"/>
                <a:ea typeface="+mn-ea"/>
              </a:rPr>
              <a:t>BDCDATA</a:t>
            </a:r>
          </a:p>
          <a:p>
            <a:pPr eaLnBrk="1" hangingPunct="1"/>
            <a:endParaRPr lang="en-US" altLang="ko-KR" sz="1400" dirty="0">
              <a:solidFill>
                <a:srgbClr val="000000"/>
              </a:solidFill>
              <a:latin typeface="+mn-ea"/>
              <a:ea typeface="+mn-ea"/>
            </a:endParaRPr>
          </a:p>
          <a:p>
            <a:pPr eaLnBrk="1" hangingPunct="1"/>
            <a:r>
              <a:rPr lang="en-US" altLang="ko-KR" sz="1400" dirty="0">
                <a:solidFill>
                  <a:srgbClr val="000000"/>
                </a:solidFill>
                <a:latin typeface="+mn-ea"/>
                <a:ea typeface="+mn-ea"/>
              </a:rPr>
              <a:t>3.   </a:t>
            </a:r>
            <a:r>
              <a:rPr lang="zh-CN" altLang="en-US" sz="1400" dirty="0">
                <a:solidFill>
                  <a:srgbClr val="000000"/>
                </a:solidFill>
                <a:latin typeface="+mn-ea"/>
                <a:ea typeface="+mn-ea"/>
              </a:rPr>
              <a:t>利用函数</a:t>
            </a:r>
            <a:r>
              <a:rPr lang="en-US" altLang="ko-KR" sz="1400" b="1" dirty="0">
                <a:solidFill>
                  <a:srgbClr val="000000"/>
                </a:solidFill>
                <a:latin typeface="+mn-ea"/>
                <a:ea typeface="+mn-ea"/>
              </a:rPr>
              <a:t>BDC_CLOSE_GROUP</a:t>
            </a:r>
            <a:r>
              <a:rPr lang="zh-CN" altLang="en-US" sz="1400" dirty="0">
                <a:solidFill>
                  <a:srgbClr val="000000"/>
                </a:solidFill>
                <a:latin typeface="+mn-ea"/>
                <a:ea typeface="+mn-ea"/>
              </a:rPr>
              <a:t>关闭</a:t>
            </a:r>
            <a:r>
              <a:rPr lang="en-US" altLang="ko-KR" sz="1400" dirty="0">
                <a:solidFill>
                  <a:srgbClr val="000000"/>
                </a:solidFill>
                <a:latin typeface="+mn-ea"/>
                <a:ea typeface="+mn-ea"/>
              </a:rPr>
              <a:t> batch input session</a:t>
            </a:r>
          </a:p>
          <a:p>
            <a:pPr eaLnBrk="1" hangingPunct="1"/>
            <a:endParaRPr lang="ko-KR" altLang="en-US" sz="1200" dirty="0">
              <a:solidFill>
                <a:srgbClr val="000000"/>
              </a:solidFill>
              <a:latin typeface="+mn-ea"/>
              <a:ea typeface="+mn-ea"/>
            </a:endParaRPr>
          </a:p>
        </p:txBody>
      </p:sp>
    </p:spTree>
    <p:extLst>
      <p:ext uri="{BB962C8B-B14F-4D97-AF65-F5344CB8AC3E}">
        <p14:creationId xmlns:p14="http://schemas.microsoft.com/office/powerpoint/2010/main" val="12214095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BDC</a:t>
            </a:r>
            <a:r>
              <a:rPr lang="zh-CN" altLang="en-US" dirty="0" smtClean="0"/>
              <a:t>实现</a:t>
            </a:r>
            <a:r>
              <a:rPr lang="en-US" altLang="zh-CN" dirty="0" smtClean="0"/>
              <a:t>-</a:t>
            </a:r>
            <a:r>
              <a:rPr lang="zh-CN" altLang="en-US" dirty="0" smtClean="0"/>
              <a:t>调用方法</a:t>
            </a:r>
            <a:r>
              <a:rPr lang="en-US" altLang="zh-CN" dirty="0" smtClean="0"/>
              <a:t>2</a:t>
            </a:r>
            <a:endParaRPr lang="zh-CN" altLang="en-US" dirty="0"/>
          </a:p>
        </p:txBody>
      </p:sp>
      <p:sp>
        <p:nvSpPr>
          <p:cNvPr id="3" name="内容占位符 2"/>
          <p:cNvSpPr>
            <a:spLocks noGrp="1"/>
          </p:cNvSpPr>
          <p:nvPr>
            <p:ph idx="1"/>
          </p:nvPr>
        </p:nvSpPr>
        <p:spPr>
          <a:xfrm>
            <a:off x="457200" y="1600200"/>
            <a:ext cx="4023089" cy="4525963"/>
          </a:xfrm>
        </p:spPr>
        <p:txBody>
          <a:bodyPr/>
          <a:lstStyle/>
          <a:p>
            <a:r>
              <a:rPr lang="en-US" altLang="zh-CN" dirty="0" smtClean="0"/>
              <a:t>Batch Input Session</a:t>
            </a:r>
          </a:p>
          <a:p>
            <a:pPr lvl="1"/>
            <a:r>
              <a:rPr lang="zh-CN" altLang="en-US" dirty="0" smtClean="0"/>
              <a:t>在循环外创建会话</a:t>
            </a:r>
            <a:endParaRPr lang="en-US" altLang="zh-CN" dirty="0" smtClean="0"/>
          </a:p>
          <a:p>
            <a:pPr lvl="2"/>
            <a:r>
              <a:rPr lang="en-US" altLang="zh-CN" dirty="0" smtClean="0"/>
              <a:t>GROUP = </a:t>
            </a:r>
            <a:r>
              <a:rPr lang="zh-CN" altLang="en-US" dirty="0" smtClean="0"/>
              <a:t>创建的会话名称</a:t>
            </a:r>
            <a:endParaRPr lang="en-US" altLang="zh-CN" dirty="0" smtClean="0"/>
          </a:p>
          <a:p>
            <a:pPr lvl="1"/>
            <a:r>
              <a:rPr lang="zh-CN" altLang="en-US" dirty="0" smtClean="0"/>
              <a:t>循环上传数据，在</a:t>
            </a:r>
            <a:r>
              <a:rPr lang="en-US" altLang="zh-CN" dirty="0" smtClean="0"/>
              <a:t>CALL TRANSACTION</a:t>
            </a:r>
            <a:r>
              <a:rPr lang="zh-CN" altLang="en-US" dirty="0" smtClean="0"/>
              <a:t>的位置，插入事务</a:t>
            </a:r>
            <a:endParaRPr lang="en-US" altLang="zh-CN" dirty="0" smtClean="0"/>
          </a:p>
          <a:p>
            <a:pPr lvl="2"/>
            <a:r>
              <a:rPr lang="en-US" altLang="zh-CN" dirty="0" smtClean="0"/>
              <a:t>TCODE = </a:t>
            </a:r>
            <a:r>
              <a:rPr lang="zh-CN" altLang="en-US" dirty="0" smtClean="0"/>
              <a:t>调用事务代码</a:t>
            </a:r>
            <a:endParaRPr lang="en-US" altLang="zh-CN" dirty="0" smtClean="0"/>
          </a:p>
          <a:p>
            <a:pPr lvl="2"/>
            <a:r>
              <a:rPr lang="en-US" altLang="zh-CN" dirty="0" smtClean="0"/>
              <a:t>DYNPROTAB = BDC</a:t>
            </a:r>
            <a:r>
              <a:rPr lang="zh-CN" altLang="en-US" dirty="0" smtClean="0"/>
              <a:t>表格</a:t>
            </a:r>
            <a:endParaRPr lang="en-US" altLang="zh-CN" dirty="0" smtClean="0"/>
          </a:p>
          <a:p>
            <a:pPr lvl="1"/>
            <a:r>
              <a:rPr lang="zh-CN" altLang="en-US" dirty="0" smtClean="0"/>
              <a:t>循环结束后结束</a:t>
            </a:r>
            <a:r>
              <a:rPr lang="zh-CN" altLang="en-US" dirty="0" smtClean="0"/>
              <a:t>会话</a:t>
            </a:r>
            <a:endParaRPr lang="en-US" altLang="zh-CN" dirty="0" smtClean="0"/>
          </a:p>
          <a:p>
            <a:endParaRPr lang="en-US" altLang="zh-CN" dirty="0"/>
          </a:p>
          <a:p>
            <a:r>
              <a:rPr lang="zh-CN" altLang="en-US" dirty="0" smtClean="0"/>
              <a:t>执行程序后，在系统中会增加一个名称为</a:t>
            </a:r>
            <a:r>
              <a:rPr lang="en-US" altLang="zh-CN" dirty="0" smtClean="0"/>
              <a:t>GV_SESSION</a:t>
            </a:r>
            <a:r>
              <a:rPr lang="zh-CN" altLang="en-US" dirty="0" smtClean="0"/>
              <a:t>值的会话，可以进入</a:t>
            </a:r>
            <a:r>
              <a:rPr lang="en-US" altLang="zh-CN" dirty="0" smtClean="0"/>
              <a:t>SM35</a:t>
            </a:r>
            <a:r>
              <a:rPr lang="zh-CN" altLang="en-US" dirty="0" smtClean="0"/>
              <a:t>事务代码执行相应会话，实际执行事务</a:t>
            </a:r>
            <a:endParaRPr lang="en-US" altLang="zh-CN" dirty="0" smtClean="0"/>
          </a:p>
          <a:p>
            <a:pPr marL="457200" lvl="1" indent="0">
              <a:buNone/>
            </a:pP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0289" y="1560872"/>
            <a:ext cx="4048125"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r="5134"/>
          <a:stretch/>
        </p:blipFill>
        <p:spPr bwMode="auto">
          <a:xfrm>
            <a:off x="4530617" y="5877272"/>
            <a:ext cx="4048125"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组合 3"/>
          <p:cNvGrpSpPr/>
          <p:nvPr/>
        </p:nvGrpSpPr>
        <p:grpSpPr>
          <a:xfrm>
            <a:off x="4512751" y="2857136"/>
            <a:ext cx="4065991" cy="2834174"/>
            <a:chOff x="4512751" y="2524719"/>
            <a:chExt cx="4065991" cy="2834174"/>
          </a:xfrm>
        </p:grpSpPr>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9671" y="4004926"/>
              <a:ext cx="4048125"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9" name="Picture 7"/>
            <p:cNvPicPr>
              <a:picLocks noChangeAspect="1" noChangeArrowheads="1"/>
            </p:cNvPicPr>
            <p:nvPr/>
          </p:nvPicPr>
          <p:blipFill rotWithShape="1">
            <a:blip r:embed="rId5">
              <a:extLst>
                <a:ext uri="{28A0092B-C50C-407E-A947-70E740481C1C}">
                  <a14:useLocalDpi xmlns:a14="http://schemas.microsoft.com/office/drawing/2010/main" val="0"/>
                </a:ext>
              </a:extLst>
            </a:blip>
            <a:srcRect r="11642" b="61496"/>
            <a:stretch/>
          </p:blipFill>
          <p:spPr bwMode="auto">
            <a:xfrm>
              <a:off x="4512751" y="2524719"/>
              <a:ext cx="4048125" cy="368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02" name="Picture 10"/>
            <p:cNvPicPr>
              <a:picLocks noChangeAspect="1" noChangeArrowheads="1"/>
            </p:cNvPicPr>
            <p:nvPr/>
          </p:nvPicPr>
          <p:blipFill rotWithShape="1">
            <a:blip r:embed="rId6">
              <a:extLst>
                <a:ext uri="{28A0092B-C50C-407E-A947-70E740481C1C}">
                  <a14:useLocalDpi xmlns:a14="http://schemas.microsoft.com/office/drawing/2010/main" val="0"/>
                </a:ext>
              </a:extLst>
            </a:blip>
            <a:srcRect r="23147"/>
            <a:stretch/>
          </p:blipFill>
          <p:spPr bwMode="auto">
            <a:xfrm>
              <a:off x="4512751" y="2941136"/>
              <a:ext cx="4048125"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05" name="Picture 13"/>
            <p:cNvPicPr>
              <a:picLocks noChangeAspect="1" noChangeArrowheads="1"/>
            </p:cNvPicPr>
            <p:nvPr/>
          </p:nvPicPr>
          <p:blipFill rotWithShape="1">
            <a:blip r:embed="rId7">
              <a:extLst>
                <a:ext uri="{28A0092B-C50C-407E-A947-70E740481C1C}">
                  <a14:useLocalDpi xmlns:a14="http://schemas.microsoft.com/office/drawing/2010/main" val="0"/>
                </a:ext>
              </a:extLst>
            </a:blip>
            <a:srcRect t="5734" r="4921" b="57877"/>
            <a:stretch/>
          </p:blipFill>
          <p:spPr bwMode="auto">
            <a:xfrm>
              <a:off x="4530617" y="5112807"/>
              <a:ext cx="4048125" cy="2460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9177817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BDC</a:t>
            </a:r>
            <a:r>
              <a:rPr lang="zh-CN" altLang="en-US" dirty="0" smtClean="0"/>
              <a:t>的实现</a:t>
            </a:r>
            <a:r>
              <a:rPr lang="en-US" altLang="zh-CN" dirty="0" smtClean="0"/>
              <a:t>-6.</a:t>
            </a:r>
            <a:r>
              <a:rPr lang="zh-CN" altLang="en-US" dirty="0" smtClean="0"/>
              <a:t>返回消息</a:t>
            </a:r>
            <a:endParaRPr lang="zh-CN" altLang="en-US" dirty="0"/>
          </a:p>
        </p:txBody>
      </p:sp>
      <p:sp>
        <p:nvSpPr>
          <p:cNvPr id="3" name="内容占位符 2"/>
          <p:cNvSpPr>
            <a:spLocks noGrp="1"/>
          </p:cNvSpPr>
          <p:nvPr>
            <p:ph idx="1"/>
          </p:nvPr>
        </p:nvSpPr>
        <p:spPr/>
        <p:txBody>
          <a:bodyPr/>
          <a:lstStyle/>
          <a:p>
            <a:r>
              <a:rPr lang="zh-CN" altLang="en-US" dirty="0" smtClean="0"/>
              <a:t>基本操作对象：</a:t>
            </a:r>
            <a:r>
              <a:rPr lang="en-US" altLang="zh-CN" dirty="0" smtClean="0"/>
              <a:t>MESSTAB ( TYPE BDCMSGCOLL)</a:t>
            </a:r>
          </a:p>
          <a:p>
            <a:pPr lvl="1"/>
            <a:r>
              <a:rPr lang="zh-CN" altLang="en-US" dirty="0" smtClean="0"/>
              <a:t>在调用时，将消息收集到</a:t>
            </a:r>
            <a:r>
              <a:rPr lang="en-US" altLang="zh-CN" dirty="0" smtClean="0"/>
              <a:t>MESSTAB</a:t>
            </a:r>
            <a:r>
              <a:rPr lang="zh-CN" altLang="en-US" dirty="0" smtClean="0"/>
              <a:t>，消息内表中</a:t>
            </a:r>
            <a:endParaRPr lang="en-US" altLang="zh-CN" dirty="0" smtClean="0"/>
          </a:p>
          <a:p>
            <a:endParaRPr lang="en-US" altLang="zh-CN" dirty="0" smtClean="0"/>
          </a:p>
          <a:p>
            <a:endParaRPr lang="en-US" altLang="zh-CN" dirty="0"/>
          </a:p>
          <a:p>
            <a:endParaRPr lang="en-US" altLang="zh-CN" dirty="0" smtClean="0"/>
          </a:p>
          <a:p>
            <a:r>
              <a:rPr lang="zh-CN" altLang="en-US" dirty="0" smtClean="0"/>
              <a:t>方法</a:t>
            </a:r>
            <a:r>
              <a:rPr lang="en-US" altLang="zh-CN" dirty="0" smtClean="0"/>
              <a:t>1. </a:t>
            </a:r>
            <a:r>
              <a:rPr lang="zh-CN" altLang="en-US" dirty="0" smtClean="0"/>
              <a:t>将操作成功时的消息记录下来，对返回值进行判断</a:t>
            </a:r>
            <a:endParaRPr lang="en-US" altLang="zh-CN" dirty="0" smtClean="0"/>
          </a:p>
          <a:p>
            <a:pPr lvl="1"/>
            <a:r>
              <a:rPr lang="zh-CN" altLang="en-US" dirty="0"/>
              <a:t>手工</a:t>
            </a:r>
            <a:r>
              <a:rPr lang="zh-CN" altLang="en-US" dirty="0" smtClean="0"/>
              <a:t>操作一次，双击成功的消息，获取</a:t>
            </a:r>
            <a:r>
              <a:rPr lang="en-US" altLang="zh-CN" dirty="0" smtClean="0"/>
              <a:t>5</a:t>
            </a:r>
            <a:r>
              <a:rPr lang="zh-CN" altLang="en-US" dirty="0" smtClean="0"/>
              <a:t>位消息编号，为</a:t>
            </a:r>
            <a:r>
              <a:rPr lang="en-US" altLang="zh-CN" dirty="0" err="1" smtClean="0"/>
              <a:t>ID+Number</a:t>
            </a:r>
            <a:endParaRPr lang="en-US" altLang="zh-CN" dirty="0" smtClean="0"/>
          </a:p>
          <a:p>
            <a:pPr lvl="1"/>
            <a:r>
              <a:rPr lang="zh-CN" altLang="en-US" dirty="0" smtClean="0"/>
              <a:t>适用于简单判断。注意：如果有多种成功状态，需要对所有消息编号都进行判断</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293096"/>
            <a:ext cx="4010025"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336659"/>
            <a:ext cx="6400800"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293096"/>
            <a:ext cx="4314825"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592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BDC</a:t>
            </a:r>
            <a:r>
              <a:rPr lang="zh-CN" altLang="en-US" dirty="0"/>
              <a:t>概览</a:t>
            </a:r>
          </a:p>
        </p:txBody>
      </p:sp>
      <p:sp>
        <p:nvSpPr>
          <p:cNvPr id="3" name="内容占位符 2"/>
          <p:cNvSpPr>
            <a:spLocks noGrp="1"/>
          </p:cNvSpPr>
          <p:nvPr>
            <p:ph idx="1"/>
          </p:nvPr>
        </p:nvSpPr>
        <p:spPr/>
        <p:txBody>
          <a:bodyPr>
            <a:normAutofit lnSpcReduction="10000"/>
          </a:bodyPr>
          <a:lstStyle/>
          <a:p>
            <a:r>
              <a:rPr lang="en-US" altLang="zh-CN" dirty="0" smtClean="0"/>
              <a:t>BDC</a:t>
            </a:r>
            <a:r>
              <a:rPr lang="zh-CN" altLang="en-US" dirty="0" smtClean="0"/>
              <a:t>（</a:t>
            </a:r>
            <a:r>
              <a:rPr lang="en-US" altLang="zh-CN" dirty="0" smtClean="0"/>
              <a:t>Batch Data Communication Program</a:t>
            </a:r>
            <a:r>
              <a:rPr lang="zh-CN" altLang="en-US" dirty="0" smtClean="0"/>
              <a:t>，批量数据交换程序）</a:t>
            </a:r>
            <a:endParaRPr lang="en-US" altLang="zh-CN" dirty="0" smtClean="0"/>
          </a:p>
          <a:p>
            <a:pPr lvl="1"/>
            <a:r>
              <a:rPr lang="zh-CN" altLang="en-US" dirty="0"/>
              <a:t>是一种</a:t>
            </a:r>
            <a:r>
              <a:rPr lang="zh-CN" altLang="en-US" dirty="0" smtClean="0"/>
              <a:t>通过</a:t>
            </a:r>
            <a:r>
              <a:rPr lang="en-US" altLang="zh-CN" dirty="0" smtClean="0"/>
              <a:t>ABAP</a:t>
            </a:r>
            <a:r>
              <a:rPr lang="zh-CN" altLang="en-US" dirty="0" smtClean="0"/>
              <a:t>程序将资料批量输入系统的方法</a:t>
            </a:r>
            <a:endParaRPr lang="en-US" altLang="zh-CN" dirty="0" smtClean="0"/>
          </a:p>
          <a:p>
            <a:pPr lvl="1"/>
            <a:r>
              <a:rPr lang="zh-CN" altLang="en-US" dirty="0"/>
              <a:t>工作</a:t>
            </a:r>
            <a:r>
              <a:rPr lang="zh-CN" altLang="en-US" dirty="0" smtClean="0"/>
              <a:t>原理：将用户繁荣的操作程序和步骤记录下来，然后依照流程逐步将指定的数据在指定的操作页面及栏位输入并执行</a:t>
            </a:r>
            <a:endParaRPr lang="en-US" altLang="zh-CN" dirty="0" smtClean="0"/>
          </a:p>
          <a:p>
            <a:pPr lvl="1"/>
            <a:r>
              <a:rPr lang="zh-CN" altLang="en-US" dirty="0" smtClean="0"/>
              <a:t>优点：</a:t>
            </a:r>
            <a:endParaRPr lang="en-US" altLang="zh-CN" dirty="0" smtClean="0"/>
          </a:p>
          <a:p>
            <a:pPr lvl="2"/>
            <a:r>
              <a:rPr lang="zh-CN" altLang="en-US" dirty="0" smtClean="0"/>
              <a:t>避免了手工进行一些重复性工作，提高效率</a:t>
            </a:r>
            <a:endParaRPr lang="en-US" altLang="zh-CN" dirty="0" smtClean="0"/>
          </a:p>
          <a:p>
            <a:pPr lvl="2"/>
            <a:r>
              <a:rPr lang="zh-CN" altLang="en-US" dirty="0" smtClean="0"/>
              <a:t>输入确保数据的完整性，采用交互用户所用的同一事务代码将数据录入到</a:t>
            </a:r>
            <a:r>
              <a:rPr lang="en-US" altLang="zh-CN" dirty="0" smtClean="0"/>
              <a:t>SAP</a:t>
            </a:r>
            <a:r>
              <a:rPr lang="zh-CN" altLang="en-US" dirty="0" smtClean="0"/>
              <a:t>系统</a:t>
            </a:r>
            <a:endParaRPr lang="en-US" altLang="zh-CN" dirty="0" smtClean="0"/>
          </a:p>
          <a:p>
            <a:r>
              <a:rPr lang="zh-CN" altLang="en-US" dirty="0" smtClean="0"/>
              <a:t>何时使用？</a:t>
            </a:r>
            <a:endParaRPr lang="en-US" altLang="zh-CN" dirty="0" smtClean="0"/>
          </a:p>
          <a:p>
            <a:pPr lvl="1"/>
            <a:r>
              <a:rPr lang="zh-CN" altLang="en-US" dirty="0" smtClean="0"/>
              <a:t>存在大量的重复业务，就会考虑使用</a:t>
            </a:r>
            <a:r>
              <a:rPr lang="en-US" altLang="zh-CN" dirty="0" smtClean="0"/>
              <a:t>BDC</a:t>
            </a:r>
            <a:r>
              <a:rPr lang="zh-CN" altLang="en-US" dirty="0"/>
              <a:t>录</a:t>
            </a:r>
            <a:r>
              <a:rPr lang="zh-CN" altLang="en-US" dirty="0" smtClean="0"/>
              <a:t>屏</a:t>
            </a:r>
            <a:endParaRPr lang="en-US" altLang="zh-CN" dirty="0" smtClean="0"/>
          </a:p>
          <a:p>
            <a:pPr lvl="1"/>
            <a:r>
              <a:rPr lang="zh-CN" altLang="en-US" dirty="0" smtClean="0"/>
              <a:t>符合应用于采用正常交互方式输入的数据的所有检查和控制</a:t>
            </a:r>
            <a:endParaRPr lang="en-US" altLang="zh-CN" dirty="0" smtClean="0"/>
          </a:p>
          <a:p>
            <a:r>
              <a:rPr lang="en-US" altLang="zh-CN" dirty="0" smtClean="0"/>
              <a:t>BDC</a:t>
            </a:r>
            <a:r>
              <a:rPr lang="zh-CN" altLang="en-US" dirty="0" smtClean="0"/>
              <a:t>的定义</a:t>
            </a:r>
            <a:endParaRPr lang="en-US" altLang="zh-CN" dirty="0" smtClean="0"/>
          </a:p>
          <a:p>
            <a:pPr lvl="1"/>
            <a:r>
              <a:rPr lang="en-US" altLang="zh-CN" dirty="0" smtClean="0"/>
              <a:t>SAP </a:t>
            </a:r>
            <a:r>
              <a:rPr lang="zh-CN" altLang="en-US" dirty="0"/>
              <a:t>系统提供的</a:t>
            </a:r>
            <a:r>
              <a:rPr lang="en-US" altLang="zh-CN" dirty="0"/>
              <a:t>BDC</a:t>
            </a:r>
            <a:r>
              <a:rPr lang="zh-CN" altLang="en-US" dirty="0"/>
              <a:t>有两种从其它 </a:t>
            </a:r>
            <a:r>
              <a:rPr lang="en-US" altLang="zh-CN" dirty="0"/>
              <a:t>SAP </a:t>
            </a:r>
            <a:r>
              <a:rPr lang="zh-CN" altLang="en-US" dirty="0"/>
              <a:t>系统和非 </a:t>
            </a:r>
            <a:r>
              <a:rPr lang="en-US" altLang="zh-CN" dirty="0"/>
              <a:t>SAP </a:t>
            </a:r>
            <a:r>
              <a:rPr lang="zh-CN" altLang="en-US" dirty="0"/>
              <a:t>系统向本系统传递数据的基本方法。这两种方法统称为“批输入”或“批数据通讯”</a:t>
            </a:r>
            <a:r>
              <a:rPr lang="zh-CN" altLang="en-US" dirty="0" smtClean="0"/>
              <a:t>。</a:t>
            </a:r>
            <a:endParaRPr lang="en-US" altLang="zh-CN" dirty="0" smtClean="0"/>
          </a:p>
          <a:p>
            <a:pPr lvl="1"/>
            <a:r>
              <a:rPr lang="zh-CN" altLang="en-US" dirty="0" smtClean="0"/>
              <a:t>两种</a:t>
            </a:r>
            <a:r>
              <a:rPr lang="zh-CN" altLang="en-US" dirty="0"/>
              <a:t>批输入方法都通过执行常规 </a:t>
            </a:r>
            <a:r>
              <a:rPr lang="en-US" altLang="zh-CN" dirty="0"/>
              <a:t>SAP </a:t>
            </a:r>
            <a:r>
              <a:rPr lang="zh-CN" altLang="en-US" dirty="0"/>
              <a:t>事务进行工作，正如用户输入一样</a:t>
            </a:r>
            <a:r>
              <a:rPr lang="zh-CN" altLang="en-US" dirty="0" smtClean="0"/>
              <a:t>。但是</a:t>
            </a:r>
            <a:r>
              <a:rPr lang="zh-CN" altLang="en-US" dirty="0"/>
              <a:t>，批输入可自动执行事务，因此适用于输入以电子表格表格形式存在的大量数据。</a:t>
            </a:r>
          </a:p>
          <a:p>
            <a:pPr lvl="1"/>
            <a:r>
              <a:rPr lang="en-US" altLang="zh-CN" dirty="0"/>
              <a:t>BDC</a:t>
            </a:r>
            <a:r>
              <a:rPr lang="zh-CN" altLang="en-US" dirty="0"/>
              <a:t>是</a:t>
            </a:r>
            <a:r>
              <a:rPr lang="en-US" altLang="zh-CN" dirty="0"/>
              <a:t>SAP</a:t>
            </a:r>
            <a:r>
              <a:rPr lang="zh-CN" altLang="en-US" dirty="0"/>
              <a:t>常用的一种数据传输方法。用于一些数据量大，但是对速度又要求不高的数据传输。</a:t>
            </a:r>
          </a:p>
          <a:p>
            <a:pPr lvl="1"/>
            <a:endParaRPr lang="en-US" altLang="zh-CN" dirty="0" smtClean="0"/>
          </a:p>
        </p:txBody>
      </p:sp>
    </p:spTree>
    <p:extLst>
      <p:ext uri="{BB962C8B-B14F-4D97-AF65-F5344CB8AC3E}">
        <p14:creationId xmlns:p14="http://schemas.microsoft.com/office/powerpoint/2010/main" val="40749289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BDC</a:t>
            </a:r>
            <a:r>
              <a:rPr lang="zh-CN" altLang="en-US" dirty="0" smtClean="0"/>
              <a:t>的实现</a:t>
            </a:r>
            <a:r>
              <a:rPr lang="en-US" altLang="zh-CN" dirty="0" smtClean="0"/>
              <a:t>-6.</a:t>
            </a:r>
            <a:r>
              <a:rPr lang="zh-CN" altLang="en-US" dirty="0" smtClean="0"/>
              <a:t>返回消息</a:t>
            </a:r>
            <a:endParaRPr lang="zh-CN" altLang="en-US" dirty="0"/>
          </a:p>
        </p:txBody>
      </p:sp>
      <p:sp>
        <p:nvSpPr>
          <p:cNvPr id="3" name="内容占位符 2"/>
          <p:cNvSpPr>
            <a:spLocks noGrp="1"/>
          </p:cNvSpPr>
          <p:nvPr>
            <p:ph idx="1"/>
          </p:nvPr>
        </p:nvSpPr>
        <p:spPr/>
        <p:txBody>
          <a:bodyPr/>
          <a:lstStyle/>
          <a:p>
            <a:r>
              <a:rPr lang="zh-CN" altLang="en-US" dirty="0" smtClean="0"/>
              <a:t>方法</a:t>
            </a:r>
            <a:r>
              <a:rPr lang="en-US" altLang="zh-CN" dirty="0" smtClean="0"/>
              <a:t>2</a:t>
            </a:r>
            <a:r>
              <a:rPr lang="zh-CN" altLang="en-US" dirty="0" smtClean="0"/>
              <a:t>：将消息编号及变量使用函数转换为消息内容输出</a:t>
            </a:r>
            <a:endParaRPr lang="en-US" altLang="zh-CN" dirty="0" smtClean="0"/>
          </a:p>
          <a:p>
            <a:pPr lvl="1"/>
            <a:r>
              <a:rPr lang="zh-CN" altLang="en-US" dirty="0" smtClean="0"/>
              <a:t>可以将导致操作失败的消息以文本的形式输出在表字段中</a:t>
            </a:r>
            <a:endParaRPr lang="en-US" altLang="zh-CN" dirty="0" smtClean="0"/>
          </a:p>
          <a:p>
            <a:pPr lvl="1"/>
            <a:r>
              <a:rPr lang="zh-CN" altLang="en-US" dirty="0" smtClean="0"/>
              <a:t>使用函数</a:t>
            </a:r>
            <a:r>
              <a:rPr lang="en-US" altLang="zh-CN" dirty="0" smtClean="0"/>
              <a:t>MESSAGE_TEXT_BUILD</a:t>
            </a:r>
            <a:r>
              <a:rPr lang="zh-CN" altLang="en-US" dirty="0" smtClean="0"/>
              <a:t>进行转换</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626026"/>
            <a:ext cx="4104456" cy="3843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004048" y="2852936"/>
            <a:ext cx="3816424" cy="1815882"/>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smtClean="0"/>
              <a:t>循环消息内表，将</a:t>
            </a:r>
            <a:r>
              <a:rPr lang="en-US" altLang="zh-CN" sz="1400" dirty="0" smtClean="0"/>
              <a:t>E</a:t>
            </a:r>
            <a:r>
              <a:rPr lang="zh-CN" altLang="en-US" sz="1400" dirty="0" smtClean="0"/>
              <a:t>类型消息通过函数转换为消息文本</a:t>
            </a:r>
            <a:endParaRPr lang="en-US" altLang="zh-CN" sz="1400" dirty="0" smtClean="0"/>
          </a:p>
          <a:p>
            <a:pPr marL="285750" indent="-285750">
              <a:buFont typeface="Arial" panose="020B0604020202020204" pitchFamily="34" charset="0"/>
              <a:buChar char="•"/>
            </a:pPr>
            <a:endParaRPr lang="en-US" altLang="zh-CN" sz="1400" dirty="0" smtClean="0"/>
          </a:p>
          <a:p>
            <a:pPr marL="285750" indent="-285750">
              <a:buFont typeface="Arial" panose="020B0604020202020204" pitchFamily="34" charset="0"/>
              <a:buChar char="•"/>
            </a:pPr>
            <a:r>
              <a:rPr lang="zh-CN" altLang="en-US" sz="1400" dirty="0" smtClean="0"/>
              <a:t>将消息文本连接到一个变量中，赋值给显示内表</a:t>
            </a:r>
            <a:endParaRPr lang="en-US" altLang="zh-CN" sz="1400" dirty="0" smtClean="0"/>
          </a:p>
          <a:p>
            <a:pPr marL="285750" indent="-285750">
              <a:buFont typeface="Arial" panose="020B0604020202020204" pitchFamily="34" charset="0"/>
              <a:buChar char="•"/>
            </a:pPr>
            <a:endParaRPr lang="en-US" altLang="zh-CN" sz="1400" dirty="0" smtClean="0"/>
          </a:p>
          <a:p>
            <a:pPr marL="285750" indent="-285750">
              <a:buFont typeface="Arial" panose="020B0604020202020204" pitchFamily="34" charset="0"/>
              <a:buChar char="•"/>
            </a:pPr>
            <a:r>
              <a:rPr lang="zh-CN" altLang="en-US" sz="1400" dirty="0" smtClean="0"/>
              <a:t>对执行成功的条目，可以手工定义消息，也可使用转换，输出系统消息</a:t>
            </a:r>
            <a:endParaRPr lang="zh-CN" altLang="en-US" sz="1400" dirty="0"/>
          </a:p>
        </p:txBody>
      </p:sp>
      <p:cxnSp>
        <p:nvCxnSpPr>
          <p:cNvPr id="6" name="直接连接符 5"/>
          <p:cNvCxnSpPr/>
          <p:nvPr/>
        </p:nvCxnSpPr>
        <p:spPr>
          <a:xfrm flipV="1">
            <a:off x="3275856" y="3068960"/>
            <a:ext cx="1728192" cy="576064"/>
          </a:xfrm>
          <a:prstGeom prst="line">
            <a:avLst/>
          </a:pr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8" name="直接连接符 7"/>
          <p:cNvCxnSpPr>
            <a:endCxn id="4" idx="1"/>
          </p:cNvCxnSpPr>
          <p:nvPr/>
        </p:nvCxnSpPr>
        <p:spPr>
          <a:xfrm flipV="1">
            <a:off x="3491880" y="3760877"/>
            <a:ext cx="1512168" cy="477055"/>
          </a:xfrm>
          <a:prstGeom prst="line">
            <a:avLst/>
          </a:pr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10" name="直接连接符 9"/>
          <p:cNvCxnSpPr/>
          <p:nvPr/>
        </p:nvCxnSpPr>
        <p:spPr>
          <a:xfrm flipV="1">
            <a:off x="3491880" y="4437112"/>
            <a:ext cx="1584176" cy="880940"/>
          </a:xfrm>
          <a:prstGeom prst="line">
            <a:avLst/>
          </a:pr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593501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BDC</a:t>
            </a:r>
            <a:r>
              <a:rPr lang="zh-CN" altLang="en-US" dirty="0" smtClean="0"/>
              <a:t>消息结构</a:t>
            </a:r>
            <a:endParaRPr lang="zh-CN" altLang="en-US" dirty="0"/>
          </a:p>
        </p:txBody>
      </p:sp>
      <p:sp>
        <p:nvSpPr>
          <p:cNvPr id="3" name="内容占位符 2"/>
          <p:cNvSpPr>
            <a:spLocks noGrp="1"/>
          </p:cNvSpPr>
          <p:nvPr>
            <p:ph idx="1"/>
          </p:nvPr>
        </p:nvSpPr>
        <p:spPr/>
        <p:txBody>
          <a:bodyPr/>
          <a:lstStyle/>
          <a:p>
            <a:endParaRPr lang="zh-CN" altLang="en-US"/>
          </a:p>
        </p:txBody>
      </p:sp>
      <p:graphicFrame>
        <p:nvGraphicFramePr>
          <p:cNvPr id="4" name="内容占位符 6"/>
          <p:cNvGraphicFramePr>
            <a:graphicFrameLocks/>
          </p:cNvGraphicFramePr>
          <p:nvPr>
            <p:extLst>
              <p:ext uri="{D42A27DB-BD31-4B8C-83A1-F6EECF244321}">
                <p14:modId xmlns:p14="http://schemas.microsoft.com/office/powerpoint/2010/main" val="3871608941"/>
              </p:ext>
            </p:extLst>
          </p:nvPr>
        </p:nvGraphicFramePr>
        <p:xfrm>
          <a:off x="827584" y="1772816"/>
          <a:ext cx="7344816" cy="4471993"/>
        </p:xfrm>
        <a:graphic>
          <a:graphicData uri="http://schemas.openxmlformats.org/drawingml/2006/table">
            <a:tbl>
              <a:tblPr firstRow="1" bandRow="1">
                <a:tableStyleId>{B301B821-A1FF-4177-AEE7-76D212191A09}</a:tableStyleId>
              </a:tblPr>
              <a:tblGrid>
                <a:gridCol w="1559961"/>
                <a:gridCol w="1104973"/>
                <a:gridCol w="1039972"/>
                <a:gridCol w="3639910"/>
              </a:tblGrid>
              <a:tr h="42677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400" u="none" strike="noStrike" cap="none" normalizeH="0" baseline="0" dirty="0" smtClean="0">
                          <a:ln>
                            <a:noFill/>
                          </a:ln>
                          <a:effectLst/>
                        </a:rPr>
                        <a:t>Field Name</a:t>
                      </a:r>
                      <a:endParaRPr kumimoji="0" lang="en-US" altLang="zh-TW" sz="14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endParaRPr>
                    </a:p>
                  </a:txBody>
                  <a:tcPr marL="84400" marR="84400" marT="45725" marB="45725"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400" u="none" strike="noStrike" cap="none" normalizeH="0" baseline="0" dirty="0" smtClean="0">
                          <a:ln>
                            <a:noFill/>
                          </a:ln>
                          <a:effectLst/>
                        </a:rPr>
                        <a:t>Type</a:t>
                      </a:r>
                      <a:endParaRPr kumimoji="0" lang="en-US" altLang="zh-TW" sz="1400" b="0" i="0" u="none" strike="noStrike" cap="none" normalizeH="0" baseline="0" dirty="0" smtClean="0">
                        <a:ln>
                          <a:noFill/>
                        </a:ln>
                        <a:solidFill>
                          <a:schemeClr val="tx1"/>
                        </a:solidFill>
                        <a:effectLst/>
                        <a:latin typeface="宋体" pitchFamily="2" charset="-122"/>
                        <a:ea typeface="宋体" pitchFamily="2" charset="-122"/>
                        <a:cs typeface="Courier New" pitchFamily="49" charset="0"/>
                      </a:endParaRPr>
                    </a:p>
                  </a:txBody>
                  <a:tcPr marL="84400" marR="84400" marT="45725" marB="45725"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400" u="none" strike="noStrike" cap="none" normalizeH="0" baseline="0" dirty="0" smtClean="0">
                          <a:ln>
                            <a:noFill/>
                          </a:ln>
                          <a:effectLst/>
                        </a:rPr>
                        <a:t>Length</a:t>
                      </a:r>
                      <a:endParaRPr kumimoji="0" lang="en-US" altLang="zh-TW" sz="1400" b="0" i="0" u="none" strike="noStrike" cap="none" normalizeH="0" baseline="0" dirty="0" smtClean="0">
                        <a:ln>
                          <a:noFill/>
                        </a:ln>
                        <a:solidFill>
                          <a:schemeClr val="tx1"/>
                        </a:solidFill>
                        <a:effectLst/>
                        <a:latin typeface="宋体" pitchFamily="2" charset="-122"/>
                        <a:ea typeface="宋体" pitchFamily="2" charset="-122"/>
                        <a:cs typeface="Courier New" pitchFamily="49" charset="0"/>
                      </a:endParaRPr>
                    </a:p>
                  </a:txBody>
                  <a:tcPr marL="84400" marR="84400" marT="45725" marB="45725"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400" u="none" strike="noStrike" cap="none" normalizeH="0" baseline="0" dirty="0" smtClean="0">
                          <a:ln>
                            <a:noFill/>
                          </a:ln>
                          <a:effectLst/>
                        </a:rPr>
                        <a:t>Description</a:t>
                      </a:r>
                      <a:endParaRPr kumimoji="0" lang="en-US" altLang="zh-TW" sz="1400" b="0" i="0" u="none" strike="noStrike" cap="none" normalizeH="0" baseline="0" dirty="0" smtClean="0">
                        <a:ln>
                          <a:noFill/>
                        </a:ln>
                        <a:solidFill>
                          <a:schemeClr val="tx1"/>
                        </a:solidFill>
                        <a:effectLst/>
                        <a:latin typeface="宋体" pitchFamily="2" charset="-122"/>
                        <a:ea typeface="宋体" pitchFamily="2" charset="-122"/>
                        <a:cs typeface="Courier New" pitchFamily="49" charset="0"/>
                      </a:endParaRPr>
                    </a:p>
                  </a:txBody>
                  <a:tcPr marL="84400" marR="84400" marT="45725" marB="45725" horzOverflow="overflow"/>
                </a:tc>
              </a:tr>
              <a:tr h="311171">
                <a:tc>
                  <a:txBody>
                    <a:bodyPr/>
                    <a:lstStyle/>
                    <a:p>
                      <a:r>
                        <a:rPr lang="en-US" altLang="zh-CN" sz="1400" dirty="0" smtClean="0"/>
                        <a:t>TCODE</a:t>
                      </a:r>
                      <a:endParaRPr lang="zh-CN" altLang="en-US" sz="1400" dirty="0">
                        <a:latin typeface="+mn-ea"/>
                        <a:ea typeface="+mn-ea"/>
                      </a:endParaRPr>
                    </a:p>
                  </a:txBody>
                  <a:tcPr marL="84400" marR="84400" marT="45725" marB="45725"/>
                </a:tc>
                <a:tc>
                  <a:txBody>
                    <a:bodyPr/>
                    <a:lstStyle/>
                    <a:p>
                      <a:r>
                        <a:rPr lang="en-US" altLang="zh-CN" sz="1400" dirty="0" smtClean="0"/>
                        <a:t>CHAR</a:t>
                      </a:r>
                      <a:endParaRPr lang="zh-CN" altLang="en-US" sz="1400" dirty="0">
                        <a:latin typeface="+mn-ea"/>
                        <a:ea typeface="+mn-ea"/>
                      </a:endParaRPr>
                    </a:p>
                  </a:txBody>
                  <a:tcPr marL="84400" marR="84400" marT="45725" marB="45725"/>
                </a:tc>
                <a:tc>
                  <a:txBody>
                    <a:bodyPr/>
                    <a:lstStyle/>
                    <a:p>
                      <a:r>
                        <a:rPr lang="en-US" altLang="zh-CN" sz="1400" dirty="0" smtClean="0"/>
                        <a:t>20</a:t>
                      </a:r>
                      <a:endParaRPr lang="zh-CN" altLang="en-US" sz="1400" dirty="0">
                        <a:latin typeface="+mn-ea"/>
                        <a:ea typeface="+mn-ea"/>
                      </a:endParaRPr>
                    </a:p>
                  </a:txBody>
                  <a:tcPr marL="84400" marR="84400" marT="45725" marB="45725"/>
                </a:tc>
                <a:tc>
                  <a:txBody>
                    <a:bodyPr/>
                    <a:lstStyle/>
                    <a:p>
                      <a:r>
                        <a:rPr lang="en-US" altLang="zh-CN" sz="1400" dirty="0" smtClean="0"/>
                        <a:t>BDC Transaction code</a:t>
                      </a:r>
                      <a:endParaRPr lang="zh-CN" altLang="en-US" sz="1400" dirty="0">
                        <a:latin typeface="+mn-ea"/>
                        <a:ea typeface="+mn-ea"/>
                      </a:endParaRPr>
                    </a:p>
                  </a:txBody>
                  <a:tcPr marL="84400" marR="84400" marT="45725" marB="45725"/>
                </a:tc>
              </a:tr>
              <a:tr h="311171">
                <a:tc>
                  <a:txBody>
                    <a:bodyPr/>
                    <a:lstStyle/>
                    <a:p>
                      <a:r>
                        <a:rPr lang="en-US" altLang="zh-CN" sz="1400" dirty="0" smtClean="0"/>
                        <a:t>DYNAME</a:t>
                      </a:r>
                      <a:endParaRPr lang="zh-CN" altLang="en-US" sz="1400" dirty="0">
                        <a:latin typeface="+mn-ea"/>
                        <a:ea typeface="+mn-ea"/>
                      </a:endParaRPr>
                    </a:p>
                  </a:txBody>
                  <a:tcPr marL="84400" marR="84400" marT="45725" marB="45725"/>
                </a:tc>
                <a:tc>
                  <a:txBody>
                    <a:bodyPr/>
                    <a:lstStyle/>
                    <a:p>
                      <a:r>
                        <a:rPr lang="en-US" altLang="zh-CN" sz="1400" dirty="0" smtClean="0"/>
                        <a:t>CHAR</a:t>
                      </a:r>
                      <a:endParaRPr lang="zh-CN" altLang="en-US" sz="1400" dirty="0">
                        <a:latin typeface="+mn-ea"/>
                        <a:ea typeface="+mn-ea"/>
                      </a:endParaRPr>
                    </a:p>
                  </a:txBody>
                  <a:tcPr marL="84400" marR="84400" marT="45725" marB="45725"/>
                </a:tc>
                <a:tc>
                  <a:txBody>
                    <a:bodyPr/>
                    <a:lstStyle/>
                    <a:p>
                      <a:r>
                        <a:rPr lang="en-US" altLang="zh-CN" sz="1400" dirty="0" smtClean="0"/>
                        <a:t>40</a:t>
                      </a:r>
                      <a:endParaRPr lang="zh-CN" altLang="en-US" sz="1400" dirty="0">
                        <a:latin typeface="+mn-ea"/>
                        <a:ea typeface="+mn-ea"/>
                      </a:endParaRPr>
                    </a:p>
                  </a:txBody>
                  <a:tcPr marL="84400" marR="84400" marT="45725" marB="45725"/>
                </a:tc>
                <a:tc>
                  <a:txBody>
                    <a:bodyPr/>
                    <a:lstStyle/>
                    <a:p>
                      <a:r>
                        <a:rPr lang="en-US" altLang="zh-CN" sz="1400" dirty="0" smtClean="0"/>
                        <a:t>Batch input module name</a:t>
                      </a:r>
                      <a:endParaRPr lang="zh-CN" altLang="en-US" sz="1400" dirty="0">
                        <a:latin typeface="+mn-ea"/>
                        <a:ea typeface="+mn-ea"/>
                      </a:endParaRPr>
                    </a:p>
                  </a:txBody>
                  <a:tcPr marL="84400" marR="84400" marT="45725" marB="45725"/>
                </a:tc>
              </a:tr>
              <a:tr h="311171">
                <a:tc>
                  <a:txBody>
                    <a:bodyPr/>
                    <a:lstStyle/>
                    <a:p>
                      <a:r>
                        <a:rPr lang="en-US" altLang="zh-CN" sz="1400" dirty="0" smtClean="0"/>
                        <a:t>DYNUMB</a:t>
                      </a:r>
                      <a:endParaRPr lang="zh-CN" altLang="en-US" sz="1400" dirty="0">
                        <a:latin typeface="+mn-ea"/>
                        <a:ea typeface="+mn-ea"/>
                      </a:endParaRPr>
                    </a:p>
                  </a:txBody>
                  <a:tcPr marL="84400" marR="84400" marT="45725" marB="45725"/>
                </a:tc>
                <a:tc>
                  <a:txBody>
                    <a:bodyPr/>
                    <a:lstStyle/>
                    <a:p>
                      <a:r>
                        <a:rPr lang="en-US" altLang="zh-CN" sz="1400" dirty="0" smtClean="0"/>
                        <a:t>CHAR</a:t>
                      </a:r>
                      <a:endParaRPr lang="zh-CN" altLang="en-US" sz="1400" dirty="0">
                        <a:latin typeface="+mn-ea"/>
                        <a:ea typeface="+mn-ea"/>
                      </a:endParaRPr>
                    </a:p>
                  </a:txBody>
                  <a:tcPr marL="84400" marR="84400" marT="45725" marB="45725"/>
                </a:tc>
                <a:tc>
                  <a:txBody>
                    <a:bodyPr/>
                    <a:lstStyle/>
                    <a:p>
                      <a:r>
                        <a:rPr lang="en-US" altLang="zh-CN" sz="1400" dirty="0" smtClean="0"/>
                        <a:t>4</a:t>
                      </a:r>
                      <a:endParaRPr lang="zh-CN" altLang="en-US" sz="1400" dirty="0">
                        <a:latin typeface="+mn-ea"/>
                        <a:ea typeface="+mn-ea"/>
                      </a:endParaRPr>
                    </a:p>
                  </a:txBody>
                  <a:tcPr marL="84400" marR="84400" marT="45725" marB="45725"/>
                </a:tc>
                <a:tc>
                  <a:txBody>
                    <a:bodyPr/>
                    <a:lstStyle/>
                    <a:p>
                      <a:r>
                        <a:rPr lang="en-US" altLang="zh-CN" sz="1400" dirty="0" smtClean="0"/>
                        <a:t>Batch input screen number</a:t>
                      </a:r>
                      <a:endParaRPr lang="zh-CN" altLang="en-US" sz="1400" dirty="0">
                        <a:latin typeface="+mn-ea"/>
                        <a:ea typeface="+mn-ea"/>
                      </a:endParaRPr>
                    </a:p>
                  </a:txBody>
                  <a:tcPr marL="84400" marR="84400" marT="45725" marB="45725"/>
                </a:tc>
              </a:tr>
              <a:tr h="311171">
                <a:tc>
                  <a:txBody>
                    <a:bodyPr/>
                    <a:lstStyle/>
                    <a:p>
                      <a:r>
                        <a:rPr lang="en-US" altLang="zh-CN" sz="1400" dirty="0" smtClean="0"/>
                        <a:t>MSGTYP</a:t>
                      </a:r>
                      <a:endParaRPr lang="zh-CN" altLang="en-US" sz="1400" dirty="0">
                        <a:latin typeface="+mn-ea"/>
                        <a:ea typeface="+mn-ea"/>
                      </a:endParaRPr>
                    </a:p>
                  </a:txBody>
                  <a:tcPr marL="84400" marR="84400" marT="45725" marB="45725"/>
                </a:tc>
                <a:tc>
                  <a:txBody>
                    <a:bodyPr/>
                    <a:lstStyle/>
                    <a:p>
                      <a:r>
                        <a:rPr lang="en-US" altLang="zh-CN" sz="1400" dirty="0" smtClean="0"/>
                        <a:t>CHAR</a:t>
                      </a:r>
                      <a:endParaRPr lang="zh-CN" altLang="en-US" sz="1400" dirty="0">
                        <a:latin typeface="+mn-ea"/>
                        <a:ea typeface="+mn-ea"/>
                      </a:endParaRPr>
                    </a:p>
                  </a:txBody>
                  <a:tcPr marL="84400" marR="84400" marT="45725" marB="45725"/>
                </a:tc>
                <a:tc>
                  <a:txBody>
                    <a:bodyPr/>
                    <a:lstStyle/>
                    <a:p>
                      <a:r>
                        <a:rPr lang="en-US" altLang="zh-CN" sz="1400" dirty="0" smtClean="0"/>
                        <a:t>1</a:t>
                      </a:r>
                      <a:endParaRPr lang="zh-CN" altLang="en-US" sz="1400" dirty="0">
                        <a:latin typeface="+mn-ea"/>
                        <a:ea typeface="+mn-ea"/>
                      </a:endParaRPr>
                    </a:p>
                  </a:txBody>
                  <a:tcPr marL="84400" marR="84400" marT="45725" marB="45725"/>
                </a:tc>
                <a:tc>
                  <a:txBody>
                    <a:bodyPr/>
                    <a:lstStyle/>
                    <a:p>
                      <a:r>
                        <a:rPr lang="en-US" altLang="zh-CN" sz="1400" dirty="0" smtClean="0"/>
                        <a:t>Batch input message type</a:t>
                      </a:r>
                      <a:endParaRPr lang="zh-CN" altLang="en-US" sz="1400" dirty="0">
                        <a:latin typeface="+mn-ea"/>
                        <a:ea typeface="+mn-ea"/>
                      </a:endParaRPr>
                    </a:p>
                  </a:txBody>
                  <a:tcPr marL="84400" marR="84400" marT="45725" marB="45725"/>
                </a:tc>
              </a:tr>
              <a:tr h="311171">
                <a:tc>
                  <a:txBody>
                    <a:bodyPr/>
                    <a:lstStyle/>
                    <a:p>
                      <a:r>
                        <a:rPr lang="en-US" altLang="zh-CN" sz="1400" dirty="0" smtClean="0"/>
                        <a:t>MSGSPRA</a:t>
                      </a:r>
                      <a:endParaRPr lang="zh-CN" altLang="en-US" sz="1400" dirty="0">
                        <a:latin typeface="+mn-ea"/>
                        <a:ea typeface="+mn-ea"/>
                      </a:endParaRPr>
                    </a:p>
                  </a:txBody>
                  <a:tcPr marL="84400" marR="84400" marT="45725" marB="45725"/>
                </a:tc>
                <a:tc>
                  <a:txBody>
                    <a:bodyPr/>
                    <a:lstStyle/>
                    <a:p>
                      <a:r>
                        <a:rPr lang="en-US" altLang="zh-CN" sz="1400" dirty="0" smtClean="0"/>
                        <a:t>LANG</a:t>
                      </a:r>
                      <a:endParaRPr lang="zh-CN" altLang="en-US" sz="1400" dirty="0">
                        <a:latin typeface="+mn-ea"/>
                        <a:ea typeface="+mn-ea"/>
                      </a:endParaRPr>
                    </a:p>
                  </a:txBody>
                  <a:tcPr marL="84400" marR="84400" marT="45725" marB="45725"/>
                </a:tc>
                <a:tc>
                  <a:txBody>
                    <a:bodyPr/>
                    <a:lstStyle/>
                    <a:p>
                      <a:r>
                        <a:rPr lang="en-US" altLang="zh-CN" sz="1400" dirty="0" smtClean="0"/>
                        <a:t>1</a:t>
                      </a:r>
                      <a:endParaRPr lang="zh-CN" altLang="en-US" sz="1400" dirty="0">
                        <a:latin typeface="+mn-ea"/>
                        <a:ea typeface="+mn-ea"/>
                      </a:endParaRPr>
                    </a:p>
                  </a:txBody>
                  <a:tcPr marL="84400" marR="84400" marT="45725" marB="45725"/>
                </a:tc>
                <a:tc>
                  <a:txBody>
                    <a:bodyPr/>
                    <a:lstStyle/>
                    <a:p>
                      <a:r>
                        <a:rPr lang="en-US" altLang="zh-CN" sz="1400" dirty="0" smtClean="0"/>
                        <a:t>Language ID of a message</a:t>
                      </a:r>
                      <a:endParaRPr lang="zh-CN" altLang="en-US" sz="1400" dirty="0">
                        <a:latin typeface="+mn-ea"/>
                        <a:ea typeface="+mn-ea"/>
                      </a:endParaRPr>
                    </a:p>
                  </a:txBody>
                  <a:tcPr marL="84400" marR="84400" marT="45725" marB="45725"/>
                </a:tc>
              </a:tr>
              <a:tr h="311171">
                <a:tc>
                  <a:txBody>
                    <a:bodyPr/>
                    <a:lstStyle/>
                    <a:p>
                      <a:r>
                        <a:rPr lang="en-US" altLang="zh-CN" sz="1400" dirty="0" smtClean="0"/>
                        <a:t>MSGID</a:t>
                      </a:r>
                      <a:endParaRPr lang="zh-CN" altLang="en-US" sz="1400" dirty="0">
                        <a:latin typeface="+mn-ea"/>
                        <a:ea typeface="+mn-ea"/>
                      </a:endParaRPr>
                    </a:p>
                  </a:txBody>
                  <a:tcPr marL="84400" marR="84400" marT="45725" marB="45725"/>
                </a:tc>
                <a:tc>
                  <a:txBody>
                    <a:bodyPr/>
                    <a:lstStyle/>
                    <a:p>
                      <a:r>
                        <a:rPr lang="en-US" altLang="zh-CN" sz="1400" dirty="0" smtClean="0"/>
                        <a:t>CHAR</a:t>
                      </a:r>
                      <a:endParaRPr lang="zh-CN" altLang="en-US" sz="1400" dirty="0">
                        <a:latin typeface="+mn-ea"/>
                        <a:ea typeface="+mn-ea"/>
                      </a:endParaRPr>
                    </a:p>
                  </a:txBody>
                  <a:tcPr marL="84400" marR="84400" marT="45725" marB="45725"/>
                </a:tc>
                <a:tc>
                  <a:txBody>
                    <a:bodyPr/>
                    <a:lstStyle/>
                    <a:p>
                      <a:r>
                        <a:rPr lang="en-US" altLang="zh-CN" sz="1400" dirty="0" smtClean="0"/>
                        <a:t>20</a:t>
                      </a:r>
                      <a:endParaRPr lang="zh-CN" altLang="en-US" sz="1400" dirty="0">
                        <a:latin typeface="+mn-ea"/>
                        <a:ea typeface="+mn-ea"/>
                      </a:endParaRPr>
                    </a:p>
                  </a:txBody>
                  <a:tcPr marL="84400" marR="84400" marT="45725" marB="45725"/>
                </a:tc>
                <a:tc>
                  <a:txBody>
                    <a:bodyPr/>
                    <a:lstStyle/>
                    <a:p>
                      <a:r>
                        <a:rPr lang="en-US" altLang="zh-CN" sz="1400" dirty="0" smtClean="0"/>
                        <a:t>Batch input message ID</a:t>
                      </a:r>
                      <a:endParaRPr lang="zh-CN" altLang="en-US" sz="1400" dirty="0">
                        <a:latin typeface="+mn-ea"/>
                        <a:ea typeface="+mn-ea"/>
                      </a:endParaRPr>
                    </a:p>
                  </a:txBody>
                  <a:tcPr marL="84400" marR="84400" marT="45725" marB="45725"/>
                </a:tc>
              </a:tr>
              <a:tr h="311171">
                <a:tc>
                  <a:txBody>
                    <a:bodyPr/>
                    <a:lstStyle/>
                    <a:p>
                      <a:r>
                        <a:rPr lang="en-US" altLang="zh-CN" sz="1400" dirty="0" smtClean="0"/>
                        <a:t>MSGNR</a:t>
                      </a:r>
                      <a:endParaRPr lang="zh-CN" altLang="en-US" sz="1400" dirty="0">
                        <a:latin typeface="+mn-ea"/>
                        <a:ea typeface="+mn-ea"/>
                      </a:endParaRPr>
                    </a:p>
                  </a:txBody>
                  <a:tcPr marL="84400" marR="84400" marT="45725" marB="45725"/>
                </a:tc>
                <a:tc>
                  <a:txBody>
                    <a:bodyPr/>
                    <a:lstStyle/>
                    <a:p>
                      <a:r>
                        <a:rPr lang="en-US" altLang="zh-CN" sz="1400" dirty="0" smtClean="0"/>
                        <a:t>CHAR</a:t>
                      </a:r>
                      <a:endParaRPr lang="zh-CN" altLang="en-US" sz="1400" dirty="0">
                        <a:latin typeface="+mn-ea"/>
                        <a:ea typeface="+mn-ea"/>
                      </a:endParaRPr>
                    </a:p>
                  </a:txBody>
                  <a:tcPr marL="84400" marR="84400" marT="45725" marB="45725"/>
                </a:tc>
                <a:tc>
                  <a:txBody>
                    <a:bodyPr/>
                    <a:lstStyle/>
                    <a:p>
                      <a:r>
                        <a:rPr lang="en-US" altLang="zh-CN" sz="1400" dirty="0" smtClean="0"/>
                        <a:t>3</a:t>
                      </a:r>
                      <a:endParaRPr lang="zh-CN" altLang="en-US" sz="1400" dirty="0">
                        <a:latin typeface="+mn-ea"/>
                        <a:ea typeface="+mn-ea"/>
                      </a:endParaRPr>
                    </a:p>
                  </a:txBody>
                  <a:tcPr marL="84400" marR="84400" marT="45725" marB="45725"/>
                </a:tc>
                <a:tc>
                  <a:txBody>
                    <a:bodyPr/>
                    <a:lstStyle/>
                    <a:p>
                      <a:r>
                        <a:rPr lang="en-US" altLang="zh-CN" sz="1400" dirty="0" smtClean="0"/>
                        <a:t>Batch input message number</a:t>
                      </a:r>
                      <a:endParaRPr lang="zh-CN" altLang="en-US" sz="1400" dirty="0">
                        <a:latin typeface="+mn-ea"/>
                        <a:ea typeface="+mn-ea"/>
                      </a:endParaRPr>
                    </a:p>
                  </a:txBody>
                  <a:tcPr marL="84400" marR="84400" marT="45725" marB="45725"/>
                </a:tc>
              </a:tr>
              <a:tr h="311171">
                <a:tc>
                  <a:txBody>
                    <a:bodyPr/>
                    <a:lstStyle/>
                    <a:p>
                      <a:r>
                        <a:rPr lang="en-US" altLang="zh-CN" sz="1400" dirty="0" smtClean="0"/>
                        <a:t>MSGV1</a:t>
                      </a:r>
                      <a:endParaRPr lang="zh-CN" altLang="en-US" sz="1400" dirty="0">
                        <a:latin typeface="+mn-ea"/>
                        <a:ea typeface="+mn-ea"/>
                      </a:endParaRPr>
                    </a:p>
                  </a:txBody>
                  <a:tcPr marL="84400" marR="84400" marT="45725" marB="45725"/>
                </a:tc>
                <a:tc>
                  <a:txBody>
                    <a:bodyPr/>
                    <a:lstStyle/>
                    <a:p>
                      <a:r>
                        <a:rPr lang="en-US" altLang="zh-CN" sz="1400" dirty="0" smtClean="0"/>
                        <a:t>CHAR</a:t>
                      </a:r>
                      <a:endParaRPr lang="zh-CN" altLang="en-US" sz="1400" dirty="0">
                        <a:latin typeface="+mn-ea"/>
                        <a:ea typeface="+mn-ea"/>
                      </a:endParaRPr>
                    </a:p>
                  </a:txBody>
                  <a:tcPr marL="84400" marR="84400" marT="45725" marB="45725"/>
                </a:tc>
                <a:tc>
                  <a:txBody>
                    <a:bodyPr/>
                    <a:lstStyle/>
                    <a:p>
                      <a:r>
                        <a:rPr lang="en-US" altLang="zh-CN" sz="1400" dirty="0" smtClean="0"/>
                        <a:t>100</a:t>
                      </a:r>
                      <a:endParaRPr lang="zh-CN" altLang="en-US" sz="1400" dirty="0">
                        <a:latin typeface="+mn-ea"/>
                        <a:ea typeface="+mn-ea"/>
                      </a:endParaRPr>
                    </a:p>
                  </a:txBody>
                  <a:tcPr marL="84400" marR="84400" marT="45725" marB="45725"/>
                </a:tc>
                <a:tc>
                  <a:txBody>
                    <a:bodyPr/>
                    <a:lstStyle/>
                    <a:p>
                      <a:r>
                        <a:rPr lang="en-US" altLang="zh-CN" sz="1400" dirty="0" smtClean="0"/>
                        <a:t>Variable part of a message</a:t>
                      </a:r>
                      <a:endParaRPr lang="zh-CN" altLang="en-US" sz="1400" dirty="0">
                        <a:latin typeface="+mn-ea"/>
                        <a:ea typeface="+mn-ea"/>
                      </a:endParaRPr>
                    </a:p>
                  </a:txBody>
                  <a:tcPr marL="84400" marR="84400" marT="45725" marB="45725"/>
                </a:tc>
              </a:tr>
              <a:tr h="311171">
                <a:tc>
                  <a:txBody>
                    <a:bodyPr/>
                    <a:lstStyle/>
                    <a:p>
                      <a:r>
                        <a:rPr lang="en-US" altLang="zh-CN" sz="1400" dirty="0" smtClean="0"/>
                        <a:t>MSGV2</a:t>
                      </a:r>
                      <a:endParaRPr lang="zh-CN" altLang="en-US" sz="1400" dirty="0">
                        <a:latin typeface="+mn-ea"/>
                        <a:ea typeface="+mn-ea"/>
                      </a:endParaRPr>
                    </a:p>
                  </a:txBody>
                  <a:tcPr marL="84400" marR="84400" marT="45725" marB="45725"/>
                </a:tc>
                <a:tc>
                  <a:txBody>
                    <a:bodyPr/>
                    <a:lstStyle/>
                    <a:p>
                      <a:r>
                        <a:rPr lang="en-US" altLang="zh-CN" sz="1400" dirty="0" smtClean="0"/>
                        <a:t>CHAR</a:t>
                      </a:r>
                      <a:endParaRPr lang="zh-CN" altLang="en-US" sz="1400" dirty="0">
                        <a:latin typeface="+mn-ea"/>
                        <a:ea typeface="+mn-ea"/>
                      </a:endParaRPr>
                    </a:p>
                  </a:txBody>
                  <a:tcPr marL="84400" marR="84400" marT="45725" marB="45725"/>
                </a:tc>
                <a:tc>
                  <a:txBody>
                    <a:bodyPr/>
                    <a:lstStyle/>
                    <a:p>
                      <a:r>
                        <a:rPr lang="en-US" altLang="zh-CN" sz="1400" dirty="0" smtClean="0"/>
                        <a:t>100</a:t>
                      </a:r>
                      <a:endParaRPr lang="zh-CN" altLang="en-US" sz="1400" dirty="0">
                        <a:latin typeface="+mn-ea"/>
                        <a:ea typeface="+mn-ea"/>
                      </a:endParaRPr>
                    </a:p>
                  </a:txBody>
                  <a:tcPr marL="84400" marR="84400" marT="45725" marB="45725"/>
                </a:tc>
                <a:tc>
                  <a:txBody>
                    <a:bodyPr/>
                    <a:lstStyle/>
                    <a:p>
                      <a:r>
                        <a:rPr lang="en-US" altLang="zh-CN" sz="1400" dirty="0" smtClean="0"/>
                        <a:t>Variable part of a message</a:t>
                      </a:r>
                      <a:endParaRPr lang="zh-CN" altLang="en-US" sz="1400" dirty="0">
                        <a:latin typeface="+mn-ea"/>
                        <a:ea typeface="+mn-ea"/>
                      </a:endParaRPr>
                    </a:p>
                  </a:txBody>
                  <a:tcPr marL="84400" marR="84400" marT="45725" marB="45725"/>
                </a:tc>
              </a:tr>
              <a:tr h="311171">
                <a:tc>
                  <a:txBody>
                    <a:bodyPr/>
                    <a:lstStyle/>
                    <a:p>
                      <a:r>
                        <a:rPr lang="en-US" altLang="zh-CN" sz="1400" dirty="0" smtClean="0"/>
                        <a:t>MSGV3</a:t>
                      </a:r>
                      <a:endParaRPr lang="zh-CN" altLang="en-US" sz="1400" dirty="0">
                        <a:latin typeface="+mn-ea"/>
                        <a:ea typeface="+mn-ea"/>
                      </a:endParaRPr>
                    </a:p>
                  </a:txBody>
                  <a:tcPr marL="84400" marR="84400" marT="45725" marB="45725"/>
                </a:tc>
                <a:tc>
                  <a:txBody>
                    <a:bodyPr/>
                    <a:lstStyle/>
                    <a:p>
                      <a:r>
                        <a:rPr lang="en-US" altLang="zh-CN" sz="1400" dirty="0" smtClean="0"/>
                        <a:t>CHAR</a:t>
                      </a:r>
                      <a:endParaRPr lang="zh-CN" altLang="en-US" sz="1400" dirty="0">
                        <a:latin typeface="+mn-ea"/>
                        <a:ea typeface="+mn-ea"/>
                      </a:endParaRPr>
                    </a:p>
                  </a:txBody>
                  <a:tcPr marL="84400" marR="84400" marT="45725" marB="45725"/>
                </a:tc>
                <a:tc>
                  <a:txBody>
                    <a:bodyPr/>
                    <a:lstStyle/>
                    <a:p>
                      <a:r>
                        <a:rPr lang="en-US" altLang="zh-CN" sz="1400" dirty="0" smtClean="0"/>
                        <a:t>100</a:t>
                      </a:r>
                      <a:endParaRPr lang="zh-CN" altLang="en-US" sz="1400" dirty="0">
                        <a:latin typeface="+mn-ea"/>
                        <a:ea typeface="+mn-ea"/>
                      </a:endParaRPr>
                    </a:p>
                  </a:txBody>
                  <a:tcPr marL="84400" marR="84400" marT="45725" marB="45725"/>
                </a:tc>
                <a:tc>
                  <a:txBody>
                    <a:bodyPr/>
                    <a:lstStyle/>
                    <a:p>
                      <a:r>
                        <a:rPr lang="en-US" altLang="zh-CN" sz="1400" dirty="0" smtClean="0"/>
                        <a:t>Variable part of a message</a:t>
                      </a:r>
                      <a:endParaRPr lang="zh-CN" altLang="en-US" sz="1400" dirty="0">
                        <a:latin typeface="+mn-ea"/>
                        <a:ea typeface="+mn-ea"/>
                      </a:endParaRPr>
                    </a:p>
                  </a:txBody>
                  <a:tcPr marL="84400" marR="84400" marT="45725" marB="45725"/>
                </a:tc>
              </a:tr>
              <a:tr h="311171">
                <a:tc>
                  <a:txBody>
                    <a:bodyPr/>
                    <a:lstStyle/>
                    <a:p>
                      <a:r>
                        <a:rPr lang="en-US" altLang="zh-CN" sz="1400" dirty="0" smtClean="0"/>
                        <a:t>MSGV4</a:t>
                      </a:r>
                      <a:endParaRPr lang="zh-CN" altLang="en-US" sz="1400" dirty="0">
                        <a:latin typeface="+mn-ea"/>
                        <a:ea typeface="+mn-ea"/>
                      </a:endParaRPr>
                    </a:p>
                  </a:txBody>
                  <a:tcPr marL="84400" marR="84400" marT="45725" marB="45725"/>
                </a:tc>
                <a:tc>
                  <a:txBody>
                    <a:bodyPr/>
                    <a:lstStyle/>
                    <a:p>
                      <a:r>
                        <a:rPr lang="en-US" altLang="zh-CN" sz="1400" dirty="0" smtClean="0"/>
                        <a:t>CHAR</a:t>
                      </a:r>
                      <a:endParaRPr lang="zh-CN" altLang="en-US" sz="1400" dirty="0">
                        <a:latin typeface="+mn-ea"/>
                        <a:ea typeface="+mn-ea"/>
                      </a:endParaRPr>
                    </a:p>
                  </a:txBody>
                  <a:tcPr marL="84400" marR="84400" marT="45725" marB="45725"/>
                </a:tc>
                <a:tc>
                  <a:txBody>
                    <a:bodyPr/>
                    <a:lstStyle/>
                    <a:p>
                      <a:r>
                        <a:rPr lang="en-US" altLang="zh-CN" sz="1400" dirty="0" smtClean="0"/>
                        <a:t>100</a:t>
                      </a:r>
                      <a:endParaRPr lang="zh-CN" altLang="en-US" sz="1400" dirty="0">
                        <a:latin typeface="+mn-ea"/>
                        <a:ea typeface="+mn-ea"/>
                      </a:endParaRPr>
                    </a:p>
                  </a:txBody>
                  <a:tcPr marL="84400" marR="84400" marT="45725" marB="45725"/>
                </a:tc>
                <a:tc>
                  <a:txBody>
                    <a:bodyPr/>
                    <a:lstStyle/>
                    <a:p>
                      <a:r>
                        <a:rPr lang="en-US" altLang="zh-CN" sz="1400" dirty="0" smtClean="0"/>
                        <a:t>Variable part of a message</a:t>
                      </a:r>
                      <a:endParaRPr lang="zh-CN" altLang="en-US" sz="1400" dirty="0">
                        <a:latin typeface="+mn-ea"/>
                        <a:ea typeface="+mn-ea"/>
                      </a:endParaRPr>
                    </a:p>
                  </a:txBody>
                  <a:tcPr marL="84400" marR="84400" marT="45725" marB="45725"/>
                </a:tc>
              </a:tr>
              <a:tr h="311171">
                <a:tc>
                  <a:txBody>
                    <a:bodyPr/>
                    <a:lstStyle/>
                    <a:p>
                      <a:r>
                        <a:rPr lang="en-US" altLang="zh-CN" sz="1400" dirty="0" smtClean="0"/>
                        <a:t>ENV</a:t>
                      </a:r>
                      <a:endParaRPr lang="zh-CN" altLang="en-US" sz="1400" dirty="0">
                        <a:latin typeface="+mn-ea"/>
                        <a:ea typeface="+mn-ea"/>
                      </a:endParaRPr>
                    </a:p>
                  </a:txBody>
                  <a:tcPr marL="84400" marR="84400" marT="45725" marB="45725"/>
                </a:tc>
                <a:tc>
                  <a:txBody>
                    <a:bodyPr/>
                    <a:lstStyle/>
                    <a:p>
                      <a:r>
                        <a:rPr lang="en-US" altLang="zh-CN" sz="1400" dirty="0" smtClean="0"/>
                        <a:t>CHAR</a:t>
                      </a:r>
                      <a:endParaRPr lang="zh-CN" altLang="en-US" sz="1400" dirty="0">
                        <a:latin typeface="+mn-ea"/>
                        <a:ea typeface="+mn-ea"/>
                      </a:endParaRPr>
                    </a:p>
                  </a:txBody>
                  <a:tcPr marL="84400" marR="84400" marT="45725" marB="45725"/>
                </a:tc>
                <a:tc>
                  <a:txBody>
                    <a:bodyPr/>
                    <a:lstStyle/>
                    <a:p>
                      <a:r>
                        <a:rPr lang="en-US" altLang="zh-CN" sz="1400" dirty="0" smtClean="0"/>
                        <a:t>4</a:t>
                      </a:r>
                      <a:endParaRPr lang="zh-CN" altLang="en-US" sz="1400" dirty="0">
                        <a:latin typeface="+mn-ea"/>
                        <a:ea typeface="+mn-ea"/>
                      </a:endParaRPr>
                    </a:p>
                  </a:txBody>
                  <a:tcPr marL="84400" marR="84400" marT="45725" marB="45725"/>
                </a:tc>
                <a:tc>
                  <a:txBody>
                    <a:bodyPr/>
                    <a:lstStyle/>
                    <a:p>
                      <a:r>
                        <a:rPr lang="en-US" altLang="zh-CN" sz="1400" dirty="0" smtClean="0"/>
                        <a:t>Batch input monitoring activity</a:t>
                      </a:r>
                      <a:endParaRPr lang="zh-CN" altLang="en-US" sz="1400" dirty="0">
                        <a:latin typeface="+mn-ea"/>
                        <a:ea typeface="+mn-ea"/>
                      </a:endParaRPr>
                    </a:p>
                  </a:txBody>
                  <a:tcPr marL="84400" marR="84400" marT="45725" marB="45725"/>
                </a:tc>
              </a:tr>
              <a:tr h="311171">
                <a:tc>
                  <a:txBody>
                    <a:bodyPr/>
                    <a:lstStyle/>
                    <a:p>
                      <a:r>
                        <a:rPr lang="en-US" altLang="zh-CN" sz="1400" dirty="0" smtClean="0"/>
                        <a:t>FLDNAME</a:t>
                      </a:r>
                      <a:endParaRPr lang="zh-CN" altLang="en-US" sz="1400" dirty="0">
                        <a:latin typeface="+mn-ea"/>
                        <a:ea typeface="+mn-ea"/>
                      </a:endParaRPr>
                    </a:p>
                  </a:txBody>
                  <a:tcPr marL="84400" marR="84400" marT="45725" marB="45725"/>
                </a:tc>
                <a:tc>
                  <a:txBody>
                    <a:bodyPr/>
                    <a:lstStyle/>
                    <a:p>
                      <a:r>
                        <a:rPr lang="en-US" altLang="zh-CN" sz="1400" dirty="0" smtClean="0"/>
                        <a:t>CHAR</a:t>
                      </a:r>
                      <a:endParaRPr lang="zh-CN" altLang="en-US" sz="1400" dirty="0">
                        <a:latin typeface="+mn-ea"/>
                        <a:ea typeface="+mn-ea"/>
                      </a:endParaRPr>
                    </a:p>
                  </a:txBody>
                  <a:tcPr marL="84400" marR="84400" marT="45725" marB="45725"/>
                </a:tc>
                <a:tc>
                  <a:txBody>
                    <a:bodyPr/>
                    <a:lstStyle/>
                    <a:p>
                      <a:r>
                        <a:rPr lang="en-US" altLang="zh-CN" sz="1400" dirty="0" smtClean="0"/>
                        <a:t>132</a:t>
                      </a:r>
                      <a:endParaRPr lang="zh-CN" altLang="en-US" sz="1400" dirty="0">
                        <a:latin typeface="+mn-ea"/>
                        <a:ea typeface="+mn-ea"/>
                      </a:endParaRPr>
                    </a:p>
                  </a:txBody>
                  <a:tcPr marL="84400" marR="84400" marT="45725" marB="45725"/>
                </a:tc>
                <a:tc>
                  <a:txBody>
                    <a:bodyPr/>
                    <a:lstStyle/>
                    <a:p>
                      <a:r>
                        <a:rPr lang="en-US" altLang="zh-CN" sz="1400" dirty="0" smtClean="0"/>
                        <a:t>Field name</a:t>
                      </a:r>
                      <a:endParaRPr lang="zh-CN" altLang="en-US" sz="1400" dirty="0">
                        <a:latin typeface="+mn-ea"/>
                        <a:ea typeface="+mn-ea"/>
                      </a:endParaRPr>
                    </a:p>
                  </a:txBody>
                  <a:tcPr marL="84400" marR="84400" marT="45725" marB="45725"/>
                </a:tc>
              </a:tr>
            </a:tbl>
          </a:graphicData>
        </a:graphic>
      </p:graphicFrame>
    </p:spTree>
    <p:extLst>
      <p:ext uri="{BB962C8B-B14F-4D97-AF65-F5344CB8AC3E}">
        <p14:creationId xmlns:p14="http://schemas.microsoft.com/office/powerpoint/2010/main" val="37405345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BDC</a:t>
            </a:r>
            <a:r>
              <a:rPr lang="zh-CN" altLang="en-US" dirty="0" smtClean="0"/>
              <a:t>中的逻辑判断</a:t>
            </a:r>
            <a:endParaRPr lang="zh-CN" altLang="en-US" dirty="0"/>
          </a:p>
        </p:txBody>
      </p:sp>
      <p:sp>
        <p:nvSpPr>
          <p:cNvPr id="3" name="内容占位符 2"/>
          <p:cNvSpPr>
            <a:spLocks noGrp="1"/>
          </p:cNvSpPr>
          <p:nvPr>
            <p:ph idx="1"/>
          </p:nvPr>
        </p:nvSpPr>
        <p:spPr/>
        <p:txBody>
          <a:bodyPr/>
          <a:lstStyle/>
          <a:p>
            <a:r>
              <a:rPr lang="zh-CN" altLang="en-US" dirty="0" smtClean="0"/>
              <a:t>根据数据判断执行次数。例：</a:t>
            </a:r>
            <a:r>
              <a:rPr lang="en-US" altLang="zh-CN" dirty="0" smtClean="0"/>
              <a:t>FK01</a:t>
            </a:r>
            <a:r>
              <a:rPr lang="zh-CN" altLang="en-US" dirty="0" smtClean="0"/>
              <a:t>创建员工</a:t>
            </a:r>
            <a:r>
              <a:rPr lang="zh-CN" altLang="en-US" dirty="0"/>
              <a:t>银行</a:t>
            </a:r>
            <a:r>
              <a:rPr lang="zh-CN" altLang="en-US" dirty="0" smtClean="0"/>
              <a:t>信息</a:t>
            </a:r>
            <a:endParaRPr lang="en-US" altLang="zh-CN" dirty="0" smtClean="0"/>
          </a:p>
          <a:p>
            <a:r>
              <a:rPr lang="zh-CN" altLang="en-US" dirty="0" smtClean="0"/>
              <a:t>必要知识：在表单中的字段名称，各行使用相同的字段名称</a:t>
            </a:r>
            <a:r>
              <a:rPr lang="en-US" altLang="zh-CN" dirty="0" smtClean="0"/>
              <a:t>+(</a:t>
            </a:r>
            <a:r>
              <a:rPr lang="zh-CN" altLang="en-US" dirty="0" smtClean="0"/>
              <a:t>行数</a:t>
            </a:r>
            <a:r>
              <a:rPr lang="en-US" altLang="zh-CN" dirty="0" smtClean="0"/>
              <a:t>)</a:t>
            </a:r>
          </a:p>
          <a:p>
            <a:pPr lvl="1"/>
            <a:r>
              <a:rPr lang="zh-CN" altLang="en-US" dirty="0"/>
              <a:t>上传表</a:t>
            </a:r>
            <a:r>
              <a:rPr lang="zh-CN" altLang="en-US" dirty="0" smtClean="0"/>
              <a:t>单内容</a:t>
            </a:r>
            <a:endParaRPr lang="en-US" altLang="zh-CN" dirty="0" smtClean="0"/>
          </a:p>
          <a:p>
            <a:pPr lvl="2"/>
            <a:r>
              <a:rPr lang="zh-CN" altLang="en-US" dirty="0" smtClean="0"/>
              <a:t>表单中使用标志字段进行区分，是新执行一次事务代码，还是增加一个重复行</a:t>
            </a:r>
            <a:endParaRPr lang="en-US" altLang="zh-CN" dirty="0" smtClean="0"/>
          </a:p>
          <a:p>
            <a:pPr lvl="2"/>
            <a:r>
              <a:rPr lang="zh-CN" altLang="en-US" dirty="0"/>
              <a:t>相同</a:t>
            </a:r>
            <a:r>
              <a:rPr lang="zh-CN" altLang="en-US" dirty="0" smtClean="0"/>
              <a:t>标志字段的多行，固定字段（抬头信息）保持不变</a:t>
            </a:r>
            <a:endParaRPr lang="en-US" altLang="zh-CN" dirty="0" smtClean="0"/>
          </a:p>
          <a:p>
            <a:pPr lvl="2"/>
            <a:r>
              <a:rPr lang="zh-CN" altLang="en-US" dirty="0" smtClean="0"/>
              <a:t>相同标志字段的多行，需要扩展的多行的字段（行项目信息）不同</a:t>
            </a:r>
            <a:endParaRPr lang="en-US" altLang="zh-CN" dirty="0" smtClean="0"/>
          </a:p>
          <a:p>
            <a:pPr lvl="2"/>
            <a:endParaRPr lang="en-US" altLang="zh-CN" dirty="0" smtClean="0"/>
          </a:p>
        </p:txBody>
      </p:sp>
      <p:graphicFrame>
        <p:nvGraphicFramePr>
          <p:cNvPr id="4" name="表格 3"/>
          <p:cNvGraphicFramePr>
            <a:graphicFrameLocks noGrp="1"/>
          </p:cNvGraphicFramePr>
          <p:nvPr>
            <p:extLst>
              <p:ext uri="{D42A27DB-BD31-4B8C-83A1-F6EECF244321}">
                <p14:modId xmlns:p14="http://schemas.microsoft.com/office/powerpoint/2010/main" val="875157965"/>
              </p:ext>
            </p:extLst>
          </p:nvPr>
        </p:nvGraphicFramePr>
        <p:xfrm>
          <a:off x="683568" y="3933056"/>
          <a:ext cx="7416825" cy="1483360"/>
        </p:xfrm>
        <a:graphic>
          <a:graphicData uri="http://schemas.openxmlformats.org/drawingml/2006/table">
            <a:tbl>
              <a:tblPr firstRow="1" bandRow="1">
                <a:tableStyleId>{5C22544A-7EE6-4342-B048-85BDC9FD1C3A}</a:tableStyleId>
              </a:tblPr>
              <a:tblGrid>
                <a:gridCol w="1483365"/>
                <a:gridCol w="1483365"/>
                <a:gridCol w="1483365"/>
                <a:gridCol w="1483365"/>
                <a:gridCol w="1483365"/>
              </a:tblGrid>
              <a:tr h="370840">
                <a:tc>
                  <a:txBody>
                    <a:bodyPr/>
                    <a:lstStyle/>
                    <a:p>
                      <a:r>
                        <a:rPr lang="zh-CN" altLang="en-US" sz="1400" dirty="0" smtClean="0"/>
                        <a:t>标志字段</a:t>
                      </a:r>
                      <a:endParaRPr lang="zh-CN" altLang="en-US" sz="1400" dirty="0"/>
                    </a:p>
                  </a:txBody>
                  <a:tcPr/>
                </a:tc>
                <a:tc>
                  <a:txBody>
                    <a:bodyPr/>
                    <a:lstStyle/>
                    <a:p>
                      <a:r>
                        <a:rPr lang="zh-CN" altLang="en-US" sz="1400" dirty="0" smtClean="0"/>
                        <a:t>固定的字段</a:t>
                      </a:r>
                      <a:r>
                        <a:rPr lang="en-US" altLang="zh-CN" sz="1400" dirty="0" smtClean="0"/>
                        <a:t>1</a:t>
                      </a:r>
                      <a:endParaRPr lang="zh-CN" altLang="en-US" sz="1400" dirty="0"/>
                    </a:p>
                  </a:txBody>
                  <a:tcPr/>
                </a:tc>
                <a:tc>
                  <a:txBody>
                    <a:bodyPr/>
                    <a:lstStyle/>
                    <a:p>
                      <a:r>
                        <a:rPr lang="zh-CN" altLang="en-US" sz="1400" dirty="0" smtClean="0"/>
                        <a:t>固定的字段</a:t>
                      </a:r>
                      <a:r>
                        <a:rPr lang="en-US" altLang="zh-CN" sz="1400" dirty="0" smtClean="0"/>
                        <a:t>2</a:t>
                      </a:r>
                      <a:endParaRPr lang="zh-CN" altLang="en-US" sz="1400" dirty="0"/>
                    </a:p>
                  </a:txBody>
                  <a:tcPr/>
                </a:tc>
                <a:tc>
                  <a:txBody>
                    <a:bodyPr/>
                    <a:lstStyle/>
                    <a:p>
                      <a:r>
                        <a:rPr lang="zh-CN" altLang="en-US" sz="1400" dirty="0" smtClean="0"/>
                        <a:t>多行的字段</a:t>
                      </a:r>
                      <a:r>
                        <a:rPr lang="en-US" altLang="zh-CN" sz="1400" dirty="0" smtClean="0"/>
                        <a:t>1</a:t>
                      </a:r>
                      <a:endParaRPr lang="zh-CN" altLang="en-US" sz="1400" dirty="0"/>
                    </a:p>
                  </a:txBody>
                  <a:tcPr/>
                </a:tc>
                <a:tc>
                  <a:txBody>
                    <a:bodyPr/>
                    <a:lstStyle/>
                    <a:p>
                      <a:r>
                        <a:rPr lang="zh-CN" altLang="en-US" sz="1400" dirty="0" smtClean="0"/>
                        <a:t>多行的字段</a:t>
                      </a:r>
                      <a:r>
                        <a:rPr lang="en-US" altLang="zh-CN" sz="1400" dirty="0" smtClean="0"/>
                        <a:t>2</a:t>
                      </a:r>
                      <a:endParaRPr lang="zh-CN" altLang="en-US" sz="1400" dirty="0"/>
                    </a:p>
                  </a:txBody>
                  <a:tcPr/>
                </a:tc>
              </a:tr>
              <a:tr h="370840">
                <a:tc>
                  <a:txBody>
                    <a:bodyPr/>
                    <a:lstStyle/>
                    <a:p>
                      <a:r>
                        <a:rPr lang="en-US" altLang="zh-CN" sz="1400" dirty="0" smtClean="0"/>
                        <a:t>1</a:t>
                      </a:r>
                      <a:endParaRPr lang="zh-CN" altLang="en-US" sz="1400" dirty="0"/>
                    </a:p>
                  </a:txBody>
                  <a:tcPr/>
                </a:tc>
                <a:tc>
                  <a:txBody>
                    <a:bodyPr/>
                    <a:lstStyle/>
                    <a:p>
                      <a:r>
                        <a:rPr lang="en-US" altLang="zh-CN" sz="1400" dirty="0" smtClean="0"/>
                        <a:t>10001</a:t>
                      </a:r>
                      <a:endParaRPr lang="zh-CN" altLang="en-US" sz="1400" dirty="0"/>
                    </a:p>
                  </a:txBody>
                  <a:tcPr/>
                </a:tc>
                <a:tc>
                  <a:txBody>
                    <a:bodyPr/>
                    <a:lstStyle/>
                    <a:p>
                      <a:r>
                        <a:rPr lang="zh-CN" altLang="en-US" sz="1400" dirty="0" smtClean="0"/>
                        <a:t>供应商</a:t>
                      </a:r>
                      <a:r>
                        <a:rPr lang="en-US" altLang="zh-CN" sz="1400" dirty="0" smtClean="0"/>
                        <a:t>1</a:t>
                      </a:r>
                      <a:endParaRPr lang="zh-CN" altLang="en-US" sz="1400" dirty="0"/>
                    </a:p>
                  </a:txBody>
                  <a:tcPr/>
                </a:tc>
                <a:tc>
                  <a:txBody>
                    <a:bodyPr/>
                    <a:lstStyle/>
                    <a:p>
                      <a:r>
                        <a:rPr lang="en-US" altLang="zh-CN" sz="1400" dirty="0" smtClean="0"/>
                        <a:t>CN</a:t>
                      </a:r>
                      <a:endParaRPr lang="zh-CN" altLang="en-US" sz="1400" dirty="0"/>
                    </a:p>
                  </a:txBody>
                  <a:tcPr/>
                </a:tc>
                <a:tc>
                  <a:txBody>
                    <a:bodyPr/>
                    <a:lstStyle/>
                    <a:p>
                      <a:r>
                        <a:rPr lang="en-US" altLang="zh-CN" sz="1400" dirty="0" smtClean="0"/>
                        <a:t>110000</a:t>
                      </a:r>
                      <a:endParaRPr lang="zh-CN" altLang="en-US" sz="1400" dirty="0"/>
                    </a:p>
                  </a:txBody>
                  <a:tcPr/>
                </a:tc>
              </a:tr>
              <a:tr h="370840">
                <a:tc>
                  <a:txBody>
                    <a:bodyPr/>
                    <a:lstStyle/>
                    <a:p>
                      <a:r>
                        <a:rPr lang="en-US" altLang="zh-CN" sz="1400" dirty="0" smtClean="0"/>
                        <a:t>1</a:t>
                      </a:r>
                      <a:endParaRPr lang="zh-CN" altLang="en-US" sz="1400" dirty="0"/>
                    </a:p>
                  </a:txBody>
                  <a:tcPr/>
                </a:tc>
                <a:tc>
                  <a:txBody>
                    <a:bodyPr/>
                    <a:lstStyle/>
                    <a:p>
                      <a:r>
                        <a:rPr lang="en-US" altLang="zh-CN" sz="1400" dirty="0" smtClean="0"/>
                        <a:t>10001</a:t>
                      </a:r>
                      <a:endParaRPr lang="zh-CN" altLang="en-US" sz="1400" dirty="0"/>
                    </a:p>
                  </a:txBody>
                  <a:tcPr/>
                </a:tc>
                <a:tc>
                  <a:txBody>
                    <a:bodyPr/>
                    <a:lstStyle/>
                    <a:p>
                      <a:r>
                        <a:rPr lang="zh-CN" altLang="en-US" sz="1400" dirty="0" smtClean="0"/>
                        <a:t>供应商</a:t>
                      </a:r>
                      <a:r>
                        <a:rPr lang="en-US" altLang="zh-CN" sz="1400" dirty="0" smtClean="0"/>
                        <a:t>1</a:t>
                      </a:r>
                      <a:endParaRPr lang="zh-CN" altLang="en-US" sz="1400" dirty="0"/>
                    </a:p>
                  </a:txBody>
                  <a:tcPr/>
                </a:tc>
                <a:tc>
                  <a:txBody>
                    <a:bodyPr/>
                    <a:lstStyle/>
                    <a:p>
                      <a:r>
                        <a:rPr lang="en-US" altLang="zh-CN" sz="1400" dirty="0" smtClean="0"/>
                        <a:t>DE</a:t>
                      </a:r>
                      <a:endParaRPr lang="zh-CN" altLang="en-US" sz="1400" dirty="0"/>
                    </a:p>
                  </a:txBody>
                  <a:tcPr/>
                </a:tc>
                <a:tc>
                  <a:txBody>
                    <a:bodyPr/>
                    <a:lstStyle/>
                    <a:p>
                      <a:r>
                        <a:rPr lang="en-US" altLang="zh-CN" sz="1400" dirty="0" smtClean="0"/>
                        <a:t>120000</a:t>
                      </a:r>
                    </a:p>
                  </a:txBody>
                  <a:tcPr/>
                </a:tc>
              </a:tr>
              <a:tr h="370840">
                <a:tc>
                  <a:txBody>
                    <a:bodyPr/>
                    <a:lstStyle/>
                    <a:p>
                      <a:r>
                        <a:rPr lang="en-US" altLang="zh-CN" sz="1400" dirty="0" smtClean="0"/>
                        <a:t>2</a:t>
                      </a:r>
                      <a:endParaRPr lang="zh-CN" altLang="en-US" sz="1400" dirty="0"/>
                    </a:p>
                  </a:txBody>
                  <a:tcPr/>
                </a:tc>
                <a:tc>
                  <a:txBody>
                    <a:bodyPr/>
                    <a:lstStyle/>
                    <a:p>
                      <a:r>
                        <a:rPr lang="en-US" altLang="zh-CN" sz="1400" dirty="0" smtClean="0"/>
                        <a:t>10002</a:t>
                      </a:r>
                      <a:endParaRPr lang="zh-CN" altLang="en-US" sz="1400" dirty="0"/>
                    </a:p>
                  </a:txBody>
                  <a:tcPr/>
                </a:tc>
                <a:tc>
                  <a:txBody>
                    <a:bodyPr/>
                    <a:lstStyle/>
                    <a:p>
                      <a:r>
                        <a:rPr lang="zh-CN" altLang="en-US" sz="1400" dirty="0" smtClean="0"/>
                        <a:t>供应商</a:t>
                      </a:r>
                      <a:r>
                        <a:rPr lang="en-US" altLang="zh-CN" sz="1400" dirty="0" smtClean="0"/>
                        <a:t>2</a:t>
                      </a:r>
                      <a:endParaRPr lang="zh-CN" altLang="en-US" sz="1400" dirty="0"/>
                    </a:p>
                  </a:txBody>
                  <a:tcPr/>
                </a:tc>
                <a:tc>
                  <a:txBody>
                    <a:bodyPr/>
                    <a:lstStyle/>
                    <a:p>
                      <a:r>
                        <a:rPr lang="en-US" altLang="zh-CN" sz="1400" dirty="0" smtClean="0"/>
                        <a:t>CN</a:t>
                      </a:r>
                      <a:endParaRPr lang="zh-CN" altLang="en-US" sz="1400" dirty="0"/>
                    </a:p>
                  </a:txBody>
                  <a:tcPr/>
                </a:tc>
                <a:tc>
                  <a:txBody>
                    <a:bodyPr/>
                    <a:lstStyle/>
                    <a:p>
                      <a:r>
                        <a:rPr lang="en-US" altLang="zh-CN" sz="1400" dirty="0" smtClean="0"/>
                        <a:t>210000</a:t>
                      </a:r>
                    </a:p>
                  </a:txBody>
                  <a:tcPr/>
                </a:tc>
              </a:tr>
            </a:tbl>
          </a:graphicData>
        </a:graphic>
      </p:graphicFrame>
      <p:grpSp>
        <p:nvGrpSpPr>
          <p:cNvPr id="6" name="组合 5"/>
          <p:cNvGrpSpPr/>
          <p:nvPr/>
        </p:nvGrpSpPr>
        <p:grpSpPr>
          <a:xfrm>
            <a:off x="3131840" y="3501008"/>
            <a:ext cx="5400600" cy="2715246"/>
            <a:chOff x="3131840" y="3501008"/>
            <a:chExt cx="5400600" cy="2715246"/>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3501008"/>
              <a:ext cx="5400600" cy="27152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004048" y="4858631"/>
              <a:ext cx="1080120" cy="523220"/>
            </a:xfrm>
            <a:prstGeom prst="rect">
              <a:avLst/>
            </a:prstGeom>
            <a:noFill/>
          </p:spPr>
          <p:txBody>
            <a:bodyPr wrap="square" rtlCol="0">
              <a:spAutoFit/>
            </a:bodyPr>
            <a:lstStyle/>
            <a:p>
              <a:r>
                <a:rPr lang="zh-CN" altLang="en-US" sz="1400" b="1" dirty="0" smtClean="0">
                  <a:solidFill>
                    <a:srgbClr val="FF0000"/>
                  </a:solidFill>
                  <a:effectLst>
                    <a:outerShdw blurRad="38100" dist="38100" dir="2700000" algn="tl">
                      <a:srgbClr val="000000">
                        <a:alpha val="43137"/>
                      </a:srgbClr>
                    </a:outerShdw>
                  </a:effectLst>
                </a:rPr>
                <a:t>输入多条银行信息</a:t>
              </a:r>
              <a:endParaRPr lang="zh-CN" altLang="en-US" sz="1400" b="1" dirty="0">
                <a:solidFill>
                  <a:srgbClr val="FF0000"/>
                </a:solidFill>
                <a:effectLst>
                  <a:outerShdw blurRad="38100" dist="38100" dir="2700000" algn="tl">
                    <a:srgbClr val="000000">
                      <a:alpha val="43137"/>
                    </a:srgbClr>
                  </a:outerShdw>
                </a:effectLst>
              </a:endParaRPr>
            </a:p>
          </p:txBody>
        </p:sp>
        <p:sp>
          <p:nvSpPr>
            <p:cNvPr id="7" name="TextBox 6"/>
            <p:cNvSpPr txBox="1"/>
            <p:nvPr/>
          </p:nvSpPr>
          <p:spPr>
            <a:xfrm>
              <a:off x="5567118" y="3789040"/>
              <a:ext cx="2101226" cy="523220"/>
            </a:xfrm>
            <a:prstGeom prst="rect">
              <a:avLst/>
            </a:prstGeom>
            <a:noFill/>
          </p:spPr>
          <p:txBody>
            <a:bodyPr wrap="square" rtlCol="0">
              <a:spAutoFit/>
            </a:bodyPr>
            <a:lstStyle/>
            <a:p>
              <a:r>
                <a:rPr lang="zh-CN" altLang="en-US" sz="1400" b="1" dirty="0" smtClean="0">
                  <a:solidFill>
                    <a:srgbClr val="FF0000"/>
                  </a:solidFill>
                  <a:effectLst>
                    <a:outerShdw blurRad="38100" dist="38100" dir="2700000" algn="tl">
                      <a:srgbClr val="000000">
                        <a:alpha val="43137"/>
                      </a:srgbClr>
                    </a:outerShdw>
                  </a:effectLst>
                </a:rPr>
                <a:t>使用按钮翻页（滚轮翻页不被记录</a:t>
              </a:r>
              <a:r>
                <a:rPr lang="en-US" altLang="zh-CN" sz="1400" b="1" dirty="0" smtClean="0">
                  <a:solidFill>
                    <a:srgbClr val="FF0000"/>
                  </a:solidFill>
                  <a:effectLst>
                    <a:outerShdw blurRad="38100" dist="38100" dir="2700000" algn="tl">
                      <a:srgbClr val="000000">
                        <a:alpha val="43137"/>
                      </a:srgbClr>
                    </a:outerShdw>
                  </a:effectLst>
                </a:rPr>
                <a:t>OKCODE</a:t>
              </a:r>
              <a:r>
                <a:rPr lang="zh-CN" altLang="en-US" sz="1400" b="1" dirty="0" smtClean="0">
                  <a:solidFill>
                    <a:srgbClr val="FF0000"/>
                  </a:solidFill>
                  <a:effectLst>
                    <a:outerShdw blurRad="38100" dist="38100" dir="2700000" algn="tl">
                      <a:srgbClr val="000000">
                        <a:alpha val="43137"/>
                      </a:srgbClr>
                    </a:outerShdw>
                  </a:effectLst>
                </a:rPr>
                <a:t>）</a:t>
              </a:r>
              <a:endParaRPr lang="zh-CN" altLang="en-US" sz="1400" b="1" dirty="0">
                <a:solidFill>
                  <a:srgbClr val="FF0000"/>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1004408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BDC</a:t>
            </a:r>
            <a:r>
              <a:rPr lang="zh-CN" altLang="en-US" dirty="0" smtClean="0"/>
              <a:t>中的逻辑判断</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smtClean="0"/>
              <a:t>BDC</a:t>
            </a:r>
            <a:r>
              <a:rPr lang="zh-CN" altLang="en-US" dirty="0" smtClean="0"/>
              <a:t>表格转换部分中，代码如下：</a:t>
            </a:r>
            <a:endParaRPr lang="zh-CN" altLang="en-US" dirty="0"/>
          </a:p>
        </p:txBody>
      </p:sp>
      <p:grpSp>
        <p:nvGrpSpPr>
          <p:cNvPr id="5" name="组合 4"/>
          <p:cNvGrpSpPr/>
          <p:nvPr/>
        </p:nvGrpSpPr>
        <p:grpSpPr>
          <a:xfrm>
            <a:off x="316563" y="2732068"/>
            <a:ext cx="3744416" cy="820867"/>
            <a:chOff x="316563" y="2732068"/>
            <a:chExt cx="3744416" cy="820867"/>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563" y="2732068"/>
              <a:ext cx="3744416" cy="82086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547664" y="2826569"/>
              <a:ext cx="902811" cy="307777"/>
            </a:xfrm>
            <a:prstGeom prst="rect">
              <a:avLst/>
            </a:prstGeom>
            <a:noFill/>
          </p:spPr>
          <p:txBody>
            <a:bodyPr wrap="none" rtlCol="0">
              <a:spAutoFit/>
            </a:bodyPr>
            <a:lstStyle/>
            <a:p>
              <a:r>
                <a:rPr lang="zh-CN" altLang="en-US" sz="1400" b="1" dirty="0" smtClean="0">
                  <a:solidFill>
                    <a:srgbClr val="FF0000"/>
                  </a:solidFill>
                  <a:effectLst>
                    <a:outerShdw blurRad="38100" dist="38100" dir="2700000" algn="tl">
                      <a:srgbClr val="000000">
                        <a:alpha val="43137"/>
                      </a:srgbClr>
                    </a:outerShdw>
                  </a:effectLst>
                </a:rPr>
                <a:t>基本定义</a:t>
              </a:r>
              <a:endParaRPr lang="zh-CN" altLang="en-US" sz="1400" b="1" dirty="0">
                <a:solidFill>
                  <a:srgbClr val="FF0000"/>
                </a:solidFill>
                <a:effectLst>
                  <a:outerShdw blurRad="38100" dist="38100" dir="2700000" algn="tl">
                    <a:srgbClr val="000000">
                      <a:alpha val="43137"/>
                    </a:srgbClr>
                  </a:outerShdw>
                </a:effectLst>
              </a:endParaRPr>
            </a:p>
          </p:txBody>
        </p:sp>
      </p:grpSp>
      <p:grpSp>
        <p:nvGrpSpPr>
          <p:cNvPr id="6" name="组合 5"/>
          <p:cNvGrpSpPr/>
          <p:nvPr/>
        </p:nvGrpSpPr>
        <p:grpSpPr>
          <a:xfrm>
            <a:off x="1259632" y="2152601"/>
            <a:ext cx="3744416" cy="3562648"/>
            <a:chOff x="1259632" y="2152601"/>
            <a:chExt cx="3744416" cy="3562648"/>
          </a:xfrm>
        </p:grpSpPr>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7143"/>
            <a:stretch/>
          </p:blipFill>
          <p:spPr bwMode="auto">
            <a:xfrm>
              <a:off x="1259632" y="2152601"/>
              <a:ext cx="3744416" cy="35626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3083107" y="2514059"/>
              <a:ext cx="1800493" cy="307777"/>
            </a:xfrm>
            <a:prstGeom prst="rect">
              <a:avLst/>
            </a:prstGeom>
            <a:noFill/>
          </p:spPr>
          <p:txBody>
            <a:bodyPr wrap="none" rtlCol="0">
              <a:spAutoFit/>
            </a:bodyPr>
            <a:lstStyle/>
            <a:p>
              <a:r>
                <a:rPr lang="zh-CN" altLang="en-US" sz="1400" b="1" dirty="0">
                  <a:solidFill>
                    <a:srgbClr val="FF0000"/>
                  </a:solidFill>
                  <a:effectLst>
                    <a:outerShdw blurRad="38100" dist="38100" dir="2700000" algn="tl">
                      <a:srgbClr val="000000">
                        <a:alpha val="43137"/>
                      </a:srgbClr>
                    </a:outerShdw>
                  </a:effectLst>
                </a:rPr>
                <a:t>银行</a:t>
              </a:r>
              <a:r>
                <a:rPr lang="zh-CN" altLang="en-US" sz="1400" b="1" dirty="0" smtClean="0">
                  <a:solidFill>
                    <a:srgbClr val="FF0000"/>
                  </a:solidFill>
                  <a:effectLst>
                    <a:outerShdw blurRad="38100" dist="38100" dir="2700000" algn="tl">
                      <a:srgbClr val="000000">
                        <a:alpha val="43137"/>
                      </a:srgbClr>
                    </a:outerShdw>
                  </a:effectLst>
                </a:rPr>
                <a:t>信息之前的字段</a:t>
              </a:r>
              <a:endParaRPr lang="zh-CN" altLang="en-US" sz="1400" b="1" dirty="0">
                <a:solidFill>
                  <a:srgbClr val="FF0000"/>
                </a:solidFill>
                <a:effectLst>
                  <a:outerShdw blurRad="38100" dist="38100" dir="2700000" algn="tl">
                    <a:srgbClr val="000000">
                      <a:alpha val="43137"/>
                    </a:srgbClr>
                  </a:outerShdw>
                </a:effectLst>
              </a:endParaRPr>
            </a:p>
          </p:txBody>
        </p:sp>
      </p:grpSp>
      <p:grpSp>
        <p:nvGrpSpPr>
          <p:cNvPr id="7" name="组合 6"/>
          <p:cNvGrpSpPr/>
          <p:nvPr/>
        </p:nvGrpSpPr>
        <p:grpSpPr>
          <a:xfrm>
            <a:off x="2615950" y="2980457"/>
            <a:ext cx="4117405" cy="2981108"/>
            <a:chOff x="2627783" y="3002846"/>
            <a:chExt cx="4117405" cy="2981108"/>
          </a:xfrm>
        </p:grpSpPr>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3" y="3002846"/>
              <a:ext cx="4117405" cy="29811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4570865" y="3133360"/>
              <a:ext cx="1675459" cy="307777"/>
            </a:xfrm>
            <a:prstGeom prst="rect">
              <a:avLst/>
            </a:prstGeom>
            <a:noFill/>
          </p:spPr>
          <p:txBody>
            <a:bodyPr wrap="none" rtlCol="0">
              <a:spAutoFit/>
            </a:bodyPr>
            <a:lstStyle/>
            <a:p>
              <a:r>
                <a:rPr lang="zh-CN" altLang="en-US" sz="1400" b="1" dirty="0">
                  <a:solidFill>
                    <a:srgbClr val="FF0000"/>
                  </a:solidFill>
                  <a:effectLst>
                    <a:outerShdw blurRad="38100" dist="38100" dir="2700000" algn="tl">
                      <a:srgbClr val="000000">
                        <a:alpha val="43137"/>
                      </a:srgbClr>
                    </a:outerShdw>
                  </a:effectLst>
                </a:rPr>
                <a:t>银行</a:t>
              </a:r>
              <a:r>
                <a:rPr lang="zh-CN" altLang="en-US" sz="1400" b="1" dirty="0" smtClean="0">
                  <a:solidFill>
                    <a:srgbClr val="FF0000"/>
                  </a:solidFill>
                  <a:effectLst>
                    <a:outerShdw blurRad="38100" dist="38100" dir="2700000" algn="tl">
                      <a:srgbClr val="000000">
                        <a:alpha val="43137"/>
                      </a:srgbClr>
                    </a:outerShdw>
                  </a:effectLst>
                </a:rPr>
                <a:t>信息</a:t>
              </a:r>
              <a:r>
                <a:rPr lang="en-US" altLang="zh-CN" sz="1400" b="1" dirty="0" smtClean="0">
                  <a:solidFill>
                    <a:srgbClr val="FF0000"/>
                  </a:solidFill>
                  <a:effectLst>
                    <a:outerShdw blurRad="38100" dist="38100" dir="2700000" algn="tl">
                      <a:srgbClr val="000000">
                        <a:alpha val="43137"/>
                      </a:srgbClr>
                    </a:outerShdw>
                  </a:effectLst>
                </a:rPr>
                <a:t>-</a:t>
              </a:r>
              <a:r>
                <a:rPr lang="zh-CN" altLang="en-US" sz="1400" b="1" dirty="0" smtClean="0">
                  <a:solidFill>
                    <a:srgbClr val="FF0000"/>
                  </a:solidFill>
                  <a:effectLst>
                    <a:outerShdw blurRad="38100" dist="38100" dir="2700000" algn="tl">
                      <a:srgbClr val="000000">
                        <a:alpha val="43137"/>
                      </a:srgbClr>
                    </a:outerShdw>
                  </a:effectLst>
                </a:rPr>
                <a:t>重复部分</a:t>
              </a:r>
              <a:endParaRPr lang="zh-CN" altLang="en-US" sz="1400" b="1" dirty="0">
                <a:solidFill>
                  <a:srgbClr val="FF0000"/>
                </a:solidFill>
                <a:effectLst>
                  <a:outerShdw blurRad="38100" dist="38100" dir="2700000" algn="tl">
                    <a:srgbClr val="000000">
                      <a:alpha val="43137"/>
                    </a:srgbClr>
                  </a:outerShdw>
                </a:effectLst>
              </a:endParaRPr>
            </a:p>
          </p:txBody>
        </p:sp>
      </p:grpSp>
      <p:grpSp>
        <p:nvGrpSpPr>
          <p:cNvPr id="8" name="组合 7"/>
          <p:cNvGrpSpPr/>
          <p:nvPr/>
        </p:nvGrpSpPr>
        <p:grpSpPr>
          <a:xfrm>
            <a:off x="4548349" y="3441137"/>
            <a:ext cx="4085117" cy="3103185"/>
            <a:chOff x="4548350" y="3573016"/>
            <a:chExt cx="4085117" cy="3103185"/>
          </a:xfrm>
        </p:grpSpPr>
        <p:pic>
          <p:nvPicPr>
            <p:cNvPr id="4101"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2990"/>
            <a:stretch/>
          </p:blipFill>
          <p:spPr bwMode="auto">
            <a:xfrm>
              <a:off x="4548350" y="3573016"/>
              <a:ext cx="4085117" cy="310318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6733356" y="3780036"/>
              <a:ext cx="1800493" cy="523220"/>
            </a:xfrm>
            <a:prstGeom prst="rect">
              <a:avLst/>
            </a:prstGeom>
            <a:noFill/>
          </p:spPr>
          <p:txBody>
            <a:bodyPr wrap="none" rtlCol="0">
              <a:spAutoFit/>
            </a:bodyPr>
            <a:lstStyle/>
            <a:p>
              <a:r>
                <a:rPr lang="zh-CN" altLang="en-US" sz="1400" b="1" dirty="0">
                  <a:solidFill>
                    <a:srgbClr val="FF0000"/>
                  </a:solidFill>
                  <a:effectLst>
                    <a:outerShdw blurRad="38100" dist="38100" dir="2700000" algn="tl">
                      <a:srgbClr val="000000">
                        <a:alpha val="43137"/>
                      </a:srgbClr>
                    </a:outerShdw>
                  </a:effectLst>
                </a:rPr>
                <a:t>银行</a:t>
              </a:r>
              <a:r>
                <a:rPr lang="zh-CN" altLang="en-US" sz="1400" b="1" dirty="0" smtClean="0">
                  <a:solidFill>
                    <a:srgbClr val="FF0000"/>
                  </a:solidFill>
                  <a:effectLst>
                    <a:outerShdw blurRad="38100" dist="38100" dir="2700000" algn="tl">
                      <a:srgbClr val="000000">
                        <a:alpha val="43137"/>
                      </a:srgbClr>
                    </a:outerShdw>
                  </a:effectLst>
                </a:rPr>
                <a:t>信息</a:t>
              </a:r>
              <a:r>
                <a:rPr lang="zh-CN" altLang="en-US" sz="1400" b="1" dirty="0">
                  <a:solidFill>
                    <a:srgbClr val="FF0000"/>
                  </a:solidFill>
                  <a:effectLst>
                    <a:outerShdw blurRad="38100" dist="38100" dir="2700000" algn="tl">
                      <a:srgbClr val="000000">
                        <a:alpha val="43137"/>
                      </a:srgbClr>
                    </a:outerShdw>
                  </a:effectLst>
                </a:rPr>
                <a:t>之后的</a:t>
              </a:r>
              <a:r>
                <a:rPr lang="zh-CN" altLang="en-US" sz="1400" b="1" dirty="0" smtClean="0">
                  <a:solidFill>
                    <a:srgbClr val="FF0000"/>
                  </a:solidFill>
                  <a:effectLst>
                    <a:outerShdw blurRad="38100" dist="38100" dir="2700000" algn="tl">
                      <a:srgbClr val="000000">
                        <a:alpha val="43137"/>
                      </a:srgbClr>
                    </a:outerShdw>
                  </a:effectLst>
                </a:rPr>
                <a:t>字段</a:t>
              </a:r>
              <a:endParaRPr lang="en-US" altLang="zh-CN" sz="1400" b="1" dirty="0" smtClean="0">
                <a:solidFill>
                  <a:srgbClr val="FF0000"/>
                </a:solidFill>
                <a:effectLst>
                  <a:outerShdw blurRad="38100" dist="38100" dir="2700000" algn="tl">
                    <a:srgbClr val="000000">
                      <a:alpha val="43137"/>
                    </a:srgbClr>
                  </a:outerShdw>
                </a:effectLst>
              </a:endParaRPr>
            </a:p>
            <a:p>
              <a:r>
                <a:rPr lang="zh-CN" altLang="en-US" sz="1400" b="1" dirty="0">
                  <a:solidFill>
                    <a:srgbClr val="FF0000"/>
                  </a:solidFill>
                  <a:effectLst>
                    <a:outerShdw blurRad="38100" dist="38100" dir="2700000" algn="tl">
                      <a:srgbClr val="000000">
                        <a:alpha val="43137"/>
                      </a:srgbClr>
                    </a:outerShdw>
                  </a:effectLst>
                </a:rPr>
                <a:t>调用部分</a:t>
              </a:r>
            </a:p>
          </p:txBody>
        </p:sp>
      </p:grpSp>
    </p:spTree>
    <p:extLst>
      <p:ext uri="{BB962C8B-B14F-4D97-AF65-F5344CB8AC3E}">
        <p14:creationId xmlns:p14="http://schemas.microsoft.com/office/powerpoint/2010/main" val="114227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其他批量录入方式</a:t>
            </a:r>
            <a:endParaRPr lang="zh-CN" altLang="en-US" dirty="0"/>
          </a:p>
        </p:txBody>
      </p:sp>
      <p:sp>
        <p:nvSpPr>
          <p:cNvPr id="3" name="内容占位符 2"/>
          <p:cNvSpPr>
            <a:spLocks noGrp="1"/>
          </p:cNvSpPr>
          <p:nvPr>
            <p:ph idx="1"/>
          </p:nvPr>
        </p:nvSpPr>
        <p:spPr/>
        <p:txBody>
          <a:bodyPr/>
          <a:lstStyle/>
          <a:p>
            <a:r>
              <a:rPr lang="en-US" altLang="zh-CN" dirty="0"/>
              <a:t>CATT  – Computer Aided Test Tool </a:t>
            </a:r>
            <a:r>
              <a:rPr lang="zh-CN" altLang="en-US" dirty="0" smtClean="0"/>
              <a:t>（事务代码</a:t>
            </a:r>
            <a:r>
              <a:rPr lang="en-US" altLang="zh-CN" dirty="0" smtClean="0"/>
              <a:t>SCAT</a:t>
            </a:r>
            <a:r>
              <a:rPr lang="zh-CN" altLang="en-US" dirty="0" smtClean="0"/>
              <a:t>）</a:t>
            </a:r>
            <a:endParaRPr lang="en-US" altLang="zh-CN" dirty="0" smtClean="0"/>
          </a:p>
          <a:p>
            <a:pPr lvl="1"/>
            <a:r>
              <a:rPr lang="zh-CN" altLang="en-US" dirty="0"/>
              <a:t>也</a:t>
            </a:r>
            <a:r>
              <a:rPr lang="zh-CN" altLang="en-US" dirty="0" smtClean="0"/>
              <a:t>可以</a:t>
            </a:r>
            <a:r>
              <a:rPr lang="zh-CN" altLang="en-US" dirty="0"/>
              <a:t>录制</a:t>
            </a:r>
            <a:r>
              <a:rPr lang="zh-CN" altLang="en-US" dirty="0" smtClean="0"/>
              <a:t>屏幕，但是不能像</a:t>
            </a:r>
            <a:r>
              <a:rPr lang="en-US" altLang="zh-CN" dirty="0" smtClean="0"/>
              <a:t>BDC</a:t>
            </a:r>
            <a:r>
              <a:rPr lang="zh-CN" altLang="en-US" dirty="0" smtClean="0"/>
              <a:t>将录制信息生成代码</a:t>
            </a:r>
            <a:endParaRPr lang="en-US" altLang="zh-CN" dirty="0" smtClean="0"/>
          </a:p>
          <a:p>
            <a:pPr lvl="1"/>
            <a:r>
              <a:rPr lang="zh-CN" altLang="en-US" dirty="0" smtClean="0"/>
              <a:t>将</a:t>
            </a:r>
            <a:r>
              <a:rPr lang="en-US" altLang="zh-CN" dirty="0" smtClean="0"/>
              <a:t>CATT</a:t>
            </a:r>
            <a:r>
              <a:rPr lang="zh-CN" altLang="en-US" dirty="0" smtClean="0"/>
              <a:t>建立的测试时间参数做成模板，使用数据编辑工具依据模板建立数据文档</a:t>
            </a:r>
            <a:endParaRPr lang="en-US" altLang="zh-CN" dirty="0" smtClean="0"/>
          </a:p>
          <a:p>
            <a:pPr lvl="1"/>
            <a:r>
              <a:rPr lang="zh-CN" altLang="en-US" dirty="0" smtClean="0"/>
              <a:t>通过</a:t>
            </a:r>
            <a:r>
              <a:rPr lang="en-US" altLang="zh-CN" dirty="0" smtClean="0"/>
              <a:t>CATT</a:t>
            </a:r>
            <a:r>
              <a:rPr lang="zh-CN" altLang="en-US" dirty="0" smtClean="0"/>
              <a:t>批量导入业务系统</a:t>
            </a:r>
            <a:endParaRPr lang="en-US" altLang="zh-CN" dirty="0"/>
          </a:p>
          <a:p>
            <a:r>
              <a:rPr lang="en-US" altLang="zh-CN" dirty="0" smtClean="0"/>
              <a:t>LSMW </a:t>
            </a:r>
            <a:r>
              <a:rPr lang="en-US" altLang="zh-CN" dirty="0"/>
              <a:t>– Legacy System </a:t>
            </a:r>
            <a:r>
              <a:rPr lang="en-US" altLang="zh-CN" dirty="0" smtClean="0"/>
              <a:t>Migration Workbench</a:t>
            </a:r>
            <a:r>
              <a:rPr lang="zh-CN" altLang="en-US" dirty="0" smtClean="0"/>
              <a:t>（事务代码：</a:t>
            </a:r>
            <a:r>
              <a:rPr lang="en-US" altLang="zh-CN" dirty="0" smtClean="0"/>
              <a:t>LSMW</a:t>
            </a:r>
            <a:r>
              <a:rPr lang="zh-CN" altLang="en-US" dirty="0" smtClean="0"/>
              <a:t>）</a:t>
            </a:r>
            <a:endParaRPr lang="en-US" altLang="zh-CN" dirty="0" smtClean="0"/>
          </a:p>
          <a:p>
            <a:pPr lvl="1"/>
            <a:endParaRPr lang="en-US" altLang="zh-CN" dirty="0" smtClean="0"/>
          </a:p>
          <a:p>
            <a:r>
              <a:rPr lang="en-US" altLang="zh-CN" dirty="0" smtClean="0"/>
              <a:t>BAPI</a:t>
            </a:r>
          </a:p>
          <a:p>
            <a:pPr lvl="1"/>
            <a:r>
              <a:rPr lang="zh-CN" altLang="en-US" dirty="0" smtClean="0"/>
              <a:t>使用</a:t>
            </a:r>
            <a:r>
              <a:rPr lang="en-US" altLang="zh-CN" dirty="0" smtClean="0"/>
              <a:t>SAP</a:t>
            </a:r>
            <a:r>
              <a:rPr lang="zh-CN" altLang="en-US" dirty="0" smtClean="0"/>
              <a:t>提供的</a:t>
            </a:r>
            <a:r>
              <a:rPr lang="en-US" altLang="zh-CN" dirty="0" smtClean="0"/>
              <a:t>RFC</a:t>
            </a:r>
            <a:r>
              <a:rPr lang="zh-CN" altLang="en-US" dirty="0" smtClean="0"/>
              <a:t>函数，批量操作表格</a:t>
            </a:r>
            <a:endParaRPr lang="en-US" altLang="zh-CN" dirty="0" smtClean="0"/>
          </a:p>
          <a:p>
            <a:pPr lvl="1"/>
            <a:r>
              <a:rPr lang="zh-CN" altLang="en-US" dirty="0"/>
              <a:t>直接修改</a:t>
            </a:r>
            <a:r>
              <a:rPr lang="zh-CN" altLang="en-US" dirty="0" smtClean="0"/>
              <a:t>数据，不通过界面操作</a:t>
            </a:r>
            <a:endParaRPr lang="en-US" altLang="zh-CN" dirty="0"/>
          </a:p>
        </p:txBody>
      </p:sp>
    </p:spTree>
    <p:extLst>
      <p:ext uri="{BB962C8B-B14F-4D97-AF65-F5344CB8AC3E}">
        <p14:creationId xmlns:p14="http://schemas.microsoft.com/office/powerpoint/2010/main" val="2468857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LSMW</a:t>
            </a:r>
            <a:endParaRPr lang="zh-CN" altLang="en-US" dirty="0"/>
          </a:p>
        </p:txBody>
      </p:sp>
      <p:sp>
        <p:nvSpPr>
          <p:cNvPr id="3" name="内容占位符 2"/>
          <p:cNvSpPr>
            <a:spLocks noGrp="1"/>
          </p:cNvSpPr>
          <p:nvPr>
            <p:ph idx="1"/>
          </p:nvPr>
        </p:nvSpPr>
        <p:spPr/>
        <p:txBody>
          <a:bodyPr/>
          <a:lstStyle/>
          <a:p>
            <a:r>
              <a:rPr lang="zh-CN" altLang="en-US" dirty="0" smtClean="0"/>
              <a:t>进入</a:t>
            </a:r>
            <a:r>
              <a:rPr lang="en-US" altLang="zh-CN" dirty="0" smtClean="0"/>
              <a:t>LSMW</a:t>
            </a:r>
            <a:r>
              <a:rPr lang="zh-CN" altLang="en-US" dirty="0" smtClean="0"/>
              <a:t>，点击      可以新建对象，点击    执行已创建对象</a:t>
            </a:r>
            <a:endParaRPr lang="en-US" altLang="zh-CN" dirty="0" smtClean="0"/>
          </a:p>
          <a:p>
            <a:r>
              <a:rPr lang="zh-CN" altLang="en-US" dirty="0"/>
              <a:t>清单</a:t>
            </a:r>
            <a:r>
              <a:rPr lang="zh-CN" altLang="en-US" dirty="0" smtClean="0"/>
              <a:t>中依序执行即可</a:t>
            </a:r>
            <a:endParaRPr lang="en-US" altLang="zh-CN" dirty="0" smtClean="0"/>
          </a:p>
          <a:p>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582" y="3068960"/>
            <a:ext cx="5472608" cy="166340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2706" y="1690712"/>
            <a:ext cx="1905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1690712"/>
            <a:ext cx="1905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组合 5"/>
          <p:cNvGrpSpPr/>
          <p:nvPr/>
        </p:nvGrpSpPr>
        <p:grpSpPr>
          <a:xfrm>
            <a:off x="1043608" y="2564904"/>
            <a:ext cx="7920880" cy="3335924"/>
            <a:chOff x="1043608" y="2564904"/>
            <a:chExt cx="7920880" cy="3335924"/>
          </a:xfrm>
        </p:grpSpPr>
        <p:pic>
          <p:nvPicPr>
            <p:cNvPr id="71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8" y="2564904"/>
              <a:ext cx="7920880" cy="33359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1210866" y="3140968"/>
              <a:ext cx="3168352" cy="2736304"/>
            </a:xfrm>
            <a:prstGeom prst="rect">
              <a:avLst/>
            </a:prstGeom>
            <a:noFill/>
            <a:ln>
              <a:prstDash val="lgDash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矩形 9"/>
            <p:cNvSpPr/>
            <p:nvPr/>
          </p:nvSpPr>
          <p:spPr>
            <a:xfrm>
              <a:off x="6084168" y="3140968"/>
              <a:ext cx="2088232" cy="2736304"/>
            </a:xfrm>
            <a:prstGeom prst="rect">
              <a:avLst/>
            </a:prstGeom>
            <a:noFill/>
            <a:ln>
              <a:prstDash val="lgDash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5" name="TextBox 4"/>
            <p:cNvSpPr txBox="1"/>
            <p:nvPr/>
          </p:nvSpPr>
          <p:spPr>
            <a:xfrm>
              <a:off x="3203848" y="4869160"/>
              <a:ext cx="936104" cy="307777"/>
            </a:xfrm>
            <a:prstGeom prst="rect">
              <a:avLst/>
            </a:prstGeom>
            <a:noFill/>
          </p:spPr>
          <p:txBody>
            <a:bodyPr wrap="square" rtlCol="0">
              <a:spAutoFit/>
            </a:bodyPr>
            <a:lstStyle/>
            <a:p>
              <a:r>
                <a:rPr lang="zh-CN" altLang="en-US" sz="1400" b="1" dirty="0" smtClean="0">
                  <a:solidFill>
                    <a:srgbClr val="FF0000"/>
                  </a:solidFill>
                  <a:effectLst>
                    <a:outerShdw blurRad="38100" dist="38100" dir="2700000" algn="tl">
                      <a:srgbClr val="000000">
                        <a:alpha val="43137"/>
                      </a:srgbClr>
                    </a:outerShdw>
                  </a:effectLst>
                </a:rPr>
                <a:t>执行步骤</a:t>
              </a:r>
              <a:endParaRPr lang="zh-CN" altLang="en-US" sz="1400" b="1" dirty="0">
                <a:solidFill>
                  <a:srgbClr val="FF0000"/>
                </a:solidFill>
                <a:effectLst>
                  <a:outerShdw blurRad="38100" dist="38100" dir="2700000" algn="tl">
                    <a:srgbClr val="000000">
                      <a:alpha val="43137"/>
                    </a:srgbClr>
                  </a:outerShdw>
                </a:effectLst>
              </a:endParaRPr>
            </a:p>
          </p:txBody>
        </p:sp>
        <p:sp>
          <p:nvSpPr>
            <p:cNvPr id="12" name="TextBox 11"/>
            <p:cNvSpPr txBox="1"/>
            <p:nvPr/>
          </p:nvSpPr>
          <p:spPr>
            <a:xfrm>
              <a:off x="8155806" y="4869160"/>
              <a:ext cx="808682" cy="523220"/>
            </a:xfrm>
            <a:prstGeom prst="rect">
              <a:avLst/>
            </a:prstGeom>
            <a:noFill/>
          </p:spPr>
          <p:txBody>
            <a:bodyPr wrap="square" rtlCol="0">
              <a:spAutoFit/>
            </a:bodyPr>
            <a:lstStyle/>
            <a:p>
              <a:r>
                <a:rPr lang="zh-CN" altLang="en-US" sz="1400" b="1" dirty="0" smtClean="0">
                  <a:solidFill>
                    <a:srgbClr val="FF0000"/>
                  </a:solidFill>
                  <a:effectLst>
                    <a:outerShdw blurRad="38100" dist="38100" dir="2700000" algn="tl">
                      <a:srgbClr val="000000">
                        <a:alpha val="43137"/>
                      </a:srgbClr>
                    </a:outerShdw>
                  </a:effectLst>
                </a:rPr>
                <a:t>上次执行时间</a:t>
              </a:r>
              <a:endParaRPr lang="zh-CN" altLang="en-US" sz="1400" b="1" dirty="0">
                <a:solidFill>
                  <a:srgbClr val="FF0000"/>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407917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典型用途</a:t>
            </a:r>
            <a:endParaRPr lang="zh-CN" altLang="en-US" dirty="0"/>
          </a:p>
        </p:txBody>
      </p:sp>
      <p:sp>
        <p:nvSpPr>
          <p:cNvPr id="3" name="内容占位符 2"/>
          <p:cNvSpPr>
            <a:spLocks noGrp="1"/>
          </p:cNvSpPr>
          <p:nvPr>
            <p:ph idx="1"/>
          </p:nvPr>
        </p:nvSpPr>
        <p:spPr/>
        <p:txBody>
          <a:bodyPr/>
          <a:lstStyle/>
          <a:p>
            <a:r>
              <a:rPr lang="en-US" altLang="zh-CN" dirty="0" smtClean="0"/>
              <a:t>SAP</a:t>
            </a:r>
            <a:r>
              <a:rPr lang="zh-CN" altLang="en-US" dirty="0" smtClean="0"/>
              <a:t>系统数据需从其它</a:t>
            </a:r>
            <a:r>
              <a:rPr lang="zh-CN" altLang="en-US" dirty="0"/>
              <a:t>外部系统传递数据。 定期将公司内的非 </a:t>
            </a:r>
            <a:r>
              <a:rPr lang="en-US" altLang="zh-CN" dirty="0"/>
              <a:t>SAP </a:t>
            </a:r>
            <a:r>
              <a:rPr lang="zh-CN" altLang="en-US" dirty="0"/>
              <a:t>系统获取的数据传递给 </a:t>
            </a:r>
            <a:r>
              <a:rPr lang="en-US" altLang="zh-CN" dirty="0"/>
              <a:t>SAP </a:t>
            </a:r>
            <a:r>
              <a:rPr lang="zh-CN" altLang="en-US" dirty="0"/>
              <a:t>系统。  例如，假设公司的一些区域的数据采集工作仍由非 </a:t>
            </a:r>
            <a:r>
              <a:rPr lang="en-US" altLang="zh-CN" dirty="0"/>
              <a:t>SAP </a:t>
            </a:r>
            <a:r>
              <a:rPr lang="zh-CN" altLang="en-US" dirty="0"/>
              <a:t>系统执行。</a:t>
            </a:r>
          </a:p>
          <a:p>
            <a:pPr lvl="1"/>
            <a:r>
              <a:rPr lang="zh-CN" altLang="en-US" dirty="0" smtClean="0"/>
              <a:t>从其它系统输出数据，并使用批输入将其读入 </a:t>
            </a:r>
            <a:r>
              <a:rPr lang="en-US" altLang="zh-CN" dirty="0" smtClean="0"/>
              <a:t>SAP </a:t>
            </a:r>
            <a:r>
              <a:rPr lang="zh-CN" altLang="en-US" dirty="0" smtClean="0"/>
              <a:t>系统</a:t>
            </a:r>
          </a:p>
          <a:p>
            <a:pPr lvl="1"/>
            <a:r>
              <a:rPr lang="zh-CN" altLang="en-US" dirty="0" smtClean="0"/>
              <a:t>使用</a:t>
            </a:r>
            <a:r>
              <a:rPr lang="zh-CN" altLang="en-US" dirty="0"/>
              <a:t>批输入在两个 </a:t>
            </a:r>
            <a:r>
              <a:rPr lang="en-US" altLang="zh-CN" dirty="0"/>
              <a:t>R/3 </a:t>
            </a:r>
            <a:r>
              <a:rPr lang="zh-CN" altLang="en-US" dirty="0"/>
              <a:t>系统间传递数据</a:t>
            </a:r>
            <a:r>
              <a:rPr lang="zh-CN" altLang="en-US" dirty="0" smtClean="0"/>
              <a:t>。执行</a:t>
            </a:r>
            <a:r>
              <a:rPr lang="zh-CN" altLang="en-US" dirty="0"/>
              <a:t>这一操作还有许多更直接的方法，例如 </a:t>
            </a:r>
            <a:r>
              <a:rPr lang="en-US" altLang="zh-CN" dirty="0"/>
              <a:t>RFC</a:t>
            </a:r>
            <a:r>
              <a:rPr lang="zh-CN" altLang="en-US" dirty="0"/>
              <a:t>（远程功能调用）</a:t>
            </a:r>
            <a:r>
              <a:rPr lang="zh-CN" altLang="en-US" dirty="0" smtClean="0"/>
              <a:t>。</a:t>
            </a:r>
            <a:endParaRPr lang="en-US" altLang="zh-CN" dirty="0" smtClean="0"/>
          </a:p>
          <a:p>
            <a:pPr lvl="1"/>
            <a:r>
              <a:rPr lang="zh-CN" altLang="en-US" dirty="0" smtClean="0"/>
              <a:t>用户仍旧可以在</a:t>
            </a:r>
            <a:r>
              <a:rPr lang="en-US" altLang="zh-CN" dirty="0" smtClean="0"/>
              <a:t>SAP</a:t>
            </a:r>
            <a:r>
              <a:rPr lang="zh-CN" altLang="en-US" dirty="0" smtClean="0"/>
              <a:t>中进行数据的整合和操作</a:t>
            </a:r>
            <a:endParaRPr lang="zh-CN" altLang="en-US" dirty="0"/>
          </a:p>
          <a:p>
            <a:endParaRPr lang="zh-CN" altLang="en-US" dirty="0"/>
          </a:p>
        </p:txBody>
      </p:sp>
    </p:spTree>
    <p:extLst>
      <p:ext uri="{BB962C8B-B14F-4D97-AF65-F5344CB8AC3E}">
        <p14:creationId xmlns:p14="http://schemas.microsoft.com/office/powerpoint/2010/main" val="37124578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BDC</a:t>
            </a:r>
            <a:r>
              <a:rPr lang="zh-CN" altLang="en-US" dirty="0" smtClean="0"/>
              <a:t>基本流程</a:t>
            </a:r>
            <a:endParaRPr lang="zh-CN" altLang="en-US" dirty="0"/>
          </a:p>
        </p:txBody>
      </p:sp>
      <p:sp>
        <p:nvSpPr>
          <p:cNvPr id="3" name="内容占位符 2"/>
          <p:cNvSpPr>
            <a:spLocks noGrp="1"/>
          </p:cNvSpPr>
          <p:nvPr>
            <p:ph idx="1"/>
          </p:nvPr>
        </p:nvSpPr>
        <p:spPr/>
        <p:txBody>
          <a:bodyPr/>
          <a:lstStyle/>
          <a:p>
            <a:r>
              <a:rPr lang="zh-CN" altLang="en-US" dirty="0" smtClean="0"/>
              <a:t>定义一个</a:t>
            </a:r>
            <a:r>
              <a:rPr lang="en-US" altLang="zh-CN" dirty="0" smtClean="0"/>
              <a:t>BDC</a:t>
            </a:r>
            <a:r>
              <a:rPr lang="zh-CN" altLang="en-US" dirty="0" smtClean="0"/>
              <a:t>程序的基本流程</a:t>
            </a:r>
            <a:endParaRPr lang="en-US" altLang="zh-CN" dirty="0" smtClean="0"/>
          </a:p>
          <a:p>
            <a:pPr lvl="1"/>
            <a:r>
              <a:rPr lang="en-US" altLang="zh-CN" dirty="0" smtClean="0"/>
              <a:t>BDC</a:t>
            </a:r>
            <a:r>
              <a:rPr lang="zh-CN" altLang="en-US" dirty="0" smtClean="0"/>
              <a:t>录制，记录屏幕操作</a:t>
            </a:r>
            <a:endParaRPr lang="en-US" altLang="zh-CN" dirty="0" smtClean="0"/>
          </a:p>
          <a:p>
            <a:pPr lvl="1"/>
            <a:r>
              <a:rPr lang="zh-CN" altLang="en-US" dirty="0"/>
              <a:t>产生相关的</a:t>
            </a:r>
            <a:r>
              <a:rPr lang="zh-CN" altLang="en-US" dirty="0" smtClean="0"/>
              <a:t>程序及数据格式文件</a:t>
            </a:r>
            <a:endParaRPr lang="en-US" altLang="zh-CN" dirty="0" smtClean="0"/>
          </a:p>
          <a:p>
            <a:pPr lvl="1"/>
            <a:r>
              <a:rPr lang="zh-CN" altLang="en-US" dirty="0" smtClean="0"/>
              <a:t>利用程序将相关单据信息读取到内表，并对内表的数据进行调整逻辑处理（数据检查或数据转换）</a:t>
            </a:r>
            <a:endParaRPr lang="en-US" altLang="zh-CN" dirty="0" smtClean="0"/>
          </a:p>
          <a:p>
            <a:pPr lvl="1"/>
            <a:r>
              <a:rPr lang="zh-CN" altLang="en-US" dirty="0" smtClean="0"/>
              <a:t>调用</a:t>
            </a:r>
            <a:r>
              <a:rPr lang="en-US" altLang="zh-CN" dirty="0" smtClean="0"/>
              <a:t>BDC</a:t>
            </a:r>
            <a:r>
              <a:rPr lang="zh-CN" altLang="en-US" dirty="0" smtClean="0"/>
              <a:t>录制程序导入数据</a:t>
            </a:r>
            <a:endParaRPr lang="en-US" altLang="zh-CN" dirty="0" smtClean="0"/>
          </a:p>
          <a:p>
            <a:pPr lvl="1"/>
            <a:r>
              <a:rPr lang="zh-CN" altLang="en-US" dirty="0"/>
              <a:t>输出消息</a:t>
            </a:r>
            <a:r>
              <a:rPr lang="zh-CN" altLang="en-US" dirty="0" smtClean="0"/>
              <a:t>列表</a:t>
            </a:r>
            <a:endParaRPr lang="en-US" altLang="zh-CN" dirty="0" smtClean="0"/>
          </a:p>
          <a:p>
            <a:r>
              <a:rPr lang="zh-CN" altLang="en-US" dirty="0"/>
              <a:t>主要事务</a:t>
            </a:r>
            <a:r>
              <a:rPr lang="zh-CN" altLang="en-US" dirty="0" smtClean="0"/>
              <a:t>代码</a:t>
            </a:r>
            <a:endParaRPr lang="en-US" altLang="zh-CN" dirty="0" smtClean="0"/>
          </a:p>
          <a:p>
            <a:pPr lvl="1"/>
            <a:r>
              <a:rPr lang="en-US" altLang="zh-CN" dirty="0" smtClean="0"/>
              <a:t>SHDB</a:t>
            </a:r>
            <a:r>
              <a:rPr lang="zh-CN" altLang="en-US" dirty="0" smtClean="0"/>
              <a:t>（录屏）</a:t>
            </a:r>
            <a:endParaRPr lang="en-US" altLang="zh-CN" dirty="0" smtClean="0"/>
          </a:p>
          <a:p>
            <a:pPr lvl="1"/>
            <a:r>
              <a:rPr lang="en-US" altLang="zh-CN" dirty="0" smtClean="0"/>
              <a:t>SM35</a:t>
            </a:r>
            <a:r>
              <a:rPr lang="zh-CN" altLang="en-US" dirty="0" smtClean="0"/>
              <a:t>（查看会话）</a:t>
            </a:r>
            <a:endParaRPr lang="en-US" altLang="zh-CN" dirty="0" smtClean="0"/>
          </a:p>
          <a:p>
            <a:r>
              <a:rPr lang="en-US" altLang="zh-CN" dirty="0" smtClean="0"/>
              <a:t>BDC</a:t>
            </a:r>
            <a:r>
              <a:rPr lang="zh-CN" altLang="en-US" dirty="0" smtClean="0"/>
              <a:t>实现的两种方式</a:t>
            </a:r>
            <a:endParaRPr lang="en-US" altLang="zh-CN" dirty="0" smtClean="0"/>
          </a:p>
          <a:p>
            <a:pPr lvl="1"/>
            <a:r>
              <a:rPr lang="en-US" altLang="zh-CN" dirty="0" smtClean="0"/>
              <a:t>CALL TRANSACTION</a:t>
            </a:r>
          </a:p>
          <a:p>
            <a:pPr lvl="1"/>
            <a:r>
              <a:rPr lang="en-US" altLang="zh-CN" dirty="0" smtClean="0"/>
              <a:t>BATCH INPUT SESSION</a:t>
            </a:r>
            <a:endParaRPr lang="zh-CN" altLang="en-US" dirty="0"/>
          </a:p>
        </p:txBody>
      </p:sp>
    </p:spTree>
    <p:extLst>
      <p:ext uri="{BB962C8B-B14F-4D97-AF65-F5344CB8AC3E}">
        <p14:creationId xmlns:p14="http://schemas.microsoft.com/office/powerpoint/2010/main" val="29798003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流程图</a:t>
            </a:r>
            <a:endParaRPr lang="zh-CN" altLang="en-US" dirty="0"/>
          </a:p>
        </p:txBody>
      </p:sp>
      <p:sp>
        <p:nvSpPr>
          <p:cNvPr id="5" name="圆角矩形 4"/>
          <p:cNvSpPr/>
          <p:nvPr/>
        </p:nvSpPr>
        <p:spPr>
          <a:xfrm>
            <a:off x="5652120" y="2011083"/>
            <a:ext cx="2232248" cy="648072"/>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确定事务代码</a:t>
            </a:r>
            <a:endParaRPr lang="zh-CN" altLang="en-US" dirty="0"/>
          </a:p>
        </p:txBody>
      </p:sp>
      <p:sp>
        <p:nvSpPr>
          <p:cNvPr id="8" name="圆角矩形 7"/>
          <p:cNvSpPr/>
          <p:nvPr/>
        </p:nvSpPr>
        <p:spPr>
          <a:xfrm>
            <a:off x="5652120" y="3284983"/>
            <a:ext cx="2232248" cy="648072"/>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执行一</a:t>
            </a:r>
            <a:r>
              <a:rPr lang="zh-CN" altLang="en-US" dirty="0" smtClean="0"/>
              <a:t>次录屏操作</a:t>
            </a:r>
            <a:endParaRPr lang="zh-CN" altLang="en-US" dirty="0"/>
          </a:p>
        </p:txBody>
      </p:sp>
      <p:sp>
        <p:nvSpPr>
          <p:cNvPr id="9" name="圆角矩形 8"/>
          <p:cNvSpPr/>
          <p:nvPr/>
        </p:nvSpPr>
        <p:spPr>
          <a:xfrm>
            <a:off x="4932040" y="4581127"/>
            <a:ext cx="3744416" cy="648072"/>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生成录屏文件：记录各个屏幕输入内容及执行顺序</a:t>
            </a:r>
            <a:endParaRPr lang="zh-CN" altLang="en-US" dirty="0"/>
          </a:p>
        </p:txBody>
      </p:sp>
      <p:sp>
        <p:nvSpPr>
          <p:cNvPr id="10" name="圆角矩形 9"/>
          <p:cNvSpPr/>
          <p:nvPr/>
        </p:nvSpPr>
        <p:spPr>
          <a:xfrm>
            <a:off x="478295" y="2011083"/>
            <a:ext cx="1357401" cy="648072"/>
          </a:xfrm>
          <a:prstGeom prst="round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8100000" scaled="1"/>
            <a:tileRect/>
          </a:gra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确定上传</a:t>
            </a:r>
            <a:r>
              <a:rPr lang="zh-CN" altLang="en-US" dirty="0" smtClean="0"/>
              <a:t>文件格式</a:t>
            </a:r>
            <a:endParaRPr lang="zh-CN" altLang="en-US" dirty="0"/>
          </a:p>
        </p:txBody>
      </p:sp>
      <p:sp>
        <p:nvSpPr>
          <p:cNvPr id="11" name="圆角矩形 10"/>
          <p:cNvSpPr/>
          <p:nvPr/>
        </p:nvSpPr>
        <p:spPr>
          <a:xfrm>
            <a:off x="467544" y="2852935"/>
            <a:ext cx="1368152" cy="648072"/>
          </a:xfrm>
          <a:prstGeom prst="round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8100000" scaled="1"/>
            <a:tileRect/>
          </a:gra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获取上传</a:t>
            </a:r>
            <a:r>
              <a:rPr lang="zh-CN" altLang="en-US" dirty="0" smtClean="0"/>
              <a:t>文件数据</a:t>
            </a:r>
            <a:endParaRPr lang="zh-CN" altLang="en-US" dirty="0"/>
          </a:p>
        </p:txBody>
      </p:sp>
      <p:sp>
        <p:nvSpPr>
          <p:cNvPr id="12" name="圆角矩形 11"/>
          <p:cNvSpPr/>
          <p:nvPr/>
        </p:nvSpPr>
        <p:spPr>
          <a:xfrm>
            <a:off x="359532" y="3717031"/>
            <a:ext cx="3707769" cy="648072"/>
          </a:xfrm>
          <a:prstGeom prst="round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8100000" scaled="1"/>
            <a:tileRect/>
          </a:gra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数据检查</a:t>
            </a:r>
            <a:endParaRPr lang="zh-CN" altLang="en-US" dirty="0"/>
          </a:p>
        </p:txBody>
      </p:sp>
      <p:sp>
        <p:nvSpPr>
          <p:cNvPr id="14" name="圆角矩形 13"/>
          <p:cNvSpPr/>
          <p:nvPr/>
        </p:nvSpPr>
        <p:spPr>
          <a:xfrm>
            <a:off x="359532" y="4581127"/>
            <a:ext cx="3744416" cy="648072"/>
          </a:xfrm>
          <a:prstGeom prst="round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8100000" scaled="1"/>
            <a:tileRect/>
          </a:gra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将数据转换为</a:t>
            </a:r>
            <a:r>
              <a:rPr lang="en-US" altLang="zh-CN" dirty="0" smtClean="0"/>
              <a:t>BDC</a:t>
            </a:r>
            <a:r>
              <a:rPr lang="zh-CN" altLang="en-US" dirty="0" smtClean="0"/>
              <a:t>表格录入数据</a:t>
            </a:r>
            <a:endParaRPr lang="zh-CN" altLang="en-US" dirty="0"/>
          </a:p>
        </p:txBody>
      </p:sp>
      <p:cxnSp>
        <p:nvCxnSpPr>
          <p:cNvPr id="16" name="直接连接符 15"/>
          <p:cNvCxnSpPr/>
          <p:nvPr/>
        </p:nvCxnSpPr>
        <p:spPr>
          <a:xfrm>
            <a:off x="4140040" y="4905163"/>
            <a:ext cx="792000" cy="0"/>
          </a:xfrm>
          <a:prstGeom prst="line">
            <a:avLst/>
          </a:prstGeom>
          <a:ln w="28575">
            <a:headEnd type="triangle" w="med" len="med"/>
            <a:tailEnd type="triangle" w="med" len="med"/>
          </a:ln>
        </p:spPr>
        <p:style>
          <a:lnRef idx="1">
            <a:schemeClr val="accent3"/>
          </a:lnRef>
          <a:fillRef idx="0">
            <a:schemeClr val="accent3"/>
          </a:fillRef>
          <a:effectRef idx="0">
            <a:schemeClr val="accent3"/>
          </a:effectRef>
          <a:fontRef idx="minor">
            <a:schemeClr val="tx1"/>
          </a:fontRef>
        </p:style>
      </p:cxnSp>
      <p:sp>
        <p:nvSpPr>
          <p:cNvPr id="18" name="圆角矩形 17"/>
          <p:cNvSpPr/>
          <p:nvPr/>
        </p:nvSpPr>
        <p:spPr>
          <a:xfrm>
            <a:off x="1115616" y="5490389"/>
            <a:ext cx="2232248" cy="648072"/>
          </a:xfrm>
          <a:prstGeom prst="round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8100000" scaled="1"/>
            <a:tileRect/>
          </a:gra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调用事务</a:t>
            </a:r>
            <a:endParaRPr lang="zh-CN" altLang="en-US" dirty="0"/>
          </a:p>
        </p:txBody>
      </p:sp>
      <p:cxnSp>
        <p:nvCxnSpPr>
          <p:cNvPr id="22" name="直接连接符 21"/>
          <p:cNvCxnSpPr/>
          <p:nvPr/>
        </p:nvCxnSpPr>
        <p:spPr>
          <a:xfrm>
            <a:off x="6804248" y="2708919"/>
            <a:ext cx="0" cy="540000"/>
          </a:xfrm>
          <a:prstGeom prst="line">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3" name="直接连接符 22"/>
          <p:cNvCxnSpPr/>
          <p:nvPr/>
        </p:nvCxnSpPr>
        <p:spPr>
          <a:xfrm>
            <a:off x="6804248" y="3969119"/>
            <a:ext cx="0" cy="540000"/>
          </a:xfrm>
          <a:prstGeom prst="line">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4" name="直接连接符 23"/>
          <p:cNvCxnSpPr/>
          <p:nvPr/>
        </p:nvCxnSpPr>
        <p:spPr>
          <a:xfrm>
            <a:off x="1115616" y="2669636"/>
            <a:ext cx="0" cy="180000"/>
          </a:xfrm>
          <a:prstGeom prst="line">
            <a:avLst/>
          </a:prstGeom>
          <a:ln>
            <a:headEnd type="none"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25" name="直接连接符 24"/>
          <p:cNvCxnSpPr/>
          <p:nvPr/>
        </p:nvCxnSpPr>
        <p:spPr>
          <a:xfrm>
            <a:off x="1115616" y="3519019"/>
            <a:ext cx="0" cy="180000"/>
          </a:xfrm>
          <a:prstGeom prst="line">
            <a:avLst/>
          </a:prstGeom>
          <a:ln>
            <a:headEnd type="none"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26" name="直接连接符 25"/>
          <p:cNvCxnSpPr/>
          <p:nvPr/>
        </p:nvCxnSpPr>
        <p:spPr>
          <a:xfrm>
            <a:off x="2195736" y="4401127"/>
            <a:ext cx="0" cy="180000"/>
          </a:xfrm>
          <a:prstGeom prst="line">
            <a:avLst/>
          </a:prstGeom>
          <a:ln>
            <a:headEnd type="none"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27" name="直接连接符 26"/>
          <p:cNvCxnSpPr/>
          <p:nvPr/>
        </p:nvCxnSpPr>
        <p:spPr>
          <a:xfrm flipH="1">
            <a:off x="3589852" y="5877272"/>
            <a:ext cx="982148" cy="0"/>
          </a:xfrm>
          <a:prstGeom prst="line">
            <a:avLst/>
          </a:prstGeom>
          <a:ln>
            <a:headEnd type="non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28" name="圆角矩形 27"/>
          <p:cNvSpPr/>
          <p:nvPr/>
        </p:nvSpPr>
        <p:spPr>
          <a:xfrm>
            <a:off x="4716016" y="1772815"/>
            <a:ext cx="4104456" cy="3717574"/>
          </a:xfrm>
          <a:prstGeom prst="roundRect">
            <a:avLst>
              <a:gd name="adj" fmla="val 7219"/>
            </a:avLst>
          </a:prstGeom>
          <a:noFill/>
          <a:ln>
            <a:solidFill>
              <a:schemeClr val="accent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p:nvPr/>
        </p:nvCxnSpPr>
        <p:spPr>
          <a:xfrm flipV="1">
            <a:off x="4572000" y="4905103"/>
            <a:ext cx="0" cy="936000"/>
          </a:xfrm>
          <a:prstGeom prst="line">
            <a:avLst/>
          </a:prstGeom>
        </p:spPr>
        <p:style>
          <a:lnRef idx="2">
            <a:schemeClr val="accent3"/>
          </a:lnRef>
          <a:fillRef idx="0">
            <a:schemeClr val="accent3"/>
          </a:fillRef>
          <a:effectRef idx="1">
            <a:schemeClr val="accent3"/>
          </a:effectRef>
          <a:fontRef idx="minor">
            <a:schemeClr val="tx1"/>
          </a:fontRef>
        </p:style>
      </p:cxnSp>
      <p:sp>
        <p:nvSpPr>
          <p:cNvPr id="34" name="圆角矩形 33"/>
          <p:cNvSpPr/>
          <p:nvPr/>
        </p:nvSpPr>
        <p:spPr>
          <a:xfrm>
            <a:off x="251519" y="1786176"/>
            <a:ext cx="4131773" cy="4667160"/>
          </a:xfrm>
          <a:prstGeom prst="roundRect">
            <a:avLst>
              <a:gd name="adj" fmla="val 7219"/>
            </a:avLst>
          </a:prstGeom>
          <a:noFill/>
          <a:ln>
            <a:solidFill>
              <a:schemeClr val="accent4"/>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251518" y="1628799"/>
            <a:ext cx="1224137" cy="288032"/>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2700000" scaled="1"/>
            <a:tileRect/>
          </a:gra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调用</a:t>
            </a:r>
            <a:r>
              <a:rPr lang="zh-CN" altLang="en-US" dirty="0" smtClean="0"/>
              <a:t>程序</a:t>
            </a:r>
            <a:endParaRPr lang="zh-CN" altLang="en-US" dirty="0"/>
          </a:p>
        </p:txBody>
      </p:sp>
      <p:sp>
        <p:nvSpPr>
          <p:cNvPr id="36" name="矩形 35"/>
          <p:cNvSpPr/>
          <p:nvPr/>
        </p:nvSpPr>
        <p:spPr>
          <a:xfrm>
            <a:off x="4499992" y="1628799"/>
            <a:ext cx="1872208" cy="288032"/>
          </a:xfrm>
          <a:prstGeom prst="rect">
            <a:avLst/>
          </a:prstGeom>
          <a:solidFill>
            <a:schemeClr val="accent1"/>
          </a:solidFill>
          <a:ln>
            <a:solidFill>
              <a:schemeClr val="tx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单</a:t>
            </a:r>
            <a:r>
              <a:rPr lang="zh-CN" altLang="en-US" dirty="0" smtClean="0"/>
              <a:t>次录屏结果</a:t>
            </a:r>
            <a:endParaRPr lang="zh-CN" altLang="en-US" dirty="0"/>
          </a:p>
        </p:txBody>
      </p:sp>
      <p:sp>
        <p:nvSpPr>
          <p:cNvPr id="37" name="圆角矩形 36"/>
          <p:cNvSpPr/>
          <p:nvPr/>
        </p:nvSpPr>
        <p:spPr>
          <a:xfrm>
            <a:off x="2709900" y="2435600"/>
            <a:ext cx="1357401" cy="648072"/>
          </a:xfrm>
          <a:prstGeom prst="roundRect">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8100000" scaled="1"/>
            <a:tileRect/>
          </a:gra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内部</a:t>
            </a:r>
            <a:r>
              <a:rPr lang="zh-CN" altLang="en-US" dirty="0" smtClean="0"/>
              <a:t>读取</a:t>
            </a:r>
            <a:r>
              <a:rPr lang="en-US" altLang="zh-CN" dirty="0" smtClean="0"/>
              <a:t>Dataset</a:t>
            </a:r>
            <a:endParaRPr lang="zh-CN" altLang="en-US" dirty="0"/>
          </a:p>
        </p:txBody>
      </p:sp>
      <p:cxnSp>
        <p:nvCxnSpPr>
          <p:cNvPr id="38" name="直接连接符 37"/>
          <p:cNvCxnSpPr/>
          <p:nvPr/>
        </p:nvCxnSpPr>
        <p:spPr>
          <a:xfrm>
            <a:off x="3419872" y="3121339"/>
            <a:ext cx="0" cy="510263"/>
          </a:xfrm>
          <a:prstGeom prst="line">
            <a:avLst/>
          </a:prstGeom>
          <a:ln>
            <a:headEnd type="non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29" name="矩形 28"/>
          <p:cNvSpPr/>
          <p:nvPr/>
        </p:nvSpPr>
        <p:spPr>
          <a:xfrm>
            <a:off x="4495190" y="5793572"/>
            <a:ext cx="1224137" cy="58775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多次重复调用事务</a:t>
            </a:r>
            <a:endParaRPr lang="zh-CN" altLang="en-US" dirty="0"/>
          </a:p>
        </p:txBody>
      </p:sp>
    </p:spTree>
    <p:extLst>
      <p:ext uri="{BB962C8B-B14F-4D97-AF65-F5344CB8AC3E}">
        <p14:creationId xmlns:p14="http://schemas.microsoft.com/office/powerpoint/2010/main" val="36017460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BDC</a:t>
            </a:r>
            <a:r>
              <a:rPr lang="zh-CN" altLang="en-US" dirty="0" smtClean="0"/>
              <a:t>实现</a:t>
            </a:r>
            <a:r>
              <a:rPr lang="en-US" altLang="zh-CN" dirty="0" smtClean="0"/>
              <a:t>-1.</a:t>
            </a:r>
            <a:r>
              <a:rPr lang="zh-CN" altLang="en-US" dirty="0" smtClean="0"/>
              <a:t>准备</a:t>
            </a:r>
            <a:endParaRPr lang="zh-CN" altLang="en-US" dirty="0"/>
          </a:p>
        </p:txBody>
      </p:sp>
      <p:sp>
        <p:nvSpPr>
          <p:cNvPr id="3" name="内容占位符 2"/>
          <p:cNvSpPr>
            <a:spLocks noGrp="1"/>
          </p:cNvSpPr>
          <p:nvPr>
            <p:ph idx="1"/>
          </p:nvPr>
        </p:nvSpPr>
        <p:spPr/>
        <p:txBody>
          <a:bodyPr/>
          <a:lstStyle/>
          <a:p>
            <a:r>
              <a:rPr lang="zh-CN" altLang="en-US" dirty="0" smtClean="0"/>
              <a:t>在</a:t>
            </a:r>
            <a:r>
              <a:rPr lang="zh-CN" altLang="en-US" dirty="0"/>
              <a:t>通过</a:t>
            </a:r>
            <a:r>
              <a:rPr lang="en-US" altLang="zh-CN" dirty="0"/>
              <a:t>BDC</a:t>
            </a:r>
            <a:r>
              <a:rPr lang="zh-CN" altLang="en-US" dirty="0"/>
              <a:t>程序来批理上载或传数据之前，需要做好一些准备工作才能开发满足业务需求的 </a:t>
            </a:r>
            <a:r>
              <a:rPr lang="en-US" altLang="zh-CN" dirty="0"/>
              <a:t>BDC</a:t>
            </a:r>
            <a:r>
              <a:rPr lang="zh-CN" altLang="en-US" dirty="0" smtClean="0"/>
              <a:t>程序：</a:t>
            </a:r>
            <a:endParaRPr lang="zh-CN" altLang="en-US" dirty="0"/>
          </a:p>
          <a:p>
            <a:pPr lvl="1"/>
            <a:r>
              <a:rPr lang="zh-CN" altLang="en-US" dirty="0" smtClean="0"/>
              <a:t>决定</a:t>
            </a:r>
            <a:r>
              <a:rPr lang="zh-CN" altLang="en-US" dirty="0"/>
              <a:t>要操作和使用的事务代码</a:t>
            </a:r>
          </a:p>
          <a:p>
            <a:pPr lvl="1"/>
            <a:r>
              <a:rPr lang="zh-CN" altLang="en-US" dirty="0"/>
              <a:t>确定哪些字段需要输入</a:t>
            </a:r>
          </a:p>
          <a:p>
            <a:pPr lvl="1"/>
            <a:r>
              <a:rPr lang="zh-CN" altLang="en-US" dirty="0"/>
              <a:t>允许将哪些字段缺省设置为标准值</a:t>
            </a:r>
          </a:p>
          <a:p>
            <a:pPr lvl="1"/>
            <a:r>
              <a:rPr lang="zh-CN" altLang="en-US" dirty="0"/>
              <a:t>事务所用字段的名称、类型及长度</a:t>
            </a:r>
          </a:p>
          <a:p>
            <a:pPr lvl="1"/>
            <a:r>
              <a:rPr lang="zh-CN" altLang="en-US" dirty="0"/>
              <a:t>决定要使用的批输入模式</a:t>
            </a:r>
          </a:p>
          <a:p>
            <a:endParaRPr lang="en-US" altLang="zh-CN" dirty="0" smtClean="0"/>
          </a:p>
          <a:p>
            <a:pPr lvl="1"/>
            <a:endParaRPr lang="zh-CN" altLang="en-US" dirty="0"/>
          </a:p>
        </p:txBody>
      </p:sp>
    </p:spTree>
    <p:extLst>
      <p:ext uri="{BB962C8B-B14F-4D97-AF65-F5344CB8AC3E}">
        <p14:creationId xmlns:p14="http://schemas.microsoft.com/office/powerpoint/2010/main" val="40244542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BDC</a:t>
            </a:r>
            <a:r>
              <a:rPr lang="zh-CN" altLang="en-US" dirty="0" smtClean="0"/>
              <a:t>实现</a:t>
            </a:r>
            <a:r>
              <a:rPr lang="en-US" altLang="zh-CN" dirty="0" smtClean="0"/>
              <a:t>-2.</a:t>
            </a:r>
            <a:r>
              <a:rPr lang="zh-CN" altLang="en-US" dirty="0" smtClean="0"/>
              <a:t>录屏</a:t>
            </a:r>
            <a:endParaRPr lang="zh-CN" altLang="en-US" dirty="0"/>
          </a:p>
        </p:txBody>
      </p:sp>
      <p:sp>
        <p:nvSpPr>
          <p:cNvPr id="3" name="内容占位符 2"/>
          <p:cNvSpPr>
            <a:spLocks noGrp="1"/>
          </p:cNvSpPr>
          <p:nvPr>
            <p:ph idx="1"/>
          </p:nvPr>
        </p:nvSpPr>
        <p:spPr/>
        <p:txBody>
          <a:bodyPr/>
          <a:lstStyle/>
          <a:p>
            <a:r>
              <a:rPr lang="zh-CN" altLang="en-US" dirty="0" smtClean="0"/>
              <a:t>使用事务代码</a:t>
            </a:r>
            <a:r>
              <a:rPr lang="en-US" altLang="zh-CN" dirty="0" smtClean="0"/>
              <a:t>SHDB</a:t>
            </a:r>
            <a:r>
              <a:rPr lang="zh-CN" altLang="en-US" dirty="0" smtClean="0"/>
              <a:t>进行录屏，基本界面如下：</a:t>
            </a:r>
            <a:endParaRPr lang="zh-CN" altLang="en-US" dirty="0"/>
          </a:p>
        </p:txBody>
      </p:sp>
      <p:pic>
        <p:nvPicPr>
          <p:cNvPr id="4" name="图片 6" descr="SHDB.png"/>
          <p:cNvPicPr>
            <a:picLocks noChangeAspect="1"/>
          </p:cNvPicPr>
          <p:nvPr/>
        </p:nvPicPr>
        <p:blipFill>
          <a:blip r:embed="rId2"/>
          <a:srcRect/>
          <a:stretch>
            <a:fillRect/>
          </a:stretch>
        </p:blipFill>
        <p:spPr>
          <a:xfrm>
            <a:off x="478632" y="2132856"/>
            <a:ext cx="6906769" cy="2795719"/>
          </a:xfrm>
          <a:prstGeom prst="rect">
            <a:avLst/>
          </a:prstGeom>
          <a:noFill/>
        </p:spPr>
      </p:pic>
      <p:pic>
        <p:nvPicPr>
          <p:cNvPr id="5" name="图片 3" descr="模拟屏幕.png"/>
          <p:cNvPicPr>
            <a:picLocks noChangeAspect="1"/>
          </p:cNvPicPr>
          <p:nvPr/>
        </p:nvPicPr>
        <p:blipFill>
          <a:blip r:embed="rId3"/>
          <a:srcRect/>
          <a:stretch>
            <a:fillRect/>
          </a:stretch>
        </p:blipFill>
        <p:spPr bwMode="auto">
          <a:xfrm>
            <a:off x="2195736" y="2636912"/>
            <a:ext cx="6696075" cy="3906838"/>
          </a:xfrm>
          <a:prstGeom prst="rect">
            <a:avLst/>
          </a:prstGeom>
          <a:noFill/>
          <a:ln w="9525">
            <a:noFill/>
            <a:miter lim="800000"/>
            <a:headEnd/>
            <a:tailEnd/>
          </a:ln>
        </p:spPr>
      </p:pic>
    </p:spTree>
    <p:extLst>
      <p:ext uri="{BB962C8B-B14F-4D97-AF65-F5344CB8AC3E}">
        <p14:creationId xmlns:p14="http://schemas.microsoft.com/office/powerpoint/2010/main" val="1977411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SHDB</a:t>
            </a:r>
            <a:r>
              <a:rPr lang="zh-CN" altLang="en-US" dirty="0" smtClean="0"/>
              <a:t>使用方法</a:t>
            </a:r>
            <a:endParaRPr lang="zh-CN" altLang="en-US" dirty="0"/>
          </a:p>
        </p:txBody>
      </p:sp>
      <p:sp>
        <p:nvSpPr>
          <p:cNvPr id="3" name="内容占位符 2"/>
          <p:cNvSpPr>
            <a:spLocks noGrp="1"/>
          </p:cNvSpPr>
          <p:nvPr>
            <p:ph idx="1"/>
          </p:nvPr>
        </p:nvSpPr>
        <p:spPr/>
        <p:txBody>
          <a:bodyPr/>
          <a:lstStyle/>
          <a:p>
            <a:r>
              <a:rPr lang="zh-CN" altLang="en-US" dirty="0" smtClean="0"/>
              <a:t>新建录屏</a:t>
            </a:r>
            <a:endParaRPr lang="en-US" altLang="zh-CN" dirty="0" smtClean="0"/>
          </a:p>
          <a:p>
            <a:pPr lvl="1"/>
            <a:r>
              <a:rPr lang="en-US" altLang="zh-CN" dirty="0" smtClean="0"/>
              <a:t>Recording</a:t>
            </a:r>
            <a:r>
              <a:rPr lang="zh-CN" altLang="en-US" dirty="0" smtClean="0"/>
              <a:t>：录屏名称</a:t>
            </a:r>
            <a:endParaRPr lang="en-US" altLang="zh-CN" dirty="0" smtClean="0"/>
          </a:p>
          <a:p>
            <a:pPr lvl="1"/>
            <a:r>
              <a:rPr lang="en-US" altLang="zh-CN" dirty="0" smtClean="0"/>
              <a:t>Transaction Code</a:t>
            </a:r>
            <a:r>
              <a:rPr lang="zh-CN" altLang="en-US" dirty="0" smtClean="0"/>
              <a:t>：</a:t>
            </a:r>
            <a:r>
              <a:rPr lang="en-US" altLang="zh-CN" dirty="0" smtClean="0"/>
              <a:t>MM01</a:t>
            </a:r>
          </a:p>
          <a:p>
            <a:pPr lvl="1"/>
            <a:r>
              <a:rPr lang="zh-CN" altLang="en-US" dirty="0" smtClean="0"/>
              <a:t>输入基本信息后，点击保存，自动返回到清单界面，点击保存存储</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7" y="2862058"/>
            <a:ext cx="4824536" cy="35809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1372" y="3458298"/>
            <a:ext cx="3672409" cy="2564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3056683"/>
            <a:ext cx="2405592" cy="3375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2574" y="3023033"/>
            <a:ext cx="4042414" cy="3606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7944" y="2889203"/>
            <a:ext cx="4752528" cy="37780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640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anim calcmode="lin" valueType="num">
                                      <p:cBhvr additive="base">
                                        <p:cTn id="13" dur="500" fill="hold"/>
                                        <p:tgtEl>
                                          <p:spTgt spid="1027"/>
                                        </p:tgtEl>
                                        <p:attrNameLst>
                                          <p:attrName>ppt_x</p:attrName>
                                        </p:attrNameLst>
                                      </p:cBhvr>
                                      <p:tavLst>
                                        <p:tav tm="0">
                                          <p:val>
                                            <p:strVal val="#ppt_x"/>
                                          </p:val>
                                        </p:tav>
                                        <p:tav tm="100000">
                                          <p:val>
                                            <p:strVal val="#ppt_x"/>
                                          </p:val>
                                        </p:tav>
                                      </p:tavLst>
                                    </p:anim>
                                    <p:anim calcmode="lin" valueType="num">
                                      <p:cBhvr additive="base">
                                        <p:cTn id="14"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anim calcmode="lin" valueType="num">
                                      <p:cBhvr additive="base">
                                        <p:cTn id="19" dur="500" fill="hold"/>
                                        <p:tgtEl>
                                          <p:spTgt spid="1028"/>
                                        </p:tgtEl>
                                        <p:attrNameLst>
                                          <p:attrName>ppt_x</p:attrName>
                                        </p:attrNameLst>
                                      </p:cBhvr>
                                      <p:tavLst>
                                        <p:tav tm="0">
                                          <p:val>
                                            <p:strVal val="#ppt_x"/>
                                          </p:val>
                                        </p:tav>
                                        <p:tav tm="100000">
                                          <p:val>
                                            <p:strVal val="#ppt_x"/>
                                          </p:val>
                                        </p:tav>
                                      </p:tavLst>
                                    </p:anim>
                                    <p:anim calcmode="lin" valueType="num">
                                      <p:cBhvr additive="base">
                                        <p:cTn id="20"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9"/>
                                        </p:tgtEl>
                                        <p:attrNameLst>
                                          <p:attrName>style.visibility</p:attrName>
                                        </p:attrNameLst>
                                      </p:cBhvr>
                                      <p:to>
                                        <p:strVal val="visible"/>
                                      </p:to>
                                    </p:set>
                                    <p:anim calcmode="lin" valueType="num">
                                      <p:cBhvr additive="base">
                                        <p:cTn id="25" dur="500" fill="hold"/>
                                        <p:tgtEl>
                                          <p:spTgt spid="1029"/>
                                        </p:tgtEl>
                                        <p:attrNameLst>
                                          <p:attrName>ppt_x</p:attrName>
                                        </p:attrNameLst>
                                      </p:cBhvr>
                                      <p:tavLst>
                                        <p:tav tm="0">
                                          <p:val>
                                            <p:strVal val="#ppt_x"/>
                                          </p:val>
                                        </p:tav>
                                        <p:tav tm="100000">
                                          <p:val>
                                            <p:strVal val="#ppt_x"/>
                                          </p:val>
                                        </p:tav>
                                      </p:tavLst>
                                    </p:anim>
                                    <p:anim calcmode="lin" valueType="num">
                                      <p:cBhvr additive="base">
                                        <p:cTn id="26" dur="500" fill="hold"/>
                                        <p:tgtEl>
                                          <p:spTgt spid="102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30"/>
                                        </p:tgtEl>
                                        <p:attrNameLst>
                                          <p:attrName>style.visibility</p:attrName>
                                        </p:attrNameLst>
                                      </p:cBhvr>
                                      <p:to>
                                        <p:strVal val="visible"/>
                                      </p:to>
                                    </p:set>
                                    <p:anim calcmode="lin" valueType="num">
                                      <p:cBhvr additive="base">
                                        <p:cTn id="31" dur="500" fill="hold"/>
                                        <p:tgtEl>
                                          <p:spTgt spid="1030"/>
                                        </p:tgtEl>
                                        <p:attrNameLst>
                                          <p:attrName>ppt_x</p:attrName>
                                        </p:attrNameLst>
                                      </p:cBhvr>
                                      <p:tavLst>
                                        <p:tav tm="0">
                                          <p:val>
                                            <p:strVal val="#ppt_x"/>
                                          </p:val>
                                        </p:tav>
                                        <p:tav tm="100000">
                                          <p:val>
                                            <p:strVal val="#ppt_x"/>
                                          </p:val>
                                        </p:tav>
                                      </p:tavLst>
                                    </p:anim>
                                    <p:anim calcmode="lin" valueType="num">
                                      <p:cBhvr additive="base">
                                        <p:cTn id="32"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SHDB</a:t>
            </a:r>
            <a:r>
              <a:rPr lang="zh-CN" altLang="en-US" dirty="0" smtClean="0"/>
              <a:t>使用方法</a:t>
            </a:r>
            <a:endParaRPr lang="zh-CN" altLang="en-US" dirty="0"/>
          </a:p>
        </p:txBody>
      </p:sp>
      <p:sp>
        <p:nvSpPr>
          <p:cNvPr id="3" name="内容占位符 2"/>
          <p:cNvSpPr>
            <a:spLocks noGrp="1"/>
          </p:cNvSpPr>
          <p:nvPr>
            <p:ph idx="1"/>
          </p:nvPr>
        </p:nvSpPr>
        <p:spPr/>
        <p:txBody>
          <a:bodyPr/>
          <a:lstStyle/>
          <a:p>
            <a:r>
              <a:rPr lang="zh-CN" altLang="en-US" dirty="0" smtClean="0"/>
              <a:t>对于已经创建的录屏，可以生成程序代码</a:t>
            </a:r>
            <a:endParaRPr lang="en-US" altLang="zh-CN" dirty="0" smtClean="0"/>
          </a:p>
          <a:p>
            <a:pPr lvl="1"/>
            <a:r>
              <a:rPr lang="zh-CN" altLang="en-US" dirty="0"/>
              <a:t>程序</a:t>
            </a:r>
            <a:r>
              <a:rPr lang="zh-CN" altLang="en-US" dirty="0" smtClean="0"/>
              <a:t>中使用</a:t>
            </a:r>
            <a:r>
              <a:rPr lang="en-US" altLang="zh-CN" dirty="0" err="1" smtClean="0"/>
              <a:t>bdc_dynpro</a:t>
            </a:r>
            <a:r>
              <a:rPr lang="zh-CN" altLang="en-US" dirty="0" smtClean="0"/>
              <a:t>和</a:t>
            </a:r>
            <a:r>
              <a:rPr lang="en-US" altLang="zh-CN" dirty="0" err="1" smtClean="0"/>
              <a:t>bdc_field</a:t>
            </a:r>
            <a:r>
              <a:rPr lang="zh-CN" altLang="en-US" dirty="0" smtClean="0"/>
              <a:t>两个子程序，对</a:t>
            </a:r>
            <a:r>
              <a:rPr lang="en-US" altLang="zh-CN" dirty="0" smtClean="0"/>
              <a:t>BDCDATA</a:t>
            </a:r>
            <a:r>
              <a:rPr lang="zh-CN" altLang="en-US" dirty="0" smtClean="0"/>
              <a:t>表单进行赋值</a:t>
            </a:r>
            <a:endParaRPr lang="en-US" altLang="zh-CN" dirty="0" smtClean="0"/>
          </a:p>
          <a:p>
            <a:pPr lvl="1"/>
            <a:r>
              <a:rPr lang="zh-CN" altLang="en-US" dirty="0" smtClean="0"/>
              <a:t>之后使用表单调用事务代码</a:t>
            </a:r>
            <a:endParaRPr lang="en-US" altLang="zh-CN" dirty="0" smtClean="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4005064"/>
            <a:ext cx="5400600" cy="1637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554615"/>
            <a:ext cx="4032448" cy="2538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3231396"/>
            <a:ext cx="4702646" cy="31847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0357" y="2564904"/>
            <a:ext cx="4111477" cy="4180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016" y="3844341"/>
            <a:ext cx="4149672" cy="19589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2205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 calcmode="lin" valueType="num">
                                      <p:cBhvr additive="base">
                                        <p:cTn id="7" dur="500" fill="hold"/>
                                        <p:tgtEl>
                                          <p:spTgt spid="2051"/>
                                        </p:tgtEl>
                                        <p:attrNameLst>
                                          <p:attrName>ppt_x</p:attrName>
                                        </p:attrNameLst>
                                      </p:cBhvr>
                                      <p:tavLst>
                                        <p:tav tm="0">
                                          <p:val>
                                            <p:strVal val="#ppt_x"/>
                                          </p:val>
                                        </p:tav>
                                        <p:tav tm="100000">
                                          <p:val>
                                            <p:strVal val="#ppt_x"/>
                                          </p:val>
                                        </p:tav>
                                      </p:tavLst>
                                    </p:anim>
                                    <p:anim calcmode="lin" valueType="num">
                                      <p:cBhvr additive="base">
                                        <p:cTn id="8"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2"/>
                                        </p:tgtEl>
                                        <p:attrNameLst>
                                          <p:attrName>style.visibility</p:attrName>
                                        </p:attrNameLst>
                                      </p:cBhvr>
                                      <p:to>
                                        <p:strVal val="visible"/>
                                      </p:to>
                                    </p:set>
                                    <p:anim calcmode="lin" valueType="num">
                                      <p:cBhvr additive="base">
                                        <p:cTn id="13" dur="500" fill="hold"/>
                                        <p:tgtEl>
                                          <p:spTgt spid="2052"/>
                                        </p:tgtEl>
                                        <p:attrNameLst>
                                          <p:attrName>ppt_x</p:attrName>
                                        </p:attrNameLst>
                                      </p:cBhvr>
                                      <p:tavLst>
                                        <p:tav tm="0">
                                          <p:val>
                                            <p:strVal val="#ppt_x"/>
                                          </p:val>
                                        </p:tav>
                                        <p:tav tm="100000">
                                          <p:val>
                                            <p:strVal val="#ppt_x"/>
                                          </p:val>
                                        </p:tav>
                                      </p:tavLst>
                                    </p:anim>
                                    <p:anim calcmode="lin" valueType="num">
                                      <p:cBhvr additive="base">
                                        <p:cTn id="14"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3"/>
                                        </p:tgtEl>
                                        <p:attrNameLst>
                                          <p:attrName>style.visibility</p:attrName>
                                        </p:attrNameLst>
                                      </p:cBhvr>
                                      <p:to>
                                        <p:strVal val="visible"/>
                                      </p:to>
                                    </p:set>
                                    <p:anim calcmode="lin" valueType="num">
                                      <p:cBhvr additive="base">
                                        <p:cTn id="19" dur="500" fill="hold"/>
                                        <p:tgtEl>
                                          <p:spTgt spid="2053"/>
                                        </p:tgtEl>
                                        <p:attrNameLst>
                                          <p:attrName>ppt_x</p:attrName>
                                        </p:attrNameLst>
                                      </p:cBhvr>
                                      <p:tavLst>
                                        <p:tav tm="0">
                                          <p:val>
                                            <p:strVal val="#ppt_x"/>
                                          </p:val>
                                        </p:tav>
                                        <p:tav tm="100000">
                                          <p:val>
                                            <p:strVal val="#ppt_x"/>
                                          </p:val>
                                        </p:tav>
                                      </p:tavLst>
                                    </p:anim>
                                    <p:anim calcmode="lin" valueType="num">
                                      <p:cBhvr additive="base">
                                        <p:cTn id="20" dur="500" fill="hold"/>
                                        <p:tgtEl>
                                          <p:spTgt spid="205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54"/>
                                        </p:tgtEl>
                                        <p:attrNameLst>
                                          <p:attrName>style.visibility</p:attrName>
                                        </p:attrNameLst>
                                      </p:cBhvr>
                                      <p:to>
                                        <p:strVal val="visible"/>
                                      </p:to>
                                    </p:set>
                                    <p:anim calcmode="lin" valueType="num">
                                      <p:cBhvr additive="base">
                                        <p:cTn id="25" dur="500" fill="hold"/>
                                        <p:tgtEl>
                                          <p:spTgt spid="2054"/>
                                        </p:tgtEl>
                                        <p:attrNameLst>
                                          <p:attrName>ppt_x</p:attrName>
                                        </p:attrNameLst>
                                      </p:cBhvr>
                                      <p:tavLst>
                                        <p:tav tm="0">
                                          <p:val>
                                            <p:strVal val="#ppt_x"/>
                                          </p:val>
                                        </p:tav>
                                        <p:tav tm="100000">
                                          <p:val>
                                            <p:strVal val="#ppt_x"/>
                                          </p:val>
                                        </p:tav>
                                      </p:tavLst>
                                    </p:anim>
                                    <p:anim calcmode="lin" valueType="num">
                                      <p:cBhvr additive="base">
                                        <p:cTn id="26" dur="500" fill="hold"/>
                                        <p:tgtEl>
                                          <p:spTgt spid="205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55"/>
                                        </p:tgtEl>
                                        <p:attrNameLst>
                                          <p:attrName>style.visibility</p:attrName>
                                        </p:attrNameLst>
                                      </p:cBhvr>
                                      <p:to>
                                        <p:strVal val="visible"/>
                                      </p:to>
                                    </p:set>
                                    <p:anim calcmode="lin" valueType="num">
                                      <p:cBhvr additive="base">
                                        <p:cTn id="31" dur="500" fill="hold"/>
                                        <p:tgtEl>
                                          <p:spTgt spid="2055"/>
                                        </p:tgtEl>
                                        <p:attrNameLst>
                                          <p:attrName>ppt_x</p:attrName>
                                        </p:attrNameLst>
                                      </p:cBhvr>
                                      <p:tavLst>
                                        <p:tav tm="0">
                                          <p:val>
                                            <p:strVal val="#ppt_x"/>
                                          </p:val>
                                        </p:tav>
                                        <p:tav tm="100000">
                                          <p:val>
                                            <p:strVal val="#ppt_x"/>
                                          </p:val>
                                        </p:tav>
                                      </p:tavLst>
                                    </p:anim>
                                    <p:anim calcmode="lin" valueType="num">
                                      <p:cBhvr additive="base">
                                        <p:cTn id="32" dur="500" fill="hold"/>
                                        <p:tgtEl>
                                          <p:spTgt spid="20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4452</TotalTime>
  <Words>1901</Words>
  <Application>Microsoft Office PowerPoint</Application>
  <PresentationFormat>全屏显示(4:3)</PresentationFormat>
  <Paragraphs>319</Paragraphs>
  <Slides>25</Slides>
  <Notes>0</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BDC</vt:lpstr>
      <vt:lpstr>BDC概览</vt:lpstr>
      <vt:lpstr>典型用途</vt:lpstr>
      <vt:lpstr>BDC基本流程</vt:lpstr>
      <vt:lpstr>流程图</vt:lpstr>
      <vt:lpstr>BDC实现-1.准备</vt:lpstr>
      <vt:lpstr>BDC实现-2.录屏</vt:lpstr>
      <vt:lpstr>SHDB使用方法</vt:lpstr>
      <vt:lpstr>SHDB使用方法</vt:lpstr>
      <vt:lpstr>BDC数据填充结构字段</vt:lpstr>
      <vt:lpstr>BDC实现-3.上传文件</vt:lpstr>
      <vt:lpstr>BDC实现-3.上传文件</vt:lpstr>
      <vt:lpstr>模板下载</vt:lpstr>
      <vt:lpstr>BDC实现-4.转换</vt:lpstr>
      <vt:lpstr>BDC实现-5.调用</vt:lpstr>
      <vt:lpstr>BDC实现-调用方法1</vt:lpstr>
      <vt:lpstr>BDC实现-调用方法2</vt:lpstr>
      <vt:lpstr>BDC实现-调用方法2</vt:lpstr>
      <vt:lpstr>BDC的实现-6.返回消息</vt:lpstr>
      <vt:lpstr>BDC的实现-6.返回消息</vt:lpstr>
      <vt:lpstr>BDC消息结构</vt:lpstr>
      <vt:lpstr>BDC中的逻辑判断</vt:lpstr>
      <vt:lpstr>BDC中的逻辑判断</vt:lpstr>
      <vt:lpstr>其他批量录入方式</vt:lpstr>
      <vt:lpstr>LSMW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Qing</cp:lastModifiedBy>
  <cp:revision>573</cp:revision>
  <dcterms:created xsi:type="dcterms:W3CDTF">2013-06-06T10:01:03Z</dcterms:created>
  <dcterms:modified xsi:type="dcterms:W3CDTF">2013-11-12T08:43:51Z</dcterms:modified>
</cp:coreProperties>
</file>