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2" r:id="rId3"/>
    <p:sldId id="334" r:id="rId4"/>
    <p:sldId id="338" r:id="rId5"/>
    <p:sldId id="337" r:id="rId6"/>
    <p:sldId id="339" r:id="rId7"/>
    <p:sldId id="340" r:id="rId8"/>
    <p:sldId id="356" r:id="rId9"/>
    <p:sldId id="341" r:id="rId10"/>
    <p:sldId id="342" r:id="rId11"/>
    <p:sldId id="344" r:id="rId12"/>
    <p:sldId id="343" r:id="rId13"/>
    <p:sldId id="345" r:id="rId14"/>
    <p:sldId id="346" r:id="rId15"/>
    <p:sldId id="349" r:id="rId16"/>
    <p:sldId id="359" r:id="rId17"/>
    <p:sldId id="333" r:id="rId18"/>
    <p:sldId id="347" r:id="rId19"/>
    <p:sldId id="348" r:id="rId20"/>
    <p:sldId id="357" r:id="rId21"/>
    <p:sldId id="350" r:id="rId22"/>
    <p:sldId id="352" r:id="rId23"/>
    <p:sldId id="353" r:id="rId24"/>
    <p:sldId id="354" r:id="rId25"/>
    <p:sldId id="35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2296" autoAdjust="0"/>
  </p:normalViewPr>
  <p:slideViewPr>
    <p:cSldViewPr>
      <p:cViewPr varScale="1">
        <p:scale>
          <a:sx n="82" d="100"/>
          <a:sy n="82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3096-3E4D-4EAD-AED6-5B6EA8EE5365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2149-6181-4C94-9E93-FF5EF77BF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FIELDCAT</a:t>
            </a:r>
            <a:r>
              <a:rPr lang="zh-CN" altLang="en-US" dirty="0" smtClean="0"/>
              <a:t>讲解字段：</a:t>
            </a:r>
            <a:endParaRPr lang="en-US" altLang="zh-CN" dirty="0" smtClean="0"/>
          </a:p>
          <a:p>
            <a:r>
              <a:rPr lang="en-US" altLang="zh-CN" dirty="0" smtClean="0"/>
              <a:t>SELTEXT,COL_POS,</a:t>
            </a:r>
            <a:r>
              <a:rPr lang="en-US" altLang="zh-CN" baseline="0" dirty="0" smtClean="0"/>
              <a:t>FIELDNAME,DO_SUM</a:t>
            </a:r>
          </a:p>
          <a:p>
            <a:r>
              <a:rPr lang="en-US" altLang="zh-CN" baseline="0" dirty="0" smtClean="0"/>
              <a:t>DECIMALS_OUT,CURRENCY,EDIT,EDIT_MASK,FIX_COLUMN,KEY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9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FIELDCAT</a:t>
            </a:r>
            <a:r>
              <a:rPr lang="zh-CN" altLang="en-US" dirty="0" smtClean="0"/>
              <a:t>讲解字段：</a:t>
            </a:r>
            <a:endParaRPr lang="en-US" altLang="zh-CN" dirty="0" smtClean="0"/>
          </a:p>
          <a:p>
            <a:r>
              <a:rPr lang="en-US" altLang="zh-CN" dirty="0" smtClean="0"/>
              <a:t>SELTEXT,COL_POS,</a:t>
            </a:r>
            <a:r>
              <a:rPr lang="en-US" altLang="zh-CN" baseline="0" dirty="0" smtClean="0"/>
              <a:t>FIELDNAME,DO_SUM</a:t>
            </a:r>
          </a:p>
          <a:p>
            <a:r>
              <a:rPr lang="en-US" altLang="zh-CN" baseline="0" dirty="0" smtClean="0"/>
              <a:t>DECIMALS_OUT,CURRENCY,EDIT,EDIT_MASK,FIX_COLUMN,KEY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9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讲解字段：</a:t>
            </a:r>
            <a:endParaRPr lang="en-US" altLang="zh-CN" dirty="0" smtClean="0"/>
          </a:p>
          <a:p>
            <a:r>
              <a:rPr lang="en-US" altLang="zh-CN" dirty="0" smtClean="0"/>
              <a:t>ZEBRA,CONFERIMATION_PROMPT,EDIT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TYP:H</a:t>
            </a:r>
            <a:r>
              <a:rPr lang="zh-CN" altLang="en-US" dirty="0" smtClean="0"/>
              <a:t>（总在最上）</a:t>
            </a:r>
            <a:r>
              <a:rPr lang="en-US" altLang="zh-CN" dirty="0" smtClean="0"/>
              <a:t>/S/A</a:t>
            </a:r>
            <a:r>
              <a:rPr lang="zh-CN" altLang="en-US" dirty="0" smtClean="0"/>
              <a:t>（总在最下）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Function ALV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在调用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输出函数前，向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的结构进行赋值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BOX_FIELDNAME</a:t>
            </a:r>
            <a:endParaRPr lang="en-US" altLang="zh-CN" dirty="0"/>
          </a:p>
          <a:p>
            <a:pPr lvl="2"/>
            <a:r>
              <a:rPr lang="zh-CN" altLang="en-US" dirty="0" smtClean="0"/>
              <a:t>内表中增加一列，字段名为</a:t>
            </a:r>
            <a:r>
              <a:rPr lang="en-US" altLang="zh-CN" dirty="0" smtClean="0"/>
              <a:t>BOX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赋值之后，表单显示时为可选择按钮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DETAIL_XXX</a:t>
            </a:r>
            <a:r>
              <a:rPr lang="zh-CN" altLang="en-US" dirty="0" smtClean="0"/>
              <a:t>，标准按钮        点击时触发的详细清单相应的设置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83" y="2780928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87624" y="3140968"/>
            <a:ext cx="5429250" cy="3484916"/>
            <a:chOff x="619745" y="4172787"/>
            <a:chExt cx="5429250" cy="348491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45" y="4172787"/>
              <a:ext cx="4895850" cy="314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45" y="4581128"/>
              <a:ext cx="5429250" cy="3076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表为一个内表，将需要排序的字段信息增加到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表中，在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输出按照顺序排序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7" y="2420888"/>
            <a:ext cx="4772025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 bwMode="auto">
          <a:xfrm>
            <a:off x="1687488" y="2924944"/>
            <a:ext cx="4772025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5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ALV</a:t>
            </a:r>
            <a:r>
              <a:rPr lang="zh-CN" altLang="en-US" dirty="0" smtClean="0"/>
              <a:t>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完毕后，调用函数进行</a:t>
            </a:r>
            <a:r>
              <a:rPr lang="en-US" altLang="zh-CN" dirty="0" smtClean="0"/>
              <a:t>ALV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GRID/LIST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输出函数格式相同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向对应字段进行传值，界面中即可显示表单内容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68144" y="924523"/>
            <a:ext cx="2990956" cy="5704904"/>
            <a:chOff x="2238375" y="657225"/>
            <a:chExt cx="4667250" cy="89022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5" y="657225"/>
              <a:ext cx="4667250" cy="554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5" y="6187614"/>
              <a:ext cx="4667250" cy="337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78674"/>
            <a:ext cx="4811415" cy="354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ALV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调用</a:t>
            </a:r>
            <a:r>
              <a:rPr lang="zh-CN" altLang="en-US" dirty="0" smtClean="0"/>
              <a:t>函数生成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过程中，可以进行用户操作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回调函</a:t>
            </a:r>
            <a:r>
              <a:rPr lang="zh-CN" altLang="en-US" dirty="0" smtClean="0"/>
              <a:t>数（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）的形式实现交互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ALV GRID</a:t>
            </a:r>
            <a:r>
              <a:rPr lang="zh-CN" altLang="en-US" dirty="0" smtClean="0"/>
              <a:t>为例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8422"/>
              </p:ext>
            </p:extLst>
          </p:nvPr>
        </p:nvGraphicFramePr>
        <p:xfrm>
          <a:off x="683568" y="2924944"/>
          <a:ext cx="7056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I_CALLBACK_PROGRAM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调用</a:t>
                      </a:r>
                      <a:r>
                        <a:rPr lang="en-US" altLang="zh-CN" sz="1400" dirty="0" smtClean="0"/>
                        <a:t>ALV</a:t>
                      </a:r>
                      <a:r>
                        <a:rPr lang="zh-CN" altLang="en-US" sz="1400" dirty="0" smtClean="0"/>
                        <a:t>函数返回的程序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I_CALLBACK_PF_STATUS_GET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</a:t>
                      </a:r>
                      <a:r>
                        <a:rPr lang="en-US" altLang="zh-CN" sz="1400" dirty="0" smtClean="0"/>
                        <a:t>ALV</a:t>
                      </a:r>
                      <a:r>
                        <a:rPr lang="zh-CN" altLang="en-US" sz="1400" dirty="0" smtClean="0"/>
                        <a:t>程序内的按钮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I_CALLBACK_USER_COMMAND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设置按钮功能，传输</a:t>
                      </a:r>
                      <a:r>
                        <a:rPr lang="en-US" altLang="zh-CN" sz="1400" dirty="0" smtClean="0"/>
                        <a:t>FORM</a:t>
                      </a:r>
                      <a:r>
                        <a:rPr lang="zh-CN" altLang="en-US" sz="1400" dirty="0" smtClean="0"/>
                        <a:t>名称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I_CALLBACK_TOP_OF_PAGE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表头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I_CALLBACK_HTML_TOP_OF_PAGE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动态表头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IT_EXCLUDING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隐藏</a:t>
                      </a:r>
                      <a:r>
                        <a:rPr lang="en-US" altLang="zh-CN" sz="1400" dirty="0" smtClean="0"/>
                        <a:t>ALV</a:t>
                      </a:r>
                      <a:r>
                        <a:rPr lang="zh-CN" altLang="en-US" sz="1400" dirty="0" smtClean="0"/>
                        <a:t>基本按钮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IT_EVENTS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定义</a:t>
                      </a:r>
                      <a:r>
                        <a:rPr lang="en-US" altLang="zh-CN" sz="1400" dirty="0" smtClean="0"/>
                        <a:t>ALV</a:t>
                      </a:r>
                      <a:r>
                        <a:rPr lang="zh-CN" altLang="en-US" sz="1400" dirty="0" smtClean="0"/>
                        <a:t>事件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8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此处增加按钮到应用工具栏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GUI_STATUS</a:t>
            </a:r>
          </a:p>
          <a:p>
            <a:r>
              <a:rPr lang="zh-CN" altLang="en-US" dirty="0" smtClean="0"/>
              <a:t>增加一个</a:t>
            </a:r>
            <a:r>
              <a:rPr lang="en-US" altLang="zh-CN" dirty="0" smtClean="0"/>
              <a:t>FORM</a:t>
            </a:r>
          </a:p>
          <a:p>
            <a:pPr lvl="1"/>
            <a:r>
              <a:rPr lang="zh-CN" altLang="en-US" dirty="0" smtClean="0"/>
              <a:t>传入参数参照</a:t>
            </a:r>
            <a:r>
              <a:rPr lang="en-US" altLang="zh-CN" dirty="0" smtClean="0"/>
              <a:t>SLIS_T_EXTAB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SET PF-STATUS</a:t>
            </a:r>
            <a:r>
              <a:rPr lang="zh-CN" altLang="en-US" dirty="0" smtClean="0"/>
              <a:t>语句设置按钮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表中增加事件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事件名：</a:t>
            </a:r>
            <a:r>
              <a:rPr lang="en-US" altLang="zh-CN" dirty="0" smtClean="0"/>
              <a:t>PF_STATUS_SET</a:t>
            </a:r>
          </a:p>
          <a:p>
            <a:pPr lvl="1"/>
            <a:r>
              <a:rPr lang="zh-CN" altLang="en-US" dirty="0" smtClean="0"/>
              <a:t>子程序名：设置按钮的子程序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IT_EVENTS</a:t>
            </a:r>
            <a:r>
              <a:rPr lang="zh-CN" altLang="en-US" dirty="0" smtClean="0"/>
              <a:t>传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或者不向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传值，而是在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的创建函数中，向</a:t>
            </a:r>
            <a:r>
              <a:rPr lang="en-US" altLang="zh-CN" dirty="0" smtClean="0"/>
              <a:t>I_CALLBACK_PF_STATUS_SET</a:t>
            </a:r>
            <a:r>
              <a:rPr lang="zh-CN" altLang="en-US" dirty="0" smtClean="0"/>
              <a:t>直接传子程序的名称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179505" y="1882898"/>
            <a:ext cx="4683239" cy="4355880"/>
            <a:chOff x="3833802" y="1870918"/>
            <a:chExt cx="4683239" cy="435588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8"/>
            <a:stretch/>
          </p:blipFill>
          <p:spPr bwMode="auto">
            <a:xfrm>
              <a:off x="3833802" y="3008187"/>
              <a:ext cx="4629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23"/>
            <a:stretch/>
          </p:blipFill>
          <p:spPr bwMode="auto">
            <a:xfrm>
              <a:off x="3848338" y="3484565"/>
              <a:ext cx="46291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9"/>
            <a:stretch/>
          </p:blipFill>
          <p:spPr bwMode="auto">
            <a:xfrm>
              <a:off x="3848338" y="4979023"/>
              <a:ext cx="46291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337" y="4570610"/>
              <a:ext cx="46291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05"/>
            <a:stretch/>
          </p:blipFill>
          <p:spPr bwMode="auto">
            <a:xfrm>
              <a:off x="3873355" y="1870918"/>
              <a:ext cx="464368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79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增加标准表单按钮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参照模板增加按钮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27908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2" y="2177029"/>
            <a:ext cx="4032448" cy="4174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21" y="2636912"/>
            <a:ext cx="6336704" cy="3254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65" y="3312570"/>
            <a:ext cx="5976664" cy="204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复制标准按钮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除了修改标准按钮之外，我们还可以从已有标准按钮的</a:t>
            </a:r>
            <a:r>
              <a:rPr lang="en-US" altLang="zh-CN" dirty="0" smtClean="0"/>
              <a:t>ALV</a:t>
            </a:r>
            <a:r>
              <a:rPr lang="zh-CN" altLang="en-US" dirty="0" smtClean="0"/>
              <a:t>中复制按钮：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520" y="1988840"/>
            <a:ext cx="5848350" cy="3086100"/>
            <a:chOff x="251520" y="1988840"/>
            <a:chExt cx="5848350" cy="30861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988840"/>
              <a:ext cx="5848350" cy="308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67544" y="4007982"/>
              <a:ext cx="2160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在已有标准工具栏的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ALV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中，查看当前“状态”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5656" y="2324619"/>
            <a:ext cx="4262611" cy="3728114"/>
            <a:chOff x="1475656" y="2324619"/>
            <a:chExt cx="4262611" cy="372811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324619"/>
              <a:ext cx="4262611" cy="372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35696" y="5116990"/>
              <a:ext cx="216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双击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GUI_STATUS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83768" y="2844177"/>
            <a:ext cx="5976664" cy="3620273"/>
            <a:chOff x="2483768" y="2844177"/>
            <a:chExt cx="5976664" cy="3620273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844177"/>
              <a:ext cx="5976664" cy="362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312303" y="5661248"/>
              <a:ext cx="183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在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GUI_STATUS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上，点击右键，选择复制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6016" y="4170760"/>
            <a:ext cx="4095750" cy="2541032"/>
            <a:chOff x="4716016" y="4170760"/>
            <a:chExt cx="4095750" cy="2541032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170760"/>
              <a:ext cx="409575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1718" y="5973128"/>
              <a:ext cx="2736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在复制界面，在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的部分，输入自己的程序名，以及要创建的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GUI STATUS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的名称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表单按钮功能讲解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升序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降序</a:t>
            </a:r>
            <a:endParaRPr lang="en-US" altLang="zh-CN" dirty="0" smtClean="0"/>
          </a:p>
          <a:p>
            <a:r>
              <a:rPr lang="zh-CN" altLang="en-US" dirty="0"/>
              <a:t>数据删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数据合计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合计只对数字类型字段有效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计时，选中非数字字段，按照选中字段，对已合计字段进行小计</a:t>
            </a:r>
            <a:endParaRPr lang="en-US" altLang="zh-CN" dirty="0" smtClean="0"/>
          </a:p>
          <a:p>
            <a:r>
              <a:rPr lang="zh-CN" altLang="en-US" dirty="0" smtClean="0"/>
              <a:t>下载导出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导出到</a:t>
            </a:r>
            <a:r>
              <a:rPr lang="en-US" altLang="zh-CN" dirty="0" smtClean="0"/>
              <a:t>excel/work/txt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Layout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设置输出格式，可以保存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01208"/>
            <a:ext cx="7115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8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Type-pools : SLIS</a:t>
            </a:r>
            <a:r>
              <a:rPr lang="zh-CN" altLang="en-US" dirty="0"/>
              <a:t>中可以查看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IT_EVENTS </a:t>
            </a:r>
            <a:r>
              <a:rPr lang="zh-CN" altLang="en-US" dirty="0" smtClean="0"/>
              <a:t>表中可</a:t>
            </a:r>
            <a:r>
              <a:rPr lang="zh-CN" altLang="en-US" dirty="0"/>
              <a:t>输入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或</a:t>
            </a:r>
            <a:r>
              <a:rPr lang="zh-CN" altLang="en-US" dirty="0"/>
              <a:t>使用函数：</a:t>
            </a:r>
            <a:r>
              <a:rPr lang="en-US" altLang="zh-CN" dirty="0"/>
              <a:t>REUSE_ALV_EVENTS_GET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8" y="2317034"/>
            <a:ext cx="7210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增加按钮功能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zh-CN" altLang="en-US" dirty="0" smtClean="0"/>
              <a:t>增加子程序，编写按钮功能</a:t>
            </a:r>
            <a:endParaRPr lang="en-US" altLang="zh-CN" dirty="0" smtClean="0"/>
          </a:p>
          <a:p>
            <a:pPr lvl="1"/>
            <a:r>
              <a:rPr lang="zh-CN" altLang="en-US" dirty="0"/>
              <a:t>传入</a:t>
            </a:r>
            <a:r>
              <a:rPr lang="zh-CN" altLang="en-US" dirty="0" smtClean="0"/>
              <a:t>参数参照：</a:t>
            </a:r>
            <a:r>
              <a:rPr lang="en-US" altLang="zh-CN" dirty="0" smtClean="0"/>
              <a:t>SY-UCOMM</a:t>
            </a:r>
          </a:p>
          <a:p>
            <a:pPr lvl="1"/>
            <a:r>
              <a:rPr lang="en-US" altLang="zh-CN" dirty="0" smtClean="0"/>
              <a:t>P_FIELD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SLIS_SELFIELD</a:t>
            </a:r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UCOMM</a:t>
            </a:r>
            <a:r>
              <a:rPr lang="zh-CN" altLang="en-US" dirty="0" smtClean="0"/>
              <a:t>值判断功能代码，执行相应操作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FIELD-REFRESH</a:t>
            </a:r>
            <a:r>
              <a:rPr lang="zh-CN" altLang="en-US" dirty="0" smtClean="0"/>
              <a:t>，是否执行刷新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USER_COMMAND</a:t>
            </a:r>
            <a:r>
              <a:rPr lang="zh-CN" altLang="en-US" dirty="0" smtClean="0"/>
              <a:t>传子程序名称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64901" y="2033083"/>
            <a:ext cx="4618721" cy="3619292"/>
            <a:chOff x="3419872" y="-531440"/>
            <a:chExt cx="4618721" cy="361929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68"/>
            <a:stretch/>
          </p:blipFill>
          <p:spPr bwMode="auto">
            <a:xfrm>
              <a:off x="3419872" y="2204864"/>
              <a:ext cx="461378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39"/>
            <a:stretch/>
          </p:blipFill>
          <p:spPr bwMode="auto">
            <a:xfrm>
              <a:off x="3419872" y="2583027"/>
              <a:ext cx="461378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62"/>
            <a:stretch/>
          </p:blipFill>
          <p:spPr bwMode="auto">
            <a:xfrm>
              <a:off x="3424808" y="-531440"/>
              <a:ext cx="461378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47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ALV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ALV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SAP List View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提供的一个强大的数据报表显示工具。</a:t>
            </a:r>
            <a:endParaRPr lang="en-US" altLang="zh-CN" dirty="0"/>
          </a:p>
          <a:p>
            <a:r>
              <a:rPr lang="en-US" altLang="zh-CN" dirty="0" smtClean="0"/>
              <a:t>ALV</a:t>
            </a:r>
            <a:r>
              <a:rPr lang="zh-CN" altLang="en-US" dirty="0" smtClean="0"/>
              <a:t>实质上是一个屏幕控件对象，它通过程序传递数据内表的方式来显示数据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调用标准函数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接口：用户可以实现对字段的排序、筛选及统计等功能</a:t>
            </a:r>
            <a:endParaRPr lang="en-US" altLang="zh-CN" dirty="0" smtClean="0"/>
          </a:p>
          <a:p>
            <a:r>
              <a:rPr lang="zh-CN" altLang="en-US" dirty="0" smtClean="0"/>
              <a:t>显示方式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</a:t>
            </a:r>
            <a:r>
              <a:rPr lang="zh-CN" altLang="en-US" dirty="0" smtClean="0"/>
              <a:t>：类似于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语句输出的表单形式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Grid</a:t>
            </a:r>
            <a:r>
              <a:rPr lang="zh-CN" altLang="en-US" dirty="0" smtClean="0"/>
              <a:t>：每个输出字段提供按钮，用户可以自行设定，操作更为灵活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00942"/>
            <a:ext cx="4680520" cy="34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46" y="2900942"/>
            <a:ext cx="4082557" cy="34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设置单击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双击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zh-CN" altLang="en-US" dirty="0" smtClean="0"/>
              <a:t>单击的功能代码为</a:t>
            </a:r>
            <a:r>
              <a:rPr lang="en-US" altLang="zh-CN" dirty="0" smtClean="0"/>
              <a:t>&amp;</a:t>
            </a:r>
            <a:r>
              <a:rPr lang="en-US" altLang="zh-CN" dirty="0" smtClean="0"/>
              <a:t>IC1</a:t>
            </a:r>
          </a:p>
          <a:p>
            <a:r>
              <a:rPr lang="zh-CN" altLang="en-US" dirty="0" smtClean="0"/>
              <a:t>需要先对字段设置为热点（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通过结构</a:t>
            </a:r>
            <a:r>
              <a:rPr lang="en-US" altLang="zh-CN" dirty="0" smtClean="0"/>
              <a:t>SLIS_SELFIELD</a:t>
            </a:r>
            <a:r>
              <a:rPr lang="zh-CN" altLang="en-US" dirty="0" smtClean="0"/>
              <a:t>（点击的当前行信息），进行字段和值的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双击的功能代码为</a:t>
            </a:r>
            <a:r>
              <a:rPr lang="en-US" altLang="zh-CN" dirty="0" smtClean="0"/>
              <a:t>&amp;IC1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单击双击使用同一功能代码，注意按钮功能顺序等判断条件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211960" y="1983927"/>
            <a:ext cx="4737721" cy="3695627"/>
            <a:chOff x="3946968" y="1983927"/>
            <a:chExt cx="4737721" cy="369562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42"/>
            <a:stretch/>
          </p:blipFill>
          <p:spPr bwMode="auto">
            <a:xfrm>
              <a:off x="3946968" y="1983927"/>
              <a:ext cx="4737721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64"/>
            <a:stretch/>
          </p:blipFill>
          <p:spPr bwMode="auto">
            <a:xfrm>
              <a:off x="3946968" y="4365104"/>
              <a:ext cx="473772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8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增加表头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基本表头：</a:t>
            </a:r>
            <a:endParaRPr lang="en-US" altLang="zh-CN" dirty="0" smtClean="0"/>
          </a:p>
          <a:p>
            <a:r>
              <a:rPr lang="zh-CN" altLang="en-US" dirty="0" smtClean="0"/>
              <a:t>创建子程序，对表头内表进行赋值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表头内表：</a:t>
            </a:r>
            <a:r>
              <a:rPr lang="en-US" altLang="zh-CN" dirty="0" smtClean="0"/>
              <a:t>SLIS_T_LIST_HEADER</a:t>
            </a:r>
          </a:p>
          <a:p>
            <a:r>
              <a:rPr lang="zh-CN" altLang="en-US" dirty="0"/>
              <a:t>使用</a:t>
            </a:r>
            <a:r>
              <a:rPr lang="zh-CN" altLang="en-US" dirty="0" smtClean="0"/>
              <a:t>函数创建表头</a:t>
            </a:r>
            <a:r>
              <a:rPr lang="en-US" altLang="zh-CN" dirty="0" smtClean="0"/>
              <a:t>REUSE_ALV_COMMENTARY_WRITE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I_CALLBACK_TOP_OF_PAGE</a:t>
            </a:r>
            <a:r>
              <a:rPr lang="zh-CN" altLang="en-US" dirty="0" smtClean="0"/>
              <a:t>进行传值，传子程序名称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或在</a:t>
            </a:r>
            <a:r>
              <a:rPr lang="en-US" altLang="zh-CN" dirty="0" smtClean="0"/>
              <a:t>EVENT</a:t>
            </a:r>
            <a:r>
              <a:rPr lang="zh-CN" altLang="en-US" dirty="0"/>
              <a:t>表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TOP_OF_PAGE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1556792"/>
            <a:ext cx="4429125" cy="4986827"/>
            <a:chOff x="4211960" y="1556792"/>
            <a:chExt cx="4429125" cy="4986827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3"/>
            <a:stretch/>
          </p:blipFill>
          <p:spPr bwMode="auto">
            <a:xfrm>
              <a:off x="4211960" y="1556792"/>
              <a:ext cx="4429125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4211960" y="5934019"/>
              <a:ext cx="4429125" cy="609600"/>
              <a:chOff x="3275856" y="5985470"/>
              <a:chExt cx="4429125" cy="609600"/>
            </a:xfrm>
          </p:grpSpPr>
          <p:pic>
            <p:nvPicPr>
              <p:cNvPr id="13315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25"/>
              <a:stretch/>
            </p:blipFill>
            <p:spPr bwMode="auto">
              <a:xfrm>
                <a:off x="3275856" y="5985470"/>
                <a:ext cx="4429125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1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5856" y="6404570"/>
                <a:ext cx="44291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1"/>
          <a:stretch/>
        </p:blipFill>
        <p:spPr bwMode="auto">
          <a:xfrm>
            <a:off x="539552" y="4554798"/>
            <a:ext cx="3312368" cy="21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动态文本表头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56614" cy="4525963"/>
          </a:xfrm>
        </p:spPr>
        <p:txBody>
          <a:bodyPr/>
          <a:lstStyle/>
          <a:p>
            <a:r>
              <a:rPr lang="zh-CN" altLang="en-US" dirty="0" smtClean="0"/>
              <a:t>可以使用超链接等方式增加内容较为复杂的表头</a:t>
            </a:r>
            <a:endParaRPr lang="en-US" altLang="zh-CN" dirty="0" smtClean="0"/>
          </a:p>
          <a:p>
            <a:r>
              <a:rPr lang="zh-CN" altLang="en-US" dirty="0" smtClean="0"/>
              <a:t>增加子程序，传入参数参照</a:t>
            </a:r>
            <a:r>
              <a:rPr lang="en-US" altLang="zh-CN" dirty="0" smtClean="0"/>
              <a:t>CL_DD_DOCUMENT</a:t>
            </a:r>
            <a:r>
              <a:rPr lang="zh-CN" altLang="en-US" dirty="0" smtClean="0"/>
              <a:t>，使用方法实现增加表头内容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调用函数，向</a:t>
            </a:r>
            <a:r>
              <a:rPr lang="en-US" altLang="zh-CN" dirty="0" smtClean="0"/>
              <a:t>I_CALLBACK_HTML_TOP_OF_PAGE</a:t>
            </a:r>
            <a:r>
              <a:rPr lang="zh-CN" altLang="en-US" dirty="0" smtClean="0"/>
              <a:t>传值子程序名称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可以使用事务代码</a:t>
            </a:r>
            <a:r>
              <a:rPr lang="en-US" altLang="zh-CN" dirty="0" smtClean="0"/>
              <a:t>SE24</a:t>
            </a:r>
            <a:r>
              <a:rPr lang="zh-CN" altLang="en-US" dirty="0" smtClean="0"/>
              <a:t>查看类</a:t>
            </a:r>
            <a:r>
              <a:rPr lang="en-US" altLang="zh-CN" dirty="0" smtClean="0"/>
              <a:t>CL_DD_DOCUMENT</a:t>
            </a:r>
            <a:r>
              <a:rPr lang="zh-CN" altLang="en-US" dirty="0" smtClean="0"/>
              <a:t>，以及定义的属性及方法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013814" y="1807865"/>
            <a:ext cx="4130186" cy="4338964"/>
            <a:chOff x="4932791" y="1628794"/>
            <a:chExt cx="4130186" cy="4338964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19"/>
            <a:stretch/>
          </p:blipFill>
          <p:spPr bwMode="auto">
            <a:xfrm>
              <a:off x="4932791" y="5373216"/>
              <a:ext cx="397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6004" b="-3"/>
            <a:stretch/>
          </p:blipFill>
          <p:spPr bwMode="auto">
            <a:xfrm>
              <a:off x="4932791" y="5786783"/>
              <a:ext cx="4130186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91" y="1628794"/>
              <a:ext cx="3971925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69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颜色值的设置：</a:t>
            </a:r>
            <a:r>
              <a:rPr lang="en-US" altLang="zh-CN" dirty="0" smtClean="0"/>
              <a:t>C+X(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:1~7)X(</a:t>
            </a:r>
            <a:r>
              <a:rPr lang="zh-CN" altLang="en-US" dirty="0" smtClean="0"/>
              <a:t>是否加重</a:t>
            </a:r>
            <a:r>
              <a:rPr lang="en-US" altLang="zh-CN" dirty="0" smtClean="0"/>
              <a:t>:1/0)X(</a:t>
            </a:r>
            <a:r>
              <a:rPr lang="zh-CN" altLang="en-US" dirty="0" smtClean="0"/>
              <a:t>是否反色</a:t>
            </a:r>
            <a:r>
              <a:rPr lang="en-US" altLang="zh-CN" dirty="0" smtClean="0"/>
              <a:t>1/0)</a:t>
            </a:r>
          </a:p>
          <a:p>
            <a:r>
              <a:rPr lang="zh-CN" altLang="en-US" dirty="0" smtClean="0"/>
              <a:t>设置列颜色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EMPHASIZE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设置行颜色</a:t>
            </a:r>
            <a:endParaRPr lang="en-US" altLang="zh-CN" dirty="0" smtClean="0"/>
          </a:p>
          <a:p>
            <a:pPr lvl="1"/>
            <a:r>
              <a:rPr lang="zh-CN" altLang="en-US" dirty="0"/>
              <a:t>在内表中增加一</a:t>
            </a:r>
            <a:r>
              <a:rPr lang="zh-CN" altLang="en-US" dirty="0" smtClean="0"/>
              <a:t>个字段，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类型，长度为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，例</a:t>
            </a:r>
            <a:r>
              <a:rPr lang="zh-CN" altLang="en-US" dirty="0"/>
              <a:t>：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字段</a:t>
            </a:r>
            <a:endParaRPr lang="en-US" altLang="zh-CN" dirty="0"/>
          </a:p>
          <a:p>
            <a:pPr lvl="1"/>
            <a:r>
              <a:rPr lang="zh-CN" altLang="en-US" dirty="0" smtClean="0"/>
              <a:t>在获取数据时，对</a:t>
            </a:r>
            <a:r>
              <a:rPr lang="zh-CN" altLang="en-US" dirty="0"/>
              <a:t>颜色</a:t>
            </a:r>
            <a:r>
              <a:rPr lang="zh-CN" altLang="en-US" dirty="0" smtClean="0"/>
              <a:t>字段进行赋值，例：</a:t>
            </a:r>
            <a:r>
              <a:rPr lang="en-US" altLang="zh-CN" dirty="0" smtClean="0"/>
              <a:t>GS_MARD-COLOR = ‘C300’ .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INFO_FIELDNAME</a:t>
            </a:r>
            <a:r>
              <a:rPr lang="zh-CN" altLang="en-US" dirty="0" smtClean="0"/>
              <a:t>字段，赋值为内表中颜色字段名称</a:t>
            </a:r>
            <a:endParaRPr lang="en-US" altLang="zh-CN" dirty="0" smtClean="0"/>
          </a:p>
          <a:p>
            <a:r>
              <a:rPr lang="zh-CN" altLang="en-US" dirty="0" smtClean="0"/>
              <a:t>设置单元格颜色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</a:t>
            </a:r>
            <a:r>
              <a:rPr lang="zh-CN" altLang="en-US" dirty="0"/>
              <a:t>表</a:t>
            </a:r>
            <a:r>
              <a:rPr lang="zh-CN" altLang="en-US" dirty="0" smtClean="0"/>
              <a:t>中增加一个字段，</a:t>
            </a:r>
            <a:r>
              <a:rPr lang="en-US" altLang="zh-CN" dirty="0" smtClean="0"/>
              <a:t>LVC_T_SCOL</a:t>
            </a:r>
            <a:r>
              <a:rPr lang="zh-CN" altLang="en-US" dirty="0" smtClean="0"/>
              <a:t>类型内表，例：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在获取数据时，对颜色内表进行赋值，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FNAME</a:t>
            </a:r>
            <a:r>
              <a:rPr lang="zh-CN" altLang="en-US" dirty="0" smtClean="0"/>
              <a:t>：字段名；</a:t>
            </a:r>
            <a:r>
              <a:rPr lang="en-US" altLang="zh-CN" dirty="0" smtClean="0"/>
              <a:t>COLOR</a:t>
            </a:r>
            <a:r>
              <a:rPr lang="zh-CN" altLang="en-US" dirty="0"/>
              <a:t>颜色</a:t>
            </a:r>
            <a:r>
              <a:rPr lang="zh-CN" altLang="en-US" dirty="0" smtClean="0"/>
              <a:t>字段三个数字；</a:t>
            </a:r>
            <a:r>
              <a:rPr lang="en-US" altLang="zh-CN" dirty="0"/>
              <a:t> </a:t>
            </a:r>
            <a:r>
              <a:rPr lang="en-US" altLang="zh-CN" dirty="0" smtClean="0"/>
              <a:t>NOKEYCOL</a:t>
            </a:r>
            <a:r>
              <a:rPr lang="zh-CN" altLang="en-US" dirty="0" smtClean="0"/>
              <a:t>是否覆盖关键字颜色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COLTAB_FIELDNAME</a:t>
            </a:r>
            <a:r>
              <a:rPr lang="zh-CN" altLang="en-US" dirty="0" smtClean="0"/>
              <a:t>字段，赋值为内表中颜色字段名称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06" y="2636912"/>
            <a:ext cx="4705350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19" y="5246762"/>
            <a:ext cx="538162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ALV</a:t>
            </a:r>
            <a:r>
              <a:rPr lang="zh-CN" altLang="en-US" dirty="0" smtClean="0"/>
              <a:t>的另一个调用函数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REUSE_ALV_GRID_DISPLAY_LVC</a:t>
            </a:r>
          </a:p>
          <a:p>
            <a:pPr lvl="1"/>
            <a:r>
              <a:rPr lang="zh-CN" altLang="en-US" dirty="0" smtClean="0"/>
              <a:t>更新后的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定义不使用</a:t>
            </a:r>
            <a:r>
              <a:rPr lang="en-US" altLang="zh-CN" dirty="0" smtClean="0"/>
              <a:t>SLIS</a:t>
            </a:r>
            <a:r>
              <a:rPr lang="zh-CN" altLang="en-US" dirty="0"/>
              <a:t>类型</a:t>
            </a:r>
            <a:r>
              <a:rPr lang="zh-CN" altLang="en-US" dirty="0" smtClean="0"/>
              <a:t>池中的类型，而使用数据字典中的结构</a:t>
            </a:r>
            <a:endParaRPr lang="en-US" altLang="zh-CN" dirty="0" smtClean="0"/>
          </a:p>
          <a:p>
            <a:pPr lvl="1"/>
            <a:r>
              <a:rPr lang="zh-CN" altLang="en-US" dirty="0"/>
              <a:t>基本使用</a:t>
            </a:r>
            <a:r>
              <a:rPr lang="zh-CN" altLang="en-US" dirty="0" smtClean="0"/>
              <a:t>方法相同</a:t>
            </a:r>
            <a:endParaRPr lang="en-US" altLang="zh-CN" dirty="0" smtClean="0"/>
          </a:p>
          <a:p>
            <a:r>
              <a:rPr lang="zh-CN" altLang="en-US" dirty="0" smtClean="0"/>
              <a:t>单元格设置颜色</a:t>
            </a:r>
            <a:endParaRPr lang="en-US" altLang="zh-CN" dirty="0" smtClean="0"/>
          </a:p>
          <a:p>
            <a:r>
              <a:rPr lang="zh-CN" altLang="en-US" dirty="0" smtClean="0"/>
              <a:t>单元格设置可修改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通过方法实现，和</a:t>
            </a:r>
            <a:r>
              <a:rPr lang="en-US" altLang="zh-CN" dirty="0" smtClean="0"/>
              <a:t>CLASS ALV</a:t>
            </a:r>
            <a:r>
              <a:rPr lang="zh-CN" altLang="en-US" dirty="0" smtClean="0"/>
              <a:t>实现方式相同，稍后讲解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 bwMode="auto">
          <a:xfrm>
            <a:off x="971600" y="4124325"/>
            <a:ext cx="3381375" cy="121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7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7146" y="1177148"/>
            <a:ext cx="3316488" cy="5323249"/>
            <a:chOff x="2115469" y="247848"/>
            <a:chExt cx="4848225" cy="778181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469" y="247848"/>
              <a:ext cx="4848225" cy="521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0"/>
            <a:stretch/>
          </p:blipFill>
          <p:spPr bwMode="auto">
            <a:xfrm>
              <a:off x="2115469" y="5457916"/>
              <a:ext cx="4848225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ALV LIST</a:t>
            </a:r>
            <a:r>
              <a:rPr lang="zh-CN" altLang="en-US" dirty="0" smtClean="0"/>
              <a:t>报表的实现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函数：</a:t>
            </a:r>
            <a:r>
              <a:rPr lang="en-US" altLang="zh-CN" dirty="0" smtClean="0"/>
              <a:t>REUSE_ALV_LIST_DISPLAY</a:t>
            </a:r>
          </a:p>
          <a:p>
            <a:r>
              <a:rPr lang="zh-CN" altLang="en-US" dirty="0" smtClean="0"/>
              <a:t>基本构造和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的调用函数相同</a:t>
            </a:r>
            <a:endParaRPr lang="en-US" altLang="zh-CN" dirty="0" smtClean="0"/>
          </a:p>
          <a:p>
            <a:r>
              <a:rPr lang="zh-CN" altLang="en-US" dirty="0" smtClean="0"/>
              <a:t>不同：表头部分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CALLBACK_TOP_OF_PAGE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IT_EVENTS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TOP_OF_PAGE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语句实现表头，也可以使用函数实现表头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63" y="2060848"/>
            <a:ext cx="4680520" cy="435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83" y="2852936"/>
            <a:ext cx="560070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40" y="3381573"/>
            <a:ext cx="62579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7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类型池：</a:t>
            </a:r>
            <a:r>
              <a:rPr lang="en-US" altLang="zh-CN" dirty="0" smtClean="0"/>
              <a:t>SLIS</a:t>
            </a:r>
          </a:p>
          <a:p>
            <a:r>
              <a:rPr lang="en-US" altLang="zh-CN" dirty="0" err="1" smtClean="0"/>
              <a:t>Fieldcat</a:t>
            </a:r>
            <a:r>
              <a:rPr lang="zh-CN" altLang="en-US" dirty="0"/>
              <a:t> </a:t>
            </a:r>
            <a:r>
              <a:rPr lang="en-US" altLang="zh-CN" dirty="0" smtClean="0"/>
              <a:t>TYPE </a:t>
            </a:r>
            <a:r>
              <a:rPr lang="en-US" altLang="zh-CN" dirty="0" err="1" smtClean="0"/>
              <a:t>slis_t_fieldcat_alv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列格式设置（表单）</a:t>
            </a:r>
            <a:endParaRPr lang="en-US" altLang="zh-CN" dirty="0" smtClean="0"/>
          </a:p>
          <a:p>
            <a:pPr lvl="1"/>
            <a:r>
              <a:rPr lang="zh-CN" altLang="en-US" dirty="0"/>
              <a:t>字段</a:t>
            </a:r>
            <a:r>
              <a:rPr lang="zh-CN" altLang="en-US" dirty="0" smtClean="0"/>
              <a:t>名称，列是否可修改，列宽度等</a:t>
            </a:r>
            <a:endParaRPr lang="en-US" altLang="zh-CN" dirty="0" smtClean="0"/>
          </a:p>
          <a:p>
            <a:r>
              <a:rPr lang="en-US" altLang="zh-CN" dirty="0" smtClean="0"/>
              <a:t>Layout</a:t>
            </a:r>
            <a:r>
              <a:rPr lang="zh-CN" altLang="en-US" dirty="0"/>
              <a:t> </a:t>
            </a:r>
            <a:r>
              <a:rPr lang="en-US" altLang="zh-CN" dirty="0" smtClean="0"/>
              <a:t>TYPE </a:t>
            </a:r>
            <a:r>
              <a:rPr lang="en-US" altLang="zh-CN" dirty="0" err="1" smtClean="0"/>
              <a:t>slis_layout_alv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全局格式设置（结构）</a:t>
            </a:r>
            <a:endParaRPr lang="en-US" altLang="zh-CN" dirty="0" smtClean="0"/>
          </a:p>
          <a:p>
            <a:pPr lvl="1"/>
            <a:r>
              <a:rPr lang="zh-CN" altLang="en-US" dirty="0"/>
              <a:t>整</a:t>
            </a:r>
            <a:r>
              <a:rPr lang="zh-CN" altLang="en-US" dirty="0" smtClean="0"/>
              <a:t>表字段是否可修改，是否以斑马纹输出，是否显示选择按钮字段等</a:t>
            </a:r>
            <a:endParaRPr lang="en-US" altLang="zh-CN" dirty="0" smtClean="0"/>
          </a:p>
          <a:p>
            <a:r>
              <a:rPr lang="zh-CN" altLang="en-US" dirty="0" smtClean="0"/>
              <a:t>函数：</a:t>
            </a:r>
            <a:r>
              <a:rPr lang="en-US" altLang="zh-CN" dirty="0" smtClean="0"/>
              <a:t>REUSE_ALV_FIELDCATALOG_MERGE</a:t>
            </a:r>
          </a:p>
          <a:p>
            <a:pPr lvl="1"/>
            <a:r>
              <a:rPr lang="zh-CN" altLang="en-US" dirty="0" smtClean="0"/>
              <a:t>根据内表结构返回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字段结构信息</a:t>
            </a:r>
            <a:endParaRPr lang="en-US" altLang="zh-CN" dirty="0" smtClean="0"/>
          </a:p>
          <a:p>
            <a:r>
              <a:rPr lang="zh-CN" altLang="en-US" dirty="0" smtClean="0"/>
              <a:t>函数：</a:t>
            </a:r>
            <a:r>
              <a:rPr lang="en-US" altLang="zh-CN" dirty="0" smtClean="0"/>
              <a:t>REUSE_ALV_GRID_DISPLAY / REUSE_ALV_LIST_DISPLAY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GRID/LIST</a:t>
            </a:r>
            <a:r>
              <a:rPr lang="zh-CN" altLang="en-US" dirty="0" smtClean="0"/>
              <a:t>模式输出</a:t>
            </a:r>
            <a:r>
              <a:rPr lang="en-US" altLang="zh-CN" dirty="0" smtClean="0"/>
              <a:t>ALV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6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ALV</a:t>
            </a:r>
            <a:r>
              <a:rPr lang="zh-CN" altLang="en-US" dirty="0" smtClean="0"/>
              <a:t>调用涉及内容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START-OF-SELECTION</a:t>
            </a:r>
          </a:p>
          <a:p>
            <a:pPr lvl="1"/>
            <a:r>
              <a:rPr lang="zh-CN" altLang="en-US" dirty="0"/>
              <a:t>数据表</a:t>
            </a:r>
            <a:r>
              <a:rPr lang="zh-CN" altLang="en-US" dirty="0" smtClean="0"/>
              <a:t>单数据选取</a:t>
            </a:r>
            <a:endParaRPr lang="en-US" altLang="zh-CN" dirty="0" smtClean="0"/>
          </a:p>
          <a:p>
            <a:r>
              <a:rPr lang="en-US" altLang="zh-CN" dirty="0" smtClean="0"/>
              <a:t>END-OF-SELECTION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赋值：设置每列格式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/>
              <a:t>LAYOUT</a:t>
            </a:r>
            <a:r>
              <a:rPr lang="zh-CN" altLang="en-US" dirty="0" smtClean="0"/>
              <a:t>赋值：设置表单格式（可选）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表等赋值：设置排序内容等（可选）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表赋值：增加程序交互事件（可选）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调用函数，输出</a:t>
            </a:r>
            <a:r>
              <a:rPr lang="en-US" altLang="zh-CN" dirty="0" smtClean="0"/>
              <a:t>ALV</a:t>
            </a:r>
          </a:p>
          <a:p>
            <a:pPr lvl="1"/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" y="4149079"/>
            <a:ext cx="4600575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880"/>
            <a:ext cx="515302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Fieldcat</a:t>
            </a:r>
            <a:r>
              <a:rPr lang="zh-CN" altLang="en-US" dirty="0" smtClean="0"/>
              <a:t>是一张内表，记录的是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输出时每列的属性信息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86936"/>
              </p:ext>
            </p:extLst>
          </p:nvPr>
        </p:nvGraphicFramePr>
        <p:xfrm>
          <a:off x="683568" y="2060848"/>
          <a:ext cx="70567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将该列设置为关键字（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ICON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以图标显示（</a:t>
                      </a:r>
                      <a:r>
                        <a:rPr lang="en-US" altLang="zh-CN" sz="1400" dirty="0" smtClean="0"/>
                        <a:t>’X’/’’)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CHECKBOX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以复选框显示（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JUST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定义对齐方式（</a:t>
                      </a:r>
                      <a:r>
                        <a:rPr lang="en-US" altLang="zh-CN" sz="1400" dirty="0" smtClean="0"/>
                        <a:t>’R’/’L’/’C’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IZERO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增加前导零（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NO_SIGN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不显示符号（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NO_ZERO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不显示前导零（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COL_POS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作为第几列输出（数字）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DO_SUM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对字段进行汇总（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SELTEXT_L/M/S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字段名称描述长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中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短（字符串）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HOTSPOT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设置为热点（显示为有下划线）（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使用子程序或宏等方式，向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的内表中增加行</a:t>
            </a:r>
            <a:endParaRPr lang="en-US" altLang="zh-CN" dirty="0" smtClean="0"/>
          </a:p>
          <a:p>
            <a:r>
              <a:rPr lang="zh-CN" altLang="en-US" dirty="0" smtClean="0"/>
              <a:t>表单中的每一列为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中的一行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5638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50482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181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7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使用函数：</a:t>
            </a:r>
            <a:r>
              <a:rPr lang="en-US" altLang="zh-CN" dirty="0" smtClean="0"/>
              <a:t>REUSE_ALV_FIELDCATALOG_MERGE</a:t>
            </a:r>
          </a:p>
          <a:p>
            <a:pPr lvl="1"/>
            <a:r>
              <a:rPr lang="zh-CN" altLang="en-US" dirty="0" smtClean="0"/>
              <a:t>参照数据库（给</a:t>
            </a:r>
            <a:r>
              <a:rPr lang="en-US" altLang="zh-CN" dirty="0" smtClean="0"/>
              <a:t>I_STRUCTURE_NAME</a:t>
            </a:r>
            <a:r>
              <a:rPr lang="zh-CN" altLang="en-US" dirty="0" smtClean="0"/>
              <a:t>传值）或参照内表（给</a:t>
            </a:r>
            <a:r>
              <a:rPr lang="en-US" altLang="zh-CN" dirty="0" smtClean="0"/>
              <a:t>I_INTERNAL_TABNAME</a:t>
            </a:r>
            <a:r>
              <a:rPr lang="zh-CN" altLang="en-US" dirty="0" smtClean="0"/>
              <a:t>传值），直接将内表格式转为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表单内容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注意转换过的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可能需要再次修改</a:t>
            </a:r>
            <a:endParaRPr lang="en-US" altLang="zh-CN" dirty="0" smtClean="0"/>
          </a:p>
          <a:p>
            <a:r>
              <a:rPr lang="zh-CN" altLang="en-US" dirty="0" smtClean="0"/>
              <a:t>直接在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调用时，给</a:t>
            </a:r>
            <a:r>
              <a:rPr lang="en-US" altLang="zh-CN" dirty="0" smtClean="0"/>
              <a:t>I_STRUCTURE_NAME</a:t>
            </a:r>
            <a:r>
              <a:rPr lang="zh-CN" altLang="en-US" dirty="0" smtClean="0"/>
              <a:t>传值数据字典结构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可以混合使用，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表中属性优先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238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列设置为图标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</a:t>
            </a:r>
            <a:r>
              <a:rPr lang="zh-CN" altLang="en-US" dirty="0" smtClean="0"/>
              <a:t>类型，长度为</a:t>
            </a:r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smtClean="0"/>
              <a:t>ICON</a:t>
            </a:r>
            <a:r>
              <a:rPr lang="zh-CN" altLang="en-US" dirty="0" smtClean="0"/>
              <a:t>选中</a:t>
            </a:r>
            <a:endParaRPr lang="en-US" altLang="zh-CN" dirty="0" smtClean="0"/>
          </a:p>
          <a:p>
            <a:r>
              <a:rPr lang="zh-CN" altLang="en-US" dirty="0" smtClean="0"/>
              <a:t>列设置为复选框（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</a:t>
            </a:r>
            <a:r>
              <a:rPr lang="zh-CN" altLang="en-US" dirty="0" smtClean="0"/>
              <a:t>类型，长度为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CHECKBOX</a:t>
            </a:r>
            <a:r>
              <a:rPr lang="zh-CN" altLang="en-US" dirty="0" smtClean="0"/>
              <a:t>选中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41243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是一个结构，存储的整个表单的全局设置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32651"/>
              </p:ext>
            </p:extLst>
          </p:nvPr>
        </p:nvGraphicFramePr>
        <p:xfrm>
          <a:off x="683568" y="2060848"/>
          <a:ext cx="70567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EDIT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是否为可编辑模式（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COLWIDTH_OPTIMIZE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优化列宽，根据内容自动匹配宽度（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NO_VLINE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不显示垂直格线（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NO_ULINE_HS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不显示水平格线（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INFO_FIELDNAME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设置标志颜色字段（内表中字段名称）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KEY_HOTSPOT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设置关键字段热点（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NO_COLNAME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是否显示字段名（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ZEBRA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以斑马纹输出，深浅色底纹相间（</a:t>
                      </a:r>
                      <a:r>
                        <a:rPr lang="en-US" altLang="zh-CN" sz="1400" dirty="0" smtClean="0"/>
                        <a:t>’X’/’’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1485</Words>
  <Application>Microsoft Office PowerPoint</Application>
  <PresentationFormat>全屏显示(4:3)</PresentationFormat>
  <Paragraphs>239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Function ALV</vt:lpstr>
      <vt:lpstr>ALV概览</vt:lpstr>
      <vt:lpstr>基本概念讲解</vt:lpstr>
      <vt:lpstr>ALV调用涉及内容</vt:lpstr>
      <vt:lpstr>创建Fieldcat</vt:lpstr>
      <vt:lpstr>创建Fieldcat</vt:lpstr>
      <vt:lpstr>创建Fieldcat</vt:lpstr>
      <vt:lpstr>创建Fieldcat</vt:lpstr>
      <vt:lpstr>创建layout</vt:lpstr>
      <vt:lpstr>创建layout</vt:lpstr>
      <vt:lpstr>创建sort表</vt:lpstr>
      <vt:lpstr>ALV的调用</vt:lpstr>
      <vt:lpstr>ALV事件</vt:lpstr>
      <vt:lpstr>增加按钮</vt:lpstr>
      <vt:lpstr>增加标准表单按钮</vt:lpstr>
      <vt:lpstr>复制标准按钮</vt:lpstr>
      <vt:lpstr>表单按钮功能讲解</vt:lpstr>
      <vt:lpstr>EVENTS表</vt:lpstr>
      <vt:lpstr>增加按钮功能</vt:lpstr>
      <vt:lpstr>设置单击/双击</vt:lpstr>
      <vt:lpstr>增加表头</vt:lpstr>
      <vt:lpstr>动态文本表头</vt:lpstr>
      <vt:lpstr>设置颜色</vt:lpstr>
      <vt:lpstr>Function ALV的另一个调用函数</vt:lpstr>
      <vt:lpstr>ALV LIST报表的实现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648</cp:revision>
  <dcterms:created xsi:type="dcterms:W3CDTF">2013-06-06T10:01:03Z</dcterms:created>
  <dcterms:modified xsi:type="dcterms:W3CDTF">2014-02-13T08:25:01Z</dcterms:modified>
</cp:coreProperties>
</file>