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59" r:id="rId3"/>
    <p:sldId id="360" r:id="rId4"/>
    <p:sldId id="381" r:id="rId5"/>
    <p:sldId id="382" r:id="rId6"/>
    <p:sldId id="361" r:id="rId7"/>
    <p:sldId id="363" r:id="rId8"/>
    <p:sldId id="362" r:id="rId9"/>
    <p:sldId id="366" r:id="rId10"/>
    <p:sldId id="365" r:id="rId11"/>
    <p:sldId id="367" r:id="rId12"/>
    <p:sldId id="368" r:id="rId13"/>
    <p:sldId id="369" r:id="rId14"/>
    <p:sldId id="370" r:id="rId15"/>
    <p:sldId id="383" r:id="rId16"/>
    <p:sldId id="371" r:id="rId17"/>
    <p:sldId id="372" r:id="rId18"/>
    <p:sldId id="373" r:id="rId19"/>
    <p:sldId id="374" r:id="rId20"/>
    <p:sldId id="375" r:id="rId21"/>
    <p:sldId id="376" r:id="rId22"/>
    <p:sldId id="377" r:id="rId23"/>
    <p:sldId id="378" r:id="rId24"/>
    <p:sldId id="379" r:id="rId25"/>
    <p:sldId id="380" r:id="rId26"/>
    <p:sldId id="384" r:id="rId27"/>
    <p:sldId id="38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94370" autoAdjust="0"/>
  </p:normalViewPr>
  <p:slideViewPr>
    <p:cSldViewPr>
      <p:cViewPr varScale="1">
        <p:scale>
          <a:sx n="66" d="100"/>
          <a:sy n="66" d="100"/>
        </p:scale>
        <p:origin x="-67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83096-3E4D-4EAD-AED6-5B6EA8EE5365}" type="datetimeFigureOut">
              <a:rPr lang="zh-CN" altLang="en-US" smtClean="0"/>
              <a:pPr/>
              <a:t>2014/4/16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12149-6181-4C94-9E93-FF5EF77BF103}" type="slidenum">
              <a:rPr lang="zh-CN" altLang="en-US" smtClean="0"/>
              <a:pPr/>
              <a:t>‹#›</a:t>
            </a:fld>
            <a:endParaRPr lang="zh-CN" altLang="en-US"/>
          </a:p>
        </p:txBody>
      </p:sp>
    </p:spTree>
    <p:extLst>
      <p:ext uri="{BB962C8B-B14F-4D97-AF65-F5344CB8AC3E}">
        <p14:creationId xmlns:p14="http://schemas.microsoft.com/office/powerpoint/2010/main" xmlns="" val="102234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过程：认为世界中的一切都是关联的，是由一个个关联的小系统组成，每个小系统都有着明确的开始和明确的结束，开始和结束之间有着严谨的因果关系。只要我们将这个小系统中的每一个步骤和影响这个小系统走向的所有因素都分析出来，我们就能完全定义这个系统的行为。</a:t>
            </a:r>
            <a:endParaRPr lang="en-US" altLang="zh-CN" dirty="0" smtClean="0"/>
          </a:p>
          <a:p>
            <a:r>
              <a:rPr lang="en-US" altLang="zh-CN" dirty="0" smtClean="0"/>
              <a:t>	</a:t>
            </a:r>
            <a:r>
              <a:rPr lang="zh-CN" altLang="en-US" dirty="0" smtClean="0"/>
              <a:t>分析方法：找到过程的七点，然后顺藤摸瓜，分析每一个部分，知道达到过程的终点。</a:t>
            </a:r>
            <a:endParaRPr lang="en-US" altLang="zh-CN" dirty="0" smtClean="0"/>
          </a:p>
          <a:p>
            <a:r>
              <a:rPr lang="zh-CN" altLang="en-US" dirty="0" smtClean="0"/>
              <a:t>面向对象：将世界看做一个个相互独立的对象，相互之间并无因果关系。只有在某个外部力量的驱动下，对象之间才会依据某种规律相互传递信息。这些交互构成了“过程”，在没有外力的驱动下，对象则保持着“静止”的状态。</a:t>
            </a:r>
            <a:endParaRPr lang="en-US" altLang="zh-CN" dirty="0" smtClean="0"/>
          </a:p>
          <a:p>
            <a:r>
              <a:rPr lang="en-US" altLang="zh-CN" dirty="0" smtClean="0"/>
              <a:t>	</a:t>
            </a:r>
            <a:r>
              <a:rPr lang="zh-CN" altLang="en-US" dirty="0" smtClean="0"/>
              <a:t>封装：对象有着坚硬的外壳，从外部看来，除了它用来与外界交互的消息通道之外，对象内部就是一个黑匣子，什么也看不到</a:t>
            </a:r>
            <a:endParaRPr lang="en-US" altLang="zh-CN" dirty="0" smtClean="0"/>
          </a:p>
          <a:p>
            <a:r>
              <a:rPr lang="en-US" altLang="zh-CN" dirty="0" smtClean="0"/>
              <a:t>	</a:t>
            </a:r>
            <a:r>
              <a:rPr lang="zh-CN" altLang="en-US" dirty="0" smtClean="0"/>
              <a:t>聚合：对象可以结合在一起形成新的对象，结合后的对象具有前两者特性的总和</a:t>
            </a:r>
            <a:endParaRPr lang="en-US" altLang="zh-CN" dirty="0" smtClean="0"/>
          </a:p>
          <a:p>
            <a:r>
              <a:rPr lang="en-US" altLang="zh-CN" dirty="0" smtClean="0"/>
              <a:t>	</a:t>
            </a:r>
            <a:r>
              <a:rPr lang="zh-CN" altLang="en-US" dirty="0" smtClean="0"/>
              <a:t>继承：对象可以繁育，产下的孩子将拥有父辈全部的本领</a:t>
            </a:r>
            <a:endParaRPr lang="en-US" altLang="zh-CN" dirty="0" smtClean="0"/>
          </a:p>
          <a:p>
            <a:r>
              <a:rPr lang="en-US" altLang="zh-CN" dirty="0" smtClean="0"/>
              <a:t>	</a:t>
            </a:r>
            <a:r>
              <a:rPr lang="zh-CN" altLang="en-US" dirty="0" smtClean="0"/>
              <a:t>接口：对象都是多面派，它会根据不同的要求展现其中的一个面</a:t>
            </a:r>
            <a:endParaRPr lang="en-US" altLang="zh-CN" dirty="0" smtClean="0"/>
          </a:p>
          <a:p>
            <a:r>
              <a:rPr lang="en-US" altLang="zh-CN" dirty="0" smtClean="0"/>
              <a:t>	</a:t>
            </a:r>
            <a:r>
              <a:rPr lang="zh-CN" altLang="en-US" dirty="0" smtClean="0"/>
              <a:t>多态：多个对象可能长着相同的脸，而这张脸背后却有着不同的行为</a:t>
            </a:r>
            <a:endParaRPr lang="zh-CN" altLang="en-US" dirty="0"/>
          </a:p>
        </p:txBody>
      </p:sp>
      <p:sp>
        <p:nvSpPr>
          <p:cNvPr id="4" name="灯片编号占位符 3"/>
          <p:cNvSpPr>
            <a:spLocks noGrp="1"/>
          </p:cNvSpPr>
          <p:nvPr>
            <p:ph type="sldNum" sz="quarter" idx="10"/>
          </p:nvPr>
        </p:nvSpPr>
        <p:spPr/>
        <p:txBody>
          <a:bodyPr/>
          <a:lstStyle/>
          <a:p>
            <a:fld id="{87E12149-6181-4C94-9E93-FF5EF77BF103}" type="slidenum">
              <a:rPr lang="zh-CN" altLang="en-US" smtClean="0"/>
              <a:pPr/>
              <a:t>2</a:t>
            </a:fld>
            <a:endParaRPr lang="zh-CN" altLang="en-US"/>
          </a:p>
        </p:txBody>
      </p:sp>
    </p:spTree>
    <p:extLst>
      <p:ext uri="{BB962C8B-B14F-4D97-AF65-F5344CB8AC3E}">
        <p14:creationId xmlns:p14="http://schemas.microsoft.com/office/powerpoint/2010/main" xmlns="" val="319888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996952"/>
            <a:ext cx="7772400" cy="1470025"/>
          </a:xfrm>
        </p:spPr>
        <p:txBody>
          <a:bodyPr/>
          <a:lstStyle/>
          <a:p>
            <a:r>
              <a:rPr lang="zh-CN" altLang="en-US" dirty="0" smtClean="0"/>
              <a:t>面向对象</a:t>
            </a:r>
            <a:endParaRPr lang="zh-CN" altLang="en-US" dirty="0">
              <a:solidFill>
                <a:schemeClr val="bg1"/>
              </a:solidFill>
            </a:endParaRPr>
          </a:p>
        </p:txBody>
      </p:sp>
    </p:spTree>
    <p:extLst>
      <p:ext uri="{BB962C8B-B14F-4D97-AF65-F5344CB8AC3E}">
        <p14:creationId xmlns:p14="http://schemas.microsoft.com/office/powerpoint/2010/main" xmlns="" val="2406992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a:t>
            </a:r>
            <a:r>
              <a:rPr lang="zh-CN" altLang="en-US" dirty="0"/>
              <a:t>构成要素</a:t>
            </a:r>
          </a:p>
        </p:txBody>
      </p:sp>
      <p:graphicFrame>
        <p:nvGraphicFramePr>
          <p:cNvPr id="5" name="内容占位符 4"/>
          <p:cNvGraphicFramePr>
            <a:graphicFrameLocks noGrp="1"/>
          </p:cNvGraphicFramePr>
          <p:nvPr>
            <p:ph idx="1"/>
            <p:extLst>
              <p:ext uri="{D42A27DB-BD31-4B8C-83A1-F6EECF244321}">
                <p14:modId xmlns:p14="http://schemas.microsoft.com/office/powerpoint/2010/main" xmlns="" val="3140271340"/>
              </p:ext>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3322712"/>
                <a:gridCol w="4906888"/>
              </a:tblGrid>
              <a:tr h="370840">
                <a:tc>
                  <a:txBody>
                    <a:bodyPr/>
                    <a:lstStyle/>
                    <a:p>
                      <a:r>
                        <a:rPr lang="zh-CN" altLang="en-US" sz="1400" dirty="0" smtClean="0"/>
                        <a:t>属性类型</a:t>
                      </a:r>
                      <a:endParaRPr lang="zh-CN" altLang="en-US" sz="1400" dirty="0"/>
                    </a:p>
                  </a:txBody>
                  <a:tcPr/>
                </a:tc>
                <a:tc>
                  <a:txBody>
                    <a:bodyPr/>
                    <a:lstStyle/>
                    <a:p>
                      <a:r>
                        <a:rPr lang="en-US" altLang="zh-CN" sz="1400" dirty="0" smtClean="0"/>
                        <a:t>ABAP</a:t>
                      </a:r>
                      <a:r>
                        <a:rPr lang="zh-CN" altLang="en-US" sz="1400" dirty="0" smtClean="0"/>
                        <a:t>语句</a:t>
                      </a:r>
                      <a:endParaRPr lang="zh-CN" altLang="en-US" sz="1400" dirty="0"/>
                    </a:p>
                  </a:txBody>
                  <a:tcPr/>
                </a:tc>
              </a:tr>
              <a:tr h="370840">
                <a:tc>
                  <a:txBody>
                    <a:bodyPr/>
                    <a:lstStyle/>
                    <a:p>
                      <a:r>
                        <a:rPr lang="zh-CN" altLang="en-US" sz="1400" dirty="0" smtClean="0"/>
                        <a:t>实例属性</a:t>
                      </a:r>
                      <a:endParaRPr lang="zh-CN" altLang="en-US" sz="1400" dirty="0"/>
                    </a:p>
                  </a:txBody>
                  <a:tcPr/>
                </a:tc>
                <a:tc>
                  <a:txBody>
                    <a:bodyPr/>
                    <a:lstStyle/>
                    <a:p>
                      <a:r>
                        <a:rPr lang="en-US" altLang="zh-CN" sz="1400" dirty="0" smtClean="0"/>
                        <a:t>DATA</a:t>
                      </a:r>
                      <a:endParaRPr lang="zh-CN" altLang="en-US" sz="1400" dirty="0"/>
                    </a:p>
                  </a:txBody>
                  <a:tcPr/>
                </a:tc>
              </a:tr>
              <a:tr h="370840">
                <a:tc>
                  <a:txBody>
                    <a:bodyPr/>
                    <a:lstStyle/>
                    <a:p>
                      <a:r>
                        <a:rPr lang="zh-CN" altLang="en-US" sz="1400" dirty="0" smtClean="0"/>
                        <a:t>静态属性</a:t>
                      </a:r>
                      <a:endParaRPr lang="zh-CN" altLang="en-US" sz="1400" dirty="0"/>
                    </a:p>
                  </a:txBody>
                  <a:tcPr/>
                </a:tc>
                <a:tc>
                  <a:txBody>
                    <a:bodyPr/>
                    <a:lstStyle/>
                    <a:p>
                      <a:r>
                        <a:rPr lang="en-US" altLang="zh-CN" sz="1400" dirty="0" smtClean="0"/>
                        <a:t>CLASS-DATA</a:t>
                      </a:r>
                      <a:endParaRPr lang="zh-CN" altLang="en-US" sz="1400" dirty="0"/>
                    </a:p>
                  </a:txBody>
                  <a:tcPr/>
                </a:tc>
              </a:tr>
            </a:tbl>
          </a:graphicData>
        </a:graphic>
      </p:graphicFrame>
      <p:graphicFrame>
        <p:nvGraphicFramePr>
          <p:cNvPr id="6" name="内容占位符 4"/>
          <p:cNvGraphicFramePr>
            <a:graphicFrameLocks/>
          </p:cNvGraphicFramePr>
          <p:nvPr>
            <p:extLst>
              <p:ext uri="{D42A27DB-BD31-4B8C-83A1-F6EECF244321}">
                <p14:modId xmlns:p14="http://schemas.microsoft.com/office/powerpoint/2010/main" xmlns="" val="2931571666"/>
              </p:ext>
            </p:extLst>
          </p:nvPr>
        </p:nvGraphicFramePr>
        <p:xfrm>
          <a:off x="467544" y="2809096"/>
          <a:ext cx="8229600" cy="1844040"/>
        </p:xfrm>
        <a:graphic>
          <a:graphicData uri="http://schemas.openxmlformats.org/drawingml/2006/table">
            <a:tbl>
              <a:tblPr firstRow="1" bandRow="1">
                <a:tableStyleId>{5C22544A-7EE6-4342-B048-85BDC9FD1C3A}</a:tableStyleId>
              </a:tblPr>
              <a:tblGrid>
                <a:gridCol w="3312368"/>
                <a:gridCol w="4917232"/>
              </a:tblGrid>
              <a:tr h="370840">
                <a:tc>
                  <a:txBody>
                    <a:bodyPr/>
                    <a:lstStyle/>
                    <a:p>
                      <a:r>
                        <a:rPr lang="zh-CN" altLang="en-US" sz="1400" dirty="0" smtClean="0"/>
                        <a:t>方法类型</a:t>
                      </a:r>
                      <a:endParaRPr lang="zh-CN" altLang="en-US" sz="1400" dirty="0"/>
                    </a:p>
                  </a:txBody>
                  <a:tcPr/>
                </a:tc>
                <a:tc>
                  <a:txBody>
                    <a:bodyPr/>
                    <a:lstStyle/>
                    <a:p>
                      <a:r>
                        <a:rPr lang="en-US" altLang="zh-CN" sz="1400" dirty="0" smtClean="0"/>
                        <a:t>ABAP</a:t>
                      </a:r>
                      <a:r>
                        <a:rPr lang="zh-CN" altLang="en-US" sz="1400" dirty="0" smtClean="0"/>
                        <a:t>语句</a:t>
                      </a:r>
                      <a:endParaRPr lang="zh-CN" altLang="en-US" sz="1400" dirty="0"/>
                    </a:p>
                  </a:txBody>
                  <a:tcPr/>
                </a:tc>
              </a:tr>
              <a:tr h="370840">
                <a:tc>
                  <a:txBody>
                    <a:bodyPr/>
                    <a:lstStyle/>
                    <a:p>
                      <a:r>
                        <a:rPr lang="zh-CN" altLang="en-US" sz="1400" dirty="0" smtClean="0"/>
                        <a:t>实例属性</a:t>
                      </a:r>
                      <a:endParaRPr lang="zh-CN" altLang="en-US" sz="1400" dirty="0"/>
                    </a:p>
                  </a:txBody>
                  <a:tcPr/>
                </a:tc>
                <a:tc>
                  <a:txBody>
                    <a:bodyPr/>
                    <a:lstStyle/>
                    <a:p>
                      <a:r>
                        <a:rPr lang="en-US" altLang="zh-CN" sz="1400" dirty="0" smtClean="0"/>
                        <a:t>METHODS</a:t>
                      </a:r>
                      <a:endParaRPr lang="zh-CN" altLang="en-US" sz="1400" dirty="0"/>
                    </a:p>
                  </a:txBody>
                  <a:tcPr/>
                </a:tc>
              </a:tr>
              <a:tr h="370840">
                <a:tc>
                  <a:txBody>
                    <a:bodyPr/>
                    <a:lstStyle/>
                    <a:p>
                      <a:r>
                        <a:rPr lang="zh-CN" altLang="en-US" sz="1400" dirty="0" smtClean="0"/>
                        <a:t>静态属性</a:t>
                      </a:r>
                      <a:endParaRPr lang="zh-CN" altLang="en-US" sz="1400" dirty="0"/>
                    </a:p>
                  </a:txBody>
                  <a:tcPr/>
                </a:tc>
                <a:tc>
                  <a:txBody>
                    <a:bodyPr/>
                    <a:lstStyle/>
                    <a:p>
                      <a:r>
                        <a:rPr lang="en-US" altLang="zh-CN" sz="1400" dirty="0" smtClean="0"/>
                        <a:t>CLASS-METHODS</a:t>
                      </a:r>
                    </a:p>
                  </a:txBody>
                  <a:tcPr/>
                </a:tc>
              </a:tr>
              <a:tr h="370840">
                <a:tc>
                  <a:txBody>
                    <a:bodyPr/>
                    <a:lstStyle/>
                    <a:p>
                      <a:r>
                        <a:rPr lang="zh-CN" altLang="en-US" sz="1400" dirty="0" smtClean="0"/>
                        <a:t>特殊方法</a:t>
                      </a:r>
                      <a:endParaRPr lang="zh-CN" altLang="en-US" sz="1400" dirty="0"/>
                    </a:p>
                  </a:txBody>
                  <a:tcPr/>
                </a:tc>
                <a:tc>
                  <a:txBody>
                    <a:bodyPr/>
                    <a:lstStyle/>
                    <a:p>
                      <a:r>
                        <a:rPr lang="en-US" altLang="zh-CN" sz="1400" dirty="0" smtClean="0"/>
                        <a:t>CONSTRUCTOR</a:t>
                      </a:r>
                    </a:p>
                    <a:p>
                      <a:r>
                        <a:rPr lang="en-US" altLang="zh-CN" sz="1400" dirty="0" smtClean="0"/>
                        <a:t>CLASS-CONSTRUCTOR</a:t>
                      </a:r>
                    </a:p>
                    <a:p>
                      <a:r>
                        <a:rPr lang="en-US" altLang="zh-CN" sz="1400" dirty="0" smtClean="0"/>
                        <a:t>EVENTS</a:t>
                      </a:r>
                    </a:p>
                  </a:txBody>
                  <a:tcPr/>
                </a:tc>
              </a:tr>
            </a:tbl>
          </a:graphicData>
        </a:graphic>
      </p:graphicFrame>
      <p:graphicFrame>
        <p:nvGraphicFramePr>
          <p:cNvPr id="7" name="内容占位符 4"/>
          <p:cNvGraphicFramePr>
            <a:graphicFrameLocks/>
          </p:cNvGraphicFramePr>
          <p:nvPr>
            <p:extLst>
              <p:ext uri="{D42A27DB-BD31-4B8C-83A1-F6EECF244321}">
                <p14:modId xmlns:p14="http://schemas.microsoft.com/office/powerpoint/2010/main" xmlns="" val="953469441"/>
              </p:ext>
            </p:extLst>
          </p:nvPr>
        </p:nvGraphicFramePr>
        <p:xfrm>
          <a:off x="467544" y="4797152"/>
          <a:ext cx="8229600" cy="1854200"/>
        </p:xfrm>
        <a:graphic>
          <a:graphicData uri="http://schemas.openxmlformats.org/drawingml/2006/table">
            <a:tbl>
              <a:tblPr firstRow="1" bandRow="1">
                <a:tableStyleId>{5C22544A-7EE6-4342-B048-85BDC9FD1C3A}</a:tableStyleId>
              </a:tblPr>
              <a:tblGrid>
                <a:gridCol w="3312368"/>
                <a:gridCol w="4917232"/>
              </a:tblGrid>
              <a:tr h="370840">
                <a:tc>
                  <a:txBody>
                    <a:bodyPr/>
                    <a:lstStyle/>
                    <a:p>
                      <a:r>
                        <a:rPr lang="zh-CN" altLang="en-US" sz="1400" dirty="0" smtClean="0"/>
                        <a:t>事件</a:t>
                      </a:r>
                      <a:endParaRPr lang="zh-CN" altLang="en-US" sz="1400" dirty="0"/>
                    </a:p>
                  </a:txBody>
                  <a:tcPr/>
                </a:tc>
                <a:tc>
                  <a:txBody>
                    <a:bodyPr/>
                    <a:lstStyle/>
                    <a:p>
                      <a:r>
                        <a:rPr lang="en-US" altLang="zh-CN" sz="1400" dirty="0" smtClean="0"/>
                        <a:t>ABAP</a:t>
                      </a:r>
                      <a:r>
                        <a:rPr lang="zh-CN" altLang="en-US" sz="1400" dirty="0" smtClean="0"/>
                        <a:t>语句</a:t>
                      </a:r>
                      <a:endParaRPr lang="zh-CN" altLang="en-US" sz="1400" dirty="0"/>
                    </a:p>
                  </a:txBody>
                  <a:tcPr/>
                </a:tc>
              </a:tr>
              <a:tr h="370840">
                <a:tc>
                  <a:txBody>
                    <a:bodyPr/>
                    <a:lstStyle/>
                    <a:p>
                      <a:r>
                        <a:rPr lang="zh-CN" altLang="en-US" sz="1400" dirty="0" smtClean="0"/>
                        <a:t>事件声明</a:t>
                      </a:r>
                      <a:endParaRPr lang="zh-CN" altLang="en-US" sz="1400" dirty="0"/>
                    </a:p>
                  </a:txBody>
                  <a:tcPr/>
                </a:tc>
                <a:tc>
                  <a:txBody>
                    <a:bodyPr/>
                    <a:lstStyle/>
                    <a:p>
                      <a:r>
                        <a:rPr lang="en-US" altLang="zh-CN" sz="1400" dirty="0" smtClean="0"/>
                        <a:t>EVENTS </a:t>
                      </a:r>
                      <a:r>
                        <a:rPr lang="en-US" altLang="zh-CN" sz="1400" dirty="0" err="1" smtClean="0"/>
                        <a:t>evt</a:t>
                      </a:r>
                      <a:r>
                        <a:rPr lang="en-US" altLang="zh-CN" sz="1400" dirty="0" smtClean="0"/>
                        <a:t> EXPORTING .. VALUE</a:t>
                      </a:r>
                      <a:r>
                        <a:rPr lang="en-US" altLang="zh-CN" sz="1400" baseline="0" dirty="0" smtClean="0"/>
                        <a:t>(e1 e2) TYPE </a:t>
                      </a:r>
                      <a:r>
                        <a:rPr lang="en-US" altLang="zh-CN" sz="1400" baseline="0" dirty="0" err="1" smtClean="0"/>
                        <a:t>type</a:t>
                      </a:r>
                      <a:endParaRPr lang="en-US" altLang="zh-CN" sz="1400" baseline="0" dirty="0" smtClean="0"/>
                    </a:p>
                  </a:txBody>
                  <a:tcPr/>
                </a:tc>
              </a:tr>
              <a:tr h="370840">
                <a:tc>
                  <a:txBody>
                    <a:bodyPr/>
                    <a:lstStyle/>
                    <a:p>
                      <a:r>
                        <a:rPr lang="zh-CN" altLang="en-US" sz="1400" dirty="0" smtClean="0"/>
                        <a:t>调用事件（</a:t>
                      </a:r>
                      <a:r>
                        <a:rPr lang="en-US" altLang="zh-CN" sz="1400" dirty="0" smtClean="0"/>
                        <a:t>Trigger</a:t>
                      </a:r>
                      <a:r>
                        <a:rPr lang="zh-CN" altLang="en-US" sz="1400" dirty="0" smtClean="0"/>
                        <a:t>）</a:t>
                      </a:r>
                      <a:endParaRPr lang="zh-CN" altLang="en-US" sz="1400" dirty="0"/>
                    </a:p>
                  </a:txBody>
                  <a:tcPr/>
                </a:tc>
                <a:tc>
                  <a:txBody>
                    <a:bodyPr/>
                    <a:lstStyle/>
                    <a:p>
                      <a:r>
                        <a:rPr lang="en-US" altLang="zh-CN" sz="1400" dirty="0" smtClean="0"/>
                        <a:t>RAISE EVENT </a:t>
                      </a:r>
                      <a:r>
                        <a:rPr lang="en-US" altLang="zh-CN" sz="1400" dirty="0" err="1" smtClean="0"/>
                        <a:t>evt</a:t>
                      </a:r>
                      <a:r>
                        <a:rPr lang="en-US" altLang="zh-CN" sz="1400" dirty="0" smtClean="0"/>
                        <a:t> EXPORTING e1</a:t>
                      </a:r>
                      <a:r>
                        <a:rPr lang="en-US" altLang="zh-CN" sz="1400" baseline="0" dirty="0" smtClean="0"/>
                        <a:t> = f1  e2 = f2 ..</a:t>
                      </a:r>
                      <a:endParaRPr lang="en-US" altLang="zh-CN" sz="1400" dirty="0" smtClean="0"/>
                    </a:p>
                  </a:txBody>
                  <a:tcPr/>
                </a:tc>
              </a:tr>
              <a:tr h="370840">
                <a:tc>
                  <a:txBody>
                    <a:bodyPr/>
                    <a:lstStyle/>
                    <a:p>
                      <a:r>
                        <a:rPr lang="en-US" altLang="zh-CN" sz="1400" dirty="0" smtClean="0"/>
                        <a:t>Event Handler</a:t>
                      </a:r>
                      <a:r>
                        <a:rPr lang="zh-CN" altLang="en-US" sz="1400" dirty="0" smtClean="0"/>
                        <a:t>声明</a:t>
                      </a:r>
                      <a:endParaRPr lang="zh-CN" altLang="en-US" sz="1400" dirty="0"/>
                    </a:p>
                  </a:txBody>
                  <a:tcPr/>
                </a:tc>
                <a:tc>
                  <a:txBody>
                    <a:bodyPr/>
                    <a:lstStyle/>
                    <a:p>
                      <a:r>
                        <a:rPr lang="en-US" altLang="zh-CN" sz="1400" dirty="0" smtClean="0"/>
                        <a:t>METHODS meth</a:t>
                      </a:r>
                      <a:r>
                        <a:rPr lang="en-US" altLang="zh-CN" sz="1400" baseline="0" dirty="0" smtClean="0"/>
                        <a:t> FOR EVENT </a:t>
                      </a:r>
                      <a:r>
                        <a:rPr lang="en-US" altLang="zh-CN" sz="1400" baseline="0" dirty="0" err="1" smtClean="0"/>
                        <a:t>evt</a:t>
                      </a:r>
                      <a:r>
                        <a:rPr lang="en-US" altLang="zh-CN" sz="1400" baseline="0" dirty="0" smtClean="0"/>
                        <a:t> OF </a:t>
                      </a:r>
                      <a:r>
                        <a:rPr lang="en-US" altLang="zh-CN" sz="1400" baseline="0" dirty="0" err="1" smtClean="0"/>
                        <a:t>cif</a:t>
                      </a:r>
                      <a:r>
                        <a:rPr lang="en-US" altLang="zh-CN" sz="1400" baseline="0" dirty="0" smtClean="0"/>
                        <a:t> IMPORTING e1  e2</a:t>
                      </a:r>
                    </a:p>
                  </a:txBody>
                  <a:tcPr/>
                </a:tc>
              </a:tr>
              <a:tr h="370840">
                <a:tc>
                  <a:txBody>
                    <a:bodyPr/>
                    <a:lstStyle/>
                    <a:p>
                      <a:r>
                        <a:rPr lang="en-US" altLang="zh-CN" sz="1400" dirty="0" smtClean="0"/>
                        <a:t>Event Handler</a:t>
                      </a:r>
                      <a:r>
                        <a:rPr lang="zh-CN" altLang="en-US" sz="1400" dirty="0" smtClean="0"/>
                        <a:t>注册</a:t>
                      </a:r>
                      <a:r>
                        <a:rPr lang="en-US" altLang="zh-CN" sz="1400" dirty="0" smtClean="0"/>
                        <a:t>/</a:t>
                      </a:r>
                      <a:r>
                        <a:rPr lang="zh-CN" altLang="en-US" sz="1400" dirty="0" smtClean="0"/>
                        <a:t>登陆</a:t>
                      </a:r>
                      <a:endParaRPr lang="zh-CN" altLang="en-US" sz="1400" dirty="0"/>
                    </a:p>
                  </a:txBody>
                  <a:tcPr/>
                </a:tc>
                <a:tc>
                  <a:txBody>
                    <a:bodyPr/>
                    <a:lstStyle/>
                    <a:p>
                      <a:r>
                        <a:rPr lang="en-US" altLang="zh-CN" sz="1400" baseline="0" dirty="0" smtClean="0"/>
                        <a:t>SET HANDLER h1  h2 [FOR] …</a:t>
                      </a:r>
                    </a:p>
                  </a:txBody>
                  <a:tcPr/>
                </a:tc>
              </a:tr>
            </a:tbl>
          </a:graphicData>
        </a:graphic>
      </p:graphicFrame>
    </p:spTree>
    <p:extLst>
      <p:ext uri="{BB962C8B-B14F-4D97-AF65-F5344CB8AC3E}">
        <p14:creationId xmlns:p14="http://schemas.microsoft.com/office/powerpoint/2010/main" xmlns="" val="3079493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en-US" dirty="0"/>
              <a:t>实例</a:t>
            </a:r>
            <a:r>
              <a:rPr lang="zh-CN" altLang="en-US" dirty="0" smtClean="0"/>
              <a:t>属性与静态属性</a:t>
            </a:r>
            <a:endParaRPr lang="zh-CN" altLang="en-US" dirty="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2132856"/>
            <a:ext cx="6124575" cy="173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2143" y="4047254"/>
            <a:ext cx="6096000" cy="1276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41592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en-US" dirty="0" smtClean="0"/>
              <a:t>访问区域</a:t>
            </a:r>
            <a:endParaRPr lang="zh-CN" altLang="en-US" dirty="0"/>
          </a:p>
        </p:txBody>
      </p:sp>
      <p:grpSp>
        <p:nvGrpSpPr>
          <p:cNvPr id="7" name="组合 6"/>
          <p:cNvGrpSpPr/>
          <p:nvPr/>
        </p:nvGrpSpPr>
        <p:grpSpPr>
          <a:xfrm>
            <a:off x="323528" y="1916832"/>
            <a:ext cx="6134100" cy="4257675"/>
            <a:chOff x="467544" y="2060848"/>
            <a:chExt cx="6134100" cy="4257675"/>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2060848"/>
              <a:ext cx="6134100" cy="4257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054684" y="2865711"/>
              <a:ext cx="2376264" cy="307777"/>
            </a:xfrm>
            <a:prstGeom prst="rect">
              <a:avLst/>
            </a:prstGeom>
            <a:noFill/>
          </p:spPr>
          <p:txBody>
            <a:bodyPr wrap="square" rtlCol="0">
              <a:spAutoFit/>
            </a:bodyPr>
            <a:lstStyle/>
            <a:p>
              <a:r>
                <a:rPr lang="zh-CN" altLang="en-US" sz="1400" b="1" dirty="0">
                  <a:solidFill>
                    <a:srgbClr val="FF0000"/>
                  </a:solidFill>
                  <a:effectLst>
                    <a:outerShdw blurRad="38100" dist="38100" dir="2700000" algn="tl">
                      <a:srgbClr val="000000">
                        <a:alpha val="43137"/>
                      </a:srgbClr>
                    </a:outerShdw>
                  </a:effectLst>
                </a:rPr>
                <a:t>公有</a:t>
              </a:r>
              <a:r>
                <a:rPr lang="zh-CN" altLang="en-US" sz="1400" b="1" dirty="0" smtClean="0">
                  <a:solidFill>
                    <a:srgbClr val="FF0000"/>
                  </a:solidFill>
                  <a:effectLst>
                    <a:outerShdw blurRad="38100" dist="38100" dir="2700000" algn="tl">
                      <a:srgbClr val="000000">
                        <a:alpha val="43137"/>
                      </a:srgbClr>
                    </a:outerShdw>
                  </a:effectLst>
                </a:rPr>
                <a:t>部分可以直接被访问</a:t>
              </a:r>
              <a:endParaRPr lang="zh-CN" altLang="en-US" sz="1400" b="1" dirty="0">
                <a:solidFill>
                  <a:srgbClr val="FF0000"/>
                </a:solidFill>
                <a:effectLst>
                  <a:outerShdw blurRad="38100" dist="38100" dir="2700000" algn="tl">
                    <a:srgbClr val="000000">
                      <a:alpha val="43137"/>
                    </a:srgbClr>
                  </a:outerShdw>
                </a:effectLst>
              </a:endParaRPr>
            </a:p>
          </p:txBody>
        </p:sp>
      </p:grpSp>
      <p:pic>
        <p:nvPicPr>
          <p:cNvPr id="5" name="Picture 4"/>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47583"/>
          <a:stretch/>
        </p:blipFill>
        <p:spPr bwMode="auto">
          <a:xfrm>
            <a:off x="5652120" y="2852936"/>
            <a:ext cx="3055558" cy="2647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9" name="组合 8"/>
          <p:cNvGrpSpPr/>
          <p:nvPr/>
        </p:nvGrpSpPr>
        <p:grpSpPr>
          <a:xfrm>
            <a:off x="1187624" y="2060848"/>
            <a:ext cx="4752528" cy="4623466"/>
            <a:chOff x="502946" y="1916832"/>
            <a:chExt cx="4752528" cy="4623466"/>
          </a:xfrm>
        </p:grpSpPr>
        <p:pic>
          <p:nvPicPr>
            <p:cNvPr id="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2946" y="1916832"/>
              <a:ext cx="4752528" cy="46234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2851153" y="2553295"/>
              <a:ext cx="2376264" cy="307777"/>
            </a:xfrm>
            <a:prstGeom prst="rect">
              <a:avLst/>
            </a:prstGeom>
            <a:noFill/>
          </p:spPr>
          <p:txBody>
            <a:bodyPr wrap="square" rtlCol="0">
              <a:spAutoFit/>
            </a:bodyPr>
            <a:lstStyle/>
            <a:p>
              <a:r>
                <a:rPr lang="zh-CN" altLang="en-US" sz="1400" b="1" dirty="0">
                  <a:solidFill>
                    <a:srgbClr val="FF0000"/>
                  </a:solidFill>
                  <a:effectLst>
                    <a:outerShdw blurRad="38100" dist="38100" dir="2700000" algn="tl">
                      <a:srgbClr val="000000">
                        <a:alpha val="43137"/>
                      </a:srgbClr>
                    </a:outerShdw>
                  </a:effectLst>
                </a:rPr>
                <a:t>保护</a:t>
              </a:r>
              <a:r>
                <a:rPr lang="zh-CN" altLang="en-US" sz="1400" b="1" dirty="0" smtClean="0">
                  <a:solidFill>
                    <a:srgbClr val="FF0000"/>
                  </a:solidFill>
                  <a:effectLst>
                    <a:outerShdw blurRad="38100" dist="38100" dir="2700000" algn="tl">
                      <a:srgbClr val="000000">
                        <a:alpha val="43137"/>
                      </a:srgbClr>
                    </a:outerShdw>
                  </a:effectLst>
                </a:rPr>
                <a:t>部分可以被继承类访问</a:t>
              </a:r>
              <a:endParaRPr lang="zh-CN" altLang="en-US" sz="1400" b="1" dirty="0">
                <a:solidFill>
                  <a:srgbClr val="FF0000"/>
                </a:solidFill>
                <a:effectLst>
                  <a:outerShdw blurRad="38100" dist="38100" dir="2700000" algn="tl">
                    <a:srgbClr val="000000">
                      <a:alpha val="43137"/>
                    </a:srgbClr>
                  </a:outerShdw>
                </a:effectLst>
              </a:endParaRPr>
            </a:p>
          </p:txBody>
        </p:sp>
      </p:grpSp>
      <p:pic>
        <p:nvPicPr>
          <p:cNvPr id="12"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70028" y="3284984"/>
            <a:ext cx="4305300" cy="2695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5" name="组合 14"/>
          <p:cNvGrpSpPr/>
          <p:nvPr/>
        </p:nvGrpSpPr>
        <p:grpSpPr>
          <a:xfrm>
            <a:off x="2116328" y="2669092"/>
            <a:ext cx="6341207" cy="3927357"/>
            <a:chOff x="2116328" y="2669092"/>
            <a:chExt cx="6341207" cy="3927357"/>
          </a:xfrm>
        </p:grpSpPr>
        <p:pic>
          <p:nvPicPr>
            <p:cNvPr id="13"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116328" y="2669092"/>
              <a:ext cx="6341207" cy="39273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p:cNvSpPr txBox="1"/>
            <p:nvPr/>
          </p:nvSpPr>
          <p:spPr>
            <a:xfrm>
              <a:off x="5534546" y="3429000"/>
              <a:ext cx="2376264"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私有部分不能被其他类访问</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xmlns="" val="220223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对象指的是类的实例，每个对象都有自己固有的属性。</a:t>
            </a:r>
            <a:endParaRPr lang="en-US" altLang="zh-CN" dirty="0" smtClean="0"/>
          </a:p>
          <a:p>
            <a:r>
              <a:rPr lang="zh-CN" altLang="en-US" dirty="0"/>
              <a:t>一</a:t>
            </a:r>
            <a:r>
              <a:rPr lang="zh-CN" altLang="en-US" dirty="0" smtClean="0"/>
              <a:t>个类可以创建多个对象。</a:t>
            </a:r>
            <a:endParaRPr lang="en-US" altLang="zh-CN" dirty="0" smtClean="0"/>
          </a:p>
          <a:p>
            <a:r>
              <a:rPr lang="zh-CN" altLang="en-US" dirty="0" smtClean="0"/>
              <a:t>在</a:t>
            </a:r>
            <a:r>
              <a:rPr lang="en-US" altLang="zh-CN" dirty="0" smtClean="0"/>
              <a:t>ABAP</a:t>
            </a:r>
            <a:r>
              <a:rPr lang="zh-CN" altLang="en-US" dirty="0" smtClean="0"/>
              <a:t>程序中要访问对象，需要使用参照对象（</a:t>
            </a:r>
            <a:r>
              <a:rPr lang="en-US" altLang="zh-CN" dirty="0" smtClean="0"/>
              <a:t>Object Reference</a:t>
            </a:r>
            <a:r>
              <a:rPr lang="zh-CN" altLang="en-US" dirty="0" smtClean="0"/>
              <a:t>），参照对象始终存在于参照对象变量中</a:t>
            </a:r>
            <a:endParaRPr lang="en-US" altLang="zh-CN" dirty="0" smtClean="0"/>
          </a:p>
          <a:p>
            <a:pPr lvl="1"/>
            <a:r>
              <a:rPr lang="en-US" altLang="zh-CN" dirty="0" smtClean="0"/>
              <a:t>DATA    </a:t>
            </a:r>
            <a:r>
              <a:rPr lang="en-US" altLang="zh-CN" dirty="0" err="1" smtClean="0"/>
              <a:t>obj</a:t>
            </a:r>
            <a:r>
              <a:rPr lang="en-US" altLang="zh-CN" dirty="0" smtClean="0"/>
              <a:t> TYPE REF TO class.</a:t>
            </a:r>
            <a:endParaRPr lang="zh-CN" altLang="en-US" dirty="0"/>
          </a:p>
        </p:txBody>
      </p:sp>
    </p:spTree>
    <p:extLst>
      <p:ext uri="{BB962C8B-B14F-4D97-AF65-F5344CB8AC3E}">
        <p14:creationId xmlns:p14="http://schemas.microsoft.com/office/powerpoint/2010/main" xmlns="" val="3949058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方法定义的基本语法</a:t>
            </a:r>
            <a:endParaRPr lang="en-US" altLang="zh-CN" dirty="0" smtClean="0"/>
          </a:p>
          <a:p>
            <a:pPr lvl="1"/>
            <a:r>
              <a:rPr lang="en-US" altLang="zh-CN" dirty="0"/>
              <a:t>METHOD &lt;meth&gt;</a:t>
            </a:r>
          </a:p>
          <a:p>
            <a:pPr marL="914400" lvl="2" indent="0">
              <a:buNone/>
            </a:pPr>
            <a:r>
              <a:rPr lang="en-US" altLang="zh-CN" dirty="0"/>
              <a:t>IMPORTING … &lt;i1&gt; TYPE &lt;type&gt; ….</a:t>
            </a:r>
          </a:p>
          <a:p>
            <a:pPr marL="914400" lvl="2" indent="0">
              <a:buNone/>
            </a:pPr>
            <a:r>
              <a:rPr lang="en-US" altLang="zh-CN" dirty="0"/>
              <a:t>EXPORTING… &lt;e1&gt; TYPE &lt;type&gt; …</a:t>
            </a:r>
          </a:p>
          <a:p>
            <a:pPr marL="914400" lvl="2" indent="0">
              <a:buNone/>
            </a:pPr>
            <a:r>
              <a:rPr lang="en-US" altLang="zh-CN" dirty="0"/>
              <a:t>CHANGING … &lt;c1&gt; TYPE &lt;type&gt; …</a:t>
            </a:r>
          </a:p>
          <a:p>
            <a:pPr marL="914400" lvl="2" indent="0">
              <a:buNone/>
            </a:pPr>
            <a:r>
              <a:rPr lang="en-US" altLang="zh-CN" dirty="0"/>
              <a:t>EXCEPTIONS … X1…</a:t>
            </a:r>
          </a:p>
          <a:p>
            <a:pPr lvl="1"/>
            <a:r>
              <a:rPr lang="en-US" altLang="zh-CN" dirty="0"/>
              <a:t>CALL METHOD [</a:t>
            </a:r>
            <a:r>
              <a:rPr lang="en-US" altLang="zh-CN" dirty="0" err="1"/>
              <a:t>oref</a:t>
            </a:r>
            <a:r>
              <a:rPr lang="en-US" altLang="zh-CN" dirty="0"/>
              <a:t>-&gt;|class=&gt;]meth</a:t>
            </a:r>
          </a:p>
          <a:p>
            <a:pPr marL="457200" lvl="1" indent="0">
              <a:buNone/>
            </a:pPr>
            <a:r>
              <a:rPr lang="en-US" altLang="zh-CN" dirty="0"/>
              <a:t>	EXPORTING … i1 = f1…</a:t>
            </a:r>
          </a:p>
          <a:p>
            <a:pPr marL="457200" lvl="1" indent="0">
              <a:buNone/>
            </a:pPr>
            <a:r>
              <a:rPr lang="en-US" altLang="zh-CN" dirty="0"/>
              <a:t>	RECEIVING       R  = h .</a:t>
            </a:r>
          </a:p>
          <a:p>
            <a:pPr lvl="1"/>
            <a:r>
              <a:rPr lang="en-US" altLang="zh-CN" dirty="0" smtClean="0"/>
              <a:t>IMPORT/EXPORT</a:t>
            </a:r>
            <a:r>
              <a:rPr lang="zh-CN" altLang="en-US" dirty="0" smtClean="0"/>
              <a:t>：数据输入</a:t>
            </a:r>
            <a:r>
              <a:rPr lang="en-US" altLang="zh-CN" dirty="0" smtClean="0"/>
              <a:t>/</a:t>
            </a:r>
            <a:r>
              <a:rPr lang="zh-CN" altLang="en-US" dirty="0" smtClean="0"/>
              <a:t>输出接口，接口参数可以参考单个变量，结构，或者内表</a:t>
            </a:r>
            <a:endParaRPr lang="en-US" altLang="zh-CN" dirty="0" smtClean="0"/>
          </a:p>
          <a:p>
            <a:pPr lvl="1"/>
            <a:r>
              <a:rPr lang="en-US" altLang="zh-CN" dirty="0" smtClean="0"/>
              <a:t>CHANGING</a:t>
            </a:r>
            <a:r>
              <a:rPr lang="zh-CN" altLang="en-US" dirty="0" smtClean="0"/>
              <a:t>：同时作为输入输出接口，</a:t>
            </a:r>
            <a:r>
              <a:rPr lang="zh-CN" altLang="en-US" dirty="0"/>
              <a:t>接口参数可以参考单个变量，结构，或者内表</a:t>
            </a:r>
            <a:endParaRPr lang="en-US" altLang="zh-CN" dirty="0"/>
          </a:p>
          <a:p>
            <a:pPr lvl="1"/>
            <a:r>
              <a:rPr lang="en-US" altLang="zh-CN" dirty="0" smtClean="0"/>
              <a:t>RETURNING</a:t>
            </a:r>
            <a:r>
              <a:rPr lang="zh-CN" altLang="en-US" dirty="0" smtClean="0"/>
              <a:t>：返回类传递数值。该定义不能喝</a:t>
            </a:r>
            <a:r>
              <a:rPr lang="en-US" altLang="zh-CN" dirty="0" smtClean="0"/>
              <a:t>CHANGING/EXPORTING</a:t>
            </a:r>
            <a:r>
              <a:rPr lang="zh-CN" altLang="en-US" dirty="0" smtClean="0"/>
              <a:t>同</a:t>
            </a:r>
            <a:r>
              <a:rPr lang="zh-CN" altLang="en-US" dirty="0" smtClean="0"/>
              <a:t>时使用</a:t>
            </a:r>
            <a:endParaRPr lang="en-US" altLang="zh-CN" dirty="0" smtClean="0"/>
          </a:p>
          <a:p>
            <a:pPr lvl="1"/>
            <a:r>
              <a:rPr lang="en-US" altLang="zh-CN" dirty="0" smtClean="0"/>
              <a:t>EXCEPTIONS</a:t>
            </a:r>
            <a:r>
              <a:rPr lang="zh-CN" altLang="en-US" dirty="0" smtClean="0"/>
              <a:t>：返回</a:t>
            </a:r>
            <a:r>
              <a:rPr lang="zh-CN" altLang="en-US" dirty="0"/>
              <a:t>执行中所出现的</a:t>
            </a:r>
            <a:r>
              <a:rPr lang="zh-CN" altLang="en-US" dirty="0" smtClean="0"/>
              <a:t>错误</a:t>
            </a:r>
            <a:endParaRPr lang="en-US" altLang="zh-CN" dirty="0" smtClean="0"/>
          </a:p>
          <a:p>
            <a:r>
              <a:rPr lang="zh-CN" altLang="en-US" dirty="0" smtClean="0"/>
              <a:t>类函数可以拥有多个输入参数，但只能有一个输出参数。类的输出接口参数必须与类函数中所定义类型保持一致</a:t>
            </a:r>
            <a:endParaRPr lang="en-US" altLang="zh-CN" dirty="0" smtClean="0"/>
          </a:p>
          <a:p>
            <a:pPr lvl="1"/>
            <a:endParaRPr lang="en-US" altLang="zh-CN" dirty="0" smtClean="0"/>
          </a:p>
        </p:txBody>
      </p:sp>
    </p:spTree>
    <p:extLst>
      <p:ext uri="{BB962C8B-B14F-4D97-AF65-F5344CB8AC3E}">
        <p14:creationId xmlns:p14="http://schemas.microsoft.com/office/powerpoint/2010/main" xmlns="" val="346606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方法的调用</a:t>
            </a:r>
            <a:endParaRPr lang="zh-CN" altLang="en-US" dirty="0"/>
          </a:p>
        </p:txBody>
      </p:sp>
      <p:sp>
        <p:nvSpPr>
          <p:cNvPr id="3" name="内容占位符 2"/>
          <p:cNvSpPr>
            <a:spLocks noGrp="1"/>
          </p:cNvSpPr>
          <p:nvPr>
            <p:ph idx="1"/>
          </p:nvPr>
        </p:nvSpPr>
        <p:spPr/>
        <p:txBody>
          <a:bodyPr/>
          <a:lstStyle/>
          <a:p>
            <a:r>
              <a:rPr lang="zh-CN" altLang="en-US" dirty="0"/>
              <a:t>当方法没有输出参数</a:t>
            </a:r>
            <a:r>
              <a:rPr lang="en-US" altLang="zh-CN" dirty="0"/>
              <a:t>(EXPORTING)</a:t>
            </a:r>
            <a:r>
              <a:rPr lang="zh-CN" altLang="en-US" dirty="0"/>
              <a:t>的时候可以通过以下方式调用</a:t>
            </a:r>
            <a:r>
              <a:rPr lang="en-US" altLang="zh-CN" dirty="0"/>
              <a:t>:</a:t>
            </a:r>
          </a:p>
          <a:p>
            <a:pPr lvl="1"/>
            <a:r>
              <a:rPr lang="en-US" altLang="zh-CN" dirty="0"/>
              <a:t>CALL METHOD meth().  “ </a:t>
            </a:r>
            <a:r>
              <a:rPr lang="zh-CN" altLang="en-US" dirty="0"/>
              <a:t>没有输入参数</a:t>
            </a:r>
          </a:p>
          <a:p>
            <a:pPr lvl="1"/>
            <a:r>
              <a:rPr lang="en-US" altLang="zh-CN" dirty="0"/>
              <a:t>CALL METHOD meth( a ). “ </a:t>
            </a:r>
            <a:r>
              <a:rPr lang="zh-CN" altLang="en-US" dirty="0"/>
              <a:t>一个输入</a:t>
            </a:r>
          </a:p>
          <a:p>
            <a:pPr lvl="1"/>
            <a:r>
              <a:rPr lang="en-US" altLang="zh-CN" dirty="0"/>
              <a:t>CALL METHOD meth( f1 = a1………</a:t>
            </a:r>
            <a:r>
              <a:rPr lang="en-US" altLang="zh-CN" dirty="0" err="1"/>
              <a:t>fn</a:t>
            </a:r>
            <a:r>
              <a:rPr lang="en-US" altLang="zh-CN" dirty="0"/>
              <a:t> = an ) . “N</a:t>
            </a:r>
            <a:r>
              <a:rPr lang="zh-CN" altLang="en-US" dirty="0"/>
              <a:t>个输入</a:t>
            </a:r>
          </a:p>
          <a:p>
            <a:endParaRPr lang="zh-CN" altLang="en-US" dirty="0"/>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2982638"/>
            <a:ext cx="5554985" cy="3569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31840" y="4003911"/>
            <a:ext cx="5334000"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0" name="Picture 4"/>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r="34616"/>
          <a:stretch/>
        </p:blipFill>
        <p:spPr bwMode="auto">
          <a:xfrm>
            <a:off x="6156176" y="3645024"/>
            <a:ext cx="2640608" cy="1457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6274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ppt_x"/>
                                          </p:val>
                                        </p:tav>
                                        <p:tav tm="100000">
                                          <p:val>
                                            <p:strVal val="#ppt_x"/>
                                          </p:val>
                                        </p:tav>
                                      </p:tavLst>
                                    </p:anim>
                                    <p:anim calcmode="lin" valueType="num">
                                      <p:cBhvr additive="base">
                                        <p:cTn id="14"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 calcmode="lin" valueType="num">
                                      <p:cBhvr additive="base">
                                        <p:cTn id="19" dur="500" fill="hold"/>
                                        <p:tgtEl>
                                          <p:spTgt spid="9220"/>
                                        </p:tgtEl>
                                        <p:attrNameLst>
                                          <p:attrName>ppt_x</p:attrName>
                                        </p:attrNameLst>
                                      </p:cBhvr>
                                      <p:tavLst>
                                        <p:tav tm="0">
                                          <p:val>
                                            <p:strVal val="#ppt_x"/>
                                          </p:val>
                                        </p:tav>
                                        <p:tav tm="100000">
                                          <p:val>
                                            <p:strVal val="#ppt_x"/>
                                          </p:val>
                                        </p:tav>
                                      </p:tavLst>
                                    </p:anim>
                                    <p:anim calcmode="lin" valueType="num">
                                      <p:cBhvr additive="base">
                                        <p:cTn id="20"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5429" y="5206145"/>
            <a:ext cx="5867400" cy="83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构造方法</a:t>
            </a:r>
            <a:endParaRPr lang="zh-CN" altLang="en-US" dirty="0"/>
          </a:p>
        </p:txBody>
      </p:sp>
      <p:sp>
        <p:nvSpPr>
          <p:cNvPr id="3" name="内容占位符 2"/>
          <p:cNvSpPr>
            <a:spLocks noGrp="1"/>
          </p:cNvSpPr>
          <p:nvPr>
            <p:ph idx="1"/>
          </p:nvPr>
        </p:nvSpPr>
        <p:spPr/>
        <p:txBody>
          <a:bodyPr/>
          <a:lstStyle/>
          <a:p>
            <a:r>
              <a:rPr lang="zh-CN" altLang="en-US" dirty="0"/>
              <a:t>构造</a:t>
            </a:r>
            <a:r>
              <a:rPr lang="zh-CN" altLang="en-US" dirty="0" smtClean="0"/>
              <a:t>方法：</a:t>
            </a:r>
            <a:endParaRPr lang="en-US" altLang="zh-CN" dirty="0" smtClean="0"/>
          </a:p>
          <a:p>
            <a:pPr lvl="1"/>
            <a:r>
              <a:rPr lang="zh-CN" altLang="en-US" dirty="0" smtClean="0"/>
              <a:t>在实例化对象时，自动完成对象的初始化，并且这个对象是空的。</a:t>
            </a:r>
            <a:endParaRPr lang="en-US" altLang="zh-CN" dirty="0" smtClean="0"/>
          </a:p>
          <a:p>
            <a:pPr lvl="1"/>
            <a:r>
              <a:rPr lang="zh-CN" altLang="en-US" dirty="0" smtClean="0"/>
              <a:t>如果希望每一个对象都为其初始化某些特征，需要用到构造方法。</a:t>
            </a:r>
            <a:endParaRPr lang="en-US" altLang="zh-CN" dirty="0" smtClean="0"/>
          </a:p>
          <a:p>
            <a:pPr lvl="1"/>
            <a:r>
              <a:rPr lang="zh-CN" altLang="en-US" dirty="0" smtClean="0"/>
              <a:t>没有返回数据类型，功能是在实例化类时完成一些初始化工作</a:t>
            </a:r>
            <a:endParaRPr lang="en-US" altLang="zh-CN" dirty="0" smtClean="0"/>
          </a:p>
          <a:p>
            <a:pPr lvl="2"/>
            <a:r>
              <a:rPr lang="zh-CN" altLang="en-US" dirty="0" smtClean="0"/>
              <a:t>使用 </a:t>
            </a:r>
            <a:r>
              <a:rPr lang="en-US" altLang="zh-CN" dirty="0" smtClean="0"/>
              <a:t>METHODS CONSTRUCTOR </a:t>
            </a:r>
            <a:r>
              <a:rPr lang="zh-CN" altLang="en-US" dirty="0"/>
              <a:t> </a:t>
            </a:r>
            <a:r>
              <a:rPr lang="zh-CN" altLang="en-US" dirty="0" smtClean="0"/>
              <a:t>定义</a:t>
            </a:r>
            <a:endParaRPr lang="en-US" altLang="zh-CN" dirty="0" smtClean="0"/>
          </a:p>
          <a:p>
            <a:pPr lvl="2"/>
            <a:r>
              <a:rPr lang="zh-CN" altLang="en-US" dirty="0"/>
              <a:t>或</a:t>
            </a:r>
            <a:r>
              <a:rPr lang="zh-CN" altLang="en-US" dirty="0" smtClean="0"/>
              <a:t>使用</a:t>
            </a:r>
            <a:r>
              <a:rPr lang="en-US" altLang="zh-CN" dirty="0" smtClean="0"/>
              <a:t>CLASS-METHODS CLASS_CONSTRUCTOR</a:t>
            </a:r>
            <a:r>
              <a:rPr lang="zh-CN" altLang="en-US" dirty="0" smtClean="0"/>
              <a:t>定义</a:t>
            </a:r>
            <a:endParaRPr lang="en-US" altLang="zh-CN" dirty="0" smtClean="0"/>
          </a:p>
          <a:p>
            <a:pPr lvl="1"/>
            <a:r>
              <a:rPr lang="zh-CN" altLang="en-US" dirty="0"/>
              <a:t>每个</a:t>
            </a:r>
            <a:r>
              <a:rPr lang="zh-CN" altLang="en-US" dirty="0" smtClean="0"/>
              <a:t>类只能有一个构造方法，在</a:t>
            </a:r>
            <a:r>
              <a:rPr lang="en-US" altLang="zh-CN" dirty="0" smtClean="0"/>
              <a:t>CREATE OBJECT</a:t>
            </a:r>
            <a:r>
              <a:rPr lang="zh-CN" altLang="en-US" dirty="0" smtClean="0"/>
              <a:t>语句中自动调用构造方法</a:t>
            </a:r>
            <a:endParaRPr lang="en-US" altLang="zh-CN" dirty="0" smtClean="0"/>
          </a:p>
          <a:p>
            <a:r>
              <a:rPr lang="zh-CN" altLang="en-US" dirty="0" smtClean="0"/>
              <a:t>什么时候使用构造方法</a:t>
            </a:r>
            <a:endParaRPr lang="en-US" altLang="zh-CN" dirty="0" smtClean="0"/>
          </a:p>
          <a:p>
            <a:pPr lvl="1"/>
            <a:r>
              <a:rPr lang="zh-CN" altLang="en-US" dirty="0"/>
              <a:t>需要分配（外部）资源</a:t>
            </a:r>
          </a:p>
          <a:p>
            <a:pPr lvl="1"/>
            <a:r>
              <a:rPr lang="zh-CN" altLang="en-US" dirty="0"/>
              <a:t>需要初始化一些不能用</a:t>
            </a:r>
            <a:r>
              <a:rPr lang="en-US" altLang="zh-CN" dirty="0"/>
              <a:t>DATA </a:t>
            </a:r>
            <a:r>
              <a:rPr lang="zh-CN" altLang="en-US" dirty="0"/>
              <a:t>语句的</a:t>
            </a:r>
            <a:r>
              <a:rPr lang="en-US" altLang="zh-CN" dirty="0"/>
              <a:t>VALUE </a:t>
            </a:r>
            <a:r>
              <a:rPr lang="zh-CN" altLang="en-US" dirty="0"/>
              <a:t>指定的属性值</a:t>
            </a:r>
          </a:p>
          <a:p>
            <a:pPr lvl="1"/>
            <a:r>
              <a:rPr lang="zh-CN" altLang="en-US" dirty="0"/>
              <a:t>需要修改静态属性</a:t>
            </a:r>
          </a:p>
          <a:p>
            <a:pPr lvl="1"/>
            <a:r>
              <a:rPr lang="zh-CN" altLang="en-US" dirty="0"/>
              <a:t>通常不能显式的调用构造器</a:t>
            </a:r>
          </a:p>
          <a:p>
            <a:pPr lvl="1"/>
            <a:endParaRPr lang="zh-CN" altLang="en-US" dirty="0"/>
          </a:p>
        </p:txBody>
      </p:sp>
      <p:grpSp>
        <p:nvGrpSpPr>
          <p:cNvPr id="4" name="组合 3"/>
          <p:cNvGrpSpPr/>
          <p:nvPr/>
        </p:nvGrpSpPr>
        <p:grpSpPr>
          <a:xfrm>
            <a:off x="3563888" y="2882879"/>
            <a:ext cx="4608512" cy="3446066"/>
            <a:chOff x="827584" y="2146831"/>
            <a:chExt cx="4608512" cy="3446066"/>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146831"/>
              <a:ext cx="4608512" cy="34460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133375" y="4924012"/>
              <a:ext cx="1984573"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初始化类实例对象时，即调用构造方法</a:t>
              </a:r>
              <a:endParaRPr lang="zh-CN" altLang="en-US" sz="1400" b="1" dirty="0">
                <a:solidFill>
                  <a:srgbClr val="FF0000"/>
                </a:solidFill>
                <a:effectLst>
                  <a:outerShdw blurRad="38100" dist="38100" dir="2700000" algn="tl">
                    <a:srgbClr val="000000">
                      <a:alpha val="43137"/>
                    </a:srgbClr>
                  </a:outerShdw>
                </a:effectLst>
              </a:endParaRPr>
            </a:p>
          </p:txBody>
        </p:sp>
      </p:gr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36096" y="4099514"/>
            <a:ext cx="3310045" cy="11469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027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类的继承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什么是类的继承？</a:t>
            </a:r>
            <a:endParaRPr lang="en-US" altLang="zh-CN" dirty="0"/>
          </a:p>
          <a:p>
            <a:pPr lvl="1"/>
            <a:r>
              <a:rPr lang="zh-CN" altLang="en-US" dirty="0" smtClean="0"/>
              <a:t>继承的本质是代码重用。当要构造一个新类时，无需从零开始，可以参考一个已有类，再其基础上简历一个新类。</a:t>
            </a:r>
            <a:endParaRPr lang="en-US" altLang="zh-CN" dirty="0" smtClean="0"/>
          </a:p>
          <a:p>
            <a:pPr lvl="1"/>
            <a:r>
              <a:rPr lang="zh-CN" altLang="en-US" dirty="0"/>
              <a:t>参考</a:t>
            </a:r>
            <a:r>
              <a:rPr lang="zh-CN" altLang="en-US" dirty="0" smtClean="0"/>
              <a:t>类：基类</a:t>
            </a:r>
            <a:r>
              <a:rPr lang="en-US" altLang="zh-CN" dirty="0" smtClean="0"/>
              <a:t>/</a:t>
            </a:r>
            <a:r>
              <a:rPr lang="zh-CN" altLang="en-US" dirty="0" smtClean="0"/>
              <a:t>父类。新建类：派生类</a:t>
            </a:r>
            <a:r>
              <a:rPr lang="en-US" altLang="zh-CN" dirty="0" smtClean="0"/>
              <a:t>/</a:t>
            </a:r>
            <a:r>
              <a:rPr lang="zh-CN" altLang="en-US" dirty="0" smtClean="0"/>
              <a:t>子类</a:t>
            </a:r>
            <a:endParaRPr lang="en-US" altLang="zh-CN" dirty="0" smtClean="0"/>
          </a:p>
          <a:p>
            <a:pPr lvl="1"/>
            <a:r>
              <a:rPr lang="zh-CN" altLang="en-US" dirty="0"/>
              <a:t>派生</a:t>
            </a:r>
            <a:r>
              <a:rPr lang="zh-CN" altLang="en-US" dirty="0" smtClean="0"/>
              <a:t>类可以继承基类所有的属性和方法，并可以在此基础上添加新的特性</a:t>
            </a:r>
            <a:endParaRPr lang="en-US" altLang="zh-CN" dirty="0" smtClean="0"/>
          </a:p>
          <a:p>
            <a:r>
              <a:rPr lang="zh-CN" altLang="en-US" dirty="0" smtClean="0"/>
              <a:t>语句</a:t>
            </a:r>
            <a:endParaRPr lang="en-US" altLang="zh-CN" dirty="0" smtClean="0"/>
          </a:p>
          <a:p>
            <a:pPr lvl="1"/>
            <a:r>
              <a:rPr lang="en-US" altLang="zh-CN" dirty="0" smtClean="0"/>
              <a:t>CLASS &lt;subclass&gt;DEFINITION INHERITING FROM &lt;superclass&gt; .</a:t>
            </a:r>
          </a:p>
          <a:p>
            <a:endParaRPr lang="en-US" altLang="zh-CN" dirty="0" smtClean="0"/>
          </a:p>
          <a:p>
            <a:r>
              <a:rPr lang="zh-CN" altLang="en-US" dirty="0" smtClean="0"/>
              <a:t>多态性类继承的实现</a:t>
            </a:r>
            <a:endParaRPr lang="en-US" altLang="zh-CN" dirty="0" smtClean="0"/>
          </a:p>
          <a:p>
            <a:pPr lvl="1"/>
            <a:r>
              <a:rPr lang="zh-CN" altLang="en-US" dirty="0" smtClean="0"/>
              <a:t>由于每个派生类的属性不同，相同的基类对象在不同的派生类中需要以不同的方式来表现，因此提供多态的概念。</a:t>
            </a:r>
            <a:endParaRPr lang="en-US" altLang="zh-CN" dirty="0" smtClean="0"/>
          </a:p>
          <a:p>
            <a:pPr lvl="1"/>
            <a:r>
              <a:rPr lang="zh-CN" altLang="en-US" dirty="0" smtClean="0"/>
              <a:t>在派生类中定义和基类相同的接口，但是可以使用不同的代码来实现。</a:t>
            </a:r>
            <a:endParaRPr lang="en-US" altLang="zh-CN" dirty="0" smtClean="0"/>
          </a:p>
          <a:p>
            <a:r>
              <a:rPr lang="zh-CN" altLang="en-US" dirty="0" smtClean="0"/>
              <a:t>语句</a:t>
            </a:r>
            <a:endParaRPr lang="en-US" altLang="zh-CN" dirty="0" smtClean="0"/>
          </a:p>
          <a:p>
            <a:pPr lvl="1"/>
            <a:r>
              <a:rPr lang="en-US" altLang="zh-CN" dirty="0" smtClean="0"/>
              <a:t>METHOD &lt;meth&gt; REDEFINITION .</a:t>
            </a:r>
          </a:p>
          <a:p>
            <a:pPr lvl="1"/>
            <a:r>
              <a:rPr lang="zh-CN" altLang="en-US" dirty="0"/>
              <a:t>在派生</a:t>
            </a:r>
            <a:r>
              <a:rPr lang="zh-CN" altLang="en-US" dirty="0" smtClean="0"/>
              <a:t>类中使用基类的方法，使用</a:t>
            </a:r>
            <a:r>
              <a:rPr lang="en-US" altLang="zh-CN" dirty="0" smtClean="0"/>
              <a:t>SUPER</a:t>
            </a:r>
            <a:r>
              <a:rPr lang="zh-CN" altLang="en-US" dirty="0" smtClean="0"/>
              <a:t>：</a:t>
            </a:r>
            <a:r>
              <a:rPr lang="en-US" altLang="zh-CN" dirty="0" smtClean="0"/>
              <a:t>CALL METHOD SUPER-&gt;&lt;meth&gt;.</a:t>
            </a:r>
          </a:p>
          <a:p>
            <a:pPr lvl="1"/>
            <a:r>
              <a:rPr lang="zh-CN" altLang="en-US" dirty="0" smtClean="0"/>
              <a:t>重载方法，使用</a:t>
            </a:r>
            <a:r>
              <a:rPr lang="en-US" altLang="zh-CN" dirty="0" smtClean="0"/>
              <a:t>ME</a:t>
            </a:r>
            <a:r>
              <a:rPr lang="zh-CN" altLang="en-US" dirty="0" smtClean="0"/>
              <a:t>：</a:t>
            </a:r>
            <a:r>
              <a:rPr lang="en-US" altLang="zh-CN" dirty="0" smtClean="0"/>
              <a:t>CALL METHOD ME-&gt;&lt;meth&gt;</a:t>
            </a:r>
            <a:r>
              <a:rPr lang="en-US" altLang="zh-CN" dirty="0"/>
              <a:t>.</a:t>
            </a:r>
            <a:endParaRPr lang="en-US" altLang="zh-CN" dirty="0" smtClean="0"/>
          </a:p>
        </p:txBody>
      </p:sp>
    </p:spTree>
    <p:extLst>
      <p:ext uri="{BB962C8B-B14F-4D97-AF65-F5344CB8AC3E}">
        <p14:creationId xmlns:p14="http://schemas.microsoft.com/office/powerpoint/2010/main" xmlns="" val="491989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a:t>
            </a:r>
          </a:p>
        </p:txBody>
      </p:sp>
      <p:sp>
        <p:nvSpPr>
          <p:cNvPr id="3" name="内容占位符 2"/>
          <p:cNvSpPr>
            <a:spLocks noGrp="1"/>
          </p:cNvSpPr>
          <p:nvPr>
            <p:ph idx="1"/>
          </p:nvPr>
        </p:nvSpPr>
        <p:spPr/>
        <p:txBody>
          <a:bodyPr/>
          <a:lstStyle/>
          <a:p>
            <a:endParaRPr lang="zh-CN" altLang="en-US"/>
          </a:p>
        </p:txBody>
      </p:sp>
      <p:grpSp>
        <p:nvGrpSpPr>
          <p:cNvPr id="7" name="组合 6"/>
          <p:cNvGrpSpPr/>
          <p:nvPr/>
        </p:nvGrpSpPr>
        <p:grpSpPr>
          <a:xfrm>
            <a:off x="539552" y="1663427"/>
            <a:ext cx="5924550" cy="3505200"/>
            <a:chOff x="539552" y="1663427"/>
            <a:chExt cx="5924550" cy="350520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663427"/>
              <a:ext cx="5924550"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TextBox 7"/>
            <p:cNvSpPr txBox="1"/>
            <p:nvPr/>
          </p:nvSpPr>
          <p:spPr>
            <a:xfrm>
              <a:off x="627385" y="3291016"/>
              <a:ext cx="1984573"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基类定义方法</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9" name="组合 8"/>
          <p:cNvGrpSpPr/>
          <p:nvPr/>
        </p:nvGrpSpPr>
        <p:grpSpPr>
          <a:xfrm>
            <a:off x="1619672" y="2204864"/>
            <a:ext cx="6134100" cy="4457700"/>
            <a:chOff x="1619672" y="2204864"/>
            <a:chExt cx="6134100" cy="4457700"/>
          </a:xfrm>
        </p:grpSpPr>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19672" y="2204864"/>
              <a:ext cx="613410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extBox 9"/>
            <p:cNvSpPr txBox="1"/>
            <p:nvPr/>
          </p:nvSpPr>
          <p:spPr>
            <a:xfrm>
              <a:off x="5004048" y="5656539"/>
              <a:ext cx="1984573"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派生类重定义方法</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11" name="组合 10"/>
          <p:cNvGrpSpPr/>
          <p:nvPr/>
        </p:nvGrpSpPr>
        <p:grpSpPr>
          <a:xfrm>
            <a:off x="2699792" y="3552626"/>
            <a:ext cx="6029325" cy="1209675"/>
            <a:chOff x="2699792" y="3552626"/>
            <a:chExt cx="6029325" cy="1209675"/>
          </a:xfrm>
        </p:grpSpPr>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99792" y="3552626"/>
              <a:ext cx="6029325" cy="1209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extBox 11"/>
            <p:cNvSpPr txBox="1"/>
            <p:nvPr/>
          </p:nvSpPr>
          <p:spPr>
            <a:xfrm>
              <a:off x="5436097" y="3552626"/>
              <a:ext cx="2939140"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调用时使用</a:t>
              </a:r>
              <a:r>
                <a:rPr lang="en-US" altLang="zh-CN" sz="1400" b="1" dirty="0" smtClean="0">
                  <a:solidFill>
                    <a:srgbClr val="FF0000"/>
                  </a:solidFill>
                  <a:effectLst>
                    <a:outerShdw blurRad="38100" dist="38100" dir="2700000" algn="tl">
                      <a:srgbClr val="000000">
                        <a:alpha val="43137"/>
                      </a:srgbClr>
                    </a:outerShdw>
                  </a:effectLst>
                </a:rPr>
                <a:t>SUPER</a:t>
              </a:r>
              <a:r>
                <a:rPr lang="zh-CN" altLang="en-US" sz="1400" b="1" dirty="0" smtClean="0">
                  <a:solidFill>
                    <a:srgbClr val="FF0000"/>
                  </a:solidFill>
                  <a:effectLst>
                    <a:outerShdw blurRad="38100" dist="38100" dir="2700000" algn="tl">
                      <a:srgbClr val="000000">
                        <a:alpha val="43137"/>
                      </a:srgbClr>
                    </a:outerShdw>
                  </a:effectLst>
                </a:rPr>
                <a:t>指定基类方法，或</a:t>
              </a:r>
              <a:r>
                <a:rPr lang="en-US" altLang="zh-CN" sz="1400" b="1" dirty="0" smtClean="0">
                  <a:solidFill>
                    <a:srgbClr val="FF0000"/>
                  </a:solidFill>
                  <a:effectLst>
                    <a:outerShdw blurRad="38100" dist="38100" dir="2700000" algn="tl">
                      <a:srgbClr val="000000">
                        <a:alpha val="43137"/>
                      </a:srgbClr>
                    </a:outerShdw>
                  </a:effectLst>
                </a:rPr>
                <a:t>ME</a:t>
              </a:r>
              <a:r>
                <a:rPr lang="zh-CN" altLang="en-US" sz="1400" b="1" dirty="0" smtClean="0">
                  <a:solidFill>
                    <a:srgbClr val="FF0000"/>
                  </a:solidFill>
                  <a:effectLst>
                    <a:outerShdw blurRad="38100" dist="38100" dir="2700000" algn="tl">
                      <a:srgbClr val="000000">
                        <a:alpha val="43137"/>
                      </a:srgbClr>
                    </a:outerShdw>
                  </a:effectLst>
                </a:rPr>
                <a:t>指定派生类方法</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13" name="组合 12"/>
          <p:cNvGrpSpPr/>
          <p:nvPr/>
        </p:nvGrpSpPr>
        <p:grpSpPr>
          <a:xfrm>
            <a:off x="4426619" y="4030018"/>
            <a:ext cx="4467225" cy="1514475"/>
            <a:chOff x="4426619" y="4030018"/>
            <a:chExt cx="4467225" cy="1514475"/>
          </a:xfrm>
        </p:grpSpPr>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26619" y="4030018"/>
              <a:ext cx="4467225" cy="1514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p:cNvSpPr txBox="1"/>
            <p:nvPr/>
          </p:nvSpPr>
          <p:spPr>
            <a:xfrm>
              <a:off x="6089641" y="5060905"/>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结果</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xmlns="" val="39741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抽象类</a:t>
            </a:r>
            <a:endParaRPr lang="zh-CN" altLang="en-US" dirty="0"/>
          </a:p>
        </p:txBody>
      </p:sp>
      <p:sp>
        <p:nvSpPr>
          <p:cNvPr id="3" name="内容占位符 2"/>
          <p:cNvSpPr>
            <a:spLocks noGrp="1"/>
          </p:cNvSpPr>
          <p:nvPr>
            <p:ph idx="1"/>
          </p:nvPr>
        </p:nvSpPr>
        <p:spPr/>
        <p:txBody>
          <a:bodyPr/>
          <a:lstStyle/>
          <a:p>
            <a:r>
              <a:rPr lang="zh-CN" altLang="en-US" dirty="0" smtClean="0"/>
              <a:t>抽象类</a:t>
            </a:r>
            <a:endParaRPr lang="en-US" altLang="zh-CN" dirty="0" smtClean="0"/>
          </a:p>
          <a:p>
            <a:pPr lvl="1"/>
            <a:r>
              <a:rPr lang="zh-CN" altLang="en-US" dirty="0"/>
              <a:t>含有一个或多个</a:t>
            </a:r>
            <a:r>
              <a:rPr lang="zh-CN" altLang="en-US" dirty="0" smtClean="0"/>
              <a:t>方法的类，称为抽象类</a:t>
            </a:r>
            <a:endParaRPr lang="en-US" altLang="zh-CN" dirty="0" smtClean="0"/>
          </a:p>
          <a:p>
            <a:pPr lvl="1"/>
            <a:r>
              <a:rPr lang="zh-CN" altLang="en-US" dirty="0" smtClean="0"/>
              <a:t>抽象类不能使用</a:t>
            </a:r>
            <a:r>
              <a:rPr lang="en-US" altLang="zh-CN" dirty="0" smtClean="0"/>
              <a:t>CREATE OBJECT</a:t>
            </a:r>
            <a:r>
              <a:rPr lang="zh-CN" altLang="en-US" dirty="0" smtClean="0"/>
              <a:t>语句来创建实例对象</a:t>
            </a:r>
            <a:endParaRPr lang="en-US" altLang="zh-CN" dirty="0" smtClean="0"/>
          </a:p>
          <a:p>
            <a:pPr lvl="1"/>
            <a:r>
              <a:rPr lang="zh-CN" altLang="en-US" dirty="0"/>
              <a:t>仅</a:t>
            </a:r>
            <a:r>
              <a:rPr lang="zh-CN" altLang="en-US" dirty="0" smtClean="0"/>
              <a:t>包含没有具体实现的方法</a:t>
            </a:r>
            <a:endParaRPr lang="en-US" altLang="zh-CN" dirty="0" smtClean="0"/>
          </a:p>
          <a:p>
            <a:pPr lvl="2"/>
            <a:r>
              <a:rPr lang="en-US" altLang="zh-CN" dirty="0" smtClean="0"/>
              <a:t>CLASS &lt;class&gt; DEFINITION ABSTRACT .</a:t>
            </a:r>
            <a:r>
              <a:rPr lang="zh-CN" altLang="en-US" dirty="0" smtClean="0"/>
              <a:t>  </a:t>
            </a:r>
            <a:r>
              <a:rPr lang="en-US" altLang="zh-CN" dirty="0" smtClean="0"/>
              <a:t>/ ENDCLASS .</a:t>
            </a:r>
            <a:endParaRPr lang="en-US" altLang="zh-CN" dirty="0"/>
          </a:p>
          <a:p>
            <a:r>
              <a:rPr lang="zh-CN" altLang="en-US" dirty="0" smtClean="0"/>
              <a:t>抽象方法</a:t>
            </a:r>
            <a:endParaRPr lang="en-US" altLang="zh-CN" dirty="0" smtClean="0"/>
          </a:p>
          <a:p>
            <a:pPr lvl="1"/>
            <a:r>
              <a:rPr lang="zh-CN" altLang="en-US" dirty="0"/>
              <a:t>仅</a:t>
            </a:r>
            <a:r>
              <a:rPr lang="zh-CN" altLang="en-US" dirty="0" smtClean="0"/>
              <a:t>包含方法定义，但没有具体实现的方法，需要通过派生类来实现</a:t>
            </a:r>
            <a:endParaRPr lang="en-US" altLang="zh-CN" dirty="0" smtClean="0"/>
          </a:p>
          <a:p>
            <a:pPr lvl="2"/>
            <a:r>
              <a:rPr lang="en-US" altLang="zh-CN" dirty="0" smtClean="0"/>
              <a:t>METHODS &lt;meth&gt; ABSTRACT .</a:t>
            </a:r>
          </a:p>
        </p:txBody>
      </p:sp>
      <p:grpSp>
        <p:nvGrpSpPr>
          <p:cNvPr id="5" name="组合 4"/>
          <p:cNvGrpSpPr/>
          <p:nvPr/>
        </p:nvGrpSpPr>
        <p:grpSpPr>
          <a:xfrm>
            <a:off x="179512" y="4149080"/>
            <a:ext cx="5943600" cy="1704975"/>
            <a:chOff x="179512" y="4149080"/>
            <a:chExt cx="5943600" cy="1704975"/>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4149080"/>
              <a:ext cx="5943600" cy="1704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TextBox 8"/>
            <p:cNvSpPr txBox="1"/>
            <p:nvPr/>
          </p:nvSpPr>
          <p:spPr>
            <a:xfrm>
              <a:off x="683568" y="4628887"/>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定义抽象类</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6" name="组合 5"/>
          <p:cNvGrpSpPr/>
          <p:nvPr/>
        </p:nvGrpSpPr>
        <p:grpSpPr>
          <a:xfrm>
            <a:off x="1637101" y="2771212"/>
            <a:ext cx="5472608" cy="3715349"/>
            <a:chOff x="1637101" y="3086796"/>
            <a:chExt cx="5472608" cy="3715349"/>
          </a:xfrm>
        </p:grpSpPr>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7101" y="3086796"/>
              <a:ext cx="5472608" cy="37153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1" name="TextBox 10"/>
            <p:cNvSpPr txBox="1"/>
            <p:nvPr/>
          </p:nvSpPr>
          <p:spPr>
            <a:xfrm>
              <a:off x="5004048" y="3995191"/>
              <a:ext cx="1794729"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继承，定义派生类</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7" name="组合 6"/>
          <p:cNvGrpSpPr/>
          <p:nvPr/>
        </p:nvGrpSpPr>
        <p:grpSpPr>
          <a:xfrm>
            <a:off x="3320974" y="4149080"/>
            <a:ext cx="4086225" cy="1323975"/>
            <a:chOff x="3320974" y="4149080"/>
            <a:chExt cx="4086225" cy="1323975"/>
          </a:xfrm>
        </p:grpSpPr>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20974" y="4149080"/>
              <a:ext cx="4086225" cy="1323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TextBox 12"/>
            <p:cNvSpPr txBox="1"/>
            <p:nvPr/>
          </p:nvSpPr>
          <p:spPr>
            <a:xfrm>
              <a:off x="5657596" y="4628887"/>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调用</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8" name="组合 7"/>
          <p:cNvGrpSpPr/>
          <p:nvPr/>
        </p:nvGrpSpPr>
        <p:grpSpPr>
          <a:xfrm>
            <a:off x="5004048" y="4509120"/>
            <a:ext cx="3657600" cy="1666875"/>
            <a:chOff x="5004048" y="4509120"/>
            <a:chExt cx="3657600" cy="1666875"/>
          </a:xfrm>
        </p:grpSpPr>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04048" y="4509120"/>
              <a:ext cx="3657600" cy="1666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5" name="TextBox 14"/>
            <p:cNvSpPr txBox="1"/>
            <p:nvPr/>
          </p:nvSpPr>
          <p:spPr>
            <a:xfrm>
              <a:off x="7308304" y="5700166"/>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结果</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xmlns="" val="44075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从</a:t>
            </a:r>
            <a:r>
              <a:rPr lang="en-US" altLang="zh-CN" dirty="0" smtClean="0"/>
              <a:t>SAP R/3 4.0</a:t>
            </a:r>
            <a:r>
              <a:rPr lang="zh-CN" altLang="en-US" dirty="0" smtClean="0"/>
              <a:t>版本开始，</a:t>
            </a:r>
            <a:r>
              <a:rPr lang="en-US" altLang="zh-CN" dirty="0" smtClean="0"/>
              <a:t>ABAP</a:t>
            </a:r>
            <a:r>
              <a:rPr lang="zh-CN" altLang="en-US" dirty="0" smtClean="0"/>
              <a:t>就引入了面向对象的开发概念。</a:t>
            </a:r>
            <a:endParaRPr lang="en-US" altLang="zh-CN" dirty="0" smtClean="0"/>
          </a:p>
          <a:p>
            <a:r>
              <a:rPr lang="en-US" altLang="zh-CN" dirty="0" smtClean="0"/>
              <a:t>ABAP</a:t>
            </a:r>
            <a:r>
              <a:rPr lang="zh-CN" altLang="en-US" dirty="0" smtClean="0"/>
              <a:t>语言的发展</a:t>
            </a:r>
            <a:endParaRPr lang="en-US" altLang="zh-CN" dirty="0" smtClean="0"/>
          </a:p>
          <a:p>
            <a:pPr lvl="1"/>
            <a:r>
              <a:rPr lang="zh-CN" altLang="en-US" dirty="0" smtClean="0"/>
              <a:t>宏编译器</a:t>
            </a:r>
            <a:endParaRPr lang="en-US" altLang="zh-CN" dirty="0" smtClean="0"/>
          </a:p>
          <a:p>
            <a:pPr lvl="1"/>
            <a:r>
              <a:rPr lang="en-US" altLang="zh-CN" dirty="0" smtClean="0"/>
              <a:t>ABAP</a:t>
            </a:r>
            <a:r>
              <a:rPr lang="zh-CN" altLang="en-US" dirty="0" smtClean="0"/>
              <a:t>语言出现</a:t>
            </a:r>
            <a:r>
              <a:rPr lang="en-US" altLang="zh-CN" dirty="0" smtClean="0"/>
              <a:t>-</a:t>
            </a:r>
            <a:r>
              <a:rPr lang="zh-CN" altLang="en-US" dirty="0" smtClean="0"/>
              <a:t>面向过程</a:t>
            </a:r>
            <a:endParaRPr lang="en-US" altLang="zh-CN" dirty="0" smtClean="0"/>
          </a:p>
          <a:p>
            <a:pPr lvl="1"/>
            <a:r>
              <a:rPr lang="en-US" altLang="zh-CN" dirty="0" smtClean="0"/>
              <a:t>ABAP</a:t>
            </a:r>
            <a:r>
              <a:rPr lang="zh-CN" altLang="en-US" dirty="0" smtClean="0"/>
              <a:t>语言</a:t>
            </a:r>
            <a:r>
              <a:rPr lang="en-US" altLang="zh-CN" dirty="0" smtClean="0"/>
              <a:t>-</a:t>
            </a:r>
            <a:r>
              <a:rPr lang="zh-CN" altLang="en-US" dirty="0" smtClean="0"/>
              <a:t>面向对象（</a:t>
            </a:r>
            <a:r>
              <a:rPr lang="en-US" altLang="zh-CN" dirty="0" smtClean="0"/>
              <a:t>Object-oriented</a:t>
            </a:r>
            <a:r>
              <a:rPr lang="zh-CN" altLang="en-US" dirty="0" smtClean="0"/>
              <a:t>）</a:t>
            </a:r>
            <a:endParaRPr lang="en-US" altLang="zh-CN" dirty="0" smtClean="0"/>
          </a:p>
          <a:p>
            <a:pPr lvl="2"/>
            <a:r>
              <a:rPr lang="en-US" altLang="zh-CN" dirty="0" smtClean="0"/>
              <a:t>ABAP</a:t>
            </a:r>
            <a:r>
              <a:rPr lang="zh-CN" altLang="en-US" dirty="0" smtClean="0"/>
              <a:t>对象是</a:t>
            </a:r>
            <a:r>
              <a:rPr lang="en-US" altLang="zh-CN" dirty="0" smtClean="0"/>
              <a:t>ABAP</a:t>
            </a:r>
            <a:r>
              <a:rPr lang="zh-CN" altLang="en-US" dirty="0" smtClean="0"/>
              <a:t>的扩展，集合了</a:t>
            </a:r>
            <a:r>
              <a:rPr lang="en-US" altLang="zh-CN" dirty="0" smtClean="0"/>
              <a:t>Java</a:t>
            </a:r>
            <a:r>
              <a:rPr lang="zh-CN" altLang="en-US" dirty="0" smtClean="0"/>
              <a:t>，</a:t>
            </a:r>
            <a:r>
              <a:rPr lang="en-US" altLang="zh-CN" dirty="0" smtClean="0"/>
              <a:t>C++</a:t>
            </a:r>
            <a:r>
              <a:rPr lang="zh-CN" altLang="en-US" dirty="0" smtClean="0"/>
              <a:t>，</a:t>
            </a:r>
            <a:r>
              <a:rPr lang="en-US" altLang="zh-CN" dirty="0" smtClean="0"/>
              <a:t>Smalltalk</a:t>
            </a:r>
            <a:r>
              <a:rPr lang="zh-CN" altLang="en-US" dirty="0" smtClean="0"/>
              <a:t>等语言的特点。和原来的</a:t>
            </a:r>
            <a:r>
              <a:rPr lang="en-US" altLang="zh-CN" dirty="0" smtClean="0"/>
              <a:t>ABAP</a:t>
            </a:r>
            <a:r>
              <a:rPr lang="zh-CN" altLang="en-US" dirty="0" smtClean="0"/>
              <a:t>无缝集成</a:t>
            </a:r>
            <a:endParaRPr lang="en-US" altLang="zh-CN" dirty="0" smtClean="0"/>
          </a:p>
          <a:p>
            <a:r>
              <a:rPr lang="zh-CN" altLang="en-US" dirty="0" smtClean="0"/>
              <a:t>面向对象解决方法中，重点放在了对现实生活中的对象结构化或抽象化</a:t>
            </a:r>
            <a:endParaRPr lang="en-US" altLang="zh-CN" dirty="0"/>
          </a:p>
          <a:p>
            <a:pPr lvl="1"/>
            <a:r>
              <a:rPr lang="zh-CN" altLang="en-US" dirty="0" smtClean="0"/>
              <a:t>属性（</a:t>
            </a:r>
            <a:r>
              <a:rPr lang="en-US" altLang="zh-CN" dirty="0" smtClean="0"/>
              <a:t>Attributes</a:t>
            </a:r>
            <a:r>
              <a:rPr lang="zh-CN" altLang="en-US" dirty="0" smtClean="0"/>
              <a:t>）：对象的属性及特征</a:t>
            </a:r>
            <a:endParaRPr lang="en-US" altLang="zh-CN" dirty="0" smtClean="0"/>
          </a:p>
          <a:p>
            <a:pPr lvl="1"/>
            <a:r>
              <a:rPr lang="zh-CN" altLang="en-US" dirty="0" smtClean="0"/>
              <a:t>方法（</a:t>
            </a:r>
            <a:r>
              <a:rPr lang="en-US" altLang="zh-CN" dirty="0" smtClean="0"/>
              <a:t>Method</a:t>
            </a:r>
            <a:r>
              <a:rPr lang="zh-CN" altLang="en-US" dirty="0" smtClean="0"/>
              <a:t>）：定义对象的行为</a:t>
            </a:r>
            <a:endParaRPr lang="en-US" altLang="zh-CN" dirty="0" smtClean="0"/>
          </a:p>
          <a:p>
            <a:endParaRPr lang="en-US" altLang="zh-CN" dirty="0" smtClean="0"/>
          </a:p>
          <a:p>
            <a:r>
              <a:rPr lang="zh-CN" altLang="en-US" dirty="0" smtClean="0"/>
              <a:t>类</a:t>
            </a:r>
            <a:r>
              <a:rPr lang="zh-CN" altLang="en-US" dirty="0"/>
              <a:t>的</a:t>
            </a:r>
            <a:r>
              <a:rPr lang="zh-CN" altLang="en-US" dirty="0" smtClean="0"/>
              <a:t>优点</a:t>
            </a:r>
            <a:endParaRPr lang="en-US" altLang="zh-CN" dirty="0" smtClean="0"/>
          </a:p>
          <a:p>
            <a:pPr lvl="1"/>
            <a:r>
              <a:rPr lang="zh-CN" altLang="en-US" dirty="0" smtClean="0"/>
              <a:t>可以重复利用代码（传统</a:t>
            </a:r>
            <a:r>
              <a:rPr lang="en-US" altLang="zh-CN" dirty="0" smtClean="0"/>
              <a:t>ABAP-&gt;</a:t>
            </a:r>
            <a:r>
              <a:rPr lang="zh-CN" altLang="en-US" dirty="0" smtClean="0"/>
              <a:t>重用部分）</a:t>
            </a:r>
            <a:endParaRPr lang="en-US" altLang="zh-CN" dirty="0" smtClean="0"/>
          </a:p>
          <a:p>
            <a:pPr lvl="1"/>
            <a:r>
              <a:rPr lang="zh-CN" altLang="en-US" dirty="0" smtClean="0"/>
              <a:t>可以封装数据</a:t>
            </a:r>
            <a:endParaRPr lang="en-US" altLang="zh-CN" dirty="0" smtClean="0"/>
          </a:p>
          <a:p>
            <a:pPr lvl="1"/>
            <a:endParaRPr lang="en-US" altLang="zh-CN" dirty="0" smtClean="0"/>
          </a:p>
        </p:txBody>
      </p:sp>
    </p:spTree>
    <p:extLst>
      <p:ext uri="{BB962C8B-B14F-4D97-AF65-F5344CB8AC3E}">
        <p14:creationId xmlns:p14="http://schemas.microsoft.com/office/powerpoint/2010/main" xmlns="" val="451820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最终类</a:t>
            </a:r>
            <a:endParaRPr lang="zh-CN" altLang="en-US" dirty="0"/>
          </a:p>
        </p:txBody>
      </p:sp>
      <p:sp>
        <p:nvSpPr>
          <p:cNvPr id="3" name="内容占位符 2"/>
          <p:cNvSpPr>
            <a:spLocks noGrp="1"/>
          </p:cNvSpPr>
          <p:nvPr>
            <p:ph idx="1"/>
          </p:nvPr>
        </p:nvSpPr>
        <p:spPr/>
        <p:txBody>
          <a:bodyPr/>
          <a:lstStyle/>
          <a:p>
            <a:r>
              <a:rPr lang="zh-CN" altLang="en-US" dirty="0" smtClean="0"/>
              <a:t>最终类和最终方法，都是不可继承的</a:t>
            </a:r>
            <a:endParaRPr lang="en-US" altLang="zh-CN" dirty="0" smtClean="0"/>
          </a:p>
          <a:p>
            <a:pPr lvl="1"/>
            <a:r>
              <a:rPr lang="zh-CN" altLang="en-US" dirty="0" smtClean="0"/>
              <a:t>防止由于设计中多级别派生造成类造成的语法和语义的冲突</a:t>
            </a:r>
            <a:endParaRPr lang="en-US" altLang="zh-CN" dirty="0" smtClean="0"/>
          </a:p>
          <a:p>
            <a:r>
              <a:rPr lang="zh-CN" altLang="en-US" dirty="0" smtClean="0"/>
              <a:t>语句</a:t>
            </a:r>
            <a:endParaRPr lang="en-US" altLang="zh-CN" dirty="0" smtClean="0"/>
          </a:p>
          <a:p>
            <a:pPr lvl="1"/>
            <a:r>
              <a:rPr lang="en-US" altLang="zh-CN" dirty="0" smtClean="0"/>
              <a:t>CLASS &lt;class&gt; DEFINITION FINAL .  /  ENDCLASS .</a:t>
            </a:r>
          </a:p>
          <a:p>
            <a:pPr lvl="1"/>
            <a:r>
              <a:rPr lang="en-US" altLang="zh-CN" dirty="0" smtClean="0"/>
              <a:t>METHODS &lt;meth&gt; FINAL .</a:t>
            </a:r>
          </a:p>
        </p:txBody>
      </p:sp>
    </p:spTree>
    <p:extLst>
      <p:ext uri="{BB962C8B-B14F-4D97-AF65-F5344CB8AC3E}">
        <p14:creationId xmlns:p14="http://schemas.microsoft.com/office/powerpoint/2010/main" xmlns="" val="678664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idx="1"/>
          </p:nvPr>
        </p:nvSpPr>
        <p:spPr>
          <a:xfrm>
            <a:off x="457200" y="1600200"/>
            <a:ext cx="8229600" cy="5257800"/>
          </a:xfrm>
        </p:spPr>
        <p:txBody>
          <a:bodyPr>
            <a:normAutofit fontScale="92500" lnSpcReduction="10000"/>
          </a:bodyPr>
          <a:lstStyle/>
          <a:p>
            <a:r>
              <a:rPr lang="zh-CN" altLang="en-US" dirty="0" smtClean="0"/>
              <a:t>接口（</a:t>
            </a:r>
            <a:r>
              <a:rPr lang="en-US" altLang="zh-CN" dirty="0" smtClean="0"/>
              <a:t>INTERFACE</a:t>
            </a:r>
            <a:r>
              <a:rPr lang="zh-CN" altLang="en-US" dirty="0" smtClean="0"/>
              <a:t>）</a:t>
            </a:r>
            <a:endParaRPr lang="en-US" altLang="zh-CN" dirty="0" smtClean="0"/>
          </a:p>
          <a:p>
            <a:pPr lvl="1"/>
            <a:r>
              <a:rPr lang="zh-CN" altLang="en-US" dirty="0" smtClean="0"/>
              <a:t>和抽象类相似，定义了一些未实现的属性和方法，所有继承它的类都继承这些成员</a:t>
            </a:r>
            <a:endParaRPr lang="en-US" altLang="zh-CN" dirty="0" smtClean="0"/>
          </a:p>
          <a:p>
            <a:pPr lvl="1"/>
            <a:r>
              <a:rPr lang="zh-CN" altLang="en-US" dirty="0"/>
              <a:t>不</a:t>
            </a:r>
            <a:r>
              <a:rPr lang="zh-CN" altLang="en-US" dirty="0" smtClean="0"/>
              <a:t>需要方法实现，不能直接实例化</a:t>
            </a:r>
            <a:endParaRPr lang="en-US" altLang="zh-CN" dirty="0" smtClean="0"/>
          </a:p>
          <a:p>
            <a:pPr lvl="1"/>
            <a:r>
              <a:rPr lang="zh-CN" altLang="en-US" dirty="0" smtClean="0"/>
              <a:t>接口所有成员都是抽象的</a:t>
            </a:r>
            <a:endParaRPr lang="en-US" altLang="zh-CN" dirty="0" smtClean="0"/>
          </a:p>
          <a:p>
            <a:pPr lvl="1"/>
            <a:r>
              <a:rPr lang="zh-CN" altLang="en-US" dirty="0"/>
              <a:t>接口</a:t>
            </a:r>
            <a:r>
              <a:rPr lang="zh-CN" altLang="en-US" dirty="0" smtClean="0"/>
              <a:t>成员一般是公有的</a:t>
            </a:r>
            <a:endParaRPr lang="en-US" altLang="zh-CN" dirty="0" smtClean="0"/>
          </a:p>
          <a:p>
            <a:pPr lvl="1"/>
            <a:r>
              <a:rPr lang="zh-CN" altLang="en-US" dirty="0"/>
              <a:t>接口中</a:t>
            </a:r>
            <a:r>
              <a:rPr lang="zh-CN" altLang="en-US" dirty="0" smtClean="0"/>
              <a:t>不能含有构造方</a:t>
            </a:r>
            <a:r>
              <a:rPr lang="zh-CN" altLang="en-US" dirty="0" smtClean="0"/>
              <a:t>法</a:t>
            </a:r>
            <a:endParaRPr lang="en-US" altLang="zh-CN" dirty="0" smtClean="0"/>
          </a:p>
          <a:p>
            <a:r>
              <a:rPr lang="zh-CN" altLang="en-US" dirty="0" smtClean="0"/>
              <a:t>语句</a:t>
            </a:r>
            <a:endParaRPr lang="en-US" altLang="zh-CN" dirty="0" smtClean="0"/>
          </a:p>
          <a:p>
            <a:pPr lvl="1"/>
            <a:r>
              <a:rPr lang="en-US" altLang="zh-CN" dirty="0" smtClean="0"/>
              <a:t>INTERFACE &lt;</a:t>
            </a:r>
            <a:r>
              <a:rPr lang="en-US" altLang="zh-CN" dirty="0" err="1" smtClean="0"/>
              <a:t>intf</a:t>
            </a:r>
            <a:r>
              <a:rPr lang="en-US" altLang="zh-CN" dirty="0" smtClean="0"/>
              <a:t>&gt; .</a:t>
            </a:r>
          </a:p>
          <a:p>
            <a:pPr marL="914400" lvl="2" indent="0">
              <a:buNone/>
            </a:pPr>
            <a:r>
              <a:rPr lang="en-US" altLang="zh-CN" dirty="0" smtClean="0"/>
              <a:t>DATA </a:t>
            </a:r>
            <a:r>
              <a:rPr lang="en-US" altLang="zh-CN" dirty="0"/>
              <a:t>…</a:t>
            </a:r>
          </a:p>
          <a:p>
            <a:pPr marL="914400" lvl="2" indent="0">
              <a:buNone/>
            </a:pPr>
            <a:r>
              <a:rPr lang="en-US" altLang="zh-CN" dirty="0"/>
              <a:t>METHOD ...</a:t>
            </a:r>
          </a:p>
          <a:p>
            <a:pPr marL="457200" lvl="1" indent="0">
              <a:buNone/>
            </a:pPr>
            <a:r>
              <a:rPr lang="en-US" altLang="zh-CN" dirty="0"/>
              <a:t> </a:t>
            </a:r>
            <a:r>
              <a:rPr lang="en-US" altLang="zh-CN" dirty="0" smtClean="0"/>
              <a:t>      ENDINTERFACE .</a:t>
            </a:r>
          </a:p>
          <a:p>
            <a:pPr marL="457200" lvl="1" indent="0">
              <a:buNone/>
            </a:pPr>
            <a:r>
              <a:rPr lang="en-US" altLang="zh-CN" dirty="0"/>
              <a:t> </a:t>
            </a:r>
            <a:r>
              <a:rPr lang="en-US" altLang="zh-CN" dirty="0" smtClean="0"/>
              <a:t>      CLASS &lt;class&gt; DEFINITION .</a:t>
            </a:r>
          </a:p>
          <a:p>
            <a:pPr marL="457200" lvl="1" indent="0">
              <a:buNone/>
            </a:pPr>
            <a:r>
              <a:rPr lang="en-US" altLang="zh-CN" dirty="0"/>
              <a:t>	</a:t>
            </a:r>
            <a:r>
              <a:rPr lang="en-US" altLang="zh-CN" dirty="0" smtClean="0"/>
              <a:t>PUBLIC SECTION .</a:t>
            </a:r>
          </a:p>
          <a:p>
            <a:pPr marL="457200" lvl="1" indent="0">
              <a:buNone/>
            </a:pPr>
            <a:r>
              <a:rPr lang="en-US" altLang="zh-CN" dirty="0"/>
              <a:t>	</a:t>
            </a:r>
            <a:r>
              <a:rPr lang="en-US" altLang="zh-CN" dirty="0" smtClean="0"/>
              <a:t>  INTERFACE: int1, int2 .</a:t>
            </a:r>
          </a:p>
          <a:p>
            <a:pPr marL="457200" lvl="1" indent="0">
              <a:buNone/>
            </a:pPr>
            <a:r>
              <a:rPr lang="en-US" altLang="zh-CN" dirty="0" smtClean="0"/>
              <a:t>       ENDCLASS.</a:t>
            </a:r>
          </a:p>
          <a:p>
            <a:r>
              <a:rPr lang="zh-CN" altLang="en-US" dirty="0" smtClean="0"/>
              <a:t>静态成员访问时，通过接口引用访问 </a:t>
            </a:r>
            <a:r>
              <a:rPr lang="en-US" altLang="zh-CN" dirty="0" err="1" smtClean="0"/>
              <a:t>intf</a:t>
            </a:r>
            <a:r>
              <a:rPr lang="en-US" altLang="zh-CN" dirty="0" smtClean="0"/>
              <a:t>=&gt;</a:t>
            </a:r>
            <a:r>
              <a:rPr lang="en-US" altLang="zh-CN" dirty="0" err="1" smtClean="0"/>
              <a:t>const</a:t>
            </a:r>
            <a:endParaRPr lang="en-US" altLang="zh-CN" dirty="0" smtClean="0"/>
          </a:p>
          <a:p>
            <a:pPr lvl="1"/>
            <a:r>
              <a:rPr lang="zh-CN" altLang="en-US" dirty="0" smtClean="0"/>
              <a:t>其他成员，可以通过实现该接口的类本身或者类引用进行访问</a:t>
            </a:r>
            <a:r>
              <a:rPr lang="en-US" altLang="zh-CN" dirty="0"/>
              <a:t> </a:t>
            </a:r>
            <a:endParaRPr lang="en-US" altLang="zh-CN" dirty="0" smtClean="0"/>
          </a:p>
          <a:p>
            <a:pPr lvl="2"/>
            <a:r>
              <a:rPr lang="en-US" altLang="zh-CN" dirty="0" smtClean="0"/>
              <a:t>class=&gt;</a:t>
            </a:r>
            <a:r>
              <a:rPr lang="en-US" altLang="zh-CN" dirty="0" err="1" smtClean="0"/>
              <a:t>intf~attr</a:t>
            </a:r>
            <a:r>
              <a:rPr lang="en-US" altLang="zh-CN" dirty="0" smtClean="0"/>
              <a:t>.   CALL METHOD class=&gt;</a:t>
            </a:r>
            <a:r>
              <a:rPr lang="en-US" altLang="zh-CN" dirty="0" err="1" smtClean="0"/>
              <a:t>intf~meth</a:t>
            </a:r>
            <a:r>
              <a:rPr lang="en-US" altLang="zh-CN" dirty="0" smtClean="0"/>
              <a:t> .</a:t>
            </a:r>
          </a:p>
          <a:p>
            <a:r>
              <a:rPr lang="zh-CN" altLang="en-US" dirty="0" smtClean="0"/>
              <a:t>直接调用接口方法，必须使用循环</a:t>
            </a:r>
            <a:endParaRPr lang="en-US" altLang="zh-CN" dirty="0" smtClean="0"/>
          </a:p>
          <a:p>
            <a:r>
              <a:rPr lang="zh-CN" altLang="en-US" dirty="0" smtClean="0"/>
              <a:t>别名：</a:t>
            </a:r>
            <a:r>
              <a:rPr lang="en-US" altLang="zh-CN" dirty="0" smtClean="0"/>
              <a:t>ALIASES alias FOR intf~com1 .</a:t>
            </a:r>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r="27897"/>
          <a:stretch/>
        </p:blipFill>
        <p:spPr bwMode="auto">
          <a:xfrm>
            <a:off x="3379818" y="3195478"/>
            <a:ext cx="4313017" cy="1057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95842" y="3345903"/>
            <a:ext cx="5010150" cy="1362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71906" y="3493570"/>
            <a:ext cx="4800600" cy="2457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 name="组合 3"/>
          <p:cNvGrpSpPr/>
          <p:nvPr/>
        </p:nvGrpSpPr>
        <p:grpSpPr>
          <a:xfrm>
            <a:off x="4824418" y="3861048"/>
            <a:ext cx="3971925" cy="2411595"/>
            <a:chOff x="4819978" y="4107150"/>
            <a:chExt cx="3971925" cy="2411595"/>
          </a:xfrm>
        </p:grpSpPr>
        <p:pic>
          <p:nvPicPr>
            <p:cNvPr id="717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19978" y="4107150"/>
              <a:ext cx="3971925" cy="1171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r="4354"/>
            <a:stretch/>
          </p:blipFill>
          <p:spPr bwMode="auto">
            <a:xfrm>
              <a:off x="4824418" y="5278725"/>
              <a:ext cx="3967485" cy="12400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1184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a:t>
            </a:r>
            <a:r>
              <a:rPr lang="en-US" altLang="zh-CN" dirty="0" smtClean="0"/>
              <a:t>EVENT</a:t>
            </a:r>
            <a:r>
              <a:rPr lang="zh-CN" altLang="en-US" dirty="0" smtClean="0"/>
              <a:t>）</a:t>
            </a:r>
            <a:endParaRPr lang="en-US" altLang="zh-CN" dirty="0" smtClean="0"/>
          </a:p>
          <a:p>
            <a:pPr lvl="1"/>
            <a:r>
              <a:rPr lang="zh-CN" altLang="en-US" dirty="0" smtClean="0"/>
              <a:t>用于捕获某类对象状态的改变来触发事件的方法，并进行处理</a:t>
            </a:r>
            <a:endParaRPr lang="en-US" altLang="zh-CN" dirty="0" smtClean="0"/>
          </a:p>
          <a:p>
            <a:r>
              <a:rPr lang="zh-CN" altLang="en-US" dirty="0" smtClean="0"/>
              <a:t>定义：可以在类或接口中进行声明</a:t>
            </a:r>
            <a:endParaRPr lang="en-US" altLang="zh-CN" dirty="0" smtClean="0"/>
          </a:p>
          <a:p>
            <a:pPr lvl="1"/>
            <a:r>
              <a:rPr lang="en-US" altLang="zh-CN" dirty="0" smtClean="0"/>
              <a:t>EVENTS|CLASS-EVENTS </a:t>
            </a:r>
            <a:r>
              <a:rPr lang="en-US" altLang="zh-CN" dirty="0" err="1" smtClean="0"/>
              <a:t>evt</a:t>
            </a:r>
            <a:endParaRPr lang="en-US" altLang="zh-CN" dirty="0" smtClean="0"/>
          </a:p>
          <a:p>
            <a:pPr marL="457200" lvl="1" indent="0">
              <a:buNone/>
            </a:pPr>
            <a:r>
              <a:rPr lang="en-US" altLang="zh-CN" dirty="0"/>
              <a:t>	</a:t>
            </a:r>
            <a:r>
              <a:rPr lang="en-US" altLang="zh-CN" dirty="0" smtClean="0"/>
              <a:t>EXPORTING … VALUE(p1) TYPE </a:t>
            </a:r>
            <a:r>
              <a:rPr lang="en-US" altLang="zh-CN" dirty="0" err="1" smtClean="0"/>
              <a:t>type|LIKE</a:t>
            </a:r>
            <a:r>
              <a:rPr lang="en-US" altLang="zh-CN" dirty="0" smtClean="0"/>
              <a:t> f [OPTIONAL|DEFAULT g] ...</a:t>
            </a:r>
          </a:p>
          <a:p>
            <a:pPr lvl="1"/>
            <a:r>
              <a:rPr lang="zh-CN" altLang="en-US" dirty="0" smtClean="0"/>
              <a:t>实例事件中包含一个隐含参数</a:t>
            </a:r>
            <a:r>
              <a:rPr lang="en-US" altLang="zh-CN" dirty="0" smtClean="0"/>
              <a:t>SENDER</a:t>
            </a:r>
            <a:r>
              <a:rPr lang="zh-CN" altLang="en-US" dirty="0" smtClean="0"/>
              <a:t>，该参数的类型为触发时间的类或接口对象引用</a:t>
            </a:r>
            <a:endParaRPr lang="en-US" altLang="zh-CN" dirty="0" smtClean="0"/>
          </a:p>
          <a:p>
            <a:r>
              <a:rPr lang="zh-CN" altLang="en-US" dirty="0" smtClean="0"/>
              <a:t>触发：一个实例事件可以被类中的任意方法触发，静态时间则可以被静态方法触发</a:t>
            </a:r>
            <a:endParaRPr lang="en-US" altLang="zh-CN" dirty="0" smtClean="0"/>
          </a:p>
          <a:p>
            <a:pPr lvl="1"/>
            <a:r>
              <a:rPr lang="en-US" altLang="zh-CN" dirty="0" smtClean="0"/>
              <a:t>RAISE EVENT </a:t>
            </a:r>
            <a:r>
              <a:rPr lang="en-US" altLang="zh-CN" dirty="0" err="1" smtClean="0"/>
              <a:t>evt</a:t>
            </a:r>
            <a:r>
              <a:rPr lang="en-US" altLang="zh-CN" dirty="0" smtClean="0"/>
              <a:t> EXPORTING p1 = f1 … </a:t>
            </a:r>
            <a:r>
              <a:rPr lang="en-US" altLang="zh-CN" dirty="0" err="1" smtClean="0"/>
              <a:t>pn</a:t>
            </a:r>
            <a:r>
              <a:rPr lang="en-US" altLang="zh-CN" dirty="0" smtClean="0"/>
              <a:t> = </a:t>
            </a:r>
            <a:r>
              <a:rPr lang="en-US" altLang="zh-CN" dirty="0" err="1" smtClean="0"/>
              <a:t>fn</a:t>
            </a:r>
            <a:endParaRPr lang="en-US" altLang="zh-CN" dirty="0"/>
          </a:p>
          <a:p>
            <a:r>
              <a:rPr lang="zh-CN" altLang="en-US" dirty="0" smtClean="0"/>
              <a:t>事件处理：事件需要通过触发其声明代码中所定义的方法才能处理相关事务。人和类都可以调用其他类中所定义的事件，或调用自身所定义的事件</a:t>
            </a:r>
            <a:endParaRPr lang="en-US" altLang="zh-CN" dirty="0" smtClean="0"/>
          </a:p>
          <a:p>
            <a:pPr lvl="1"/>
            <a:r>
              <a:rPr lang="en-US" altLang="zh-CN" dirty="0" smtClean="0"/>
              <a:t>METHODS|CLASS-METHODS</a:t>
            </a:r>
          </a:p>
          <a:p>
            <a:pPr marL="457200" lvl="1" indent="0">
              <a:buNone/>
            </a:pPr>
            <a:r>
              <a:rPr lang="en-US" altLang="zh-CN" dirty="0"/>
              <a:t>	</a:t>
            </a:r>
            <a:r>
              <a:rPr lang="en-US" altLang="zh-CN" dirty="0" smtClean="0"/>
              <a:t>meth FOR EVENT </a:t>
            </a:r>
            <a:r>
              <a:rPr lang="en-US" altLang="zh-CN" dirty="0" err="1" smtClean="0"/>
              <a:t>evt</a:t>
            </a:r>
            <a:r>
              <a:rPr lang="en-US" altLang="zh-CN" dirty="0" smtClean="0"/>
              <a:t> OF </a:t>
            </a:r>
            <a:r>
              <a:rPr lang="en-US" altLang="zh-CN" dirty="0" err="1" smtClean="0"/>
              <a:t>cif</a:t>
            </a:r>
            <a:r>
              <a:rPr lang="en-US" altLang="zh-CN" dirty="0" smtClean="0"/>
              <a:t> IMPORTING …</a:t>
            </a:r>
            <a:r>
              <a:rPr lang="en-US" altLang="zh-CN" dirty="0" err="1" smtClean="0"/>
              <a:t>ei</a:t>
            </a:r>
            <a:r>
              <a:rPr lang="en-US" altLang="zh-CN" dirty="0" smtClean="0"/>
              <a:t>…</a:t>
            </a:r>
          </a:p>
          <a:p>
            <a:pPr lvl="1"/>
            <a:r>
              <a:rPr lang="zh-CN" altLang="en-US" dirty="0"/>
              <a:t>为相关</a:t>
            </a:r>
            <a:r>
              <a:rPr lang="zh-CN" altLang="en-US" dirty="0" smtClean="0"/>
              <a:t>事件注册方法</a:t>
            </a:r>
            <a:endParaRPr lang="en-US" altLang="zh-CN" dirty="0" smtClean="0"/>
          </a:p>
          <a:p>
            <a:pPr marL="914400" lvl="2" indent="0">
              <a:buNone/>
            </a:pPr>
            <a:r>
              <a:rPr lang="en-US" altLang="zh-CN" dirty="0" smtClean="0"/>
              <a:t>SET HANDLER … hi… [FOR] …</a:t>
            </a:r>
          </a:p>
        </p:txBody>
      </p:sp>
    </p:spTree>
    <p:extLst>
      <p:ext uri="{BB962C8B-B14F-4D97-AF65-F5344CB8AC3E}">
        <p14:creationId xmlns:p14="http://schemas.microsoft.com/office/powerpoint/2010/main" xmlns="" val="1283328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a:t>
            </a:r>
          </a:p>
        </p:txBody>
      </p:sp>
      <p:sp>
        <p:nvSpPr>
          <p:cNvPr id="3" name="内容占位符 2"/>
          <p:cNvSpPr>
            <a:spLocks noGrp="1"/>
          </p:cNvSpPr>
          <p:nvPr>
            <p:ph idx="1"/>
          </p:nvPr>
        </p:nvSpPr>
        <p:spPr/>
        <p:txBody>
          <a:bodyPr/>
          <a:lstStyle/>
          <a:p>
            <a:r>
              <a:rPr lang="zh-CN" altLang="en-US" dirty="0" smtClean="0"/>
              <a:t>事件类型分为</a:t>
            </a:r>
            <a:r>
              <a:rPr lang="en-US" altLang="zh-CN" dirty="0" smtClean="0"/>
              <a:t>4</a:t>
            </a:r>
            <a:r>
              <a:rPr lang="zh-CN" altLang="en-US" dirty="0" smtClean="0"/>
              <a:t>种</a:t>
            </a:r>
            <a:endParaRPr lang="en-US" altLang="zh-CN" dirty="0" smtClean="0"/>
          </a:p>
          <a:p>
            <a:pPr lvl="1"/>
            <a:r>
              <a:rPr lang="zh-CN" altLang="en-US" dirty="0" smtClean="0"/>
              <a:t>定义在类中的：实例事件，静态事件</a:t>
            </a:r>
            <a:endParaRPr lang="en-US" altLang="zh-CN" dirty="0" smtClean="0"/>
          </a:p>
          <a:p>
            <a:pPr lvl="1"/>
            <a:r>
              <a:rPr lang="zh-CN" altLang="en-US" dirty="0"/>
              <a:t>定义</a:t>
            </a:r>
            <a:r>
              <a:rPr lang="zh-CN" altLang="en-US" dirty="0" smtClean="0"/>
              <a:t>在接口中的：实例事件，静态事件</a:t>
            </a:r>
            <a:endParaRPr lang="en-US" altLang="zh-CN" dirty="0" smtClean="0"/>
          </a:p>
          <a:p>
            <a:r>
              <a:rPr lang="zh-CN" altLang="en-US" dirty="0" smtClean="0"/>
              <a:t>对于实例事件，注册语句必须使用</a:t>
            </a:r>
            <a:r>
              <a:rPr lang="en-US" altLang="zh-CN" dirty="0" smtClean="0"/>
              <a:t>FOR</a:t>
            </a:r>
            <a:r>
              <a:rPr lang="zh-CN" altLang="en-US" dirty="0" smtClean="0"/>
              <a:t>指定注册对象</a:t>
            </a:r>
            <a:endParaRPr lang="en-US" altLang="zh-CN" dirty="0" smtClean="0"/>
          </a:p>
          <a:p>
            <a:pPr lvl="1"/>
            <a:r>
              <a:rPr lang="en-US" altLang="zh-CN" dirty="0" smtClean="0"/>
              <a:t>… FOR ref .</a:t>
            </a:r>
          </a:p>
          <a:p>
            <a:pPr lvl="1"/>
            <a:r>
              <a:rPr lang="en-US" altLang="zh-CN" dirty="0" smtClean="0"/>
              <a:t>… FOR ALL INSTANCES</a:t>
            </a:r>
            <a:r>
              <a:rPr lang="zh-CN" altLang="en-US" dirty="0" smtClean="0"/>
              <a:t>（注册所有可以触发该事件的实例，包括尚未被创建的实例）</a:t>
            </a:r>
            <a:endParaRPr lang="en-US" altLang="zh-CN" dirty="0" smtClean="0"/>
          </a:p>
          <a:p>
            <a:r>
              <a:rPr lang="zh-CN" altLang="en-US" dirty="0"/>
              <a:t>注册静态</a:t>
            </a:r>
            <a:r>
              <a:rPr lang="zh-CN" altLang="en-US" dirty="0" smtClean="0"/>
              <a:t>事件，不需加</a:t>
            </a:r>
            <a:r>
              <a:rPr lang="en-US" altLang="zh-CN" dirty="0" smtClean="0"/>
              <a:t>FOR</a:t>
            </a:r>
            <a:r>
              <a:rPr lang="zh-CN" altLang="en-US" dirty="0" smtClean="0"/>
              <a:t>后缀，自动应用于整个类</a:t>
            </a:r>
            <a:endParaRPr lang="en-US" altLang="zh-CN" dirty="0" smtClean="0"/>
          </a:p>
          <a:p>
            <a:endParaRPr lang="en-US" altLang="zh-CN" dirty="0"/>
          </a:p>
          <a:p>
            <a:r>
              <a:rPr lang="zh-CN" altLang="en-US" dirty="0" smtClean="0"/>
              <a:t>当程序执行到</a:t>
            </a:r>
            <a:r>
              <a:rPr lang="en-US" altLang="zh-CN" dirty="0" smtClean="0"/>
              <a:t>RAISE EVENT</a:t>
            </a:r>
            <a:r>
              <a:rPr lang="zh-CN" altLang="en-US" dirty="0" smtClean="0"/>
              <a:t>语句后，所有已注册的处理方法都将在下一个语句之前被处理。处理方法按照其在系统内部注册的顺序被执行。为避免无限循环，目前事件处理最多不能超过</a:t>
            </a:r>
            <a:r>
              <a:rPr lang="en-US" altLang="zh-CN" dirty="0" smtClean="0"/>
              <a:t>64</a:t>
            </a:r>
            <a:r>
              <a:rPr lang="zh-CN" altLang="en-US" dirty="0" smtClean="0"/>
              <a:t>级嵌套</a:t>
            </a:r>
            <a:endParaRPr lang="en-US" altLang="zh-CN" dirty="0" smtClean="0"/>
          </a:p>
          <a:p>
            <a:endParaRPr lang="en-US" altLang="zh-CN" dirty="0"/>
          </a:p>
          <a:p>
            <a:pPr marL="0" indent="0">
              <a:buNone/>
            </a:pPr>
            <a:endParaRPr lang="en-US" altLang="zh-CN" dirty="0" smtClean="0"/>
          </a:p>
        </p:txBody>
      </p:sp>
    </p:spTree>
    <p:extLst>
      <p:ext uri="{BB962C8B-B14F-4D97-AF65-F5344CB8AC3E}">
        <p14:creationId xmlns:p14="http://schemas.microsoft.com/office/powerpoint/2010/main" xmlns="" val="778261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r>
              <a:rPr lang="zh-CN" altLang="en-US" dirty="0" smtClean="0"/>
              <a:t>设置一个数字从</a:t>
            </a:r>
            <a:r>
              <a:rPr lang="en-US" altLang="zh-CN" dirty="0" smtClean="0"/>
              <a:t>1</a:t>
            </a:r>
            <a:r>
              <a:rPr lang="zh-CN" altLang="en-US" dirty="0" smtClean="0"/>
              <a:t>循环到</a:t>
            </a:r>
            <a:r>
              <a:rPr lang="en-US" altLang="zh-CN" dirty="0" smtClean="0"/>
              <a:t>50</a:t>
            </a:r>
            <a:r>
              <a:rPr lang="zh-CN" altLang="en-US" dirty="0" smtClean="0"/>
              <a:t>，当它是</a:t>
            </a:r>
            <a:r>
              <a:rPr lang="en-US" altLang="zh-CN" dirty="0" smtClean="0"/>
              <a:t>10</a:t>
            </a:r>
            <a:r>
              <a:rPr lang="zh-CN" altLang="en-US" dirty="0" smtClean="0"/>
              <a:t>的倍数时，触发事件输出当前值</a:t>
            </a:r>
            <a:endParaRPr lang="zh-CN" altLang="en-US" dirty="0"/>
          </a:p>
        </p:txBody>
      </p:sp>
      <p:grpSp>
        <p:nvGrpSpPr>
          <p:cNvPr id="4" name="组合 3"/>
          <p:cNvGrpSpPr/>
          <p:nvPr/>
        </p:nvGrpSpPr>
        <p:grpSpPr>
          <a:xfrm>
            <a:off x="412424" y="2068379"/>
            <a:ext cx="6038850" cy="4457700"/>
            <a:chOff x="251520" y="1988840"/>
            <a:chExt cx="6038850" cy="445770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988840"/>
              <a:ext cx="60388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TextBox 7"/>
            <p:cNvSpPr txBox="1"/>
            <p:nvPr/>
          </p:nvSpPr>
          <p:spPr>
            <a:xfrm>
              <a:off x="3851920" y="3140968"/>
              <a:ext cx="1512167"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定义类，</a:t>
              </a:r>
              <a:endParaRPr lang="en-US" altLang="zh-CN" sz="1400" b="1" dirty="0" smtClean="0">
                <a:solidFill>
                  <a:srgbClr val="FF0000"/>
                </a:solidFill>
                <a:effectLst>
                  <a:outerShdw blurRad="38100" dist="38100" dir="2700000" algn="tl">
                    <a:srgbClr val="000000">
                      <a:alpha val="43137"/>
                    </a:srgbClr>
                  </a:outerShdw>
                </a:effectLst>
              </a:endParaRPr>
            </a:p>
            <a:p>
              <a:r>
                <a:rPr lang="zh-CN" altLang="en-US" sz="1400" b="1" dirty="0" smtClean="0">
                  <a:solidFill>
                    <a:srgbClr val="FF0000"/>
                  </a:solidFill>
                  <a:effectLst>
                    <a:outerShdw blurRad="38100" dist="38100" dir="2700000" algn="tl">
                      <a:srgbClr val="000000">
                        <a:alpha val="43137"/>
                      </a:srgbClr>
                    </a:outerShdw>
                  </a:effectLst>
                </a:rPr>
                <a:t>定义事件</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5" name="组合 4"/>
          <p:cNvGrpSpPr/>
          <p:nvPr/>
        </p:nvGrpSpPr>
        <p:grpSpPr>
          <a:xfrm>
            <a:off x="1115616" y="2554154"/>
            <a:ext cx="6038850" cy="3486150"/>
            <a:chOff x="971600" y="2564904"/>
            <a:chExt cx="6038850" cy="3486150"/>
          </a:xfrm>
        </p:grpSpPr>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1600" y="2564904"/>
              <a:ext cx="6038850" cy="3486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extBox 9"/>
            <p:cNvSpPr txBox="1"/>
            <p:nvPr/>
          </p:nvSpPr>
          <p:spPr>
            <a:xfrm>
              <a:off x="5266446" y="3547121"/>
              <a:ext cx="1141181"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定义事件处理方法</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6" name="组合 5"/>
          <p:cNvGrpSpPr/>
          <p:nvPr/>
        </p:nvGrpSpPr>
        <p:grpSpPr>
          <a:xfrm>
            <a:off x="1691680" y="3573015"/>
            <a:ext cx="5829300" cy="2047875"/>
            <a:chOff x="1691680" y="3573015"/>
            <a:chExt cx="5829300" cy="2047875"/>
          </a:xfrm>
        </p:grpSpPr>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91680" y="3573015"/>
              <a:ext cx="5829300" cy="2047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extBox 11"/>
            <p:cNvSpPr txBox="1"/>
            <p:nvPr/>
          </p:nvSpPr>
          <p:spPr>
            <a:xfrm>
              <a:off x="5880684" y="4325699"/>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注册事件</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7" name="组合 6"/>
          <p:cNvGrpSpPr/>
          <p:nvPr/>
        </p:nvGrpSpPr>
        <p:grpSpPr>
          <a:xfrm>
            <a:off x="2987824" y="3992115"/>
            <a:ext cx="5791200" cy="1628775"/>
            <a:chOff x="2987824" y="3992115"/>
            <a:chExt cx="5791200" cy="1628775"/>
          </a:xfrm>
        </p:grpSpPr>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87824" y="3992115"/>
              <a:ext cx="5791200" cy="1628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p:cNvSpPr txBox="1"/>
            <p:nvPr/>
          </p:nvSpPr>
          <p:spPr>
            <a:xfrm>
              <a:off x="6346381" y="4479587"/>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结果</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xmlns="" val="149923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定义全局对象</a:t>
            </a:r>
            <a:endParaRPr lang="zh-CN" altLang="en-US" dirty="0"/>
          </a:p>
        </p:txBody>
      </p:sp>
      <p:sp>
        <p:nvSpPr>
          <p:cNvPr id="3" name="内容占位符 2"/>
          <p:cNvSpPr>
            <a:spLocks noGrp="1"/>
          </p:cNvSpPr>
          <p:nvPr>
            <p:ph idx="1"/>
          </p:nvPr>
        </p:nvSpPr>
        <p:spPr/>
        <p:txBody>
          <a:bodyPr/>
          <a:lstStyle/>
          <a:p>
            <a:r>
              <a:rPr lang="zh-CN" altLang="en-US" dirty="0" smtClean="0"/>
              <a:t>事务代码</a:t>
            </a:r>
            <a:r>
              <a:rPr lang="en-US" altLang="zh-CN" dirty="0" smtClean="0"/>
              <a:t>SE24</a:t>
            </a:r>
          </a:p>
          <a:p>
            <a:r>
              <a:rPr lang="zh-CN" altLang="en-US" dirty="0"/>
              <a:t>或通过如下</a:t>
            </a:r>
            <a:r>
              <a:rPr lang="zh-CN" altLang="en-US" dirty="0" smtClean="0"/>
              <a:t>路径</a:t>
            </a:r>
            <a:endParaRPr lang="en-US" altLang="zh-CN" dirty="0" smtClean="0"/>
          </a:p>
          <a:p>
            <a:pPr lvl="1"/>
            <a:r>
              <a:rPr lang="zh-CN" altLang="en-US" dirty="0"/>
              <a:t>在</a:t>
            </a:r>
            <a:r>
              <a:rPr lang="en-US" altLang="zh-CN" dirty="0"/>
              <a:t>Object Navigator(SE80)</a:t>
            </a:r>
            <a:r>
              <a:rPr lang="zh-CN" altLang="en-US" dirty="0"/>
              <a:t>中左侧的导航区域，在右键弹出的</a:t>
            </a:r>
            <a:r>
              <a:rPr lang="zh-CN" altLang="en-US" dirty="0" smtClean="0"/>
              <a:t>上下文</a:t>
            </a:r>
            <a:r>
              <a:rPr lang="zh-CN" altLang="en-US" dirty="0"/>
              <a:t>菜单上选择“</a:t>
            </a:r>
            <a:r>
              <a:rPr lang="en-US" altLang="zh-CN" dirty="0" smtClean="0"/>
              <a:t>Create-&gt;Class Library-&gt;Class</a:t>
            </a:r>
            <a:r>
              <a:rPr lang="en-US" altLang="zh-CN" dirty="0"/>
              <a:t>”</a:t>
            </a:r>
          </a:p>
          <a:p>
            <a:r>
              <a:rPr lang="zh-CN" altLang="en-US" dirty="0"/>
              <a:t>在弹出的窗口中输入类名，在下个输入域输入该类的简短描述</a:t>
            </a:r>
            <a:r>
              <a:rPr lang="zh-CN" altLang="en-US" dirty="0" smtClean="0"/>
              <a:t>，在“</a:t>
            </a:r>
            <a:r>
              <a:rPr lang="en-US" altLang="zh-CN" dirty="0" smtClean="0"/>
              <a:t>Instantiation</a:t>
            </a:r>
            <a:r>
              <a:rPr lang="zh-CN" altLang="en-US" dirty="0"/>
              <a:t>”</a:t>
            </a:r>
            <a:r>
              <a:rPr lang="zh-CN" altLang="en-US" dirty="0" smtClean="0"/>
              <a:t>输入域选择“</a:t>
            </a:r>
            <a:r>
              <a:rPr lang="en-US" altLang="zh-CN" dirty="0" smtClean="0"/>
              <a:t>Public</a:t>
            </a:r>
            <a:r>
              <a:rPr lang="zh-CN" altLang="en-US" dirty="0" smtClean="0"/>
              <a:t>”，并且选择“</a:t>
            </a:r>
            <a:r>
              <a:rPr lang="en-US" altLang="zh-CN" dirty="0" smtClean="0"/>
              <a:t>Final</a:t>
            </a:r>
            <a:r>
              <a:rPr lang="zh-CN" altLang="en-US" dirty="0" smtClean="0"/>
              <a:t>”复选框 </a:t>
            </a:r>
          </a:p>
          <a:p>
            <a:endParaRPr lang="zh-CN" alt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3632981"/>
            <a:ext cx="3968866" cy="259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32040" y="3636016"/>
            <a:ext cx="3600399" cy="2241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53538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说明</a:t>
            </a:r>
          </a:p>
        </p:txBody>
      </p:sp>
      <p:sp>
        <p:nvSpPr>
          <p:cNvPr id="3" name="内容占位符 2"/>
          <p:cNvSpPr>
            <a:spLocks noGrp="1"/>
          </p:cNvSpPr>
          <p:nvPr>
            <p:ph idx="1"/>
          </p:nvPr>
        </p:nvSpPr>
        <p:spPr/>
        <p:txBody>
          <a:bodyPr/>
          <a:lstStyle/>
          <a:p>
            <a:r>
              <a:rPr lang="en-US" altLang="zh-CN" dirty="0"/>
              <a:t>Instantiation</a:t>
            </a:r>
            <a:r>
              <a:rPr lang="zh-CN" altLang="en-US" dirty="0"/>
              <a:t>类的实例类型</a:t>
            </a:r>
            <a:r>
              <a:rPr lang="zh-CN" altLang="en-US" dirty="0" smtClean="0"/>
              <a:t>：</a:t>
            </a:r>
            <a:endParaRPr lang="en-US" altLang="zh-CN" dirty="0" smtClean="0"/>
          </a:p>
          <a:p>
            <a:pPr lvl="1"/>
            <a:r>
              <a:rPr lang="en-US" altLang="zh-CN" dirty="0" smtClean="0"/>
              <a:t>PUBLIC</a:t>
            </a:r>
            <a:r>
              <a:rPr lang="zh-CN" altLang="en-US" dirty="0"/>
              <a:t>表示该类的对象实例可以被所有用户创建、</a:t>
            </a:r>
            <a:r>
              <a:rPr lang="en-US" altLang="zh-CN" dirty="0"/>
              <a:t>PROTECTED</a:t>
            </a:r>
            <a:r>
              <a:rPr lang="zh-CN" altLang="en-US" dirty="0"/>
              <a:t>表示该类的对象实例只能被其本身或派生类创建，</a:t>
            </a:r>
            <a:r>
              <a:rPr lang="en-US" altLang="zh-CN" dirty="0"/>
              <a:t>Private</a:t>
            </a:r>
            <a:r>
              <a:rPr lang="zh-CN" altLang="en-US" dirty="0"/>
              <a:t>表示该类的对象实例只能通过其自身方法创建（</a:t>
            </a:r>
            <a:r>
              <a:rPr lang="en-US" altLang="zh-CN" dirty="0"/>
              <a:t>Private</a:t>
            </a:r>
            <a:r>
              <a:rPr lang="zh-CN" altLang="en-US" dirty="0"/>
              <a:t>）。</a:t>
            </a:r>
          </a:p>
          <a:p>
            <a:endParaRPr lang="zh-CN" altLang="en-US" dirty="0"/>
          </a:p>
          <a:p>
            <a:r>
              <a:rPr lang="en-US" altLang="zh-CN" dirty="0"/>
              <a:t>Final </a:t>
            </a:r>
            <a:r>
              <a:rPr lang="zh-CN" altLang="en-US" dirty="0"/>
              <a:t>最终类</a:t>
            </a:r>
            <a:r>
              <a:rPr lang="zh-CN" altLang="en-US" dirty="0" smtClean="0"/>
              <a:t>：</a:t>
            </a:r>
            <a:endParaRPr lang="en-US" altLang="zh-CN" dirty="0" smtClean="0"/>
          </a:p>
          <a:p>
            <a:pPr lvl="1"/>
            <a:r>
              <a:rPr lang="zh-CN" altLang="en-US" dirty="0" smtClean="0"/>
              <a:t>如果</a:t>
            </a:r>
            <a:r>
              <a:rPr lang="zh-CN" altLang="en-US" dirty="0"/>
              <a:t>选择了该项，则全局类不能被其它类所继承。</a:t>
            </a:r>
          </a:p>
          <a:p>
            <a:endParaRPr lang="zh-CN" altLang="en-US" dirty="0"/>
          </a:p>
          <a:p>
            <a:r>
              <a:rPr lang="en-US" altLang="zh-CN" dirty="0"/>
              <a:t>Only modeled</a:t>
            </a:r>
            <a:r>
              <a:rPr lang="zh-CN" altLang="en-US" dirty="0"/>
              <a:t>模型类</a:t>
            </a:r>
            <a:r>
              <a:rPr lang="zh-CN" altLang="en-US" dirty="0" smtClean="0"/>
              <a:t>：</a:t>
            </a:r>
            <a:endParaRPr lang="en-US" altLang="zh-CN" dirty="0" smtClean="0"/>
          </a:p>
          <a:p>
            <a:pPr lvl="1"/>
            <a:r>
              <a:rPr lang="zh-CN" altLang="en-US" dirty="0" smtClean="0"/>
              <a:t>用于</a:t>
            </a:r>
            <a:r>
              <a:rPr lang="zh-CN" altLang="en-US" dirty="0"/>
              <a:t>说明该类只有图形化模型，而没有具体实现部分。</a:t>
            </a:r>
          </a:p>
          <a:p>
            <a:endParaRPr lang="zh-CN" altLang="en-US" dirty="0"/>
          </a:p>
        </p:txBody>
      </p:sp>
    </p:spTree>
    <p:extLst>
      <p:ext uri="{BB962C8B-B14F-4D97-AF65-F5344CB8AC3E}">
        <p14:creationId xmlns:p14="http://schemas.microsoft.com/office/powerpoint/2010/main" xmlns="" val="4245746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创建全局类</a:t>
            </a:r>
            <a:endParaRPr lang="zh-CN" altLang="en-US" dirty="0"/>
          </a:p>
        </p:txBody>
      </p:sp>
      <p:sp>
        <p:nvSpPr>
          <p:cNvPr id="3" name="内容占位符 2"/>
          <p:cNvSpPr>
            <a:spLocks noGrp="1"/>
          </p:cNvSpPr>
          <p:nvPr>
            <p:ph idx="1"/>
          </p:nvPr>
        </p:nvSpPr>
        <p:spPr/>
        <p:txBody>
          <a:bodyPr/>
          <a:lstStyle/>
          <a:p>
            <a:r>
              <a:rPr lang="zh-CN" altLang="en-US" dirty="0" smtClean="0"/>
              <a:t>创建全局类的属性、方法、和方法参数</a:t>
            </a:r>
            <a:endParaRPr lang="zh-CN" alt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065884"/>
            <a:ext cx="5445125"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8648" y="1556792"/>
            <a:ext cx="3240360" cy="2141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7740352" y="4325698"/>
            <a:ext cx="1141181"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查看导航</a:t>
            </a:r>
            <a:endParaRPr lang="zh-CN" altLang="en-US" sz="1400" b="1" dirty="0">
              <a:solidFill>
                <a:srgbClr val="FF0000"/>
              </a:solidFill>
              <a:effectLst>
                <a:outerShdw blurRad="38100" dist="38100" dir="2700000" algn="tl">
                  <a:srgbClr val="000000">
                    <a:alpha val="43137"/>
                  </a:srgbClr>
                </a:outerShdw>
              </a:effectLst>
            </a:endParaRPr>
          </a:p>
        </p:txBody>
      </p:sp>
      <p:pic>
        <p:nvPicPr>
          <p:cNvPr id="7"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62136" y="3789040"/>
            <a:ext cx="3166872" cy="27877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60289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1628800"/>
            <a:ext cx="8069262" cy="501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4226680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a:t>
            </a:r>
            <a:r>
              <a:rPr lang="zh-CN" altLang="en-US" dirty="0" smtClean="0"/>
              <a:t>开发特点</a:t>
            </a:r>
            <a:endParaRPr lang="zh-CN" altLang="en-US" dirty="0"/>
          </a:p>
        </p:txBody>
      </p:sp>
      <p:sp>
        <p:nvSpPr>
          <p:cNvPr id="3" name="内容占位符 2"/>
          <p:cNvSpPr>
            <a:spLocks noGrp="1"/>
          </p:cNvSpPr>
          <p:nvPr>
            <p:ph idx="1"/>
          </p:nvPr>
        </p:nvSpPr>
        <p:spPr/>
        <p:txBody>
          <a:bodyPr/>
          <a:lstStyle/>
          <a:p>
            <a:r>
              <a:rPr lang="en-US" altLang="zh-CN" dirty="0"/>
              <a:t>1</a:t>
            </a:r>
            <a:r>
              <a:rPr lang="en-US" altLang="zh-CN" dirty="0" smtClean="0"/>
              <a:t>. </a:t>
            </a:r>
            <a:r>
              <a:rPr lang="zh-CN" altLang="en-US" dirty="0" smtClean="0"/>
              <a:t>抽象</a:t>
            </a:r>
            <a:r>
              <a:rPr lang="en-US" altLang="zh-CN" dirty="0"/>
              <a:t>(Abstraction</a:t>
            </a:r>
            <a:r>
              <a:rPr lang="en-US" altLang="zh-CN" dirty="0" smtClean="0"/>
              <a:t>)</a:t>
            </a:r>
          </a:p>
          <a:p>
            <a:pPr lvl="1"/>
            <a:r>
              <a:rPr lang="zh-CN" altLang="en-US" dirty="0" smtClean="0"/>
              <a:t>实现</a:t>
            </a:r>
            <a:r>
              <a:rPr lang="zh-CN" altLang="en-US" dirty="0"/>
              <a:t>客观世界实体的模块化</a:t>
            </a:r>
          </a:p>
          <a:p>
            <a:r>
              <a:rPr lang="en-US" altLang="zh-CN" dirty="0"/>
              <a:t>2</a:t>
            </a:r>
            <a:r>
              <a:rPr lang="en-US" altLang="zh-CN" dirty="0" smtClean="0"/>
              <a:t>. </a:t>
            </a:r>
            <a:r>
              <a:rPr lang="zh-CN" altLang="en-US" dirty="0" smtClean="0"/>
              <a:t>封装</a:t>
            </a:r>
            <a:r>
              <a:rPr lang="en-US" altLang="zh-CN" dirty="0"/>
              <a:t>(Encapsulation</a:t>
            </a:r>
            <a:r>
              <a:rPr lang="en-US" altLang="zh-CN" dirty="0" smtClean="0"/>
              <a:t>)</a:t>
            </a:r>
          </a:p>
          <a:p>
            <a:pPr lvl="1"/>
            <a:r>
              <a:rPr lang="zh-CN" altLang="en-US" dirty="0" smtClean="0"/>
              <a:t>就是</a:t>
            </a:r>
            <a:r>
              <a:rPr lang="zh-CN" altLang="en-US" dirty="0"/>
              <a:t>把客观事物封装成抽象的类，并且类可以把自己的数据和方法只让可信的类或者对象操作，对不可信的进行信息隐藏。</a:t>
            </a:r>
          </a:p>
          <a:p>
            <a:r>
              <a:rPr lang="en-US" altLang="zh-CN" dirty="0"/>
              <a:t>3</a:t>
            </a:r>
            <a:r>
              <a:rPr lang="en-US" altLang="zh-CN" dirty="0" smtClean="0"/>
              <a:t>. </a:t>
            </a:r>
            <a:r>
              <a:rPr lang="zh-CN" altLang="en-US" dirty="0" smtClean="0"/>
              <a:t>继承</a:t>
            </a:r>
            <a:r>
              <a:rPr lang="en-US" altLang="zh-CN" dirty="0"/>
              <a:t>(Inheritance</a:t>
            </a:r>
            <a:r>
              <a:rPr lang="en-US" altLang="zh-CN" dirty="0" smtClean="0"/>
              <a:t>)</a:t>
            </a:r>
          </a:p>
          <a:p>
            <a:pPr lvl="1"/>
            <a:r>
              <a:rPr lang="zh-CN" altLang="en-US" dirty="0" smtClean="0"/>
              <a:t>它</a:t>
            </a:r>
            <a:r>
              <a:rPr lang="zh-CN" altLang="en-US" dirty="0"/>
              <a:t>可以使用现有类的所有功能，并在无需重新编写原来的类的情况下对这些功能进行扩展</a:t>
            </a:r>
          </a:p>
          <a:p>
            <a:r>
              <a:rPr lang="en-US" altLang="zh-CN" dirty="0"/>
              <a:t>4</a:t>
            </a:r>
            <a:r>
              <a:rPr lang="en-US" altLang="zh-CN" dirty="0" smtClean="0"/>
              <a:t>. </a:t>
            </a:r>
            <a:r>
              <a:rPr lang="zh-CN" altLang="en-US" dirty="0" smtClean="0"/>
              <a:t>多态</a:t>
            </a:r>
            <a:r>
              <a:rPr lang="en-US" altLang="zh-CN" dirty="0"/>
              <a:t>(Polymorphism</a:t>
            </a:r>
            <a:r>
              <a:rPr lang="en-US" altLang="zh-CN" dirty="0" smtClean="0"/>
              <a:t>)</a:t>
            </a:r>
          </a:p>
          <a:p>
            <a:pPr lvl="1"/>
            <a:r>
              <a:rPr lang="zh-CN" altLang="en-US" dirty="0" smtClean="0"/>
              <a:t>允许</a:t>
            </a:r>
            <a:r>
              <a:rPr lang="zh-CN" altLang="en-US" dirty="0"/>
              <a:t>你将父对象设置成为和一个或更多的他的子对象相等的技术，赋值之后，父对象就可以根据当前赋值给它的子对象的特性以不同的方式运作。简单的说，就是一句话：允许将子类类型的指针赋值给父类类型的指针。</a:t>
            </a:r>
          </a:p>
          <a:p>
            <a:endParaRPr lang="zh-CN" altLang="en-US" dirty="0"/>
          </a:p>
        </p:txBody>
      </p:sp>
    </p:spTree>
    <p:extLst>
      <p:ext uri="{BB962C8B-B14F-4D97-AF65-F5344CB8AC3E}">
        <p14:creationId xmlns:p14="http://schemas.microsoft.com/office/powerpoint/2010/main" xmlns="" val="3274876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面向对象发展历程</a:t>
            </a:r>
            <a:endParaRPr lang="zh-CN" altLang="en-US" dirty="0"/>
          </a:p>
        </p:txBody>
      </p:sp>
      <p:sp>
        <p:nvSpPr>
          <p:cNvPr id="3" name="内容占位符 2"/>
          <p:cNvSpPr>
            <a:spLocks noGrp="1"/>
          </p:cNvSpPr>
          <p:nvPr>
            <p:ph idx="1"/>
          </p:nvPr>
        </p:nvSpPr>
        <p:spPr/>
        <p:txBody>
          <a:bodyPr/>
          <a:lstStyle/>
          <a:p>
            <a:r>
              <a:rPr lang="en-US" altLang="zh-CN" dirty="0" smtClean="0"/>
              <a:t>SAP </a:t>
            </a:r>
            <a:r>
              <a:rPr lang="en-US" altLang="zh-CN" dirty="0"/>
              <a:t>Basis Release 4.5</a:t>
            </a:r>
            <a:r>
              <a:rPr lang="zh-CN" altLang="en-US" dirty="0"/>
              <a:t>发布了</a:t>
            </a:r>
            <a:r>
              <a:rPr lang="en-US" altLang="zh-CN" dirty="0"/>
              <a:t>ABAP OO</a:t>
            </a:r>
            <a:r>
              <a:rPr lang="zh-CN" altLang="en-US" dirty="0"/>
              <a:t>的一个版本，引入了类接口的概念，并可以通过类来创建对象（实例化类）。</a:t>
            </a:r>
          </a:p>
          <a:p>
            <a:r>
              <a:rPr lang="en-US" altLang="zh-CN" dirty="0" smtClean="0"/>
              <a:t>SAP </a:t>
            </a:r>
            <a:r>
              <a:rPr lang="en-US" altLang="zh-CN" dirty="0"/>
              <a:t>Basis Release 4.6</a:t>
            </a:r>
            <a:r>
              <a:rPr lang="zh-CN" altLang="en-US" dirty="0"/>
              <a:t>发布了</a:t>
            </a:r>
            <a:r>
              <a:rPr lang="en-US" altLang="zh-CN" dirty="0"/>
              <a:t>ABAP OO</a:t>
            </a:r>
            <a:r>
              <a:rPr lang="zh-CN" altLang="en-US" dirty="0"/>
              <a:t>的完全版本，引入了</a:t>
            </a:r>
            <a:r>
              <a:rPr lang="en-US" altLang="zh-CN" dirty="0"/>
              <a:t>OO</a:t>
            </a:r>
            <a:r>
              <a:rPr lang="zh-CN" altLang="en-US" dirty="0"/>
              <a:t>方式的重要概念继承（</a:t>
            </a:r>
            <a:r>
              <a:rPr lang="en-US" altLang="zh-CN" dirty="0"/>
              <a:t>inheritance</a:t>
            </a:r>
            <a:r>
              <a:rPr lang="zh-CN" altLang="en-US" dirty="0"/>
              <a:t>）</a:t>
            </a:r>
            <a:r>
              <a:rPr lang="en-US" altLang="zh-CN" dirty="0"/>
              <a:t>,</a:t>
            </a:r>
            <a:r>
              <a:rPr lang="zh-CN" altLang="en-US" dirty="0"/>
              <a:t>可以通过多个接口来建立一个复合的接口。</a:t>
            </a:r>
          </a:p>
          <a:p>
            <a:r>
              <a:rPr lang="en-US" altLang="zh-CN" dirty="0" smtClean="0"/>
              <a:t>SAP </a:t>
            </a:r>
            <a:r>
              <a:rPr lang="en-US" altLang="zh-CN" dirty="0"/>
              <a:t>WEB APPLICATION SERVER 6.10/6.20 SAP basis</a:t>
            </a:r>
            <a:r>
              <a:rPr lang="zh-CN" altLang="en-US" dirty="0"/>
              <a:t>的下一代版本，在类之间引入了</a:t>
            </a:r>
            <a:r>
              <a:rPr lang="en-US" altLang="zh-CN" dirty="0"/>
              <a:t>friendship</a:t>
            </a:r>
            <a:r>
              <a:rPr lang="zh-CN" altLang="en-US" dirty="0"/>
              <a:t>的概念。并引入了对象服务（</a:t>
            </a:r>
            <a:r>
              <a:rPr lang="en-US" altLang="zh-CN" dirty="0"/>
              <a:t>object service</a:t>
            </a:r>
            <a:r>
              <a:rPr lang="zh-CN" altLang="en-US" dirty="0"/>
              <a:t>）可以把对象存储在数据库中。</a:t>
            </a:r>
          </a:p>
          <a:p>
            <a:r>
              <a:rPr lang="en-US" altLang="zh-CN" dirty="0" smtClean="0"/>
              <a:t>SAP </a:t>
            </a:r>
            <a:r>
              <a:rPr lang="en-US" altLang="zh-CN" dirty="0"/>
              <a:t>WEB APPLICATION SERVER 6.40</a:t>
            </a:r>
            <a:r>
              <a:rPr lang="zh-CN" altLang="en-US" dirty="0"/>
              <a:t>引入了共享对象（</a:t>
            </a:r>
            <a:r>
              <a:rPr lang="en-US" altLang="zh-CN" dirty="0"/>
              <a:t>Shared Objects</a:t>
            </a:r>
            <a:r>
              <a:rPr lang="zh-CN" altLang="en-US" dirty="0"/>
              <a:t>）的概念</a:t>
            </a:r>
            <a:r>
              <a:rPr lang="en-US" altLang="zh-CN" dirty="0"/>
              <a:t>,</a:t>
            </a:r>
            <a:r>
              <a:rPr lang="zh-CN" altLang="en-US" dirty="0"/>
              <a:t>即允许在应用服务器的共享内存中存储对象。这样在这个服务器中的任何一个程序都可以访问它。</a:t>
            </a:r>
          </a:p>
          <a:p>
            <a:endParaRPr lang="zh-CN" altLang="en-US" dirty="0"/>
          </a:p>
        </p:txBody>
      </p:sp>
    </p:spTree>
    <p:extLst>
      <p:ext uri="{BB962C8B-B14F-4D97-AF65-F5344CB8AC3E}">
        <p14:creationId xmlns:p14="http://schemas.microsoft.com/office/powerpoint/2010/main" xmlns="" val="2160129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类与对象</a:t>
            </a:r>
            <a:endParaRPr lang="zh-CN" altLang="en-US" dirty="0"/>
          </a:p>
        </p:txBody>
      </p:sp>
      <p:sp>
        <p:nvSpPr>
          <p:cNvPr id="3" name="内容占位符 2"/>
          <p:cNvSpPr>
            <a:spLocks noGrp="1"/>
          </p:cNvSpPr>
          <p:nvPr>
            <p:ph idx="1"/>
          </p:nvPr>
        </p:nvSpPr>
        <p:spPr/>
        <p:txBody>
          <a:bodyPr/>
          <a:lstStyle/>
          <a:p>
            <a:r>
              <a:rPr lang="zh-CN" altLang="en-US" dirty="0" smtClean="0"/>
              <a:t>什么是对象？</a:t>
            </a:r>
            <a:endParaRPr lang="en-US" altLang="zh-CN" dirty="0" smtClean="0"/>
          </a:p>
          <a:p>
            <a:pPr lvl="1"/>
            <a:r>
              <a:rPr lang="zh-CN" altLang="en-US" dirty="0" smtClean="0"/>
              <a:t>类</a:t>
            </a:r>
            <a:r>
              <a:rPr lang="en-US" altLang="zh-CN" dirty="0" smtClean="0"/>
              <a:t>=&gt;</a:t>
            </a:r>
            <a:r>
              <a:rPr lang="zh-CN" altLang="en-US" dirty="0" smtClean="0"/>
              <a:t>类型，对象</a:t>
            </a:r>
            <a:r>
              <a:rPr lang="en-US" altLang="zh-CN" dirty="0" smtClean="0"/>
              <a:t>=&gt;</a:t>
            </a:r>
            <a:r>
              <a:rPr lang="zh-CN" altLang="en-US" dirty="0" smtClean="0"/>
              <a:t>个体</a:t>
            </a:r>
            <a:endParaRPr lang="en-US" altLang="zh-CN" dirty="0" smtClean="0"/>
          </a:p>
          <a:p>
            <a:pPr lvl="1"/>
            <a:r>
              <a:rPr lang="zh-CN" altLang="en-US" dirty="0" smtClean="0"/>
              <a:t>要使用所需功能的对象，首先要经过根据类定义对象的过程</a:t>
            </a:r>
            <a:endParaRPr lang="en-US" altLang="zh-CN" dirty="0" smtClean="0"/>
          </a:p>
          <a:p>
            <a:pPr lvl="1"/>
            <a:r>
              <a:rPr lang="zh-CN" altLang="en-US" dirty="0" smtClean="0"/>
              <a:t>根据类创建对象的过程成为实例化，根据类创建的对象为</a:t>
            </a:r>
            <a:r>
              <a:rPr lang="zh-CN" altLang="en-US" dirty="0"/>
              <a:t>实例（</a:t>
            </a:r>
            <a:r>
              <a:rPr lang="en-US" altLang="zh-CN" dirty="0"/>
              <a:t>Instance</a:t>
            </a:r>
            <a:r>
              <a:rPr lang="zh-CN" altLang="en-US" dirty="0" smtClean="0"/>
              <a:t>）</a:t>
            </a:r>
            <a:endParaRPr lang="en-US" altLang="zh-CN" dirty="0" smtClean="0"/>
          </a:p>
          <a:p>
            <a:endParaRPr lang="en-US" altLang="zh-CN" dirty="0"/>
          </a:p>
          <a:p>
            <a:r>
              <a:rPr lang="en-US" altLang="zh-CN" dirty="0" smtClean="0"/>
              <a:t>CLASS</a:t>
            </a:r>
            <a:r>
              <a:rPr lang="zh-CN" altLang="en-US" dirty="0" smtClean="0"/>
              <a:t>：类是创建对象的模板</a:t>
            </a:r>
            <a:endParaRPr lang="en-US" altLang="zh-CN" dirty="0" smtClean="0"/>
          </a:p>
          <a:p>
            <a:r>
              <a:rPr lang="en-US" altLang="zh-CN" dirty="0" smtClean="0"/>
              <a:t>OBJECT</a:t>
            </a:r>
            <a:r>
              <a:rPr lang="zh-CN" altLang="en-US" dirty="0" smtClean="0"/>
              <a:t>：对象是指商品</a:t>
            </a:r>
            <a:r>
              <a:rPr lang="en-US" altLang="zh-CN" dirty="0" smtClean="0"/>
              <a:t>/</a:t>
            </a:r>
            <a:r>
              <a:rPr lang="zh-CN" altLang="en-US" dirty="0" smtClean="0"/>
              <a:t>物体</a:t>
            </a:r>
            <a:r>
              <a:rPr lang="en-US" altLang="zh-CN" dirty="0" smtClean="0"/>
              <a:t>/</a:t>
            </a:r>
            <a:r>
              <a:rPr lang="zh-CN" altLang="en-US" dirty="0" smtClean="0"/>
              <a:t>对象</a:t>
            </a:r>
            <a:r>
              <a:rPr lang="en-US" altLang="zh-CN" dirty="0" smtClean="0"/>
              <a:t>/</a:t>
            </a:r>
            <a:r>
              <a:rPr lang="zh-CN" altLang="en-US" dirty="0" smtClean="0"/>
              <a:t>目的，是类的实例</a:t>
            </a:r>
            <a:endParaRPr lang="en-US" altLang="zh-CN" dirty="0" smtClean="0"/>
          </a:p>
          <a:p>
            <a:endParaRPr lang="en-US" altLang="zh-CN" dirty="0"/>
          </a:p>
          <a:p>
            <a:r>
              <a:rPr lang="zh-CN" altLang="en-US" dirty="0" smtClean="0"/>
              <a:t>类的区分</a:t>
            </a:r>
            <a:endParaRPr lang="en-US" altLang="zh-CN" dirty="0" smtClean="0"/>
          </a:p>
          <a:p>
            <a:pPr lvl="1"/>
            <a:r>
              <a:rPr lang="zh-CN" altLang="en-US" dirty="0" smtClean="0"/>
              <a:t>全局类（</a:t>
            </a:r>
            <a:r>
              <a:rPr lang="en-US" altLang="zh-CN" dirty="0" smtClean="0"/>
              <a:t>Global</a:t>
            </a:r>
            <a:r>
              <a:rPr lang="zh-CN" altLang="en-US" dirty="0" smtClean="0"/>
              <a:t>）：使用事务代码</a:t>
            </a:r>
            <a:r>
              <a:rPr lang="en-US" altLang="zh-CN" dirty="0" smtClean="0"/>
              <a:t>SE24</a:t>
            </a:r>
          </a:p>
          <a:p>
            <a:pPr lvl="2"/>
            <a:r>
              <a:rPr lang="zh-CN" altLang="en-US" dirty="0" smtClean="0"/>
              <a:t>存储在类池中（</a:t>
            </a:r>
            <a:r>
              <a:rPr lang="en-US" altLang="zh-CN" dirty="0" smtClean="0"/>
              <a:t>Class Library in the Repository</a:t>
            </a:r>
            <a:r>
              <a:rPr lang="zh-CN" altLang="en-US" dirty="0" smtClean="0"/>
              <a:t>）</a:t>
            </a:r>
            <a:endParaRPr lang="en-US" altLang="zh-CN" dirty="0" smtClean="0"/>
          </a:p>
          <a:p>
            <a:pPr lvl="2"/>
            <a:r>
              <a:rPr lang="zh-CN" altLang="en-US" dirty="0" smtClean="0"/>
              <a:t>所有</a:t>
            </a:r>
            <a:r>
              <a:rPr lang="en-US" altLang="zh-CN" dirty="0" smtClean="0"/>
              <a:t>ABAP</a:t>
            </a:r>
            <a:r>
              <a:rPr lang="zh-CN" altLang="en-US" dirty="0" smtClean="0"/>
              <a:t>程序都可以对其进行访问</a:t>
            </a:r>
            <a:endParaRPr lang="en-US" altLang="zh-CN" dirty="0" smtClean="0"/>
          </a:p>
          <a:p>
            <a:pPr lvl="1"/>
            <a:r>
              <a:rPr lang="zh-CN" altLang="en-US" dirty="0"/>
              <a:t>本地</a:t>
            </a:r>
            <a:r>
              <a:rPr lang="zh-CN" altLang="en-US" dirty="0" smtClean="0"/>
              <a:t>类（</a:t>
            </a:r>
            <a:r>
              <a:rPr lang="en-US" altLang="zh-CN" dirty="0" smtClean="0"/>
              <a:t>Local</a:t>
            </a:r>
            <a:r>
              <a:rPr lang="zh-CN" altLang="en-US" dirty="0" smtClean="0"/>
              <a:t>）</a:t>
            </a:r>
            <a:endParaRPr lang="en-US" altLang="zh-CN" dirty="0" smtClean="0"/>
          </a:p>
          <a:p>
            <a:pPr lvl="2"/>
            <a:r>
              <a:rPr lang="zh-CN" altLang="en-US" dirty="0" smtClean="0"/>
              <a:t>在程序中定义</a:t>
            </a:r>
            <a:endParaRPr lang="en-US" altLang="zh-CN" dirty="0" smtClean="0"/>
          </a:p>
          <a:p>
            <a:pPr lvl="2"/>
            <a:r>
              <a:rPr lang="zh-CN" altLang="en-US" dirty="0" smtClean="0"/>
              <a:t>只有该程序可以使用</a:t>
            </a:r>
            <a:endParaRPr lang="en-US" altLang="zh-CN" dirty="0" smtClean="0"/>
          </a:p>
          <a:p>
            <a:pPr lvl="1"/>
            <a:endParaRPr lang="zh-CN" altLang="en-US" dirty="0"/>
          </a:p>
        </p:txBody>
      </p:sp>
    </p:spTree>
    <p:extLst>
      <p:ext uri="{BB962C8B-B14F-4D97-AF65-F5344CB8AC3E}">
        <p14:creationId xmlns:p14="http://schemas.microsoft.com/office/powerpoint/2010/main" xmlns="" val="105333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程序中类的创建</a:t>
            </a:r>
            <a:endParaRPr lang="zh-CN" altLang="en-US" dirty="0"/>
          </a:p>
        </p:txBody>
      </p:sp>
      <p:sp>
        <p:nvSpPr>
          <p:cNvPr id="3" name="内容占位符 2"/>
          <p:cNvSpPr>
            <a:spLocks noGrp="1"/>
          </p:cNvSpPr>
          <p:nvPr>
            <p:ph idx="1"/>
          </p:nvPr>
        </p:nvSpPr>
        <p:spPr/>
        <p:txBody>
          <a:bodyPr/>
          <a:lstStyle/>
          <a:p>
            <a:r>
              <a:rPr lang="zh-CN" altLang="en-US" dirty="0" smtClean="0"/>
              <a:t>定义类的构成项目（属性、方法、事件</a:t>
            </a:r>
            <a:r>
              <a:rPr lang="zh-CN" altLang="en-US" dirty="0"/>
              <a:t>）</a:t>
            </a:r>
            <a:endParaRPr lang="en-US" altLang="zh-CN" dirty="0" smtClean="0"/>
          </a:p>
          <a:p>
            <a:pPr lvl="1"/>
            <a:r>
              <a:rPr lang="en-US" altLang="zh-CN" dirty="0" smtClean="0"/>
              <a:t>CLASS &lt;class&gt; DEFINITION.</a:t>
            </a:r>
          </a:p>
          <a:p>
            <a:pPr lvl="2"/>
            <a:r>
              <a:rPr lang="zh-CN" altLang="en-US" dirty="0" smtClean="0"/>
              <a:t>要素声明</a:t>
            </a:r>
            <a:endParaRPr lang="en-US" altLang="zh-CN" dirty="0" smtClean="0"/>
          </a:p>
          <a:p>
            <a:pPr lvl="2"/>
            <a:r>
              <a:rPr lang="zh-CN" altLang="en-US" dirty="0"/>
              <a:t>所有</a:t>
            </a:r>
            <a:r>
              <a:rPr lang="zh-CN" altLang="en-US" dirty="0" smtClean="0"/>
              <a:t>项目都需要定义在三个访问区域之一中</a:t>
            </a:r>
            <a:endParaRPr lang="en-US" altLang="zh-CN" dirty="0" smtClean="0"/>
          </a:p>
          <a:p>
            <a:pPr lvl="1"/>
            <a:r>
              <a:rPr lang="en-US" altLang="zh-CN" dirty="0" smtClean="0"/>
              <a:t>ENDCLASS.</a:t>
            </a:r>
          </a:p>
          <a:p>
            <a:endParaRPr lang="en-US" altLang="zh-CN" dirty="0"/>
          </a:p>
          <a:p>
            <a:r>
              <a:rPr lang="zh-CN" altLang="en-US" dirty="0" smtClean="0"/>
              <a:t>实现类的方法</a:t>
            </a:r>
            <a:endParaRPr lang="en-US" altLang="zh-CN" dirty="0" smtClean="0"/>
          </a:p>
          <a:p>
            <a:pPr lvl="1"/>
            <a:r>
              <a:rPr lang="en-US" altLang="zh-CN" dirty="0" smtClean="0"/>
              <a:t>CLASS &lt;class&gt; IMPLEMENTATION.</a:t>
            </a:r>
          </a:p>
          <a:p>
            <a:pPr lvl="1"/>
            <a:r>
              <a:rPr lang="en-US" altLang="zh-CN" dirty="0" smtClean="0"/>
              <a:t>ENDCLASS.</a:t>
            </a:r>
            <a:endParaRPr lang="zh-CN" altLang="en-US" dirty="0"/>
          </a:p>
        </p:txBody>
      </p:sp>
    </p:spTree>
    <p:extLst>
      <p:ext uri="{BB962C8B-B14F-4D97-AF65-F5344CB8AC3E}">
        <p14:creationId xmlns:p14="http://schemas.microsoft.com/office/powerpoint/2010/main" xmlns="" val="305306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访问区域</a:t>
            </a:r>
            <a:endParaRPr lang="zh-CN" altLang="en-US" dirty="0"/>
          </a:p>
        </p:txBody>
      </p:sp>
      <p:sp>
        <p:nvSpPr>
          <p:cNvPr id="3" name="内容占位符 2"/>
          <p:cNvSpPr>
            <a:spLocks noGrp="1"/>
          </p:cNvSpPr>
          <p:nvPr>
            <p:ph idx="1"/>
          </p:nvPr>
        </p:nvSpPr>
        <p:spPr/>
        <p:txBody>
          <a:bodyPr/>
          <a:lstStyle/>
          <a:p>
            <a:r>
              <a:rPr lang="zh-CN" altLang="en-US" dirty="0" smtClean="0"/>
              <a:t>三个访问区域</a:t>
            </a:r>
            <a:endParaRPr lang="en-US" altLang="zh-CN" dirty="0" smtClean="0"/>
          </a:p>
          <a:p>
            <a:pPr lvl="1"/>
            <a:r>
              <a:rPr lang="en-US" altLang="zh-CN" dirty="0" smtClean="0"/>
              <a:t>Public Section. </a:t>
            </a:r>
            <a:r>
              <a:rPr lang="zh-CN" altLang="en-US" dirty="0"/>
              <a:t>公有</a:t>
            </a:r>
            <a:r>
              <a:rPr lang="zh-CN" altLang="en-US" dirty="0" smtClean="0"/>
              <a:t>部分</a:t>
            </a:r>
            <a:endParaRPr lang="en-US" altLang="zh-CN" dirty="0" smtClean="0"/>
          </a:p>
          <a:p>
            <a:pPr lvl="2"/>
            <a:r>
              <a:rPr lang="zh-CN" altLang="en-US" dirty="0"/>
              <a:t>内部</a:t>
            </a:r>
            <a:r>
              <a:rPr lang="zh-CN" altLang="en-US" dirty="0" smtClean="0"/>
              <a:t>可见，外部可见</a:t>
            </a:r>
            <a:endParaRPr lang="en-US" altLang="zh-CN" dirty="0" smtClean="0"/>
          </a:p>
          <a:p>
            <a:pPr lvl="2"/>
            <a:r>
              <a:rPr lang="en-US" altLang="zh-CN" dirty="0" smtClean="0"/>
              <a:t>PUBLIC</a:t>
            </a:r>
            <a:r>
              <a:rPr lang="zh-CN" altLang="en-US" dirty="0" smtClean="0"/>
              <a:t>部分的组件，构成类与用户的接口</a:t>
            </a:r>
            <a:endParaRPr lang="en-US" altLang="zh-CN" dirty="0" smtClean="0"/>
          </a:p>
          <a:p>
            <a:pPr lvl="1"/>
            <a:r>
              <a:rPr lang="en-US" altLang="zh-CN" dirty="0" smtClean="0"/>
              <a:t>Protected Section. </a:t>
            </a:r>
            <a:r>
              <a:rPr lang="zh-CN" altLang="en-US" dirty="0" smtClean="0"/>
              <a:t>保护部分</a:t>
            </a:r>
            <a:endParaRPr lang="en-US" altLang="zh-CN" dirty="0" smtClean="0"/>
          </a:p>
          <a:p>
            <a:pPr lvl="2"/>
            <a:r>
              <a:rPr lang="zh-CN" altLang="en-US" dirty="0"/>
              <a:t>内部</a:t>
            </a:r>
            <a:r>
              <a:rPr lang="zh-CN" altLang="en-US" dirty="0" smtClean="0"/>
              <a:t>可见，继承可见，外部不可见</a:t>
            </a:r>
            <a:endParaRPr lang="en-US" altLang="zh-CN" dirty="0" smtClean="0"/>
          </a:p>
          <a:p>
            <a:pPr lvl="2"/>
            <a:r>
              <a:rPr lang="en-US" altLang="zh-CN" dirty="0" smtClean="0"/>
              <a:t>PROTECTED</a:t>
            </a:r>
            <a:r>
              <a:rPr lang="zh-CN" altLang="en-US" dirty="0" smtClean="0"/>
              <a:t>部分的组件，构成继承类之间的接口</a:t>
            </a:r>
            <a:endParaRPr lang="en-US" altLang="zh-CN" dirty="0" smtClean="0"/>
          </a:p>
          <a:p>
            <a:pPr lvl="1"/>
            <a:r>
              <a:rPr lang="en-US" altLang="zh-CN" dirty="0" smtClean="0"/>
              <a:t>Private Section. </a:t>
            </a:r>
            <a:r>
              <a:rPr lang="zh-CN" altLang="en-US" dirty="0" smtClean="0"/>
              <a:t>私有部分</a:t>
            </a:r>
            <a:endParaRPr lang="en-US" altLang="zh-CN" dirty="0" smtClean="0"/>
          </a:p>
          <a:p>
            <a:pPr lvl="2"/>
            <a:r>
              <a:rPr lang="zh-CN" altLang="en-US" dirty="0"/>
              <a:t>内部</a:t>
            </a:r>
            <a:r>
              <a:rPr lang="zh-CN" altLang="en-US" dirty="0" smtClean="0"/>
              <a:t>可见，继承不可见，外部不可见</a:t>
            </a:r>
            <a:endParaRPr lang="en-US" altLang="zh-CN" dirty="0"/>
          </a:p>
          <a:p>
            <a:r>
              <a:rPr lang="zh-CN" altLang="en-US" dirty="0" smtClean="0"/>
              <a:t>练习：定义一个类</a:t>
            </a:r>
            <a:r>
              <a:rPr lang="en-US" altLang="zh-CN" dirty="0" smtClean="0"/>
              <a:t>cl</a:t>
            </a:r>
            <a:r>
              <a:rPr lang="zh-CN" altLang="en-US" dirty="0" smtClean="0"/>
              <a:t>，定义一个含有</a:t>
            </a:r>
            <a:r>
              <a:rPr lang="en-US" altLang="zh-CN" dirty="0" smtClean="0"/>
              <a:t>write</a:t>
            </a:r>
            <a:r>
              <a:rPr lang="zh-CN" altLang="en-US" dirty="0" smtClean="0"/>
              <a:t>语句的方法，并调用</a:t>
            </a:r>
            <a:endParaRPr lang="en-US" altLang="zh-CN" dirty="0" smtClean="0"/>
          </a:p>
          <a:p>
            <a:pPr lvl="2"/>
            <a:endParaRPr lang="zh-CN"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2937" y="4509120"/>
            <a:ext cx="3676650" cy="209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287959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a:t>
            </a:r>
            <a:r>
              <a:rPr lang="zh-CN" altLang="en-US" dirty="0"/>
              <a:t>构成要素</a:t>
            </a:r>
          </a:p>
        </p:txBody>
      </p:sp>
      <p:sp>
        <p:nvSpPr>
          <p:cNvPr id="3" name="内容占位符 2"/>
          <p:cNvSpPr>
            <a:spLocks noGrp="1"/>
          </p:cNvSpPr>
          <p:nvPr>
            <p:ph idx="1"/>
          </p:nvPr>
        </p:nvSpPr>
        <p:spPr>
          <a:xfrm>
            <a:off x="457200" y="1600200"/>
            <a:ext cx="8229600" cy="4925144"/>
          </a:xfrm>
        </p:spPr>
        <p:txBody>
          <a:bodyPr>
            <a:normAutofit/>
          </a:bodyPr>
          <a:lstStyle/>
          <a:p>
            <a:r>
              <a:rPr lang="zh-CN" altLang="en-US" dirty="0"/>
              <a:t>构成要素的分类</a:t>
            </a:r>
            <a:endParaRPr lang="en-US" altLang="zh-CN" dirty="0"/>
          </a:p>
          <a:p>
            <a:pPr lvl="1"/>
            <a:r>
              <a:rPr lang="zh-CN" altLang="en-US" dirty="0"/>
              <a:t>实例组件（</a:t>
            </a:r>
            <a:r>
              <a:rPr lang="en-US" altLang="zh-CN" dirty="0"/>
              <a:t>Instance-specific component</a:t>
            </a:r>
            <a:r>
              <a:rPr lang="zh-CN" altLang="en-US" dirty="0"/>
              <a:t>）</a:t>
            </a:r>
            <a:endParaRPr lang="en-US" altLang="zh-CN" dirty="0"/>
          </a:p>
          <a:p>
            <a:pPr lvl="2"/>
            <a:r>
              <a:rPr lang="zh-CN" altLang="en-US" dirty="0"/>
              <a:t>参照类创建对象时，内存中存在的项目，每次创建对象时都会被初始化。各个类的对象中都存在</a:t>
            </a:r>
            <a:endParaRPr lang="en-US" altLang="zh-CN" dirty="0"/>
          </a:p>
          <a:p>
            <a:pPr lvl="2"/>
            <a:r>
              <a:rPr lang="zh-CN" altLang="en-US" dirty="0"/>
              <a:t>声明方式：属性：</a:t>
            </a:r>
            <a:r>
              <a:rPr lang="en-US" altLang="zh-CN" dirty="0"/>
              <a:t>DATA</a:t>
            </a:r>
            <a:r>
              <a:rPr lang="zh-CN" altLang="en-US" dirty="0"/>
              <a:t>；方法：</a:t>
            </a:r>
            <a:r>
              <a:rPr lang="en-US" altLang="zh-CN" dirty="0" smtClean="0"/>
              <a:t>METHODS</a:t>
            </a:r>
            <a:r>
              <a:rPr lang="zh-CN" altLang="en-US" dirty="0" smtClean="0"/>
              <a:t>。访问：</a:t>
            </a:r>
            <a:r>
              <a:rPr lang="en-US" altLang="zh-CN" dirty="0" smtClean="0"/>
              <a:t>OBJECT-&gt;COMP</a:t>
            </a:r>
            <a:endParaRPr lang="en-US" altLang="zh-CN" dirty="0"/>
          </a:p>
          <a:p>
            <a:pPr lvl="1"/>
            <a:r>
              <a:rPr lang="zh-CN" altLang="en-US" dirty="0"/>
              <a:t>静态组件（</a:t>
            </a:r>
            <a:r>
              <a:rPr lang="en-US" altLang="zh-CN" dirty="0"/>
              <a:t>Static component</a:t>
            </a:r>
            <a:r>
              <a:rPr lang="zh-CN" altLang="en-US" dirty="0"/>
              <a:t>）</a:t>
            </a:r>
            <a:endParaRPr lang="en-US" altLang="zh-CN" dirty="0"/>
          </a:p>
          <a:p>
            <a:pPr lvl="2"/>
            <a:r>
              <a:rPr lang="zh-CN" altLang="en-US" dirty="0"/>
              <a:t>遇到创建类的语句（</a:t>
            </a:r>
            <a:r>
              <a:rPr lang="en-US" altLang="zh-CN" dirty="0"/>
              <a:t>CREATE OBJECT</a:t>
            </a:r>
            <a:r>
              <a:rPr lang="zh-CN" altLang="en-US" dirty="0"/>
              <a:t>）开始，直到程序结束都存储于内存中，是依赖类存在的项目。即使不创建对象，若已存在与内存中即可以直接使用。</a:t>
            </a:r>
            <a:endParaRPr lang="en-US" altLang="zh-CN" dirty="0"/>
          </a:p>
          <a:p>
            <a:pPr lvl="2"/>
            <a:r>
              <a:rPr lang="zh-CN" altLang="en-US" dirty="0"/>
              <a:t>声明方式：属性：</a:t>
            </a:r>
            <a:r>
              <a:rPr lang="en-US" altLang="zh-CN" dirty="0"/>
              <a:t>CLASS-DATA</a:t>
            </a:r>
            <a:r>
              <a:rPr lang="zh-CN" altLang="en-US" dirty="0"/>
              <a:t>；方法：</a:t>
            </a:r>
            <a:r>
              <a:rPr lang="en-US" altLang="zh-CN" dirty="0" smtClean="0"/>
              <a:t>CLASS-METHODS</a:t>
            </a:r>
            <a:r>
              <a:rPr lang="zh-CN" altLang="en-US" dirty="0" smtClean="0"/>
              <a:t>。访问：</a:t>
            </a:r>
            <a:r>
              <a:rPr lang="en-US" altLang="zh-CN" dirty="0" smtClean="0"/>
              <a:t>CLASS=&gt;COMP</a:t>
            </a:r>
            <a:endParaRPr lang="en-US" altLang="zh-CN" dirty="0"/>
          </a:p>
          <a:p>
            <a:r>
              <a:rPr lang="zh-CN" altLang="en-US" dirty="0"/>
              <a:t>类的所有要素在声明部分实现（</a:t>
            </a:r>
            <a:r>
              <a:rPr lang="en-US" altLang="zh-CN" dirty="0"/>
              <a:t>Class Definition</a:t>
            </a:r>
            <a:r>
              <a:rPr lang="zh-CN" altLang="en-US" dirty="0"/>
              <a:t>）</a:t>
            </a:r>
            <a:endParaRPr lang="en-US" altLang="zh-CN" dirty="0"/>
          </a:p>
          <a:p>
            <a:pPr lvl="1"/>
            <a:r>
              <a:rPr lang="zh-CN" altLang="en-US" dirty="0"/>
              <a:t>属性（</a:t>
            </a:r>
            <a:r>
              <a:rPr lang="en-US" altLang="zh-CN" dirty="0"/>
              <a:t>Attributes</a:t>
            </a:r>
            <a:r>
              <a:rPr lang="zh-CN" altLang="en-US" dirty="0"/>
              <a:t>）</a:t>
            </a:r>
            <a:endParaRPr lang="en-US" altLang="zh-CN" dirty="0"/>
          </a:p>
          <a:p>
            <a:pPr lvl="2"/>
            <a:r>
              <a:rPr lang="zh-CN" altLang="en-US" dirty="0"/>
              <a:t>可以拥有</a:t>
            </a:r>
            <a:r>
              <a:rPr lang="en-US" altLang="zh-CN" dirty="0"/>
              <a:t>ABAP</a:t>
            </a:r>
            <a:r>
              <a:rPr lang="zh-CN" altLang="en-US" dirty="0"/>
              <a:t>所有数据类型的类内部数据字段，对象状态由属性决定</a:t>
            </a:r>
            <a:r>
              <a:rPr lang="zh-CN" altLang="en-US" dirty="0" smtClean="0"/>
              <a:t>。</a:t>
            </a:r>
            <a:r>
              <a:rPr lang="en-US" altLang="zh-CN" dirty="0" smtClean="0"/>
              <a:t>DATA/CONSTANTS</a:t>
            </a:r>
            <a:endParaRPr lang="en-US" altLang="zh-CN" dirty="0"/>
          </a:p>
          <a:p>
            <a:pPr lvl="1"/>
            <a:r>
              <a:rPr lang="zh-CN" altLang="en-US" dirty="0"/>
              <a:t>方法（</a:t>
            </a:r>
            <a:r>
              <a:rPr lang="en-US" altLang="zh-CN" dirty="0"/>
              <a:t>Method</a:t>
            </a:r>
            <a:r>
              <a:rPr lang="zh-CN" altLang="en-US" dirty="0"/>
              <a:t>）</a:t>
            </a:r>
            <a:endParaRPr lang="en-US" altLang="zh-CN" dirty="0"/>
          </a:p>
          <a:p>
            <a:pPr lvl="2"/>
            <a:r>
              <a:rPr lang="zh-CN" altLang="en-US" dirty="0"/>
              <a:t>用来定义决定对象行为的类内部执行步骤，可以访问类的所有属性，切可通过方法修改对象的内容，另外，方法提供传入传出参数，便于用户交互</a:t>
            </a:r>
            <a:endParaRPr lang="en-US" altLang="zh-CN" dirty="0"/>
          </a:p>
          <a:p>
            <a:pPr lvl="1"/>
            <a:r>
              <a:rPr lang="zh-CN" altLang="en-US" dirty="0"/>
              <a:t>事件（</a:t>
            </a:r>
            <a:r>
              <a:rPr lang="en-US" altLang="zh-CN" dirty="0"/>
              <a:t>Event</a:t>
            </a:r>
            <a:r>
              <a:rPr lang="zh-CN" altLang="en-US" dirty="0"/>
              <a:t>）</a:t>
            </a:r>
            <a:endParaRPr lang="en-US" altLang="zh-CN" dirty="0"/>
          </a:p>
          <a:p>
            <a:pPr lvl="2"/>
            <a:r>
              <a:rPr lang="zh-CN" altLang="en-US" dirty="0" smtClean="0"/>
              <a:t>事件是没有继承关系的类之间可以互相调用彼此方法的特殊方法</a:t>
            </a:r>
            <a:endParaRPr lang="en-US" altLang="zh-CN" dirty="0" smtClean="0"/>
          </a:p>
        </p:txBody>
      </p:sp>
    </p:spTree>
    <p:extLst>
      <p:ext uri="{BB962C8B-B14F-4D97-AF65-F5344CB8AC3E}">
        <p14:creationId xmlns:p14="http://schemas.microsoft.com/office/powerpoint/2010/main" xmlns="" val="2558457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5805</TotalTime>
  <Words>3215</Words>
  <Application>Microsoft Office PowerPoint</Application>
  <PresentationFormat>全屏显示(4:3)</PresentationFormat>
  <Paragraphs>272</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面向对象</vt:lpstr>
      <vt:lpstr>概述</vt:lpstr>
      <vt:lpstr>概述</vt:lpstr>
      <vt:lpstr>面向对象开发特点</vt:lpstr>
      <vt:lpstr>面向对象发展历程</vt:lpstr>
      <vt:lpstr>类与对象</vt:lpstr>
      <vt:lpstr>程序中类的创建</vt:lpstr>
      <vt:lpstr>访问区域</vt:lpstr>
      <vt:lpstr>Class构成要素</vt:lpstr>
      <vt:lpstr>Class构成要素</vt:lpstr>
      <vt:lpstr>例</vt:lpstr>
      <vt:lpstr>例</vt:lpstr>
      <vt:lpstr>对象</vt:lpstr>
      <vt:lpstr>方法</vt:lpstr>
      <vt:lpstr>方法的调用</vt:lpstr>
      <vt:lpstr>构造方法</vt:lpstr>
      <vt:lpstr>类的继承</vt:lpstr>
      <vt:lpstr>类的继承</vt:lpstr>
      <vt:lpstr>抽象类</vt:lpstr>
      <vt:lpstr>最终类</vt:lpstr>
      <vt:lpstr>接口</vt:lpstr>
      <vt:lpstr>事件</vt:lpstr>
      <vt:lpstr>事件</vt:lpstr>
      <vt:lpstr>例</vt:lpstr>
      <vt:lpstr>定义全局对象</vt:lpstr>
      <vt:lpstr>说明</vt:lpstr>
      <vt:lpstr>创建全局类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Myz</cp:lastModifiedBy>
  <cp:revision>780</cp:revision>
  <dcterms:created xsi:type="dcterms:W3CDTF">2013-06-06T10:01:03Z</dcterms:created>
  <dcterms:modified xsi:type="dcterms:W3CDTF">2014-04-16T09:12:47Z</dcterms:modified>
</cp:coreProperties>
</file>