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84" r:id="rId3"/>
    <p:sldId id="387" r:id="rId4"/>
    <p:sldId id="386" r:id="rId5"/>
    <p:sldId id="388" r:id="rId6"/>
    <p:sldId id="405" r:id="rId7"/>
    <p:sldId id="389" r:id="rId8"/>
    <p:sldId id="401" r:id="rId9"/>
    <p:sldId id="390" r:id="rId10"/>
    <p:sldId id="391" r:id="rId11"/>
    <p:sldId id="392" r:id="rId12"/>
    <p:sldId id="396" r:id="rId13"/>
    <p:sldId id="402" r:id="rId14"/>
    <p:sldId id="403" r:id="rId15"/>
    <p:sldId id="394" r:id="rId16"/>
    <p:sldId id="404" r:id="rId17"/>
    <p:sldId id="393" r:id="rId18"/>
    <p:sldId id="406" r:id="rId19"/>
    <p:sldId id="395" r:id="rId20"/>
    <p:sldId id="412" r:id="rId21"/>
    <p:sldId id="398" r:id="rId22"/>
    <p:sldId id="397" r:id="rId23"/>
    <p:sldId id="407" r:id="rId24"/>
    <p:sldId id="399" r:id="rId25"/>
    <p:sldId id="408" r:id="rId26"/>
    <p:sldId id="400" r:id="rId27"/>
    <p:sldId id="409" r:id="rId28"/>
    <p:sldId id="410" r:id="rId29"/>
    <p:sldId id="41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 autoAdjust="0"/>
    <p:restoredTop sz="94370" autoAdjust="0"/>
  </p:normalViewPr>
  <p:slideViewPr>
    <p:cSldViewPr>
      <p:cViewPr varScale="1">
        <p:scale>
          <a:sx n="84" d="100"/>
          <a:sy n="84" d="100"/>
        </p:scale>
        <p:origin x="-12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83096-3E4D-4EAD-AED6-5B6EA8EE5365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12149-6181-4C94-9E93-FF5EF77BF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4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OO ALV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颜色</a:t>
            </a:r>
            <a:r>
              <a:rPr lang="zh-CN" altLang="en-US" dirty="0"/>
              <a:t>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颜色值的设置：</a:t>
            </a:r>
            <a:r>
              <a:rPr lang="en-US" altLang="zh-CN" dirty="0"/>
              <a:t>C+X(</a:t>
            </a:r>
            <a:r>
              <a:rPr lang="zh-CN" altLang="en-US" dirty="0"/>
              <a:t>颜色</a:t>
            </a:r>
            <a:r>
              <a:rPr lang="en-US" altLang="zh-CN" dirty="0"/>
              <a:t>:1~7)X(</a:t>
            </a:r>
            <a:r>
              <a:rPr lang="zh-CN" altLang="en-US" dirty="0"/>
              <a:t>是否加重</a:t>
            </a:r>
            <a:r>
              <a:rPr lang="en-US" altLang="zh-CN" dirty="0"/>
              <a:t>:1/0)X(</a:t>
            </a:r>
            <a:r>
              <a:rPr lang="zh-CN" altLang="en-US" dirty="0"/>
              <a:t>是否反色</a:t>
            </a:r>
            <a:r>
              <a:rPr lang="en-US" altLang="zh-CN" dirty="0"/>
              <a:t>1/0)</a:t>
            </a:r>
          </a:p>
          <a:p>
            <a:r>
              <a:rPr lang="zh-CN" altLang="en-US" dirty="0" smtClean="0"/>
              <a:t>以列为单位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FIELDCAT</a:t>
            </a:r>
            <a:r>
              <a:rPr lang="zh-CN" altLang="en-US" dirty="0" smtClean="0"/>
              <a:t>中给</a:t>
            </a:r>
            <a:r>
              <a:rPr lang="en-US" altLang="zh-CN" dirty="0" smtClean="0"/>
              <a:t>EMPHASIZE</a:t>
            </a:r>
            <a:r>
              <a:rPr lang="zh-CN" altLang="en-US" dirty="0" smtClean="0"/>
              <a:t>字段赋值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以行为单位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在内表中增加一个字段，类型为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，至少长度为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，例</a:t>
            </a:r>
            <a:r>
              <a:rPr lang="en-US" altLang="zh-CN" dirty="0" smtClean="0"/>
              <a:t>COLOR</a:t>
            </a:r>
            <a:endParaRPr lang="en-US" altLang="zh-CN" dirty="0"/>
          </a:p>
          <a:p>
            <a:pPr lvl="1"/>
            <a:r>
              <a:rPr lang="zh-CN" altLang="en-US" dirty="0" smtClean="0"/>
              <a:t>给向输出内表获取数据时，给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字段赋值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，给</a:t>
            </a:r>
            <a:r>
              <a:rPr lang="en-US" altLang="zh-CN" dirty="0" smtClean="0"/>
              <a:t>INFO_FNAME</a:t>
            </a:r>
            <a:r>
              <a:rPr lang="zh-CN" altLang="en-US" dirty="0" smtClean="0"/>
              <a:t>字段赋值颜色字段名称，例</a:t>
            </a:r>
            <a:r>
              <a:rPr lang="en-US" altLang="zh-CN" dirty="0" smtClean="0"/>
              <a:t>COLOR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以单元格为单位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在内表中增加一个字段，类型为</a:t>
            </a:r>
            <a:r>
              <a:rPr lang="en-US" altLang="zh-CN" dirty="0"/>
              <a:t>LVC_T_SCOL </a:t>
            </a:r>
            <a:r>
              <a:rPr lang="zh-CN" altLang="en-US" dirty="0" smtClean="0"/>
              <a:t>，例</a:t>
            </a:r>
            <a:r>
              <a:rPr lang="en-US" altLang="zh-CN" dirty="0" smtClean="0"/>
              <a:t>COLOR</a:t>
            </a:r>
          </a:p>
          <a:p>
            <a:pPr lvl="1"/>
            <a:r>
              <a:rPr lang="zh-CN" altLang="en-US" dirty="0" smtClean="0"/>
              <a:t>在向输出内表取数据时，通过结构给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字段内表赋值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，给</a:t>
            </a:r>
            <a:r>
              <a:rPr lang="en-US" altLang="zh-CN" dirty="0" smtClean="0"/>
              <a:t>CTAB_FNAME</a:t>
            </a:r>
            <a:r>
              <a:rPr lang="zh-CN" altLang="en-US" dirty="0" smtClean="0"/>
              <a:t>字段赋值颜色字段名称，例</a:t>
            </a:r>
            <a:r>
              <a:rPr lang="en-US" altLang="zh-CN" dirty="0" smtClean="0"/>
              <a:t>COLOR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32" y="2492896"/>
            <a:ext cx="2867025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32" y="1992682"/>
            <a:ext cx="3429000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28"/>
          <a:stretch/>
        </p:blipFill>
        <p:spPr bwMode="auto">
          <a:xfrm>
            <a:off x="5004048" y="2692921"/>
            <a:ext cx="3593516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63"/>
          <a:stretch/>
        </p:blipFill>
        <p:spPr bwMode="auto">
          <a:xfrm>
            <a:off x="5436095" y="3160662"/>
            <a:ext cx="3580079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719" y="4293096"/>
            <a:ext cx="291465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296" y="4433022"/>
            <a:ext cx="3212236" cy="2313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6"/>
          <a:stretch/>
        </p:blipFill>
        <p:spPr bwMode="auto">
          <a:xfrm>
            <a:off x="5259221" y="5078643"/>
            <a:ext cx="3756953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0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可修改属性设置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以表单为单位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LAYOUT-EDIT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，可修改</a:t>
            </a:r>
            <a:endParaRPr lang="en-US" altLang="zh-CN" dirty="0" smtClean="0"/>
          </a:p>
          <a:p>
            <a:r>
              <a:rPr lang="zh-CN" altLang="en-US" dirty="0" smtClean="0"/>
              <a:t>以列为单位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FIELDCAT-EDIT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，列可修改</a:t>
            </a:r>
            <a:endParaRPr lang="en-US" altLang="zh-CN" dirty="0" smtClean="0"/>
          </a:p>
          <a:p>
            <a:r>
              <a:rPr lang="zh-CN" altLang="en-US" dirty="0" smtClean="0"/>
              <a:t>以单元格为单位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在内表中增加一个字段，类型为</a:t>
            </a:r>
            <a:r>
              <a:rPr lang="en-US" altLang="zh-CN" dirty="0" smtClean="0"/>
              <a:t>LVC_T_STYL </a:t>
            </a:r>
            <a:r>
              <a:rPr lang="zh-CN" altLang="en-US" dirty="0" smtClean="0"/>
              <a:t>，例</a:t>
            </a:r>
            <a:r>
              <a:rPr lang="en-US" altLang="zh-CN" dirty="0" smtClean="0"/>
              <a:t>CELLSTL</a:t>
            </a:r>
          </a:p>
          <a:p>
            <a:pPr lvl="1"/>
            <a:r>
              <a:rPr lang="zh-CN" altLang="en-US" dirty="0" smtClean="0"/>
              <a:t>在需要设置修改属性的位置，通过结构给</a:t>
            </a:r>
            <a:r>
              <a:rPr lang="en-US" altLang="zh-CN" dirty="0" smtClean="0"/>
              <a:t>CELLSTL</a:t>
            </a:r>
            <a:r>
              <a:rPr lang="zh-CN" altLang="en-US" dirty="0" smtClean="0"/>
              <a:t>字段内表赋值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FIELDNAME</a:t>
            </a:r>
            <a:r>
              <a:rPr lang="zh-CN" altLang="en-US" dirty="0" smtClean="0"/>
              <a:t>，需要设置属性的字段名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STYLE</a:t>
            </a:r>
            <a:r>
              <a:rPr lang="zh-CN" altLang="en-US" dirty="0" smtClean="0"/>
              <a:t>，可修改属性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不可修改：</a:t>
            </a:r>
            <a:r>
              <a:rPr lang="en-US" altLang="zh-CN" dirty="0" smtClean="0"/>
              <a:t>CL_GUI_ALV_GRID=&gt;MC_STYLE_DISABLED</a:t>
            </a:r>
          </a:p>
          <a:p>
            <a:pPr lvl="3"/>
            <a:r>
              <a:rPr lang="zh-CN" altLang="en-US" dirty="0" smtClean="0"/>
              <a:t>可修改：</a:t>
            </a:r>
            <a:r>
              <a:rPr lang="en-US" altLang="zh-CN" dirty="0" smtClean="0"/>
              <a:t>CL_GUI_ALV_GRID=&gt;MC_STYLE_ENALBED</a:t>
            </a:r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，给</a:t>
            </a:r>
            <a:r>
              <a:rPr lang="en-US" altLang="zh-CN" dirty="0" smtClean="0"/>
              <a:t>STYLEFNAME</a:t>
            </a:r>
            <a:r>
              <a:rPr lang="zh-CN" altLang="en-US" dirty="0" smtClean="0"/>
              <a:t>字段赋值修改属性的字段名，例</a:t>
            </a:r>
            <a:r>
              <a:rPr lang="en-US" altLang="zh-CN" dirty="0" smtClean="0"/>
              <a:t>CELLSTL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b="1" dirty="0"/>
              <a:t>特别</a:t>
            </a:r>
            <a:r>
              <a:rPr lang="zh-CN" altLang="en-US" b="1" dirty="0" smtClean="0"/>
              <a:t>的</a:t>
            </a:r>
            <a:r>
              <a:rPr lang="zh-CN" altLang="en-US" dirty="0" smtClean="0"/>
              <a:t>，如果将某一列中部分字段设置为可修改状态，一般通过以下方式完成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FIELDCAT</a:t>
            </a:r>
            <a:r>
              <a:rPr lang="zh-CN" altLang="en-US" dirty="0" smtClean="0"/>
              <a:t>中，设置该列属性为可修改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在表单赋值时，将不应为可修改状态的字段，设置为不可修改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***不是将需要修改的单元格设置为可修改，防止可修改属性设置与静态属性设置冲突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71"/>
          <a:stretch/>
        </p:blipFill>
        <p:spPr bwMode="auto">
          <a:xfrm>
            <a:off x="4877516" y="1824242"/>
            <a:ext cx="3381375" cy="22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516" y="2379737"/>
            <a:ext cx="3381375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516" y="3429000"/>
            <a:ext cx="3895725" cy="199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067977" y="4172819"/>
            <a:ext cx="3514802" cy="930768"/>
            <a:chOff x="248336" y="4882877"/>
            <a:chExt cx="3514802" cy="930768"/>
          </a:xfrm>
          <a:solidFill>
            <a:schemeClr val="bg1"/>
          </a:solidFill>
        </p:grpSpPr>
        <p:pic>
          <p:nvPicPr>
            <p:cNvPr id="5129" name="Picture 9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650"/>
            <a:stretch/>
          </p:blipFill>
          <p:spPr bwMode="auto">
            <a:xfrm>
              <a:off x="265553" y="4882877"/>
              <a:ext cx="3497585" cy="171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/>
            <a:stretch/>
          </p:blipFill>
          <p:spPr bwMode="auto">
            <a:xfrm>
              <a:off x="248336" y="5089745"/>
              <a:ext cx="3497585" cy="723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31" name="Picture 1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5"/>
          <a:stretch/>
        </p:blipFill>
        <p:spPr bwMode="auto">
          <a:xfrm>
            <a:off x="5267798" y="4722587"/>
            <a:ext cx="3795964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12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定义：内表：</a:t>
            </a:r>
            <a:r>
              <a:rPr lang="en-US" altLang="zh-CN" dirty="0" smtClean="0"/>
              <a:t>LVC_T_SORT</a:t>
            </a:r>
            <a:r>
              <a:rPr lang="zh-CN" altLang="en-US" dirty="0" smtClean="0"/>
              <a:t>，结构：</a:t>
            </a:r>
            <a:r>
              <a:rPr lang="en-US" altLang="zh-CN" dirty="0" smtClean="0"/>
              <a:t>LVC_S_SORT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CHANGING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IT_SORT</a:t>
            </a:r>
            <a:r>
              <a:rPr lang="zh-CN" altLang="en-US" dirty="0" smtClean="0"/>
              <a:t>进行传值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定义：内表：</a:t>
            </a:r>
            <a:r>
              <a:rPr lang="en-US" altLang="zh-CN" dirty="0"/>
              <a:t> LVC_T_FILT </a:t>
            </a:r>
            <a:r>
              <a:rPr lang="zh-CN" altLang="en-US" dirty="0" smtClean="0"/>
              <a:t>，结构：</a:t>
            </a:r>
            <a:r>
              <a:rPr lang="en-US" altLang="zh-CN" dirty="0"/>
              <a:t> </a:t>
            </a:r>
            <a:r>
              <a:rPr lang="en-US" altLang="zh-CN" dirty="0" smtClean="0"/>
              <a:t>LVC_S_FILT 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CHANGING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IT_FILTER</a:t>
            </a:r>
            <a:r>
              <a:rPr lang="zh-CN" altLang="en-US" dirty="0" smtClean="0"/>
              <a:t>进行传值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布局设置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EXPORTING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I_SAVE</a:t>
            </a:r>
            <a:r>
              <a:rPr lang="zh-CN" altLang="en-US" dirty="0" smtClean="0"/>
              <a:t>传值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EXPORTING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IS_VARIANT</a:t>
            </a:r>
            <a:r>
              <a:rPr lang="zh-CN" altLang="en-US" dirty="0" smtClean="0"/>
              <a:t>传值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可以在界面中增加布局保存相关按钮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选择布局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修改布局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保存布局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维护布局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400072" y="5185965"/>
            <a:ext cx="4358391" cy="1285875"/>
            <a:chOff x="3400072" y="5353195"/>
            <a:chExt cx="4358391" cy="1285875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938" y="5353195"/>
              <a:ext cx="2676525" cy="1285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072" y="5908030"/>
              <a:ext cx="1352550" cy="390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右箭头 3"/>
            <p:cNvSpPr/>
            <p:nvPr/>
          </p:nvSpPr>
          <p:spPr>
            <a:xfrm rot="20946076">
              <a:off x="4210756" y="5769523"/>
              <a:ext cx="1152128" cy="118761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0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ALV</a:t>
            </a:r>
            <a:r>
              <a:rPr lang="zh-CN" altLang="en-US" dirty="0"/>
              <a:t>的布局管理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ALV</a:t>
            </a:r>
            <a:r>
              <a:rPr lang="zh-CN" altLang="en-US" dirty="0"/>
              <a:t>中</a:t>
            </a:r>
            <a:r>
              <a:rPr lang="zh-CN" altLang="en-US" dirty="0" smtClean="0"/>
              <a:t>，若想保存</a:t>
            </a:r>
            <a:r>
              <a:rPr lang="zh-CN" altLang="en-US" dirty="0"/>
              <a:t>布局</a:t>
            </a:r>
            <a:r>
              <a:rPr lang="zh-CN" altLang="en-US" dirty="0" smtClean="0"/>
              <a:t>，要添加</a:t>
            </a:r>
            <a:r>
              <a:rPr lang="en-US" altLang="zh-CN" dirty="0"/>
              <a:t>I_SAVE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I_SAVE</a:t>
            </a:r>
            <a:r>
              <a:rPr lang="zh-CN" altLang="en-US" dirty="0"/>
              <a:t>定义为</a:t>
            </a:r>
            <a:r>
              <a:rPr lang="en-US" altLang="zh-CN" dirty="0"/>
              <a:t>C</a:t>
            </a:r>
            <a:r>
              <a:rPr lang="zh-CN" altLang="en-US" dirty="0"/>
              <a:t>数据类型，值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‘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</a:t>
            </a:r>
            <a:r>
              <a:rPr lang="zh-CN" altLang="en-US" dirty="0" smtClean="0"/>
              <a:t> </a:t>
            </a:r>
            <a:r>
              <a:rPr lang="en-US" altLang="zh-CN" dirty="0"/>
              <a:t>= </a:t>
            </a:r>
            <a:r>
              <a:rPr lang="zh-CN" altLang="en-US" dirty="0" smtClean="0"/>
              <a:t>不能保存布局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‘</a:t>
            </a:r>
            <a:r>
              <a:rPr lang="en-US" altLang="zh-CN" dirty="0"/>
              <a:t>X’ = </a:t>
            </a:r>
            <a:r>
              <a:rPr lang="zh-CN" altLang="en-US" dirty="0" smtClean="0"/>
              <a:t>布局只能被保存为标准布局，不能够指定用户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‘</a:t>
            </a:r>
            <a:r>
              <a:rPr lang="en-US" altLang="zh-CN" dirty="0"/>
              <a:t>U’ = </a:t>
            </a:r>
            <a:r>
              <a:rPr lang="zh-CN" altLang="en-US" dirty="0" smtClean="0"/>
              <a:t>只能指定用户布局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‘A</a:t>
            </a:r>
            <a:r>
              <a:rPr lang="en-US" altLang="zh-CN" dirty="0"/>
              <a:t>’ = </a:t>
            </a:r>
            <a:r>
              <a:rPr lang="zh-CN" altLang="en-US" dirty="0"/>
              <a:t>既能</a:t>
            </a:r>
            <a:r>
              <a:rPr lang="zh-CN" altLang="en-US" dirty="0" smtClean="0"/>
              <a:t>选择标准布局，也可选择指定用户布局</a:t>
            </a:r>
            <a:endParaRPr lang="en-US" altLang="zh-CN" dirty="0" smtClean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进一步管理布局，则需要加入</a:t>
            </a:r>
            <a:r>
              <a:rPr lang="en-US" altLang="zh-CN" dirty="0"/>
              <a:t>IS_VARIANT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</a:t>
            </a:r>
            <a:r>
              <a:rPr lang="zh-CN" altLang="en-US" dirty="0"/>
              <a:t>数据结构参考</a:t>
            </a:r>
            <a:r>
              <a:rPr lang="en-US" altLang="zh-CN" dirty="0" smtClean="0"/>
              <a:t>DISVARIANT</a:t>
            </a:r>
          </a:p>
          <a:p>
            <a:pPr lvl="1"/>
            <a:r>
              <a:rPr lang="zh-CN" altLang="en-US" dirty="0"/>
              <a:t>设置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REPORT = SY-REPID  “</a:t>
            </a:r>
            <a:r>
              <a:rPr lang="zh-CN" altLang="en-US" dirty="0"/>
              <a:t>程序名称</a:t>
            </a:r>
            <a:endParaRPr lang="en-US" altLang="zh-CN" dirty="0"/>
          </a:p>
          <a:p>
            <a:pPr lvl="2"/>
            <a:r>
              <a:rPr lang="en-US" altLang="zh-CN" dirty="0"/>
              <a:t>VARIANT</a:t>
            </a:r>
            <a:r>
              <a:rPr lang="zh-CN" altLang="en-US" dirty="0"/>
              <a:t>为布局保存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zh-CN" altLang="en-US" dirty="0"/>
              <a:t>三个有用函数供调用保存的格式布局，分别</a:t>
            </a:r>
            <a:r>
              <a:rPr lang="zh-CN" altLang="en-US" dirty="0" smtClean="0"/>
              <a:t>为</a:t>
            </a:r>
            <a:endParaRPr lang="en-US" altLang="zh-CN" dirty="0"/>
          </a:p>
          <a:p>
            <a:pPr lvl="2"/>
            <a:r>
              <a:rPr lang="en-US" altLang="zh-CN" dirty="0" smtClean="0"/>
              <a:t>REUSE_ALV_VARIANT_DEFAULT_GET   </a:t>
            </a:r>
            <a:r>
              <a:rPr lang="zh-CN" altLang="en-US" dirty="0" smtClean="0"/>
              <a:t>读取</a:t>
            </a:r>
            <a:r>
              <a:rPr lang="zh-CN" altLang="en-US" dirty="0"/>
              <a:t>默认的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REUSE_ALV_VARIANT_EXISTENCE         </a:t>
            </a:r>
            <a:r>
              <a:rPr lang="zh-CN" altLang="en-US" dirty="0"/>
              <a:t>检测指定布局是否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REUSE_ALV_VARIANT_F4                         </a:t>
            </a:r>
            <a:r>
              <a:rPr lang="zh-CN" altLang="en-US" dirty="0" smtClean="0"/>
              <a:t>显示</a:t>
            </a:r>
            <a:r>
              <a:rPr lang="zh-CN" altLang="en-US" dirty="0"/>
              <a:t>布局格式选择对话</a:t>
            </a:r>
            <a:r>
              <a:rPr lang="zh-CN" altLang="en-US" dirty="0" smtClean="0"/>
              <a:t>窗</a:t>
            </a:r>
            <a:endParaRPr lang="en-US" altLang="zh-CN" dirty="0" smtClean="0"/>
          </a:p>
          <a:p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当排序、筛选等也设置时</a:t>
            </a:r>
            <a:r>
              <a:rPr lang="zh-CN" altLang="en-US" dirty="0"/>
              <a:t>，</a:t>
            </a:r>
            <a:r>
              <a:rPr lang="zh-CN" altLang="en-US" dirty="0" smtClean="0"/>
              <a:t>以布局管理参数设置优先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当用户设置布局参数默认值时，以布局参数传值优先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8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格式相关</a:t>
            </a:r>
            <a:r>
              <a:rPr lang="en-US" altLang="zh-CN" dirty="0" smtClean="0"/>
              <a:t>-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3"/>
          <a:stretch/>
        </p:blipFill>
        <p:spPr bwMode="auto">
          <a:xfrm>
            <a:off x="368103" y="1544960"/>
            <a:ext cx="401748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2" y="3008784"/>
            <a:ext cx="4000500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8"/>
          <a:stretch/>
        </p:blipFill>
        <p:spPr bwMode="auto">
          <a:xfrm>
            <a:off x="4575918" y="1564382"/>
            <a:ext cx="3543169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37" y="2530784"/>
            <a:ext cx="382905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37" y="3292177"/>
            <a:ext cx="4505325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24"/>
          <a:stretch/>
        </p:blipFill>
        <p:spPr bwMode="auto">
          <a:xfrm>
            <a:off x="390444" y="4635202"/>
            <a:ext cx="3995138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31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隐藏按钮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OO ALV</a:t>
            </a:r>
            <a:r>
              <a:rPr lang="zh-CN" altLang="en-US" dirty="0" smtClean="0"/>
              <a:t>输出过程中，默认输出按钮栏，包含标准按钮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如果标准按钮中有部分不需要的按钮，通过隐藏实现</a:t>
            </a:r>
            <a:endParaRPr lang="en-US" altLang="zh-CN" dirty="0" smtClean="0"/>
          </a:p>
          <a:p>
            <a:r>
              <a:rPr lang="zh-CN" altLang="en-US" dirty="0" smtClean="0"/>
              <a:t>定义及传值参数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定义内表</a:t>
            </a:r>
            <a:r>
              <a:rPr lang="en-US" altLang="zh-CN" dirty="0" smtClean="0"/>
              <a:t>G_TOOLBAR</a:t>
            </a:r>
            <a:r>
              <a:rPr lang="zh-CN" altLang="en-US" dirty="0" smtClean="0"/>
              <a:t>，参照</a:t>
            </a:r>
            <a:r>
              <a:rPr lang="en-US" altLang="zh-CN" dirty="0" smtClean="0"/>
              <a:t>UI_FUNCTIONS</a:t>
            </a:r>
            <a:r>
              <a:rPr lang="zh-CN" altLang="en-US" dirty="0" smtClean="0"/>
              <a:t>，作为隐藏按钮内表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</a:t>
            </a:r>
            <a:r>
              <a:rPr lang="en-US" altLang="zh-CN" dirty="0" smtClean="0"/>
              <a:t>EXPORTING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IT_TOOLBAR_EXCLUDING</a:t>
            </a:r>
            <a:r>
              <a:rPr lang="zh-CN" altLang="en-US" dirty="0" smtClean="0"/>
              <a:t>传隐藏按钮内表</a:t>
            </a:r>
            <a:endParaRPr lang="en-US" altLang="zh-CN" dirty="0" smtClean="0"/>
          </a:p>
          <a:p>
            <a:r>
              <a:rPr lang="zh-CN" altLang="en-US" dirty="0" smtClean="0"/>
              <a:t>向</a:t>
            </a:r>
            <a:r>
              <a:rPr lang="en-US" altLang="zh-CN" dirty="0" smtClean="0"/>
              <a:t>G_TOOLBAR</a:t>
            </a:r>
            <a:r>
              <a:rPr lang="zh-CN" altLang="en-US" dirty="0" smtClean="0"/>
              <a:t>传值，通过传</a:t>
            </a:r>
            <a:r>
              <a:rPr lang="en-US" altLang="zh-CN" dirty="0" smtClean="0"/>
              <a:t>CL_GUI_ALV_GRID=&gt;MC_FC_*</a:t>
            </a:r>
            <a:r>
              <a:rPr lang="zh-CN" altLang="en-US" dirty="0" smtClean="0"/>
              <a:t>等静态属性实现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增加的值：隐藏的按钮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未增加的值：显示的按钮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74" r="9413" b="5268"/>
          <a:stretch/>
        </p:blipFill>
        <p:spPr bwMode="auto">
          <a:xfrm>
            <a:off x="4427984" y="2570840"/>
            <a:ext cx="4184774" cy="24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9" r="7650"/>
          <a:stretch/>
        </p:blipFill>
        <p:spPr bwMode="auto">
          <a:xfrm>
            <a:off x="251520" y="4379008"/>
            <a:ext cx="4433369" cy="1243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29436"/>
            <a:ext cx="5753100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5"/>
          <a:stretch/>
        </p:blipFill>
        <p:spPr bwMode="auto">
          <a:xfrm>
            <a:off x="5004048" y="4149080"/>
            <a:ext cx="3860469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隐藏按钮</a:t>
            </a:r>
            <a:r>
              <a:rPr lang="en-US" altLang="zh-CN" dirty="0" smtClean="0"/>
              <a:t>-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 REFRESH: G_TOOLBAR.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PERFORM APPEND_ALV_EXCLUDE_FUNCTIONS TABLES G_TOOLBAR</a:t>
            </a:r>
            <a:br>
              <a:rPr lang="en-US" altLang="zh-CN" dirty="0"/>
            </a:br>
            <a:r>
              <a:rPr lang="en-US" altLang="zh-CN" dirty="0"/>
              <a:t>    USING:   CL_GUI_ALV_GRID=&gt;MC_FC_REPREP            ,</a:t>
            </a:r>
          </a:p>
          <a:p>
            <a:r>
              <a:rPr lang="en-US" altLang="zh-CN" dirty="0"/>
              <a:t>             CL_GUI_ALV_GRID=&gt;MC_FC_CHECK         ,</a:t>
            </a:r>
          </a:p>
          <a:p>
            <a:r>
              <a:rPr lang="en-US" altLang="zh-CN" dirty="0"/>
              <a:t>             CL_GUI_ALV_GRID=&gt;MC_MB_EXPORT            ,</a:t>
            </a:r>
          </a:p>
          <a:p>
            <a:r>
              <a:rPr lang="en-US" altLang="zh-CN" dirty="0"/>
              <a:t>             CL_GUI_ALV_GRID=&gt;MC_FC_DETAIL            ,</a:t>
            </a:r>
          </a:p>
          <a:p>
            <a:r>
              <a:rPr lang="en-US" altLang="zh-CN" dirty="0"/>
              <a:t>             CL_GUI_ALV_GRID=&gt;MC_FC_REFRESH           ,</a:t>
            </a:r>
          </a:p>
          <a:p>
            <a:r>
              <a:rPr lang="en-US" altLang="zh-CN" dirty="0"/>
              <a:t>             CL_GUI_ALV_GRID=&gt;MC_FC_GRAPH             ,</a:t>
            </a:r>
          </a:p>
          <a:p>
            <a:r>
              <a:rPr lang="en-US" altLang="zh-CN" dirty="0"/>
              <a:t>             CL_GUI_ALV_GRID=&gt;MC_FC_LOC_UNDO          ,</a:t>
            </a:r>
          </a:p>
          <a:p>
            <a:r>
              <a:rPr lang="en-US" altLang="zh-CN" dirty="0"/>
              <a:t>             CL_GUI_ALV_GRID=&gt;MC_FC_LOC_DELETE_ROW    ,</a:t>
            </a:r>
          </a:p>
          <a:p>
            <a:r>
              <a:rPr lang="en-US" altLang="zh-CN" dirty="0"/>
              <a:t>             CL_GUI_ALV_GRID=&gt;MC_FC_LOC_INSERT_ROW    ,</a:t>
            </a:r>
          </a:p>
          <a:p>
            <a:r>
              <a:rPr lang="en-US" altLang="zh-CN" dirty="0"/>
              <a:t>             CL_GUI_ALV_GRID=&gt;MC_FC_LOC_COPY_ROW      ,</a:t>
            </a:r>
          </a:p>
          <a:p>
            <a:r>
              <a:rPr lang="en-US" altLang="zh-CN" dirty="0"/>
              <a:t>             CL_GUI_ALV_GRID=&gt;MC_FC_LOC_CUT           ,</a:t>
            </a:r>
          </a:p>
          <a:p>
            <a:r>
              <a:rPr lang="en-US" altLang="zh-CN" dirty="0"/>
              <a:t>             CL_GUI_ALV_GRID=&gt;MC_FC_LOC_APPEND_ROW    ,</a:t>
            </a:r>
          </a:p>
          <a:p>
            <a:r>
              <a:rPr lang="en-US" altLang="zh-CN" dirty="0"/>
              <a:t>             CL_GUI_ALV_GRID=&gt;MC_FC_LOC_PASTE_NEW_ROW ,</a:t>
            </a:r>
          </a:p>
          <a:p>
            <a:r>
              <a:rPr lang="en-US" altLang="zh-CN" dirty="0"/>
              <a:t>             CL_GUI_ALV_GRID=&gt;MC_FC_INFO              ,</a:t>
            </a:r>
          </a:p>
          <a:p>
            <a:r>
              <a:rPr lang="en-US" altLang="zh-CN" dirty="0"/>
              <a:t>             CL_GUI_ALV_GRID=&gt;MC_FC_LOC_COPY          ,</a:t>
            </a:r>
          </a:p>
          <a:p>
            <a:r>
              <a:rPr lang="en-US" altLang="zh-CN" dirty="0"/>
              <a:t>             CL_GUI_ALV_GRID=&gt;MC_FC_LOC_PASTE         ,</a:t>
            </a:r>
          </a:p>
          <a:p>
            <a:r>
              <a:rPr lang="en-US" altLang="zh-CN" dirty="0"/>
              <a:t>             CL_GUI_ALV_GRID=&gt;MC_FC_PRINT             ,</a:t>
            </a:r>
          </a:p>
          <a:p>
            <a:r>
              <a:rPr lang="en-US" altLang="zh-CN" dirty="0"/>
              <a:t>             CL_GUI_ALV_GRID=&gt;MC_MB_SUM               ,</a:t>
            </a:r>
          </a:p>
          <a:p>
            <a:r>
              <a:rPr lang="en-US" altLang="zh-CN" dirty="0"/>
              <a:t>             CL_GUI_ALV_GRID=&gt;MC_MB_VIEW              ,</a:t>
            </a:r>
          </a:p>
          <a:p>
            <a:r>
              <a:rPr lang="en-US" altLang="zh-CN" dirty="0"/>
              <a:t>             CL_GUI_ALV_GRID=&gt;MC_FC_CURRENT_VARIANT   ,</a:t>
            </a:r>
          </a:p>
          <a:p>
            <a:r>
              <a:rPr lang="en-US" altLang="zh-CN" dirty="0"/>
              <a:t>             CL_GUI_ALV_GRID=&gt;MC_FC_SAVE_VARIANT      ,</a:t>
            </a:r>
          </a:p>
          <a:p>
            <a:r>
              <a:rPr lang="en-US" altLang="zh-CN" dirty="0"/>
              <a:t>             CL_GUI_ALV_GRID=&gt;MC_FC_LOAD_VARIANT      ,</a:t>
            </a:r>
          </a:p>
          <a:p>
            <a:r>
              <a:rPr lang="en-US" altLang="zh-CN" dirty="0"/>
              <a:t>             CL_GUI_ALV_GRID=&gt;MC_FC_MAINTAIN_VARIANT  .</a:t>
            </a:r>
          </a:p>
          <a:p>
            <a:endParaRPr lang="en-US" altLang="zh-CN" dirty="0"/>
          </a:p>
          <a:p>
            <a:r>
              <a:rPr lang="en-US" altLang="zh-CN" dirty="0"/>
              <a:t>FORM APPEND_ALV_EXCLUDE_FUNCTIONS TABLES PT_EXCLUDE TYPE UI_FUNCTIONS</a:t>
            </a:r>
          </a:p>
          <a:p>
            <a:r>
              <a:rPr lang="en-US" altLang="zh-CN" dirty="0"/>
              <a:t>                                    USING  P_VALUE    TYPE UI_FUNC.</a:t>
            </a:r>
          </a:p>
          <a:p>
            <a:r>
              <a:rPr lang="en-US" altLang="zh-CN" dirty="0"/>
              <a:t>  APPEND P_VALUE TO PT_EXCLUDE.</a:t>
            </a:r>
          </a:p>
          <a:p>
            <a:r>
              <a:rPr lang="en-US" altLang="zh-CN" dirty="0"/>
              <a:t>ENDFORM.                    " APPEND_ALV_EXCLUDE_FUNCTIONS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316699" y="2132856"/>
            <a:ext cx="5531147" cy="4359239"/>
            <a:chOff x="3316699" y="2178510"/>
            <a:chExt cx="5531147" cy="4359239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6699" y="2178510"/>
              <a:ext cx="5531147" cy="43592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119773" y="2924944"/>
              <a:ext cx="2815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类型为</a:t>
              </a:r>
              <a:r>
                <a:rPr lang="en-US" altLang="zh-CN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UI_FUNC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，为按钮类的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34884" y="2923455"/>
              <a:ext cx="884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Fct</a:t>
              </a:r>
              <a:r>
                <a:rPr lang="en-US" altLang="zh-CN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Code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109" y="1772816"/>
            <a:ext cx="16287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32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用户交互事件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ALV</a:t>
            </a:r>
            <a:r>
              <a:rPr lang="zh-CN" altLang="en-US" dirty="0" smtClean="0"/>
              <a:t>类中，提供定义好的事件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创建本地类（</a:t>
            </a:r>
            <a:r>
              <a:rPr lang="en-US" altLang="zh-CN" dirty="0" smtClean="0"/>
              <a:t>event handler</a:t>
            </a:r>
            <a:r>
              <a:rPr lang="zh-CN" altLang="en-US" dirty="0" smtClean="0"/>
              <a:t>），对事件创建方法执行相关处理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创建本地类（</a:t>
            </a:r>
            <a:r>
              <a:rPr lang="en-US" altLang="zh-CN" dirty="0" smtClean="0"/>
              <a:t>event handler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，增加方法定义及实现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注册事件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3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本地类的定义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TOP</a:t>
            </a:r>
            <a:r>
              <a:rPr lang="zh-CN" altLang="en-US" dirty="0" smtClean="0"/>
              <a:t>中直接使用</a:t>
            </a:r>
            <a:r>
              <a:rPr lang="en-US" altLang="zh-CN" dirty="0" smtClean="0"/>
              <a:t>DEFINITION DEFERRED</a:t>
            </a:r>
            <a:r>
              <a:rPr lang="zh-CN" altLang="en-US" dirty="0" smtClean="0"/>
              <a:t>语句，先推迟声明一个类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后续会对这个类进行实际的定义，这里先使用这个类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参照类声明对象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类的创建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CLS INCLUDE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实例化及注册事件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77039"/>
            <a:ext cx="5248275" cy="44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83108" y="4797152"/>
            <a:ext cx="7689292" cy="1717202"/>
            <a:chOff x="303241" y="4901879"/>
            <a:chExt cx="7689292" cy="1717202"/>
          </a:xfrm>
        </p:grpSpPr>
        <p:pic>
          <p:nvPicPr>
            <p:cNvPr id="1126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519" b="25399"/>
            <a:stretch/>
          </p:blipFill>
          <p:spPr bwMode="auto">
            <a:xfrm>
              <a:off x="303241" y="4901879"/>
              <a:ext cx="3647870" cy="16627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959"/>
            <a:stretch/>
          </p:blipFill>
          <p:spPr bwMode="auto">
            <a:xfrm>
              <a:off x="4379941" y="5733256"/>
              <a:ext cx="3612592" cy="8858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右箭头 3"/>
            <p:cNvSpPr/>
            <p:nvPr/>
          </p:nvSpPr>
          <p:spPr>
            <a:xfrm rot="375884">
              <a:off x="2628585" y="5998180"/>
              <a:ext cx="1800541" cy="18268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21052" y="2431001"/>
            <a:ext cx="6092181" cy="3057525"/>
            <a:chOff x="2921052" y="2431001"/>
            <a:chExt cx="6092181" cy="3057525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918"/>
            <a:stretch/>
          </p:blipFill>
          <p:spPr bwMode="auto">
            <a:xfrm>
              <a:off x="4139952" y="2431001"/>
              <a:ext cx="4873281" cy="3057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右箭头 9"/>
            <p:cNvSpPr/>
            <p:nvPr/>
          </p:nvSpPr>
          <p:spPr>
            <a:xfrm>
              <a:off x="2921052" y="3648570"/>
              <a:ext cx="1155077" cy="62238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ALV</a:t>
            </a:r>
            <a:r>
              <a:rPr lang="zh-CN" altLang="en-US" dirty="0" smtClean="0"/>
              <a:t>事件：</a:t>
            </a:r>
            <a:r>
              <a:rPr lang="en-US" altLang="zh-CN" dirty="0" smtClean="0"/>
              <a:t>TOOLBAR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主要操作</a:t>
            </a:r>
            <a:r>
              <a:rPr lang="en-US" altLang="zh-CN" dirty="0" smtClean="0"/>
              <a:t>E_OBJECT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通过结构向</a:t>
            </a:r>
            <a:r>
              <a:rPr lang="en-US" altLang="zh-CN" dirty="0" smtClean="0"/>
              <a:t>MT_TOOLBAR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参数讲解：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（见下页）</a:t>
            </a:r>
            <a:endParaRPr lang="en-US" altLang="zh-CN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zh-CN" altLang="en-US" dirty="0" smtClean="0"/>
              <a:t>注册</a:t>
            </a:r>
            <a:r>
              <a:rPr lang="zh-CN" altLang="en-US" dirty="0"/>
              <a:t>事件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40" y="1542353"/>
            <a:ext cx="48768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8"/>
          <a:stretch/>
        </p:blipFill>
        <p:spPr bwMode="auto">
          <a:xfrm>
            <a:off x="4125741" y="2621682"/>
            <a:ext cx="4876800" cy="70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640" y="3429000"/>
            <a:ext cx="56769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90421" y="168557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</a:t>
            </a:r>
            <a:endParaRPr lang="zh-CN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2381" y="282021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endParaRPr lang="zh-CN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0" y="6237311"/>
            <a:ext cx="5257800" cy="29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0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OO ALV</a:t>
            </a:r>
            <a:r>
              <a:rPr lang="zh-CN" altLang="en-US" dirty="0" smtClean="0"/>
              <a:t>，是指通过面向对象（</a:t>
            </a:r>
            <a:r>
              <a:rPr lang="en-US" altLang="zh-CN" dirty="0" smtClean="0"/>
              <a:t>Object-Oriented</a:t>
            </a:r>
            <a:r>
              <a:rPr lang="zh-CN" altLang="en-US" dirty="0" smtClean="0"/>
              <a:t>）的方式实现的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zh-CN" altLang="en-US" dirty="0"/>
              <a:t>基本使用</a:t>
            </a:r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通过界面调用，在界面的</a:t>
            </a:r>
            <a:r>
              <a:rPr lang="en-US" altLang="zh-CN" dirty="0" smtClean="0"/>
              <a:t>Customer Control</a:t>
            </a:r>
            <a:r>
              <a:rPr lang="zh-CN" altLang="en-US" dirty="0" smtClean="0"/>
              <a:t>控件中，输出</a:t>
            </a:r>
            <a:r>
              <a:rPr lang="en-US" altLang="zh-CN" dirty="0" smtClean="0"/>
              <a:t>ALV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ALV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使用面向对象的编程方式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使用容器，可以在一个界面中指定位置进行</a:t>
            </a:r>
            <a:r>
              <a:rPr lang="en-US" altLang="zh-CN" dirty="0" smtClean="0"/>
              <a:t>ALV</a:t>
            </a:r>
            <a:r>
              <a:rPr lang="zh-CN" altLang="en-US" dirty="0" smtClean="0"/>
              <a:t>的输出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57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参数讲解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233263"/>
              </p:ext>
            </p:extLst>
          </p:nvPr>
        </p:nvGraphicFramePr>
        <p:xfrm>
          <a:off x="457200" y="1600200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56"/>
                <a:gridCol w="54109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字段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FUNCTION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功能代码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ICON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图标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QUICKINFO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鼠标悬停时简要信息说明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DISABLED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按钮状态为不可用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显示文本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CHECKED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设置为选中时的状态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BUTN_TYPE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按钮类型（长度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位）</a:t>
                      </a:r>
                      <a:endParaRPr lang="en-US" altLang="zh-CN" sz="14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      </a:t>
                      </a:r>
                      <a:r>
                        <a:rPr lang="zh-CN" altLang="en-US" sz="1400" dirty="0" smtClean="0"/>
                        <a:t>正常按钮，默认值</a:t>
                      </a:r>
                      <a:endParaRPr lang="en-US" altLang="zh-CN" sz="1400" dirty="0" smtClean="0"/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/>
                        <a:tabLst/>
                        <a:defRPr/>
                      </a:pPr>
                      <a:r>
                        <a:rPr lang="zh-CN" altLang="en-US" sz="1400" dirty="0" smtClean="0"/>
                        <a:t>菜单和缺省按钮</a:t>
                      </a:r>
                      <a:endParaRPr lang="en-US" altLang="zh-CN" sz="1400" dirty="0" smtClean="0"/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/>
                        <a:tabLst/>
                        <a:defRPr/>
                      </a:pPr>
                      <a:r>
                        <a:rPr lang="zh-CN" altLang="en-US" sz="1400" dirty="0" smtClean="0"/>
                        <a:t>菜单</a:t>
                      </a:r>
                      <a:endParaRPr lang="en-US" altLang="zh-CN" sz="1400" dirty="0" smtClean="0"/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/>
                        <a:tabLst/>
                        <a:defRPr/>
                      </a:pPr>
                      <a:r>
                        <a:rPr lang="zh-CN" altLang="en-US" sz="1400" dirty="0" smtClean="0"/>
                        <a:t>分隔符</a:t>
                      </a:r>
                      <a:endParaRPr lang="en-US" altLang="zh-CN" sz="1400" dirty="0" smtClean="0"/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/>
                        <a:tabLst/>
                        <a:defRPr/>
                      </a:pPr>
                      <a:r>
                        <a:rPr lang="zh-CN" altLang="en-US" sz="1400" dirty="0" smtClean="0"/>
                        <a:t>单选按钮</a:t>
                      </a:r>
                      <a:endParaRPr lang="en-US" altLang="zh-CN" sz="1400" dirty="0" smtClean="0"/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/>
                        <a:tabLst/>
                        <a:defRPr/>
                      </a:pPr>
                      <a:r>
                        <a:rPr lang="zh-CN" altLang="en-US" sz="1400" dirty="0" smtClean="0"/>
                        <a:t>复选框</a:t>
                      </a:r>
                      <a:endParaRPr lang="en-US" altLang="zh-CN" sz="1400" dirty="0" smtClean="0"/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/>
                        <a:tabLst/>
                        <a:defRPr/>
                      </a:pPr>
                      <a:r>
                        <a:rPr lang="zh-CN" altLang="en-US" sz="1400" dirty="0" smtClean="0"/>
                        <a:t>菜单项</a:t>
                      </a:r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6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91422"/>
          </a:xfrm>
        </p:spPr>
        <p:txBody>
          <a:bodyPr>
            <a:normAutofit/>
          </a:bodyPr>
          <a:lstStyle/>
          <a:p>
            <a:r>
              <a:rPr lang="zh-CN" altLang="en-US" dirty="0"/>
              <a:t>操作</a:t>
            </a:r>
            <a:r>
              <a:rPr lang="en-US" altLang="zh-CN" dirty="0"/>
              <a:t>ALV</a:t>
            </a:r>
            <a:r>
              <a:rPr lang="zh-CN" altLang="en-US" dirty="0"/>
              <a:t>事件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USER_COMMAND</a:t>
            </a:r>
            <a:endParaRPr lang="en-US" altLang="zh-CN" dirty="0"/>
          </a:p>
          <a:p>
            <a:pPr lvl="1"/>
            <a:r>
              <a:rPr lang="zh-CN" altLang="en-US" dirty="0" smtClean="0"/>
              <a:t>一般针对在</a:t>
            </a:r>
            <a:r>
              <a:rPr lang="en-US" altLang="zh-CN" dirty="0" smtClean="0"/>
              <a:t>TOOLBAR</a:t>
            </a:r>
            <a:r>
              <a:rPr lang="zh-CN" altLang="en-US" dirty="0" smtClean="0"/>
              <a:t>事件中增加的按钮进行功能处理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如果是与表单内容相关的按钮，例如单行打印、部分下载、选中行可修改等，在此部分设置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如果是针对整个界面的按钮，例如后退、退出等，则在界面</a:t>
            </a:r>
            <a:r>
              <a:rPr lang="en-US" altLang="zh-CN" dirty="0" smtClean="0"/>
              <a:t>0100</a:t>
            </a:r>
            <a:r>
              <a:rPr lang="zh-CN" altLang="en-US" dirty="0" smtClean="0"/>
              <a:t>中，使用</a:t>
            </a:r>
            <a:r>
              <a:rPr lang="en-US" altLang="zh-CN" dirty="0" smtClean="0"/>
              <a:t>SET PF-STATUS</a:t>
            </a:r>
            <a:r>
              <a:rPr lang="zh-CN" altLang="en-US" dirty="0" smtClean="0"/>
              <a:t>设置，功能写在界面</a:t>
            </a:r>
            <a:r>
              <a:rPr lang="en-US" altLang="zh-CN" dirty="0" smtClean="0"/>
              <a:t>PAI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zh-CN" altLang="en-US" dirty="0" smtClean="0"/>
              <a:t>主要操作对象</a:t>
            </a:r>
            <a:endParaRPr lang="en-US" altLang="zh-CN" dirty="0"/>
          </a:p>
          <a:p>
            <a:pPr lvl="1"/>
            <a:r>
              <a:rPr lang="zh-CN" altLang="en-US" dirty="0" smtClean="0"/>
              <a:t>判断</a:t>
            </a:r>
            <a:r>
              <a:rPr lang="en-US" altLang="zh-CN" dirty="0" smtClean="0"/>
              <a:t>UCOMM</a:t>
            </a:r>
            <a:r>
              <a:rPr lang="zh-CN" altLang="en-US" dirty="0" smtClean="0"/>
              <a:t>（按钮功能）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需要时捕获选中行信息</a:t>
            </a:r>
            <a:endParaRPr lang="en-US" altLang="zh-CN" dirty="0"/>
          </a:p>
          <a:p>
            <a:pPr lvl="2"/>
            <a:r>
              <a:rPr lang="zh-CN" altLang="en-US" dirty="0" smtClean="0"/>
              <a:t>需要时调用刷新</a:t>
            </a:r>
            <a:r>
              <a:rPr lang="en-US" altLang="zh-CN" dirty="0" smtClean="0"/>
              <a:t>ALV</a:t>
            </a:r>
            <a:r>
              <a:rPr lang="zh-CN" altLang="en-US" dirty="0" smtClean="0"/>
              <a:t>显示方法</a:t>
            </a:r>
            <a:endParaRPr lang="en-US" altLang="zh-CN" dirty="0" smtClean="0"/>
          </a:p>
          <a:p>
            <a:r>
              <a:rPr lang="zh-CN" altLang="en-US" dirty="0" smtClean="0"/>
              <a:t>注册</a:t>
            </a:r>
            <a:r>
              <a:rPr lang="zh-CN" altLang="en-US" dirty="0"/>
              <a:t>事件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576203" y="1628800"/>
            <a:ext cx="4460293" cy="1568946"/>
            <a:chOff x="4355976" y="1628800"/>
            <a:chExt cx="4460293" cy="1568946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0"/>
            <a:stretch/>
          </p:blipFill>
          <p:spPr bwMode="auto">
            <a:xfrm>
              <a:off x="4355976" y="1628800"/>
              <a:ext cx="4460293" cy="771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00"/>
            <a:stretch/>
          </p:blipFill>
          <p:spPr bwMode="auto">
            <a:xfrm>
              <a:off x="4355976" y="2492896"/>
              <a:ext cx="4460293" cy="704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0"/>
          <a:stretch/>
        </p:blipFill>
        <p:spPr bwMode="auto">
          <a:xfrm>
            <a:off x="4576203" y="3609181"/>
            <a:ext cx="4460293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71" y="5938986"/>
            <a:ext cx="5153025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2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头设置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操作</a:t>
            </a:r>
            <a:r>
              <a:rPr lang="en-US" altLang="zh-CN" dirty="0"/>
              <a:t>ALV</a:t>
            </a:r>
            <a:r>
              <a:rPr lang="zh-CN" altLang="en-US" dirty="0"/>
              <a:t>事件：</a:t>
            </a:r>
            <a:r>
              <a:rPr lang="en-US" altLang="zh-CN" dirty="0" smtClean="0"/>
              <a:t>TOP_OF_PAGE</a:t>
            </a:r>
            <a:endParaRPr lang="en-US" altLang="zh-CN" dirty="0"/>
          </a:p>
          <a:p>
            <a:r>
              <a:rPr lang="zh-CN" altLang="en-US" dirty="0"/>
              <a:t>基本原理</a:t>
            </a:r>
            <a:endParaRPr lang="en-US" altLang="zh-CN" dirty="0"/>
          </a:p>
          <a:p>
            <a:pPr lvl="1"/>
            <a:r>
              <a:rPr lang="zh-CN" altLang="en-US" dirty="0" smtClean="0"/>
              <a:t>在本地类中增加方法，处理事件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表头内容写入到表头内容的类中</a:t>
            </a:r>
            <a:endParaRPr lang="en-US" altLang="zh-CN" dirty="0"/>
          </a:p>
          <a:p>
            <a:pPr lvl="1"/>
            <a:r>
              <a:rPr lang="zh-CN" altLang="en-US" dirty="0"/>
              <a:t>将表头内容与表头输出的类关联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ALV</a:t>
            </a:r>
            <a:r>
              <a:rPr lang="zh-CN" altLang="en-US" dirty="0"/>
              <a:t>显示容器分割成两部分</a:t>
            </a:r>
            <a:endParaRPr lang="en-US" altLang="zh-CN" dirty="0"/>
          </a:p>
          <a:p>
            <a:pPr lvl="1"/>
            <a:r>
              <a:rPr lang="zh-CN" altLang="en-US" dirty="0"/>
              <a:t>获取上半部分用于表头输出</a:t>
            </a:r>
            <a:endParaRPr lang="en-US" altLang="zh-CN" dirty="0"/>
          </a:p>
          <a:p>
            <a:pPr lvl="1"/>
            <a:r>
              <a:rPr lang="zh-CN" altLang="en-US" dirty="0"/>
              <a:t>获取下半部分用于表体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ALV</a:t>
            </a:r>
            <a:r>
              <a:rPr lang="zh-CN" altLang="en-US" dirty="0"/>
              <a:t>输出后，将表头</a:t>
            </a:r>
            <a:r>
              <a:rPr lang="zh-CN" altLang="en-US" dirty="0" smtClean="0"/>
              <a:t>输出</a:t>
            </a:r>
            <a:endParaRPr lang="en-US" altLang="zh-CN" dirty="0"/>
          </a:p>
          <a:p>
            <a:r>
              <a:rPr lang="zh-CN" altLang="en-US" dirty="0" smtClean="0"/>
              <a:t>基本定义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sz="1400" dirty="0"/>
          </a:p>
          <a:p>
            <a:r>
              <a:rPr lang="zh-CN" altLang="en-US" dirty="0" smtClean="0"/>
              <a:t>注册事件</a:t>
            </a:r>
            <a:endParaRPr lang="en-US" altLang="zh-CN" dirty="0"/>
          </a:p>
        </p:txBody>
      </p:sp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1" y="4725144"/>
            <a:ext cx="5667375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4644009" y="1852775"/>
            <a:ext cx="4076824" cy="1477888"/>
            <a:chOff x="4355976" y="1700808"/>
            <a:chExt cx="4076824" cy="1477888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457"/>
            <a:stretch/>
          </p:blipFill>
          <p:spPr bwMode="auto">
            <a:xfrm>
              <a:off x="4355976" y="1700808"/>
              <a:ext cx="4076824" cy="742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50"/>
            <a:stretch/>
          </p:blipFill>
          <p:spPr bwMode="auto">
            <a:xfrm>
              <a:off x="4355977" y="2492896"/>
              <a:ext cx="4076823" cy="685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7" name="Picture 1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9"/>
          <a:stretch/>
        </p:blipFill>
        <p:spPr bwMode="auto">
          <a:xfrm>
            <a:off x="2339752" y="5971158"/>
            <a:ext cx="5172075" cy="194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表头设置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7"/>
          <a:stretch/>
        </p:blipFill>
        <p:spPr bwMode="auto">
          <a:xfrm>
            <a:off x="611560" y="2345865"/>
            <a:ext cx="3888432" cy="4086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50"/>
          <a:stretch/>
        </p:blipFill>
        <p:spPr bwMode="auto">
          <a:xfrm>
            <a:off x="119668" y="1484784"/>
            <a:ext cx="4076823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右箭头 8"/>
          <p:cNvSpPr/>
          <p:nvPr/>
        </p:nvSpPr>
        <p:spPr>
          <a:xfrm rot="3208848">
            <a:off x="1918171" y="2086367"/>
            <a:ext cx="426542" cy="1684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516018" y="1496321"/>
            <a:ext cx="3099790" cy="1873665"/>
            <a:chOff x="4516018" y="1496321"/>
            <a:chExt cx="3099790" cy="1873665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496321"/>
              <a:ext cx="2971800" cy="1524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乘号 9"/>
            <p:cNvSpPr/>
            <p:nvPr/>
          </p:nvSpPr>
          <p:spPr>
            <a:xfrm>
              <a:off x="4516018" y="1907169"/>
              <a:ext cx="2856332" cy="1462817"/>
            </a:xfrm>
            <a:prstGeom prst="mathMultiply">
              <a:avLst>
                <a:gd name="adj1" fmla="val 5501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62785" y="1860477"/>
            <a:ext cx="3756571" cy="4476750"/>
            <a:chOff x="4862785" y="1860477"/>
            <a:chExt cx="3756571" cy="4476750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1860477"/>
              <a:ext cx="3543300" cy="4476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右箭头 17"/>
            <p:cNvSpPr/>
            <p:nvPr/>
          </p:nvSpPr>
          <p:spPr>
            <a:xfrm rot="1143642">
              <a:off x="4862785" y="2487971"/>
              <a:ext cx="426542" cy="16843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822502"/>
            <a:ext cx="3476625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4904606" y="3693430"/>
            <a:ext cx="3886200" cy="2619375"/>
            <a:chOff x="4846975" y="3501008"/>
            <a:chExt cx="3886200" cy="2619375"/>
          </a:xfrm>
        </p:grpSpPr>
        <p:pic>
          <p:nvPicPr>
            <p:cNvPr id="15367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975" y="3501008"/>
              <a:ext cx="3886200" cy="26193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288832" y="3509262"/>
              <a:ext cx="23305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在</a:t>
              </a:r>
              <a:r>
                <a:rPr lang="en-US" altLang="zh-CN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ALV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输出后，将表头输出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ALV</a:t>
            </a:r>
            <a:r>
              <a:rPr lang="zh-CN" altLang="en-US" dirty="0" smtClean="0"/>
              <a:t>事件：</a:t>
            </a:r>
            <a:r>
              <a:rPr lang="en-US" altLang="zh-CN" dirty="0" smtClean="0"/>
              <a:t>HOTSPOT_CLICK</a:t>
            </a:r>
          </a:p>
          <a:p>
            <a:r>
              <a:rPr lang="zh-CN" altLang="en-US" dirty="0" smtClean="0"/>
              <a:t>基本原理：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FIELDCAT</a:t>
            </a:r>
            <a:r>
              <a:rPr lang="zh-CN" altLang="en-US" dirty="0" smtClean="0"/>
              <a:t>中设置过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的字段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点击时通过方法获取到当前行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单元格信息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执行相应操作</a:t>
            </a:r>
            <a:endParaRPr lang="en-US" altLang="zh-CN" dirty="0" smtClean="0"/>
          </a:p>
          <a:p>
            <a:r>
              <a:rPr lang="zh-CN" altLang="en-US" dirty="0"/>
              <a:t>主要</a:t>
            </a:r>
            <a:r>
              <a:rPr lang="zh-CN" altLang="en-US" dirty="0" smtClean="0"/>
              <a:t>操作对象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E_ROW_ID</a:t>
            </a:r>
            <a:r>
              <a:rPr lang="zh-CN" altLang="en-US" dirty="0" smtClean="0"/>
              <a:t>：行信息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E_COLUMN_ID</a:t>
            </a:r>
            <a:r>
              <a:rPr lang="zh-CN" altLang="en-US" dirty="0" smtClean="0"/>
              <a:t>：列信息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注册事件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935548" y="3004939"/>
            <a:ext cx="4676775" cy="1602854"/>
            <a:chOff x="4211960" y="1700808"/>
            <a:chExt cx="4676775" cy="1602854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1700808"/>
              <a:ext cx="4676775" cy="8667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13"/>
            <a:stretch/>
          </p:blipFill>
          <p:spPr bwMode="auto">
            <a:xfrm>
              <a:off x="4217770" y="2636912"/>
              <a:ext cx="4670965" cy="666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5000625" cy="15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0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</a:t>
            </a:r>
            <a:r>
              <a:rPr lang="en-US" altLang="zh-CN" dirty="0" smtClean="0"/>
              <a:t>-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选中物料代码，跳转至</a:t>
            </a:r>
            <a:r>
              <a:rPr lang="en-US" altLang="zh-CN" dirty="0" smtClean="0"/>
              <a:t>MM03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E_COLUMN_ID-FIELDNAME</a:t>
            </a:r>
            <a:r>
              <a:rPr lang="zh-CN" altLang="en-US" dirty="0" smtClean="0"/>
              <a:t>判断字段名称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通过方法</a:t>
            </a:r>
            <a:r>
              <a:rPr lang="en-US" altLang="zh-CN" dirty="0" smtClean="0"/>
              <a:t>GET_CURRENT_CELL</a:t>
            </a:r>
            <a:r>
              <a:rPr lang="zh-CN" altLang="en-US" dirty="0" smtClean="0"/>
              <a:t>，获取当前单元格的值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如果需要的话可以根据</a:t>
            </a:r>
            <a:r>
              <a:rPr lang="en-US" altLang="zh-CN" dirty="0" smtClean="0"/>
              <a:t>E_ROW_ID-INDEX</a:t>
            </a:r>
            <a:r>
              <a:rPr lang="zh-CN" altLang="en-US" dirty="0" smtClean="0"/>
              <a:t>值读取表中行</a:t>
            </a:r>
            <a:endParaRPr lang="en-US" altLang="zh-CN" dirty="0" smtClean="0"/>
          </a:p>
          <a:p>
            <a:pPr lvl="1"/>
            <a:r>
              <a:rPr lang="zh-CN" altLang="en-US" dirty="0"/>
              <a:t>如果需要的话可以创建和表单相同的结构用于数据处理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71" y="3284984"/>
            <a:ext cx="60674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3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ALV</a:t>
            </a:r>
            <a:r>
              <a:rPr lang="zh-CN" altLang="en-US" dirty="0" smtClean="0"/>
              <a:t>事件：</a:t>
            </a:r>
            <a:r>
              <a:rPr lang="en-US" altLang="zh-CN" dirty="0" smtClean="0"/>
              <a:t>DOUBLE_CLICK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主要操作对象：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E_ROW</a:t>
            </a:r>
            <a:r>
              <a:rPr lang="zh-CN" altLang="en-US" dirty="0" smtClean="0"/>
              <a:t>：双击单元格的行信息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E_COLUMN</a:t>
            </a:r>
            <a:r>
              <a:rPr lang="zh-CN" altLang="en-US" dirty="0" smtClean="0"/>
              <a:t>：双击单元格的列信息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ES_ROW_NO</a:t>
            </a:r>
            <a:r>
              <a:rPr lang="zh-CN" altLang="en-US" dirty="0" smtClean="0"/>
              <a:t>：行编号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注册事件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499992" y="1708944"/>
            <a:ext cx="4469197" cy="1800200"/>
            <a:chOff x="4211960" y="1700808"/>
            <a:chExt cx="4469197" cy="180020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38"/>
            <a:stretch/>
          </p:blipFill>
          <p:spPr bwMode="auto">
            <a:xfrm>
              <a:off x="4211960" y="1700808"/>
              <a:ext cx="4469197" cy="742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"/>
            <a:stretch/>
          </p:blipFill>
          <p:spPr bwMode="auto">
            <a:xfrm>
              <a:off x="4211961" y="2491358"/>
              <a:ext cx="4469196" cy="1009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940152"/>
            <a:ext cx="5114925" cy="19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464" y="3789040"/>
            <a:ext cx="465772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0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ALV</a:t>
            </a:r>
            <a:r>
              <a:rPr lang="zh-CN" altLang="en-US" dirty="0" smtClean="0"/>
              <a:t>事件：</a:t>
            </a:r>
            <a:r>
              <a:rPr lang="en-US" altLang="zh-CN" dirty="0" smtClean="0"/>
              <a:t>DATA_CHANGED</a:t>
            </a:r>
          </a:p>
          <a:p>
            <a:r>
              <a:rPr lang="zh-CN" altLang="en-US" dirty="0" smtClean="0"/>
              <a:t>基本原理：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当数据修改时，可以触发这个事件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可以进行数据检查或修改等功能</a:t>
            </a:r>
            <a:endParaRPr lang="en-US" altLang="zh-CN" dirty="0" smtClean="0"/>
          </a:p>
          <a:p>
            <a:r>
              <a:rPr lang="zh-CN" altLang="en-US" dirty="0" smtClean="0"/>
              <a:t>触发方式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1400" dirty="0" smtClean="0"/>
          </a:p>
          <a:p>
            <a:endParaRPr lang="en-US" altLang="zh-CN" dirty="0"/>
          </a:p>
          <a:p>
            <a:r>
              <a:rPr lang="zh-CN" altLang="en-US" dirty="0" smtClean="0"/>
              <a:t>注册事件</a:t>
            </a:r>
            <a:endParaRPr lang="en-US" altLang="zh-CN" dirty="0" smtClean="0"/>
          </a:p>
          <a:p>
            <a:endParaRPr lang="en-US" altLang="zh-CN" sz="2200" dirty="0"/>
          </a:p>
          <a:p>
            <a:r>
              <a:rPr lang="zh-CN" altLang="en-US" dirty="0"/>
              <a:t>注意：如果界面中有保存</a:t>
            </a:r>
            <a:r>
              <a:rPr lang="zh-CN" altLang="en-US" dirty="0" smtClean="0"/>
              <a:t>按钮等</a:t>
            </a:r>
            <a:r>
              <a:rPr lang="zh-CN" altLang="en-US" dirty="0"/>
              <a:t>功能，注意是否需要在</a:t>
            </a:r>
            <a:r>
              <a:rPr lang="zh-CN" altLang="en-US" dirty="0" smtClean="0"/>
              <a:t>功能语句中增加调用</a:t>
            </a:r>
            <a:r>
              <a:rPr lang="en-US" altLang="zh-CN" dirty="0" smtClean="0"/>
              <a:t>DATA_CHANGED</a:t>
            </a:r>
            <a:r>
              <a:rPr lang="zh-CN" altLang="en-US" dirty="0" smtClean="0"/>
              <a:t>的语句</a:t>
            </a:r>
            <a:endParaRPr lang="en-US" altLang="zh-CN" dirty="0"/>
          </a:p>
          <a:p>
            <a:pPr lvl="1"/>
            <a:r>
              <a:rPr lang="en-US" altLang="zh-CN" dirty="0" smtClean="0"/>
              <a:t>CALL </a:t>
            </a:r>
            <a:r>
              <a:rPr lang="en-US" altLang="zh-CN" dirty="0"/>
              <a:t>METHOD </a:t>
            </a:r>
            <a:r>
              <a:rPr lang="en-US" altLang="zh-CN" dirty="0" err="1"/>
              <a:t>gs_alv</a:t>
            </a:r>
            <a:r>
              <a:rPr lang="en-US" altLang="zh-CN" dirty="0"/>
              <a:t>-&gt;</a:t>
            </a:r>
            <a:r>
              <a:rPr lang="en-US" altLang="zh-CN" dirty="0" err="1"/>
              <a:t>check_changed_data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/>
              <a:t>效果：这样在点击保存按钮的时候，可以触发</a:t>
            </a:r>
            <a:r>
              <a:rPr lang="en-US" altLang="zh-CN" dirty="0"/>
              <a:t>data changed</a:t>
            </a:r>
            <a:r>
              <a:rPr lang="zh-CN" altLang="en-US" dirty="0"/>
              <a:t>事件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4499992" y="1699084"/>
            <a:ext cx="4486275" cy="1512168"/>
            <a:chOff x="3491880" y="1916832"/>
            <a:chExt cx="4486275" cy="1512168"/>
          </a:xfrm>
        </p:grpSpPr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916832"/>
              <a:ext cx="4486275" cy="7524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4"/>
            <a:stretch/>
          </p:blipFill>
          <p:spPr bwMode="auto">
            <a:xfrm>
              <a:off x="3491880" y="2743200"/>
              <a:ext cx="4486275" cy="685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67" y="4843881"/>
            <a:ext cx="5153025" cy="19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30" y="3429000"/>
            <a:ext cx="5372100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4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数据修改</a:t>
            </a:r>
            <a:r>
              <a:rPr lang="en-US" altLang="zh-CN" dirty="0" smtClean="0"/>
              <a:t>-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效果：点选复选框的同时，即自动修改至内表中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60357" y="2060848"/>
            <a:ext cx="5800725" cy="4305300"/>
            <a:chOff x="611560" y="1988840"/>
            <a:chExt cx="5800725" cy="4305300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988840"/>
              <a:ext cx="5800725" cy="4305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923928" y="2492896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对复选框进行赋值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915816" y="3429000"/>
            <a:ext cx="5667375" cy="2028825"/>
            <a:chOff x="2915816" y="3429000"/>
            <a:chExt cx="5667375" cy="202882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3429000"/>
              <a:ext cx="5667375" cy="20288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364088" y="4347473"/>
              <a:ext cx="3045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点选复选框时触发</a:t>
              </a:r>
              <a:r>
                <a:rPr lang="en-US" altLang="zh-CN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CHANGE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事件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03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ALV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DOCK CONTAINER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customer container</a:t>
            </a:r>
            <a:r>
              <a:rPr lang="zh-CN" altLang="en-US" dirty="0" smtClean="0"/>
              <a:t>的区别：不需要创建</a:t>
            </a:r>
            <a:r>
              <a:rPr lang="en-US" altLang="zh-CN" dirty="0" smtClean="0"/>
              <a:t>customer control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r>
              <a:rPr lang="en-US" altLang="zh-CN" dirty="0" smtClean="0"/>
              <a:t>ALV LIST</a:t>
            </a:r>
          </a:p>
          <a:p>
            <a:pPr lvl="1"/>
            <a:r>
              <a:rPr lang="zh-CN" altLang="en-US" dirty="0" smtClean="0"/>
              <a:t>可以用来实现多层次显示，用</a:t>
            </a:r>
            <a:r>
              <a:rPr lang="en-US" altLang="zh-CN" dirty="0"/>
              <a:t>+</a:t>
            </a:r>
            <a:r>
              <a:rPr lang="zh-CN" altLang="en-US" dirty="0" smtClean="0"/>
              <a:t>展开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上面</a:t>
            </a:r>
            <a:r>
              <a:rPr lang="zh-CN" altLang="en-US" dirty="0"/>
              <a:t>是抬头或合计，下面有详细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SALV</a:t>
            </a:r>
          </a:p>
          <a:p>
            <a:pPr lvl="1"/>
            <a:r>
              <a:rPr lang="zh-CN" altLang="en-US" dirty="0" smtClean="0"/>
              <a:t>调用类</a:t>
            </a:r>
            <a:r>
              <a:rPr lang="en-US" altLang="zh-CN" dirty="0" smtClean="0"/>
              <a:t>CL_SALV_TABLE 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2"/>
          <a:stretch/>
        </p:blipFill>
        <p:spPr bwMode="auto">
          <a:xfrm>
            <a:off x="4698162" y="2348880"/>
            <a:ext cx="4258651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0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执行步骤</a:t>
            </a:r>
            <a:endParaRPr lang="en-US" altLang="zh-CN" dirty="0"/>
          </a:p>
          <a:p>
            <a:pPr lvl="1"/>
            <a:r>
              <a:rPr lang="en-US" altLang="zh-CN" dirty="0"/>
              <a:t>ALV</a:t>
            </a:r>
            <a:r>
              <a:rPr lang="zh-CN" altLang="en-US" dirty="0"/>
              <a:t>实现相关变量定义</a:t>
            </a:r>
            <a:endParaRPr lang="en-US" altLang="zh-CN" dirty="0"/>
          </a:p>
          <a:p>
            <a:pPr lvl="1"/>
            <a:r>
              <a:rPr lang="zh-CN" altLang="en-US" dirty="0"/>
              <a:t>创建本地类</a:t>
            </a:r>
            <a:r>
              <a:rPr lang="zh-CN" altLang="en-US" dirty="0" smtClean="0"/>
              <a:t>的声明及</a:t>
            </a:r>
            <a:r>
              <a:rPr lang="zh-CN" altLang="en-US" dirty="0"/>
              <a:t>实现（</a:t>
            </a:r>
            <a:r>
              <a:rPr lang="en-US" altLang="zh-CN" dirty="0"/>
              <a:t>EVENT HANDLER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创建界面，并创建</a:t>
            </a:r>
            <a:r>
              <a:rPr lang="en-US" altLang="zh-CN" dirty="0"/>
              <a:t>Customer Control</a:t>
            </a:r>
            <a:r>
              <a:rPr lang="zh-CN" altLang="en-US" dirty="0"/>
              <a:t>容器</a:t>
            </a:r>
            <a:endParaRPr lang="en-US" altLang="zh-CN" dirty="0"/>
          </a:p>
          <a:p>
            <a:pPr lvl="1"/>
            <a:r>
              <a:rPr lang="zh-CN" altLang="en-US" dirty="0"/>
              <a:t>实例化</a:t>
            </a:r>
            <a:r>
              <a:rPr lang="en-US" altLang="zh-CN" dirty="0"/>
              <a:t>container</a:t>
            </a:r>
            <a:r>
              <a:rPr lang="zh-CN" altLang="en-US" dirty="0"/>
              <a:t>，关联</a:t>
            </a:r>
            <a:r>
              <a:rPr lang="en-US" altLang="zh-CN" dirty="0"/>
              <a:t>Customer Control</a:t>
            </a:r>
            <a:r>
              <a:rPr lang="zh-CN" altLang="en-US" dirty="0"/>
              <a:t>容器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ALV</a:t>
            </a:r>
            <a:r>
              <a:rPr lang="zh-CN" altLang="en-US" dirty="0"/>
              <a:t>植入</a:t>
            </a:r>
            <a:r>
              <a:rPr lang="en-US" altLang="zh-CN" dirty="0"/>
              <a:t>container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ALV</a:t>
            </a:r>
            <a:r>
              <a:rPr lang="zh-CN" altLang="en-US" dirty="0"/>
              <a:t>格式化（</a:t>
            </a:r>
            <a:r>
              <a:rPr lang="en-US" altLang="zh-CN" dirty="0"/>
              <a:t>layout</a:t>
            </a:r>
            <a:r>
              <a:rPr lang="zh-CN" altLang="en-US" dirty="0"/>
              <a:t>及</a:t>
            </a:r>
            <a:r>
              <a:rPr lang="en-US" altLang="zh-CN" dirty="0" err="1"/>
              <a:t>fieldcat</a:t>
            </a:r>
            <a:r>
              <a:rPr lang="zh-CN" altLang="en-US" dirty="0"/>
              <a:t>的赋值等）</a:t>
            </a:r>
            <a:endParaRPr lang="en-US" altLang="zh-CN" dirty="0"/>
          </a:p>
          <a:p>
            <a:pPr lvl="1"/>
            <a:r>
              <a:rPr lang="zh-CN" altLang="en-US" dirty="0"/>
              <a:t>注册相关事件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ALV</a:t>
            </a:r>
            <a:r>
              <a:rPr lang="zh-CN" altLang="en-US" dirty="0"/>
              <a:t>显示（</a:t>
            </a:r>
            <a:r>
              <a:rPr lang="en-US" altLang="zh-CN" dirty="0"/>
              <a:t>CALL METHOD GS_XXX-&gt;SET_TABLE_FOR_FIRST_DISPLAY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6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涉及内容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主要使用的类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en-US" altLang="zh-CN" dirty="0"/>
              <a:t>Data for ALV</a:t>
            </a:r>
          </a:p>
          <a:p>
            <a:pPr marL="457200" lvl="1" indent="0">
              <a:buNone/>
            </a:pPr>
            <a:r>
              <a:rPr lang="en-US" altLang="zh-CN" dirty="0"/>
              <a:t>DATA: </a:t>
            </a:r>
            <a:r>
              <a:rPr lang="en-US" altLang="zh-CN" dirty="0" err="1"/>
              <a:t>gs_alv</a:t>
            </a:r>
            <a:r>
              <a:rPr lang="en-US" altLang="zh-CN" dirty="0"/>
              <a:t>         TYPE REF TO </a:t>
            </a:r>
            <a:r>
              <a:rPr lang="en-US" altLang="zh-CN" dirty="0" err="1"/>
              <a:t>cl_gui_alv_grid</a:t>
            </a:r>
            <a:r>
              <a:rPr lang="en-US" altLang="zh-CN" dirty="0"/>
              <a:t>,    “</a:t>
            </a:r>
            <a:r>
              <a:rPr lang="zh-CN" altLang="en-US" dirty="0"/>
              <a:t>用于表单输出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gs_con</a:t>
            </a:r>
            <a:r>
              <a:rPr lang="en-US" altLang="zh-CN" dirty="0"/>
              <a:t>         TYPE REF TO </a:t>
            </a:r>
            <a:r>
              <a:rPr lang="en-US" altLang="zh-CN" dirty="0" err="1"/>
              <a:t>cl_gui_custom_container</a:t>
            </a:r>
            <a:r>
              <a:rPr lang="en-US" altLang="zh-CN" dirty="0"/>
              <a:t>,  “</a:t>
            </a:r>
            <a:r>
              <a:rPr lang="zh-CN" altLang="en-US" dirty="0"/>
              <a:t>用于定义容器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gs_dyndoc_id</a:t>
            </a:r>
            <a:r>
              <a:rPr lang="en-US" altLang="zh-CN" dirty="0"/>
              <a:t>   TYPE REF TO </a:t>
            </a:r>
            <a:r>
              <a:rPr lang="en-US" altLang="zh-CN" dirty="0" err="1"/>
              <a:t>cl_dd_document</a:t>
            </a:r>
            <a:r>
              <a:rPr lang="en-US" altLang="zh-CN" dirty="0"/>
              <a:t>,   “</a:t>
            </a:r>
            <a:r>
              <a:rPr lang="zh-CN" altLang="en-US" dirty="0"/>
              <a:t>用于表头书写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gs_splitter</a:t>
            </a:r>
            <a:r>
              <a:rPr lang="en-US" altLang="zh-CN" dirty="0"/>
              <a:t>    TYPE REF TO </a:t>
            </a:r>
            <a:r>
              <a:rPr lang="en-US" altLang="zh-CN" dirty="0" err="1"/>
              <a:t>cl_gui_splitter_container</a:t>
            </a:r>
            <a:r>
              <a:rPr lang="en-US" altLang="zh-CN" dirty="0"/>
              <a:t>.  “</a:t>
            </a:r>
            <a:r>
              <a:rPr lang="zh-CN" altLang="en-US" dirty="0"/>
              <a:t>用于分割容器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主要使用的方法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第一次输出表单：</a:t>
            </a:r>
            <a:r>
              <a:rPr lang="en-US" altLang="zh-CN" dirty="0" smtClean="0"/>
              <a:t>SET_TABLE_FOR_FIRST_DISPLAY  </a:t>
            </a:r>
          </a:p>
          <a:p>
            <a:pPr lvl="1"/>
            <a:r>
              <a:rPr lang="zh-CN" altLang="en-US" dirty="0" smtClean="0"/>
              <a:t>刷新表单内容：</a:t>
            </a:r>
            <a:r>
              <a:rPr lang="en-US" altLang="zh-CN" dirty="0" smtClean="0"/>
              <a:t>REFRESH_TABLE_DISPLAY</a:t>
            </a:r>
          </a:p>
          <a:p>
            <a:pPr lvl="2"/>
            <a:r>
              <a:rPr lang="en-US" altLang="zh-CN" dirty="0" smtClean="0"/>
              <a:t>I_SOFT_REFRESH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’X’ </a:t>
            </a:r>
            <a:r>
              <a:rPr lang="zh-CN" altLang="en-US" dirty="0" smtClean="0"/>
              <a:t>：只刷新单元格（如果有合计不自动更新）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刷新</a:t>
            </a:r>
            <a:r>
              <a:rPr lang="en-US" altLang="zh-CN" dirty="0" err="1" smtClean="0"/>
              <a:t>fieldcat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SET_FRONTED_FIELDCATALOG</a:t>
            </a:r>
            <a:endParaRPr lang="en-US" altLang="zh-CN" dirty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err="1" smtClean="0"/>
              <a:t>fieldcat</a:t>
            </a:r>
            <a:r>
              <a:rPr lang="zh-CN" altLang="en-US" dirty="0" smtClean="0"/>
              <a:t>格式有修改，需要刷新格式设置，则调用这个方法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4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基本表单输出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REPORT</a:t>
            </a:r>
            <a:r>
              <a:rPr lang="zh-CN" altLang="en-US" dirty="0" smtClean="0"/>
              <a:t>程序，在</a:t>
            </a:r>
            <a:r>
              <a:rPr lang="en-US" altLang="zh-CN" dirty="0" smtClean="0"/>
              <a:t>END-OF-SELECTION</a:t>
            </a:r>
            <a:r>
              <a:rPr lang="zh-CN" altLang="en-US" dirty="0" smtClean="0"/>
              <a:t>中执行输出，创建界面</a:t>
            </a:r>
            <a:r>
              <a:rPr lang="en-US" altLang="zh-CN" dirty="0" smtClean="0"/>
              <a:t>0100</a:t>
            </a:r>
            <a:r>
              <a:rPr lang="zh-CN" altLang="en-US" dirty="0" smtClean="0"/>
              <a:t>，调用界面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TOP INCLUDE</a:t>
            </a:r>
            <a:r>
              <a:rPr lang="zh-CN" altLang="en-US" dirty="0" smtClean="0"/>
              <a:t>中增加基本定义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在界面中增加</a:t>
            </a:r>
            <a:r>
              <a:rPr lang="en-US" altLang="zh-CN" dirty="0" smtClean="0"/>
              <a:t>customer control</a:t>
            </a:r>
            <a:r>
              <a:rPr lang="zh-CN" altLang="en-US" dirty="0" smtClean="0"/>
              <a:t>控件，例名称为</a:t>
            </a:r>
            <a:r>
              <a:rPr lang="en-US" altLang="zh-CN" dirty="0" smtClean="0"/>
              <a:t>GS_CON</a:t>
            </a:r>
          </a:p>
          <a:p>
            <a:pPr lvl="1"/>
            <a:r>
              <a:rPr lang="zh-CN" altLang="en-US" dirty="0" smtClean="0"/>
              <a:t>在界面的</a:t>
            </a:r>
            <a:r>
              <a:rPr lang="en-US" altLang="zh-CN" dirty="0" smtClean="0"/>
              <a:t>PBO</a:t>
            </a:r>
            <a:r>
              <a:rPr lang="zh-CN" altLang="en-US" dirty="0" smtClean="0"/>
              <a:t>部分增加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，用于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err="1" smtClean="0"/>
              <a:t>fieldcat</a:t>
            </a:r>
            <a:r>
              <a:rPr lang="zh-CN" altLang="en-US" dirty="0" smtClean="0"/>
              <a:t>及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等属性，通过调用方法执行</a:t>
            </a:r>
            <a:r>
              <a:rPr lang="en-US" altLang="zh-CN" dirty="0" smtClean="0"/>
              <a:t>ALV</a:t>
            </a:r>
            <a:r>
              <a:rPr lang="zh-CN" altLang="en-US" dirty="0" smtClean="0"/>
              <a:t>的初次输出或刷新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8" y="3568666"/>
            <a:ext cx="340995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2" y="4408845"/>
            <a:ext cx="579120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90" y="3725448"/>
            <a:ext cx="381952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7" y="3692491"/>
            <a:ext cx="4362450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3394115"/>
            <a:ext cx="5153025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4"/>
          <a:stretch/>
        </p:blipFill>
        <p:spPr bwMode="auto">
          <a:xfrm>
            <a:off x="3635896" y="4999294"/>
            <a:ext cx="5153024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ALV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在使用</a:t>
            </a:r>
            <a:r>
              <a:rPr lang="en-US" altLang="zh-CN" dirty="0" smtClean="0"/>
              <a:t>ALV</a:t>
            </a:r>
            <a:r>
              <a:rPr lang="zh-CN" altLang="en-US" dirty="0" smtClean="0"/>
              <a:t>类之前，需要对其进行创建，并指定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输出时的容器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定义，参照类定义</a:t>
            </a:r>
            <a:r>
              <a:rPr lang="en-US" altLang="zh-CN" dirty="0" smtClean="0"/>
              <a:t>ALV</a:t>
            </a:r>
            <a:r>
              <a:rPr lang="zh-CN" altLang="en-US" dirty="0" smtClean="0"/>
              <a:t>及容器</a:t>
            </a:r>
            <a:endParaRPr lang="en-US" altLang="zh-CN" dirty="0" smtClean="0"/>
          </a:p>
          <a:p>
            <a:pPr lvl="2"/>
            <a:r>
              <a:rPr lang="en-US" altLang="zh-CN" dirty="0"/>
              <a:t>GS_ALV         TYPE REF TO CL_GUI_ALV_GRID</a:t>
            </a:r>
            <a:r>
              <a:rPr lang="en-US" altLang="zh-CN" dirty="0" smtClean="0"/>
              <a:t>,   “ALV</a:t>
            </a:r>
            <a:r>
              <a:rPr lang="zh-CN" altLang="en-US" dirty="0" smtClean="0"/>
              <a:t>输出</a:t>
            </a:r>
            <a:endParaRPr lang="en-US" altLang="zh-CN" dirty="0"/>
          </a:p>
          <a:p>
            <a:pPr lvl="2"/>
            <a:r>
              <a:rPr lang="en-US" altLang="zh-CN" dirty="0" smtClean="0"/>
              <a:t>GS_CON         </a:t>
            </a:r>
            <a:r>
              <a:rPr lang="en-US" altLang="zh-CN" dirty="0"/>
              <a:t>TYPE REF TO CL_GUI_CUSTOM_CONTAINER</a:t>
            </a:r>
            <a:r>
              <a:rPr lang="en-US" altLang="zh-CN" dirty="0" smtClean="0"/>
              <a:t>,  “ALV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在界面中增加</a:t>
            </a:r>
            <a:r>
              <a:rPr lang="en-US" altLang="zh-CN" dirty="0" smtClean="0"/>
              <a:t>Customer Control</a:t>
            </a:r>
            <a:r>
              <a:rPr lang="zh-CN" altLang="en-US" dirty="0" smtClean="0"/>
              <a:t>控件，例名称为：</a:t>
            </a:r>
            <a:r>
              <a:rPr lang="en-US" altLang="zh-CN" dirty="0" smtClean="0"/>
              <a:t>GC_CON</a:t>
            </a:r>
          </a:p>
          <a:p>
            <a:pPr lvl="1"/>
            <a:r>
              <a:rPr lang="zh-CN" altLang="en-US" dirty="0" smtClean="0"/>
              <a:t>实例化容器对象，给</a:t>
            </a:r>
            <a:r>
              <a:rPr lang="en-US" altLang="zh-CN" dirty="0" smtClean="0"/>
              <a:t>CONSTRUCTOR</a:t>
            </a:r>
            <a:r>
              <a:rPr lang="zh-CN" altLang="en-US" dirty="0"/>
              <a:t>构造</a:t>
            </a:r>
            <a:r>
              <a:rPr lang="zh-CN" altLang="en-US" dirty="0" smtClean="0"/>
              <a:t>方法传值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CONTAINER_NAME</a:t>
            </a:r>
            <a:r>
              <a:rPr lang="zh-CN" altLang="en-US" dirty="0" smtClean="0"/>
              <a:t>，界面中用户定义容器名称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实例化</a:t>
            </a:r>
            <a:r>
              <a:rPr lang="en-US" altLang="zh-CN" dirty="0" smtClean="0"/>
              <a:t>ALV</a:t>
            </a:r>
            <a:r>
              <a:rPr lang="zh-CN" altLang="en-US" dirty="0" smtClean="0"/>
              <a:t>对象，给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构造方法传值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I_PARENT</a:t>
            </a:r>
            <a:r>
              <a:rPr lang="zh-CN" altLang="en-US" dirty="0" smtClean="0"/>
              <a:t>，实例化的容器对象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87322"/>
            <a:ext cx="3752850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6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fieldcat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/>
              <a:t>内</a:t>
            </a:r>
            <a:r>
              <a:rPr lang="zh-CN" altLang="en-US" dirty="0" smtClean="0"/>
              <a:t>表：</a:t>
            </a:r>
            <a:r>
              <a:rPr lang="en-US" altLang="zh-CN" dirty="0"/>
              <a:t>LVC_T_FCAT </a:t>
            </a:r>
          </a:p>
          <a:p>
            <a:pPr lvl="1"/>
            <a:r>
              <a:rPr lang="zh-CN" altLang="en-US" dirty="0" smtClean="0"/>
              <a:t>结构：</a:t>
            </a:r>
            <a:r>
              <a:rPr lang="en-US" altLang="zh-CN" dirty="0"/>
              <a:t>LVC_S_FCAT 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输出前，对</a:t>
            </a:r>
            <a:r>
              <a:rPr lang="en-US" altLang="zh-CN" dirty="0" err="1" smtClean="0"/>
              <a:t>fieldcat</a:t>
            </a:r>
            <a:r>
              <a:rPr lang="zh-CN" altLang="en-US" dirty="0" smtClean="0"/>
              <a:t>表单进行赋值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ALV</a:t>
            </a:r>
            <a:r>
              <a:rPr lang="zh-CN" altLang="en-US" dirty="0" smtClean="0"/>
              <a:t>输出方法时，传值给</a:t>
            </a:r>
            <a:r>
              <a:rPr lang="en-US" altLang="zh-CN" dirty="0" smtClean="0"/>
              <a:t>IT_FIELDCATALOG</a:t>
            </a:r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861048"/>
            <a:ext cx="55149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64" y="3284984"/>
            <a:ext cx="5800725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6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fieldcat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880111"/>
              </p:ext>
            </p:extLst>
          </p:nvPr>
        </p:nvGraphicFramePr>
        <p:xfrm>
          <a:off x="457200" y="1600200"/>
          <a:ext cx="8229600" cy="496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672"/>
                <a:gridCol w="5266928"/>
              </a:tblGrid>
              <a:tr h="33122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字段名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COL_POS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输出列 列的位置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第几列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1,2,…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字段名称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CURRENCY/CFIELDNAME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货币单位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参考的当前单位的字段名称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QUANTITY/QFIELDNAME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计量单位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参考计量单位的字段名称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DO_SUM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总计列值 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‘X',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合计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FIX_COLUMN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固定列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EMPHASIZE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列的颜色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NO_OUT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列没有输出 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‘X' ,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隐藏此列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OUTPUTLEN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列的字符宽度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ABAP 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字典中的数据类型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ABAP 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数据类型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(C,D,N,...)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HOTSPOT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单击敏感 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‘X',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下面出现下划线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响应单击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设置小数的位数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SCRTEXT_L/M/S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字段标签长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短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8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结构：</a:t>
            </a:r>
            <a:r>
              <a:rPr lang="en-US" altLang="zh-CN" dirty="0"/>
              <a:t>LVC_S_LAYO 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en-US" altLang="zh-CN" dirty="0"/>
              <a:t>ALV</a:t>
            </a:r>
            <a:r>
              <a:rPr lang="zh-CN" altLang="en-US" dirty="0"/>
              <a:t>输出前，</a:t>
            </a:r>
            <a:r>
              <a:rPr lang="zh-CN" altLang="en-US" dirty="0" smtClean="0"/>
              <a:t>对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结构进行</a:t>
            </a:r>
            <a:r>
              <a:rPr lang="zh-CN" altLang="en-US" dirty="0"/>
              <a:t>赋值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ALV</a:t>
            </a:r>
            <a:r>
              <a:rPr lang="zh-CN" altLang="en-US" dirty="0"/>
              <a:t>输出方法时，传值给</a:t>
            </a:r>
            <a:r>
              <a:rPr lang="en-US" altLang="zh-CN" dirty="0" smtClean="0"/>
              <a:t>IS_LAYOUT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361721"/>
              </p:ext>
            </p:extLst>
          </p:nvPr>
        </p:nvGraphicFramePr>
        <p:xfrm>
          <a:off x="518864" y="3212976"/>
          <a:ext cx="8229600" cy="331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672"/>
                <a:gridCol w="5266928"/>
              </a:tblGrid>
              <a:tr h="331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字段名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CWIDTH_OPT</a:t>
                      </a:r>
                      <a:endParaRPr lang="zh-CN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最优化宽度 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SPACE, 'X'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GRID_TITLE</a:t>
                      </a:r>
                      <a:endParaRPr lang="zh-CN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标题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在网格和工具条之间 最长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个字符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NO_TOOLBAR</a:t>
                      </a:r>
                      <a:endParaRPr lang="zh-CN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隐藏工具条 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SPACE, 'X'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NO_VGRIDLN</a:t>
                      </a:r>
                      <a:endParaRPr lang="zh-CN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隐藏垂直线 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SPACE, 'X'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SEL_MODE</a:t>
                      </a:r>
                      <a:endParaRPr lang="zh-CN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选择模式 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SPACE, 'A', 'B', 'C', 'D'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CTAB_FNAME</a:t>
                      </a:r>
                      <a:endParaRPr lang="zh-CN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带有复杂单元格颜色编码的字段名称 最长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个字符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INFO_FNAME</a:t>
                      </a:r>
                      <a:endParaRPr lang="zh-CN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带有简单行彩色代码的字段名称 最长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个字符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ZEBRA</a:t>
                      </a:r>
                      <a:endParaRPr lang="zh-CN" alt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可选行颜色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如果设置了，出现了间隔色带 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SPACE, 'X'</a:t>
                      </a:r>
                    </a:p>
                  </a:txBody>
                  <a:tcPr/>
                </a:tc>
              </a:tr>
              <a:tr h="33122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STYLEFNAME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字段格式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68967"/>
            <a:ext cx="38290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6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6647</TotalTime>
  <Words>1940</Words>
  <Application>Microsoft Office PowerPoint</Application>
  <PresentationFormat>全屏显示(4:3)</PresentationFormat>
  <Paragraphs>381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OO ALV</vt:lpstr>
      <vt:lpstr>概述</vt:lpstr>
      <vt:lpstr>概述</vt:lpstr>
      <vt:lpstr>涉及内容</vt:lpstr>
      <vt:lpstr>基本表单输出</vt:lpstr>
      <vt:lpstr>创建ALV</vt:lpstr>
      <vt:lpstr>设置fieldcat</vt:lpstr>
      <vt:lpstr>设置fieldcat</vt:lpstr>
      <vt:lpstr>设置layout</vt:lpstr>
      <vt:lpstr>颜色设置</vt:lpstr>
      <vt:lpstr>可修改属性设置</vt:lpstr>
      <vt:lpstr>其他传值</vt:lpstr>
      <vt:lpstr>ALV的布局管理</vt:lpstr>
      <vt:lpstr>格式相关-例</vt:lpstr>
      <vt:lpstr>隐藏按钮</vt:lpstr>
      <vt:lpstr>隐藏按钮-例</vt:lpstr>
      <vt:lpstr>用户交互事件</vt:lpstr>
      <vt:lpstr>本地类的定义</vt:lpstr>
      <vt:lpstr>增加按钮</vt:lpstr>
      <vt:lpstr>参数讲解</vt:lpstr>
      <vt:lpstr>按钮功能</vt:lpstr>
      <vt:lpstr>表头设置</vt:lpstr>
      <vt:lpstr>表头设置-例</vt:lpstr>
      <vt:lpstr>单击</vt:lpstr>
      <vt:lpstr>单击-例</vt:lpstr>
      <vt:lpstr>双击</vt:lpstr>
      <vt:lpstr>数据修改</vt:lpstr>
      <vt:lpstr>数据修改-例</vt:lpstr>
      <vt:lpstr>其他ALV方式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970</cp:revision>
  <dcterms:created xsi:type="dcterms:W3CDTF">2013-06-06T10:01:03Z</dcterms:created>
  <dcterms:modified xsi:type="dcterms:W3CDTF">2014-02-20T08:09:21Z</dcterms:modified>
</cp:coreProperties>
</file>