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sldIdLst>
    <p:sldId id="2404" r:id="rId2"/>
    <p:sldId id="256" r:id="rId3"/>
    <p:sldId id="259" r:id="rId4"/>
    <p:sldId id="2444" r:id="rId5"/>
    <p:sldId id="2445" r:id="rId6"/>
    <p:sldId id="2403" r:id="rId7"/>
    <p:sldId id="2441" r:id="rId8"/>
    <p:sldId id="2439" r:id="rId9"/>
    <p:sldId id="2442" r:id="rId10"/>
    <p:sldId id="2432" r:id="rId11"/>
    <p:sldId id="2434" r:id="rId12"/>
    <p:sldId id="2443" r:id="rId13"/>
    <p:sldId id="2436" r:id="rId14"/>
    <p:sldId id="240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469C"/>
    <a:srgbClr val="00A0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47" autoAdjust="0"/>
    <p:restoredTop sz="80519" autoAdjust="0"/>
  </p:normalViewPr>
  <p:slideViewPr>
    <p:cSldViewPr snapToGrid="0" showGuides="1">
      <p:cViewPr varScale="1">
        <p:scale>
          <a:sx n="56" d="100"/>
          <a:sy n="56" d="100"/>
        </p:scale>
        <p:origin x="-948" y="-90"/>
      </p:cViewPr>
      <p:guideLst>
        <p:guide orient="horz" pos="2795"/>
        <p:guide orient="horz" pos="799"/>
        <p:guide pos="3840"/>
      </p:guideLst>
    </p:cSldViewPr>
  </p:slideViewPr>
  <p:notesTextViewPr>
    <p:cViewPr>
      <p:scale>
        <a:sx n="1" d="1"/>
        <a:sy n="1" d="1"/>
      </p:scale>
      <p:origin x="0" y="16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63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、信息中心的伙伴们，大家早上好！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、我们的口号是？我，我们是一支有责任的，有激情的高效团队。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、大家好，我是梁其华，今天的晨会由我主持，我今天和大家分享的是财务自由。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、最重要的投资就是投资自己的人生，其中投资的关键就是选择自己热爱的事业（生活愿景），事业不是职业，要区分。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憧憬你今后想要的人生，根据你的人生价值观找到你认为必须要完成的事，在它身上下功夫，就是对自己人生的一种投资。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、大部分人是“干一行，爱一行”，在职业工作中投入热情，让职业变成了自己的事业。职业获得薪酬，事业获得成就。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、你为别人工作。就像为工资而工作的大多数人一样，你的工作只会使雇主或股东更加富有，你的努力和成功将使雇主更加成功并得以提前退休。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、创造财务自由的三大原则：创造资产、减少负债、管理日常开支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金钱对我们没有任何用处，除非把它花掉。政府运行的各项经济政策，目标是让人民获得更好的生活。</a:t>
            </a:r>
            <a:endParaRPr lang="en-US" altLang="zh-CN" sz="1200" dirty="0" smtClean="0"/>
          </a:p>
          <a:p>
            <a:r>
              <a:rPr lang="zh-CN" altLang="en-US" sz="1200" dirty="0" smtClean="0"/>
              <a:t>赚钱是用来花的，可能是你自己花掉，可能是你为家庭、父母、子女花</a:t>
            </a:r>
            <a:r>
              <a:rPr lang="zh-CN" altLang="en-US" sz="1200" smtClean="0"/>
              <a:t>掉。</a:t>
            </a:r>
            <a:endParaRPr lang="en-US" altLang="zh-CN" sz="1200" dirty="0" smtClean="0"/>
          </a:p>
          <a:p>
            <a:r>
              <a:rPr lang="zh-CN" altLang="en-US" sz="1200" dirty="0" smtClean="0"/>
              <a:t>人类的终极目标是繁衍生息。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、财务自由似乎是一个比较浮躁的话题，但我今天分享的不是焦虑，我们怀着探讨的心态来了解财务自由这个主题。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、分享今天这个主题的目的是想和大家一起探讨和学习：什么是财务自由，为什么需要要财务自由，如何实现财务自由。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252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人人生而自由，但无往而不在牢笼之中。自由是相对的，想要获得所谓的自由，最重要的还是内心的平静，今天的主题是“财务自由”，并不是贩卖焦虑，也不是传销推销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一个人要拥有几百亿身价的可能性非常低，但达至财务自由还是可能的，所以，我提出的观点是：我们可以实现财务自由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概括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有几条：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、不必为钱而工作；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、不工作的时候保持财产性收入（财产性收入可以来自：房租、股票红利、债券利息）的净现金流入，有一句话说得很形象：躺着睡觉的时候也在赚钱；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、保有一定量的净资产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、保有一个平常和自由的心，过上自己真实想要的生活，这里的真实指符合实际的内心期待的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、人需要应对风险和危机的，金融危机，工作岗位减少，社会保险低，生病等等。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、人是需要意外支出的</a:t>
            </a:r>
            <a:r>
              <a:rPr lang="zh-CN" altLang="en-US" dirty="0" smtClean="0"/>
              <a:t>，生病、交际</a:t>
            </a:r>
            <a:r>
              <a:rPr lang="zh-CN" altLang="en-US" dirty="0" smtClean="0"/>
              <a:t>应酬</a:t>
            </a:r>
            <a:r>
              <a:rPr lang="zh-CN" altLang="en-US" dirty="0" smtClean="0"/>
              <a:t>、送礼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究其本质就是：我们不需要出卖自己的时间就能生活得很惬意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、如何衡量你是否是“财务自由”。</a:t>
            </a:r>
            <a:endParaRPr lang="en-US" altLang="zh-CN" dirty="0" smtClean="0"/>
          </a:p>
          <a:p>
            <a:r>
              <a:rPr lang="zh-CN" altLang="en-US" dirty="0" smtClean="0"/>
              <a:t>请大家算一算，你是否财务自由了？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如果你每月的开支是一千元，且你能获得一千零一元无需劳心劳力干活所挣来的被动收入的话，那你就已经达到这种人人都羡慕的财务自由了。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假如存下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万，平均理财收益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，一年就有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4800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元的利息收入，平均下来每个月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元，就已经解决一家三口的早餐开支。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那时候非常流行“逃离北上广”的说法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，但也有不少人坚持下去，这个是值得我们思考的问题啊。一线大城市带给我们是什么？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、当人实现了财务自由后，他不需要工作也能维持自己稳定的生活。这个时候，更多的是思考自己的兴趣爱好。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、什么是你真正想要的？地位、安宁、荣誉、自由、健康、快乐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品质和自由同等重要，做到适度就好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、你幸福吗？ 你的理想是什么？上小学一年级的时候，你的理想估计还是医生和军人、老师。你现在可能更多的是希望可以赚得多一点，让身边的人过得容易一点。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、人生三大终极目标：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、财务自由：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有足够金钱养活自己和家人，需要用钱时不用发愁；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、时间自由：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有可支配时间，可以灵活安排工作、休息和娱乐；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、心灵自由：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跟随内心，不让梦想憋屈。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、再回头看到“财务自由”这几个字，原来说的是不是财务，而是自由。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E720040-6A73-4D7E-88A3-11A25FE289F6}"/>
              </a:ext>
            </a:extLst>
          </p:cNvPr>
          <p:cNvSpPr/>
          <p:nvPr userDrawn="1"/>
        </p:nvSpPr>
        <p:spPr>
          <a:xfrm>
            <a:off x="4865314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95736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27F4D38-7936-420D-BB2A-2AB2DA277905}"/>
              </a:ext>
            </a:extLst>
          </p:cNvPr>
          <p:cNvSpPr/>
          <p:nvPr userDrawn="1"/>
        </p:nvSpPr>
        <p:spPr>
          <a:xfrm>
            <a:off x="4865314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F2368AD-72E6-411D-8E44-8798DE8DE854}"/>
              </a:ext>
            </a:extLst>
          </p:cNvPr>
          <p:cNvSpPr/>
          <p:nvPr userDrawn="1"/>
        </p:nvSpPr>
        <p:spPr>
          <a:xfrm>
            <a:off x="0" y="1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A7555473-BEC3-4523-99BC-DDEFB4A6AE0E}"/>
              </a:ext>
            </a:extLst>
          </p:cNvPr>
          <p:cNvGrpSpPr/>
          <p:nvPr userDrawn="1"/>
        </p:nvGrpSpPr>
        <p:grpSpPr>
          <a:xfrm>
            <a:off x="272054" y="79528"/>
            <a:ext cx="11647897" cy="270389"/>
            <a:chOff x="272730" y="160985"/>
            <a:chExt cx="11647897" cy="27038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8D41D6E8-4E63-404B-BE01-AFDAC7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:a16="http://schemas.microsoft.com/office/drawing/2014/main" xmlns="" id="{693A3A7E-8A6F-43C4-8924-BE4267DA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<a:extLst>
              <a:ext uri="{FF2B5EF4-FFF2-40B4-BE49-F238E27FC236}">
                <a16:creationId xmlns:a16="http://schemas.microsoft.com/office/drawing/2014/main" xmlns="" id="{DC8306CE-23BC-43E0-B271-F7BDFAD2BE97}"/>
              </a:ext>
            </a:extLst>
          </p:cNvPr>
          <p:cNvSpPr txBox="1"/>
          <p:nvPr userDrawn="1"/>
        </p:nvSpPr>
        <p:spPr>
          <a:xfrm>
            <a:off x="8805306" y="90482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12526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2934E02-885F-4DE5-A8CD-A0B755BCF10C}"/>
              </a:ext>
            </a:extLst>
          </p:cNvPr>
          <p:cNvSpPr/>
          <p:nvPr userDrawn="1"/>
        </p:nvSpPr>
        <p:spPr>
          <a:xfrm>
            <a:off x="4865314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35C4FA5F-A368-4CE1-B551-429560142B43}"/>
              </a:ext>
            </a:extLst>
          </p:cNvPr>
          <p:cNvGrpSpPr/>
          <p:nvPr userDrawn="1"/>
        </p:nvGrpSpPr>
        <p:grpSpPr>
          <a:xfrm>
            <a:off x="271375" y="74023"/>
            <a:ext cx="11649255" cy="293454"/>
            <a:chOff x="271373" y="149805"/>
            <a:chExt cx="11649254" cy="293453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:a16="http://schemas.microsoft.com/office/drawing/2014/main" xmlns="" id="{D9028075-8FE7-4A48-8137-1C92E6CFA414}"/>
                </a:ext>
              </a:extLst>
            </p:cNvPr>
            <p:cNvSpPr txBox="1"/>
            <p:nvPr/>
          </p:nvSpPr>
          <p:spPr>
            <a:xfrm>
              <a:off x="8805306" y="166260"/>
              <a:ext cx="2582758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:a16="http://schemas.microsoft.com/office/drawing/2014/main" xmlns="" id="{F0EFBFDE-6013-42FF-91E7-778DBD6B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F41DDECF-8C72-49B8-A170-462E1808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8143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  <a:pPr/>
              <a:t>2019/4/23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31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7311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>
            <a:extLst>
              <a:ext uri="{FF2B5EF4-FFF2-40B4-BE49-F238E27FC236}">
                <a16:creationId xmlns:a16="http://schemas.microsoft.com/office/drawing/2014/main" xmlns="" id="{E742670A-5F99-4FC0-B09D-715419AF7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776" b="28891"/>
          <a:stretch/>
        </p:blipFill>
        <p:spPr>
          <a:xfrm>
            <a:off x="-53215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8B512DC7-300D-4210-A41E-42FB36991E9E}"/>
              </a:ext>
            </a:extLst>
          </p:cNvPr>
          <p:cNvSpPr/>
          <p:nvPr/>
        </p:nvSpPr>
        <p:spPr>
          <a:xfrm>
            <a:off x="-42866" y="1"/>
            <a:ext cx="7097399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F7CF6A1-F42F-4345-8E65-512E3468ABDA}"/>
              </a:ext>
            </a:extLst>
          </p:cNvPr>
          <p:cNvSpPr txBox="1"/>
          <p:nvPr/>
        </p:nvSpPr>
        <p:spPr>
          <a:xfrm>
            <a:off x="392429" y="2164080"/>
            <a:ext cx="570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3C4B4E8-ECCF-4E52-9071-7F4A94909060}"/>
              </a:ext>
            </a:extLst>
          </p:cNvPr>
          <p:cNvSpPr txBox="1"/>
          <p:nvPr/>
        </p:nvSpPr>
        <p:spPr>
          <a:xfrm>
            <a:off x="392430" y="3185819"/>
            <a:ext cx="520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E55C8BE-7C88-4A39-9A21-F62BEB66A5C6}"/>
              </a:ext>
            </a:extLst>
          </p:cNvPr>
          <p:cNvSpPr txBox="1"/>
          <p:nvPr/>
        </p:nvSpPr>
        <p:spPr>
          <a:xfrm>
            <a:off x="392429" y="3745026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686CBDB-D9D1-4811-9A5B-F924146BFAE3}"/>
              </a:ext>
            </a:extLst>
          </p:cNvPr>
          <p:cNvSpPr txBox="1"/>
          <p:nvPr/>
        </p:nvSpPr>
        <p:spPr>
          <a:xfrm>
            <a:off x="392429" y="4937763"/>
            <a:ext cx="174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梁其华  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2019.04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2AB7E925-98D4-4048-93D2-B55FDA2BA567}"/>
              </a:ext>
            </a:extLst>
          </p:cNvPr>
          <p:cNvSpPr/>
          <p:nvPr/>
        </p:nvSpPr>
        <p:spPr>
          <a:xfrm>
            <a:off x="-42866" y="1"/>
            <a:ext cx="7529148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710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为什么要追求财务自由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追求财务自由的意义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799" y="574040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活成自己喜欢的样子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87732" y="577426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让消费回归享受，不为钱所苦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7571" y="514773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让爱好回归乐趣，不为钱折腰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798" y="508000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让感情回归纯粹，不为钱所累</a:t>
            </a:r>
            <a:endParaRPr lang="zh-CN" altLang="en-US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90360" y="1814473"/>
            <a:ext cx="10871199" cy="193899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一个风和日丽的早上，在美丽</a:t>
            </a:r>
            <a:r>
              <a:rPr lang="zh-CN" altLang="en-US" sz="2400" dirty="0" smtClean="0"/>
              <a:t>的海滩上，渔夫在懒洋洋晒太阳，旁边的一位正在度假的富翁问：你为什么不趁天气好去捕鱼，赚更多的钱呢？</a:t>
            </a:r>
            <a:r>
              <a:rPr lang="zh-CN" altLang="en-US" sz="2400" dirty="0" smtClean="0"/>
              <a:t>赚到了钱就可以做自己喜欢做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事情和享受生活。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渔夫：</a:t>
            </a:r>
            <a:r>
              <a:rPr lang="zh-CN" altLang="en-US" sz="2400" dirty="0" smtClean="0"/>
              <a:t>我现在</a:t>
            </a:r>
            <a:r>
              <a:rPr lang="zh-CN" altLang="en-US" sz="2400" dirty="0" smtClean="0"/>
              <a:t>就在做喜欢的事情和享受生活。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728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实现财务自由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003993" y="1958523"/>
            <a:ext cx="10482747" cy="3893625"/>
            <a:chOff x="1020618" y="1526273"/>
            <a:chExt cx="7079775" cy="2629653"/>
          </a:xfrm>
        </p:grpSpPr>
        <p:grpSp>
          <p:nvGrpSpPr>
            <p:cNvPr id="61" name="组合 60"/>
            <p:cNvGrpSpPr/>
            <p:nvPr/>
          </p:nvGrpSpPr>
          <p:grpSpPr>
            <a:xfrm>
              <a:off x="1020618" y="1526273"/>
              <a:ext cx="1675446" cy="2629653"/>
              <a:chOff x="778084" y="1038958"/>
              <a:chExt cx="1850186" cy="2900945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887052" y="1038958"/>
                <a:ext cx="1632254" cy="1502650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778084" y="1947913"/>
                <a:ext cx="1850186" cy="1991990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2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关注自己的事业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懂得什么是最重要的投资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403141" y="1647875"/>
                <a:ext cx="600075" cy="6000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65" name="文本框 11"/>
              <p:cNvSpPr txBox="1"/>
              <p:nvPr/>
            </p:nvSpPr>
            <p:spPr>
              <a:xfrm>
                <a:off x="1304926" y="1222952"/>
                <a:ext cx="839367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01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  <p:sp>
            <p:nvSpPr>
              <p:cNvPr id="66" name="文本框 64"/>
              <p:cNvSpPr txBox="1"/>
              <p:nvPr/>
            </p:nvSpPr>
            <p:spPr>
              <a:xfrm>
                <a:off x="1148007" y="2434566"/>
                <a:ext cx="1110344" cy="23504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endParaRPr lang="zh-HK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24547" y="1526273"/>
              <a:ext cx="1675446" cy="2629653"/>
              <a:chOff x="2690633" y="1038958"/>
              <a:chExt cx="1850186" cy="2900945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2799601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>
                <a:off x="2690633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延后享受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延迟满足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管理你的现金流</a:t>
                </a:r>
                <a:endParaRPr lang="zh-HK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315689" y="1647875"/>
                <a:ext cx="600075" cy="600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72" name="文本框 48"/>
              <p:cNvSpPr txBox="1"/>
              <p:nvPr/>
            </p:nvSpPr>
            <p:spPr>
              <a:xfrm>
                <a:off x="3185327" y="1222952"/>
                <a:ext cx="89494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02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621018" y="1526273"/>
              <a:ext cx="1675446" cy="2629653"/>
              <a:chOff x="4603182" y="1038958"/>
              <a:chExt cx="1850186" cy="2900945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712149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4603182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3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科学的资产配置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学会理财</a:t>
                </a:r>
                <a:endParaRPr lang="zh-HK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5228238" y="1647875"/>
                <a:ext cx="600075" cy="6000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79" name="文本框 54"/>
              <p:cNvSpPr txBox="1"/>
              <p:nvPr/>
            </p:nvSpPr>
            <p:spPr>
              <a:xfrm>
                <a:off x="5044295" y="1222952"/>
                <a:ext cx="97858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03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6424947" y="1526273"/>
              <a:ext cx="1675446" cy="2629653"/>
              <a:chOff x="6515732" y="1038958"/>
              <a:chExt cx="1850186" cy="2900945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6624698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6515732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4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寻找导师和顾问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建立自己的团队</a:t>
                </a:r>
                <a:endParaRPr lang="zh-HK" alt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zh-HK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7140787" y="1647875"/>
                <a:ext cx="600075" cy="600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86" name="文本框 60"/>
              <p:cNvSpPr txBox="1"/>
              <p:nvPr/>
            </p:nvSpPr>
            <p:spPr>
              <a:xfrm>
                <a:off x="6988992" y="1222952"/>
                <a:ext cx="87627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04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5728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科学的资产配置</a:t>
            </a:r>
            <a:endParaRPr lang="zh-HK" altLang="en-US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hape 5166"/>
          <p:cNvSpPr/>
          <p:nvPr/>
        </p:nvSpPr>
        <p:spPr>
          <a:xfrm>
            <a:off x="3184704" y="2374620"/>
            <a:ext cx="1838509" cy="1628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5" name="Shape 5167"/>
          <p:cNvSpPr/>
          <p:nvPr/>
        </p:nvSpPr>
        <p:spPr>
          <a:xfrm>
            <a:off x="2627154" y="3340270"/>
            <a:ext cx="2960546" cy="169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6" name="Shape 5168"/>
          <p:cNvSpPr/>
          <p:nvPr/>
        </p:nvSpPr>
        <p:spPr>
          <a:xfrm>
            <a:off x="2069605" y="4387327"/>
            <a:ext cx="4082584" cy="1695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42254" y="1923391"/>
            <a:ext cx="1294867" cy="1110098"/>
            <a:chOff x="2313735" y="1108481"/>
            <a:chExt cx="857881" cy="735467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43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风险投资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3184704" y="3340270"/>
            <a:ext cx="2399527" cy="652672"/>
            <a:chOff x="1944344" y="2047198"/>
            <a:chExt cx="1589745" cy="432411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41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财富增长</a:t>
              </a:r>
            </a:p>
          </p:txBody>
        </p:sp>
      </p:grpSp>
      <p:grpSp>
        <p:nvGrpSpPr>
          <p:cNvPr id="10" name="组合 12"/>
          <p:cNvGrpSpPr/>
          <p:nvPr/>
        </p:nvGrpSpPr>
        <p:grpSpPr>
          <a:xfrm>
            <a:off x="2627156" y="4387326"/>
            <a:ext cx="3521563" cy="652673"/>
            <a:chOff x="1574955" y="2740898"/>
            <a:chExt cx="2333121" cy="432412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8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39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日常开销</a:t>
              </a:r>
            </a:p>
          </p:txBody>
        </p:sp>
      </p:grpSp>
      <p:grpSp>
        <p:nvGrpSpPr>
          <p:cNvPr id="11" name="组合 15"/>
          <p:cNvGrpSpPr/>
          <p:nvPr/>
        </p:nvGrpSpPr>
        <p:grpSpPr>
          <a:xfrm>
            <a:off x="2069607" y="5434382"/>
            <a:ext cx="4643588" cy="652666"/>
            <a:chOff x="1205565" y="3434598"/>
            <a:chExt cx="3076490" cy="432407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37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人生保障</a:t>
              </a:r>
            </a:p>
          </p:txBody>
        </p:sp>
      </p:grpSp>
      <p:sp>
        <p:nvSpPr>
          <p:cNvPr id="13" name="Round Same Side Corner Rectangle 67"/>
          <p:cNvSpPr/>
          <p:nvPr/>
        </p:nvSpPr>
        <p:spPr>
          <a:xfrm rot="10800000" flipH="1">
            <a:off x="7366942" y="2006738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4" name="Round Same Side Corner Rectangle 68"/>
          <p:cNvSpPr/>
          <p:nvPr/>
        </p:nvSpPr>
        <p:spPr>
          <a:xfrm rot="10800000" flipH="1">
            <a:off x="7364467" y="3186000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5" name="Round Same Side Corner Rectangle 69"/>
          <p:cNvSpPr/>
          <p:nvPr/>
        </p:nvSpPr>
        <p:spPr>
          <a:xfrm rot="10800000" flipH="1">
            <a:off x="7366942" y="4257858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33" name="Rectangle 71"/>
          <p:cNvSpPr/>
          <p:nvPr/>
        </p:nvSpPr>
        <p:spPr>
          <a:xfrm>
            <a:off x="7574182" y="2239900"/>
            <a:ext cx="2377574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房地产、股票、期货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30" name="Rectangle 73"/>
          <p:cNvSpPr/>
          <p:nvPr/>
        </p:nvSpPr>
        <p:spPr>
          <a:xfrm>
            <a:off x="7574182" y="3371128"/>
            <a:ext cx="3403496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银行理财、信托、资管分红险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7574182" y="4518121"/>
            <a:ext cx="3147015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余额宝、理财通、活期存款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19" name="Round Same Side Corner Rectangle 76"/>
          <p:cNvSpPr/>
          <p:nvPr/>
        </p:nvSpPr>
        <p:spPr>
          <a:xfrm rot="10800000" flipH="1">
            <a:off x="7364467" y="5345347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6" name="Rectangle 79"/>
          <p:cNvSpPr/>
          <p:nvPr/>
        </p:nvSpPr>
        <p:spPr>
          <a:xfrm>
            <a:off x="7574182" y="5530474"/>
            <a:ext cx="3403496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意外险、医保社保、重疾险、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45" name="上箭头 44"/>
          <p:cNvSpPr/>
          <p:nvPr/>
        </p:nvSpPr>
        <p:spPr>
          <a:xfrm>
            <a:off x="551805" y="1765755"/>
            <a:ext cx="1087820" cy="43355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风险和回报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40951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思考人生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财务自由的概念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467" y="2761861"/>
            <a:ext cx="1013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你真实想要的生活是怎样的？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728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>
            <a:extLst>
              <a:ext uri="{FF2B5EF4-FFF2-40B4-BE49-F238E27FC236}">
                <a16:creationId xmlns:a16="http://schemas.microsoft.com/office/drawing/2014/main" xmlns="" id="{63120D12-FE94-4606-8069-50689EE82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776" b="28891"/>
          <a:stretch/>
        </p:blipFill>
        <p:spPr>
          <a:xfrm>
            <a:off x="-53215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8B512DC7-300D-4210-A41E-42FB36991E9E}"/>
              </a:ext>
            </a:extLst>
          </p:cNvPr>
          <p:cNvSpPr/>
          <p:nvPr/>
        </p:nvSpPr>
        <p:spPr>
          <a:xfrm>
            <a:off x="-53220" y="1"/>
            <a:ext cx="7097399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2AB7E925-98D4-4048-93D2-B55FDA2BA567}"/>
              </a:ext>
            </a:extLst>
          </p:cNvPr>
          <p:cNvSpPr/>
          <p:nvPr/>
        </p:nvSpPr>
        <p:spPr>
          <a:xfrm>
            <a:off x="-42866" y="1"/>
            <a:ext cx="7529148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F978CFE-16BB-4CF5-BC84-BDA91949BA0B}"/>
              </a:ext>
            </a:extLst>
          </p:cNvPr>
          <p:cNvSpPr txBox="1"/>
          <p:nvPr/>
        </p:nvSpPr>
        <p:spPr>
          <a:xfrm>
            <a:off x="1332957" y="2591459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819AA1A6-D93E-4DB4-BADD-A8D07C38C156}"/>
              </a:ext>
            </a:extLst>
          </p:cNvPr>
          <p:cNvCxnSpPr>
            <a:cxnSpLocks/>
          </p:cNvCxnSpPr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892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017" r="22235"/>
          <a:stretch/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B4B2360-7218-48B5-AE5D-F4365A4C9468}"/>
              </a:ext>
            </a:extLst>
          </p:cNvPr>
          <p:cNvSpPr/>
          <p:nvPr/>
        </p:nvSpPr>
        <p:spPr>
          <a:xfrm>
            <a:off x="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587097"/>
            <a:ext cx="7600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了解财务自由，积极面对生活，追求自己真实想要的生活。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5" y="1555342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156" y="1363658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5" y="5784653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8"/>
            <a:ext cx="60219" cy="1043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031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3ECCECFB-8A2B-42E3-BB90-84B05A511565}"/>
              </a:ext>
            </a:extLst>
          </p:cNvPr>
          <p:cNvGrpSpPr/>
          <p:nvPr/>
        </p:nvGrpSpPr>
        <p:grpSpPr>
          <a:xfrm>
            <a:off x="729247" y="2369470"/>
            <a:ext cx="5271021" cy="1650607"/>
            <a:chOff x="345182" y="2332391"/>
            <a:chExt cx="5271021" cy="165060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2871A151-4299-4FEA-AEED-88771DC8FE9A}"/>
                </a:ext>
              </a:extLst>
            </p:cNvPr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DEDE40B-7AB0-4730-8567-A24599FF8BAA}"/>
                </a:ext>
              </a:extLst>
            </p:cNvPr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2B21ED84-23FD-4FBF-B40A-00DCAA6BAFEE}"/>
                </a:ext>
              </a:extLst>
            </p:cNvPr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D43511E3-9523-485E-913F-7199E1F70272}"/>
              </a:ext>
            </a:extLst>
          </p:cNvPr>
          <p:cNvGrpSpPr/>
          <p:nvPr/>
        </p:nvGrpSpPr>
        <p:grpSpPr>
          <a:xfrm>
            <a:off x="7018917" y="1383062"/>
            <a:ext cx="2658420" cy="4091878"/>
            <a:chOff x="8175290" y="1757609"/>
            <a:chExt cx="2658421" cy="409187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6F59C157-714D-4AA7-8082-EE86C700A2B2}"/>
                </a:ext>
              </a:extLst>
            </p:cNvPr>
            <p:cNvSpPr txBox="1"/>
            <p:nvPr/>
          </p:nvSpPr>
          <p:spPr>
            <a:xfrm>
              <a:off x="9007568" y="1781014"/>
              <a:ext cx="1620957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什么是财务自由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A184154C-8112-4CE4-A52B-44F73641C7A3}"/>
                </a:ext>
              </a:extLst>
            </p:cNvPr>
            <p:cNvSpPr txBox="1"/>
            <p:nvPr/>
          </p:nvSpPr>
          <p:spPr>
            <a:xfrm>
              <a:off x="8175290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A7807FB4-0BE9-4940-9960-80E3DEF1B4C0}"/>
                </a:ext>
              </a:extLst>
            </p:cNvPr>
            <p:cNvSpPr txBox="1"/>
            <p:nvPr/>
          </p:nvSpPr>
          <p:spPr>
            <a:xfrm>
              <a:off x="9007569" y="2867974"/>
              <a:ext cx="1826142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如何实现财务自由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38AB1FC5-DE30-41B7-A72F-5700F344ECE1}"/>
                </a:ext>
              </a:extLst>
            </p:cNvPr>
            <p:cNvSpPr txBox="1"/>
            <p:nvPr/>
          </p:nvSpPr>
          <p:spPr>
            <a:xfrm>
              <a:off x="8175290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8A691021-8A29-4525-88E3-6ABFFEC1A7CF}"/>
                </a:ext>
              </a:extLst>
            </p:cNvPr>
            <p:cNvSpPr txBox="1"/>
            <p:nvPr/>
          </p:nvSpPr>
          <p:spPr>
            <a:xfrm>
              <a:off x="9007569" y="3954936"/>
              <a:ext cx="1415773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财务自由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E24CF56E-54A3-4AB8-A02E-C2A9A0D5CE84}"/>
                </a:ext>
              </a:extLst>
            </p:cNvPr>
            <p:cNvSpPr txBox="1"/>
            <p:nvPr/>
          </p:nvSpPr>
          <p:spPr>
            <a:xfrm>
              <a:off x="8175290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7E63000E-6151-4B4D-A526-7607F5A8E7E3}"/>
                </a:ext>
              </a:extLst>
            </p:cNvPr>
            <p:cNvSpPr txBox="1"/>
            <p:nvPr/>
          </p:nvSpPr>
          <p:spPr>
            <a:xfrm>
              <a:off x="9007569" y="5041896"/>
              <a:ext cx="1307987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思考人生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FEAE2CCE-B35E-4932-B5A1-77F0FA08E6E5}"/>
                </a:ext>
              </a:extLst>
            </p:cNvPr>
            <p:cNvSpPr txBox="1"/>
            <p:nvPr/>
          </p:nvSpPr>
          <p:spPr>
            <a:xfrm>
              <a:off x="8175290" y="501849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2532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709987" y="1748110"/>
            <a:ext cx="10605503" cy="201492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2433" y="2385725"/>
            <a:ext cx="974655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sz="2400" dirty="0" smtClean="0"/>
              <a:t>昨天有人说我穷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atinLnBrk="1"/>
            <a:endParaRPr lang="en-US" altLang="zh-CN" sz="2400" dirty="0" smtClean="0"/>
          </a:p>
          <a:p>
            <a:pPr latinLnBrk="1"/>
            <a:r>
              <a:rPr lang="zh-CN" altLang="en-US" sz="2400" dirty="0" smtClean="0"/>
              <a:t>我</a:t>
            </a:r>
            <a:r>
              <a:rPr lang="zh-CN" altLang="en-US" sz="2400" dirty="0" smtClean="0"/>
              <a:t>站阳台上，想了一个</a:t>
            </a:r>
            <a:r>
              <a:rPr lang="zh-CN" altLang="en-US" sz="2400" dirty="0" smtClean="0"/>
              <a:t>晚上</a:t>
            </a:r>
            <a:r>
              <a:rPr lang="zh-CN" altLang="en-US" sz="2400" dirty="0" smtClean="0"/>
              <a:t>：</a:t>
            </a:r>
            <a:r>
              <a:rPr lang="zh-CN" altLang="en-US" sz="2400" b="1" i="1" dirty="0" smtClean="0"/>
              <a:t>究竟</a:t>
            </a:r>
            <a:r>
              <a:rPr lang="zh-CN" altLang="en-US" sz="2400" b="1" i="1" dirty="0" smtClean="0"/>
              <a:t>是谁 走漏的风声</a:t>
            </a:r>
            <a:r>
              <a:rPr lang="en-US" altLang="zh-CN" sz="2400" b="1" i="1" dirty="0" smtClean="0"/>
              <a:t>……</a:t>
            </a:r>
            <a:endParaRPr lang="zh-CN" altLang="en-US" sz="2400" b="1" i="1" dirty="0"/>
          </a:p>
        </p:txBody>
      </p:sp>
      <p:sp>
        <p:nvSpPr>
          <p:cNvPr id="12" name="矩形 93"/>
          <p:cNvSpPr/>
          <p:nvPr/>
        </p:nvSpPr>
        <p:spPr>
          <a:xfrm>
            <a:off x="655603" y="1683770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93"/>
          <p:cNvSpPr/>
          <p:nvPr/>
        </p:nvSpPr>
        <p:spPr>
          <a:xfrm rot="10800000">
            <a:off x="10956902" y="3411252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43466" y="4809067"/>
            <a:ext cx="111876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不是我吹牛，</a:t>
            </a:r>
            <a:r>
              <a:rPr lang="zh-CN" altLang="en-US" sz="2000" b="1" dirty="0" smtClean="0"/>
              <a:t>马云、马明哲、马化腾 、李嘉诚 </a:t>
            </a:r>
            <a:r>
              <a:rPr lang="zh-CN" altLang="en-US" sz="2000" b="1" dirty="0" smtClean="0"/>
              <a:t>还有我</a:t>
            </a:r>
            <a:r>
              <a:rPr lang="zh-CN" altLang="en-US" sz="2000" dirty="0" smtClean="0"/>
              <a:t>，我们五人的资产加起来足以撼动整个亚洲</a:t>
            </a:r>
            <a:endParaRPr lang="en-US" altLang="zh-CN" sz="2000" dirty="0" smtClean="0"/>
          </a:p>
          <a:p>
            <a:r>
              <a:rPr lang="zh-CN" altLang="en-US" sz="2000" dirty="0" smtClean="0"/>
              <a:t>甚至世界的经济体系。</a:t>
            </a:r>
          </a:p>
          <a:p>
            <a:endParaRPr lang="zh-CN" altLang="en-US" dirty="0"/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F9620907-505E-4433-8CD6-0B35E582F63E}"/>
              </a:ext>
            </a:extLst>
          </p:cNvPr>
          <p:cNvSpPr txBox="1"/>
          <p:nvPr/>
        </p:nvSpPr>
        <p:spPr>
          <a:xfrm>
            <a:off x="456948" y="846905"/>
            <a:ext cx="1068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轻松一刻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28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财务自由的概念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9987" y="1748110"/>
            <a:ext cx="10605503" cy="201492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4699" y="1826925"/>
            <a:ext cx="974655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财务自由是引自西方投资理财中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Financial Freedom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的一个概念。</a:t>
            </a:r>
            <a:r>
              <a:rPr lang="zh-CN" altLang="en-US" sz="2400" dirty="0" smtClean="0"/>
              <a:t>指你无需为生活开销而努力为钱工作的状态。简单地说，你的资产产生的被动收入必须至少要等于或超过你的日常开支。这是我们大多数人最渴望达到的状态，如果进入这种状态，我们就可以称之</a:t>
            </a:r>
            <a:r>
              <a:rPr lang="zh-CN" altLang="en-US" sz="2400" b="1" dirty="0" smtClean="0"/>
              <a:t>财务自由</a:t>
            </a:r>
            <a:r>
              <a:rPr lang="zh-CN" altLang="en-US" sz="2400" dirty="0" smtClean="0"/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93"/>
          <p:cNvSpPr/>
          <p:nvPr/>
        </p:nvSpPr>
        <p:spPr>
          <a:xfrm>
            <a:off x="655603" y="1683770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93"/>
          <p:cNvSpPr/>
          <p:nvPr/>
        </p:nvSpPr>
        <p:spPr>
          <a:xfrm rot="10800000">
            <a:off x="10956902" y="3411252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740910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7252" y="4834527"/>
            <a:ext cx="13990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有一定量的净资产</a:t>
            </a:r>
            <a:endParaRPr lang="zh-CN" altLang="en-US" sz="2000" b="1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448859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063441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046" y="4834527"/>
            <a:ext cx="13990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不必为钱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而工作</a:t>
            </a:r>
            <a:endParaRPr lang="zh-CN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23628" y="4834527"/>
            <a:ext cx="139906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保持财产性收入的净现金流入</a:t>
            </a:r>
          </a:p>
          <a:p>
            <a:pPr algn="ctr"/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5728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财务自由的标准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067623" y="2061062"/>
            <a:ext cx="10255697" cy="4400697"/>
            <a:chOff x="825376" y="1347614"/>
            <a:chExt cx="7134688" cy="3061479"/>
          </a:xfrm>
        </p:grpSpPr>
        <p:sp>
          <p:nvSpPr>
            <p:cNvPr id="117" name="箭头3"/>
            <p:cNvSpPr>
              <a:spLocks/>
            </p:cNvSpPr>
            <p:nvPr/>
          </p:nvSpPr>
          <p:spPr bwMode="gray">
            <a:xfrm flipV="1">
              <a:off x="1391522" y="2889667"/>
              <a:ext cx="819764" cy="114053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箭头2"/>
            <p:cNvSpPr>
              <a:spLocks/>
            </p:cNvSpPr>
            <p:nvPr/>
          </p:nvSpPr>
          <p:spPr bwMode="gray">
            <a:xfrm rot="16200000">
              <a:off x="1607533" y="2415012"/>
              <a:ext cx="243647" cy="974403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箭头1"/>
            <p:cNvSpPr>
              <a:spLocks/>
            </p:cNvSpPr>
            <p:nvPr/>
          </p:nvSpPr>
          <p:spPr bwMode="gray">
            <a:xfrm>
              <a:off x="1386251" y="1643759"/>
              <a:ext cx="819764" cy="132119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1"/>
            <p:cNvSpPr>
              <a:spLocks noChangeArrowheads="1"/>
            </p:cNvSpPr>
            <p:nvPr/>
          </p:nvSpPr>
          <p:spPr bwMode="gray">
            <a:xfrm>
              <a:off x="3381955" y="1352205"/>
              <a:ext cx="4578109" cy="896993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  <a:ex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大部分人的工作都是为了讨生活即为个人或家庭，为供房供车，为维持一个体面的生活。如果你可以不必为钱而工作，而是为兴趣而工作，那你有幸在通往财务自由的路上迈出了重要的一步。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标题1"/>
            <p:cNvSpPr>
              <a:spLocks noChangeArrowheads="1"/>
            </p:cNvSpPr>
            <p:nvPr/>
          </p:nvSpPr>
          <p:spPr bwMode="gray">
            <a:xfrm>
              <a:off x="2305985" y="1347614"/>
              <a:ext cx="931954" cy="901585"/>
            </a:xfrm>
            <a:prstGeom prst="roundRect">
              <a:avLst>
                <a:gd name="adj" fmla="val 11921"/>
              </a:avLst>
            </a:prstGeom>
            <a:solidFill>
              <a:schemeClr val="accent2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不必为钱而工作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文本2"/>
            <p:cNvSpPr>
              <a:spLocks noChangeArrowheads="1"/>
            </p:cNvSpPr>
            <p:nvPr/>
          </p:nvSpPr>
          <p:spPr bwMode="gray">
            <a:xfrm>
              <a:off x="3381955" y="2442238"/>
              <a:ext cx="4578109" cy="894027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  <a:ex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除了工资收入外，财产性收入是达至财务自由一个很重要的指标。即保证不工作的时候也有净现金流入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财产</a:t>
              </a:r>
              <a:r>
                <a:rPr lang="zh-CN" altLang="en-US" dirty="0" smtClean="0"/>
                <a:t>性收入可以来自房租、股票红利、债卷利息。</a:t>
              </a:r>
              <a:endParaRPr lang="zh-CN" altLang="zh-CN" dirty="0" smtClean="0"/>
            </a:p>
          </p:txBody>
        </p:sp>
        <p:sp>
          <p:nvSpPr>
            <p:cNvPr id="123" name="标题2"/>
            <p:cNvSpPr>
              <a:spLocks noChangeArrowheads="1"/>
            </p:cNvSpPr>
            <p:nvPr/>
          </p:nvSpPr>
          <p:spPr bwMode="gray">
            <a:xfrm>
              <a:off x="2305985" y="2442238"/>
              <a:ext cx="931955" cy="894027"/>
            </a:xfrm>
            <a:prstGeom prst="roundRect">
              <a:avLst>
                <a:gd name="adj" fmla="val 11921"/>
              </a:avLst>
            </a:prstGeom>
            <a:solidFill>
              <a:schemeClr val="accent3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保持财产性收入净现金流入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文本3"/>
            <p:cNvSpPr>
              <a:spLocks noChangeArrowheads="1"/>
            </p:cNvSpPr>
            <p:nvPr/>
          </p:nvSpPr>
          <p:spPr bwMode="ltGray">
            <a:xfrm>
              <a:off x="3381955" y="3523042"/>
              <a:ext cx="4578109" cy="886051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  <a:ex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财务自由一个定量的概念，净资产</a:t>
              </a:r>
              <a:r>
                <a:rPr lang="en-US" altLang="en-US" dirty="0" smtClean="0"/>
                <a:t>Net Wealth </a:t>
              </a:r>
              <a:r>
                <a:rPr lang="zh-CN" altLang="en-US" dirty="0" smtClean="0"/>
                <a:t>，</a:t>
              </a:r>
              <a:endParaRPr lang="en-US" altLang="zh-CN" dirty="0" smtClean="0"/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净资产</a:t>
              </a:r>
              <a:r>
                <a:rPr lang="en-US" altLang="zh-CN" dirty="0" smtClean="0"/>
                <a:t>=</a:t>
              </a:r>
              <a:r>
                <a:rPr lang="zh-CN" altLang="en-US" dirty="0" smtClean="0"/>
                <a:t>资产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负债</a:t>
              </a:r>
              <a:r>
                <a:rPr lang="zh-CN" altLang="en-US" dirty="0" smtClean="0"/>
                <a:t>。</a:t>
              </a:r>
              <a:endParaRPr lang="zh-CN" altLang="zh-CN" dirty="0"/>
            </a:p>
          </p:txBody>
        </p:sp>
        <p:sp>
          <p:nvSpPr>
            <p:cNvPr id="125" name="标题3"/>
            <p:cNvSpPr>
              <a:spLocks noChangeArrowheads="1"/>
            </p:cNvSpPr>
            <p:nvPr/>
          </p:nvSpPr>
          <p:spPr bwMode="gray">
            <a:xfrm>
              <a:off x="2305985" y="3523042"/>
              <a:ext cx="931954" cy="886051"/>
            </a:xfrm>
            <a:prstGeom prst="roundRect">
              <a:avLst>
                <a:gd name="adj" fmla="val 11921"/>
              </a:avLst>
            </a:prstGeom>
            <a:solidFill>
              <a:schemeClr val="accent4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保有一定量的净资产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Oval 19"/>
            <p:cNvSpPr>
              <a:spLocks noChangeArrowheads="1"/>
            </p:cNvSpPr>
            <p:nvPr/>
          </p:nvSpPr>
          <p:spPr bwMode="auto">
            <a:xfrm>
              <a:off x="825376" y="2370440"/>
              <a:ext cx="1036927" cy="1038223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en-US" altLang="zh-CN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自由</a:t>
              </a:r>
              <a:endPara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951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财务自由的标准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785258" y="2032012"/>
            <a:ext cx="7257143" cy="64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 smtClean="0"/>
              <a:t>原来当这个指数≥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的时候，我们就实现财务自由了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1258024" y="5059339"/>
            <a:ext cx="9867176" cy="1128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被动收入：不用花时间和精力自动的收入，如房产租金，知识产权、银行利息、投资理财等等。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/>
              <a:t>一般工薪族，如果不注意理财的话，大概被动收入只有</a:t>
            </a:r>
            <a:r>
              <a:rPr lang="en-US" altLang="zh-CN" sz="1800" dirty="0" smtClean="0"/>
              <a:t>【</a:t>
            </a:r>
            <a:r>
              <a:rPr lang="zh-CN" altLang="en-US" sz="1800" dirty="0" smtClean="0"/>
              <a:t>银行利息</a:t>
            </a:r>
            <a:r>
              <a:rPr lang="en-US" altLang="zh-CN" sz="1800" dirty="0" smtClean="0"/>
              <a:t>】</a:t>
            </a:r>
            <a:r>
              <a:rPr lang="zh-CN" altLang="en-US" sz="1800" dirty="0" smtClean="0"/>
              <a:t>这一项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743200"/>
            <a:ext cx="7584242" cy="2010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951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财务自由的标准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8508" y="2060538"/>
            <a:ext cx="7212013" cy="227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951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财务自由的意义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6550" y="2653915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财务自由真正的意义不是关乎于钱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它</a:t>
            </a:r>
            <a:r>
              <a:rPr lang="zh-CN" altLang="en-US" sz="2400" dirty="0" smtClean="0"/>
              <a:t>是关于什么是你真实想要的生活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它</a:t>
            </a:r>
            <a:r>
              <a:rPr lang="zh-CN" altLang="en-US" sz="2400" dirty="0" smtClean="0"/>
              <a:t>是关于你如何驾驭你的恐惧和担忧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财务</a:t>
            </a:r>
            <a:r>
              <a:rPr lang="zh-CN" altLang="en-US" sz="2400" dirty="0" smtClean="0"/>
              <a:t>自由就是摆脱了财富困惑，得到了生活质量和安全的保障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951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</TotalTime>
  <Words>1693</Words>
  <Application>Microsoft Office PowerPoint</Application>
  <PresentationFormat>自定义</PresentationFormat>
  <Paragraphs>148</Paragraphs>
  <Slides>14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梁其华</cp:lastModifiedBy>
  <cp:revision>238</cp:revision>
  <dcterms:created xsi:type="dcterms:W3CDTF">2018-09-27T08:28:48Z</dcterms:created>
  <dcterms:modified xsi:type="dcterms:W3CDTF">2019-04-23T16:29:52Z</dcterms:modified>
</cp:coreProperties>
</file>