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38" r:id="rId8"/>
    <p:sldId id="2439" r:id="rId9"/>
    <p:sldId id="2457" r:id="rId10"/>
    <p:sldId id="2440" r:id="rId11"/>
    <p:sldId id="2442" r:id="rId12"/>
    <p:sldId id="2432" r:id="rId13"/>
    <p:sldId id="2451" r:id="rId14"/>
    <p:sldId id="2405" r:id="rId15"/>
    <p:sldId id="2400" r:id="rId16"/>
    <p:sldId id="2429" r:id="rId17"/>
    <p:sldId id="328" r:id="rId18"/>
    <p:sldId id="32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38"/>
            <p14:sldId id="2439"/>
            <p14:sldId id="2457"/>
            <p14:sldId id="2440"/>
            <p14:sldId id="2442"/>
            <p14:sldId id="2432"/>
            <p14:sldId id="2451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813"/>
        <p:guide orient="horz" pos="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SAP PI</a:t>
            </a:r>
            <a:r>
              <a:rPr lang="zh-CN" altLang="en-US"/>
              <a:t>是</a:t>
            </a:r>
            <a:r>
              <a:rPr lang="en-US" altLang="zh-CN"/>
              <a:t>SAP</a:t>
            </a:r>
            <a:r>
              <a:rPr lang="zh-CN" altLang="en-US"/>
              <a:t>公司研发，对接外围系统的中间件系统，可以高效集成</a:t>
            </a:r>
            <a:r>
              <a:rPr lang="en-US" altLang="zh-CN"/>
              <a:t>SAP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SAP PI </a:t>
            </a:r>
            <a:r>
              <a:rPr lang="zh-CN" altLang="en-US"/>
              <a:t>提供日志管理，接口字段配置，系统互联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RFC</a:t>
            </a:r>
            <a:r>
              <a:rPr lang="zh-CN" altLang="en-US"/>
              <a:t>是远程函数调用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SAP</a:t>
            </a:r>
            <a:r>
              <a:rPr lang="zh-CN" altLang="en-US"/>
              <a:t>发布函数成</a:t>
            </a:r>
            <a:r>
              <a:rPr lang="en-US" altLang="zh-CN"/>
              <a:t>RFC</a:t>
            </a:r>
            <a:r>
              <a:rPr lang="zh-CN" altLang="en-US"/>
              <a:t>，外围系统可以通过调用函数的方式获得数据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SAP</a:t>
            </a:r>
            <a:r>
              <a:rPr lang="zh-CN" altLang="en-US"/>
              <a:t>想要调用外围系统的</a:t>
            </a:r>
            <a:r>
              <a:rPr lang="en-US" altLang="zh-CN"/>
              <a:t>RFC</a:t>
            </a:r>
            <a:r>
              <a:rPr lang="zh-CN" altLang="en-US"/>
              <a:t>接口需要外围系统提供</a:t>
            </a:r>
            <a:r>
              <a:rPr lang="en-US" altLang="zh-CN"/>
              <a:t>RFC</a:t>
            </a:r>
            <a:r>
              <a:rPr lang="zh-CN" altLang="en-US"/>
              <a:t>方式的服务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webservice</a:t>
            </a:r>
            <a:r>
              <a:rPr lang="zh-CN" altLang="en-US"/>
              <a:t>方式是传统的</a:t>
            </a:r>
            <a:r>
              <a:rPr lang="en-US" altLang="zh-CN"/>
              <a:t>SOAP</a:t>
            </a:r>
            <a:r>
              <a:rPr lang="zh-CN" altLang="en-US"/>
              <a:t>协议的服务接口方式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SAP </a:t>
            </a:r>
            <a:r>
              <a:rPr lang="zh-CN" altLang="en-US"/>
              <a:t>访问外围系统</a:t>
            </a:r>
            <a:r>
              <a:rPr lang="en-US" altLang="zh-CN"/>
              <a:t>WS</a:t>
            </a:r>
            <a:r>
              <a:rPr lang="zh-CN" altLang="en-US"/>
              <a:t>，</a:t>
            </a:r>
            <a:r>
              <a:rPr lang="zh-CN" altLang="en-US"/>
              <a:t>需要一些接口的验证证书，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、对接方式比较麻烦，修改字段或者数据接口后，需要重新发布，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2019.01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优缺点对比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各种调用方式对比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22300" y="1505585"/>
          <a:ext cx="10948035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1758950"/>
                <a:gridCol w="1577340"/>
                <a:gridCol w="1939925"/>
                <a:gridCol w="1786890"/>
                <a:gridCol w="1564005"/>
                <a:gridCol w="1564005"/>
              </a:tblGrid>
              <a:tr h="4648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SAP 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JCO + RFC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RESTful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中间件系统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中间表、文件</a:t>
                      </a:r>
                      <a:endParaRPr lang="zh-CN" altLang="en-US"/>
                    </a:p>
                  </a:txBody>
                  <a:tcPr/>
                </a:tc>
              </a:tr>
              <a:tr h="1350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实时性高； 可处理大数据</a:t>
                      </a:r>
                      <a:r>
                        <a:rPr lang="zh-CN"/>
                        <a:t>，</a:t>
                      </a:r>
                      <a:r>
                        <a:t>分包处理</a:t>
                      </a:r>
                      <a:r>
                        <a:rPr lang="zh-CN"/>
                        <a:t>，</a:t>
                      </a:r>
                      <a:r>
                        <a:t> 有接口数据日志在PI系统；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更好的实时性，实现起来简单，适合简单业务场景使用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符合WS的标准，方便实现相应的接口，在实时性和交互性上都有了保障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传输数据最少，</a:t>
                      </a:r>
                      <a:r>
                        <a:rPr lang="zh-CN" altLang="en-US" sz="1800">
                          <a:sym typeface="+mn-ea"/>
                        </a:rPr>
                        <a:t>SAP 推荐以 OData 方式提供 Restful Service。兼容性比较好，主流开发接口方式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定制开发，性能和稳定性，兼容性强，适合复杂业务过程。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适合大数据量下发，实现简单，成本最低</a:t>
                      </a:r>
                      <a:endParaRPr lang="zh-CN" altLang="en-US"/>
                    </a:p>
                  </a:txBody>
                  <a:tcPr/>
                </a:tc>
              </a:tr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需要PI 服务器； 系统配置工作； 和每个外部系统都要做配置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如果数据量大，会导致进程时间过长，有超时风险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SAP对Web Service的格式要求比较严格，修改字段或结构后，外围系统都要更新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数据格式校验比较简单。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需要投入开发运维工作。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实时性差</a:t>
                      </a:r>
                      <a:endParaRPr lang="zh-CN" altLang="en-US"/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行业里常用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格式严格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新技术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推荐使用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主数据类需要用到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科顺信息化建设情况了解</a:t>
            </a:r>
            <a:endParaRPr lang="zh-CN" altLang="en-US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目前正在使用的各个系统的关系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14065" y="3756025"/>
            <a:ext cx="1515110" cy="112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35635" y="186626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35635" y="375602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用友</a:t>
            </a:r>
            <a:r>
              <a:rPr lang="en-US" altLang="zh-CN"/>
              <a:t>BQ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62305" y="539877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976745" y="3771900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415030" y="1844040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415030" y="5439410"/>
            <a:ext cx="1313180" cy="1111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朗新</a:t>
            </a:r>
            <a:r>
              <a:rPr lang="en-US" altLang="zh-CN"/>
              <a:t>HR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1948815" y="2421890"/>
            <a:ext cx="1365250" cy="1896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2" idx="1"/>
          </p:cNvCxnSpPr>
          <p:nvPr/>
        </p:nvCxnSpPr>
        <p:spPr>
          <a:xfrm>
            <a:off x="1948815" y="4311650"/>
            <a:ext cx="1365250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" idx="1"/>
          </p:cNvCxnSpPr>
          <p:nvPr/>
        </p:nvCxnSpPr>
        <p:spPr>
          <a:xfrm flipV="1">
            <a:off x="1975485" y="4318635"/>
            <a:ext cx="1338580" cy="1635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12" idx="0"/>
          </p:cNvCxnSpPr>
          <p:nvPr/>
        </p:nvCxnSpPr>
        <p:spPr>
          <a:xfrm rot="5400000">
            <a:off x="3792538" y="5160328"/>
            <a:ext cx="55816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4829175" y="4067175"/>
            <a:ext cx="2146935" cy="50482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数据传输、交互</a:t>
            </a:r>
            <a:endParaRPr lang="zh-CN" altLang="en-US"/>
          </a:p>
        </p:txBody>
      </p:sp>
      <p:cxnSp>
        <p:nvCxnSpPr>
          <p:cNvPr id="21" name="肘形连接符 20"/>
          <p:cNvCxnSpPr>
            <a:stCxn id="2" idx="0"/>
            <a:endCxn id="11" idx="2"/>
          </p:cNvCxnSpPr>
          <p:nvPr/>
        </p:nvCxnSpPr>
        <p:spPr>
          <a:xfrm rot="16200000">
            <a:off x="3671253" y="3355658"/>
            <a:ext cx="80073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0260330" y="1673225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NC</a:t>
            </a:r>
            <a:r>
              <a:rPr lang="zh-CN" altLang="en-US"/>
              <a:t>网上报销系统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0260965" y="295529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28" name="圆角矩形 27"/>
          <p:cNvSpPr/>
          <p:nvPr/>
        </p:nvSpPr>
        <p:spPr>
          <a:xfrm>
            <a:off x="10261600" y="4237355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29" name="圆角矩形 28"/>
          <p:cNvSpPr/>
          <p:nvPr/>
        </p:nvSpPr>
        <p:spPr>
          <a:xfrm>
            <a:off x="10262235" y="551942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</a:t>
            </a:r>
            <a:r>
              <a:rPr lang="zh-CN" altLang="en-US"/>
              <a:t>报障服务系统</a:t>
            </a:r>
            <a:endParaRPr lang="zh-CN"/>
          </a:p>
        </p:txBody>
      </p:sp>
      <p:sp>
        <p:nvSpPr>
          <p:cNvPr id="30" name="圆角矩形 29"/>
          <p:cNvSpPr/>
          <p:nvPr/>
        </p:nvSpPr>
        <p:spPr>
          <a:xfrm>
            <a:off x="5663565" y="545274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中控打卡</a:t>
            </a:r>
            <a:r>
              <a:rPr lang="zh-CN" altLang="en-US"/>
              <a:t>系统</a:t>
            </a:r>
            <a:endParaRPr lang="zh-CN"/>
          </a:p>
        </p:txBody>
      </p:sp>
      <p:cxnSp>
        <p:nvCxnSpPr>
          <p:cNvPr id="8" name="直接箭头连接符 7"/>
          <p:cNvCxnSpPr>
            <a:stCxn id="12" idx="3"/>
            <a:endCxn id="30" idx="1"/>
          </p:cNvCxnSpPr>
          <p:nvPr/>
        </p:nvCxnSpPr>
        <p:spPr>
          <a:xfrm>
            <a:off x="4728210" y="5995035"/>
            <a:ext cx="935355" cy="13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976745" y="1844040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金税</a:t>
            </a:r>
            <a:r>
              <a:rPr lang="en-US" altLang="zh-CN"/>
              <a:t>/</a:t>
            </a:r>
            <a:r>
              <a:rPr lang="zh-CN" altLang="en-US"/>
              <a:t>银企直连系统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9" idx="2"/>
            <a:endCxn id="7" idx="0"/>
          </p:cNvCxnSpPr>
          <p:nvPr/>
        </p:nvCxnSpPr>
        <p:spPr>
          <a:xfrm>
            <a:off x="7633335" y="2955290"/>
            <a:ext cx="0" cy="816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786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系统集成方式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、中间件         ：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系统，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RFC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     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远程调用函数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、webservice 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、文件、数据中间表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2843959" cy="4091879"/>
            <a:chOff x="8175289" y="1757609"/>
            <a:chExt cx="2843959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20116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常用的几种调用方式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16052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优点和缺点对比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企业系统集成状况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29476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案例分享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267460"/>
            <a:ext cx="7726045" cy="532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JCO + RFC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1266825"/>
            <a:ext cx="7005955" cy="5255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webservice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1637665"/>
            <a:ext cx="7858760" cy="4849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287780" y="33020"/>
            <a:ext cx="10128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6405" y="932815"/>
            <a:ext cx="5524500" cy="565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015" y="2559685"/>
            <a:ext cx="51606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、SAP 推荐以 OData 方式提供 Restful Service。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、利用SAP 对外提供 web service 需要用到一个叫 ICF (Internet Commincation Framework) 的框架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、对外发布接口或接收数据采用</a:t>
            </a:r>
            <a:r>
              <a:rPr lang="en-US" altLang="zh-CN"/>
              <a:t>JSON</a:t>
            </a:r>
            <a:r>
              <a:rPr lang="zh-CN" altLang="en-US"/>
              <a:t>格式数据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IDOC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070" y="1236980"/>
            <a:ext cx="695452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8595" y="1905635"/>
            <a:ext cx="9376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、建议内部自主开发的系统，可方便配置，有权限管理，日志记录，数据监控、做连接池、性能好，定时任务执行处理，分批数据转发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、统一管理，统一监控，统一对外的接口方式，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方便查看日志，运维效率高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演示</Application>
  <PresentationFormat>宽屏</PresentationFormat>
  <Paragraphs>187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71</cp:revision>
  <dcterms:created xsi:type="dcterms:W3CDTF">2018-09-27T08:28:00Z</dcterms:created>
  <dcterms:modified xsi:type="dcterms:W3CDTF">2019-05-05T08:57:06Z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