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36" r:id="rId8"/>
    <p:sldId id="2432" r:id="rId9"/>
    <p:sldId id="2435" r:id="rId10"/>
    <p:sldId id="2433" r:id="rId11"/>
    <p:sldId id="2434" r:id="rId12"/>
    <p:sldId id="2403" r:id="rId13"/>
    <p:sldId id="2437" r:id="rId14"/>
    <p:sldId id="2438" r:id="rId15"/>
    <p:sldId id="2405" r:id="rId16"/>
    <p:sldId id="2400" r:id="rId17"/>
    <p:sldId id="2429" r:id="rId18"/>
    <p:sldId id="328" r:id="rId19"/>
    <p:sldId id="32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36"/>
            <p14:sldId id="2432"/>
            <p14:sldId id="2435"/>
            <p14:sldId id="2433"/>
            <p14:sldId id="2434"/>
            <p14:sldId id="2403"/>
            <p14:sldId id="2437"/>
            <p14:sldId id="2438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791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67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2019.02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系统集成方案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集成培训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集成方式的说明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9665" y="2578100"/>
            <a:ext cx="436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SAP</a:t>
            </a:r>
            <a:r>
              <a:rPr lang="zh-CN" altLang="en-US"/>
              <a:t>系统集成方式：</a:t>
            </a:r>
            <a:r>
              <a:rPr lang="en-US" altLang="zh-CN"/>
              <a:t>WS</a:t>
            </a:r>
            <a:r>
              <a:rPr lang="zh-CN" altLang="en-US"/>
              <a:t>、</a:t>
            </a:r>
            <a:r>
              <a:rPr lang="en-US" altLang="zh-CN"/>
              <a:t>RFC</a:t>
            </a:r>
            <a:r>
              <a:rPr lang="zh-CN" altLang="en-US"/>
              <a:t>、中间件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JCO + RFC </a:t>
            </a:r>
            <a:r>
              <a:rPr lang="zh-CN" altLang="en-US"/>
              <a:t>集成详解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泛微</a:t>
            </a:r>
            <a:r>
              <a:rPr lang="en-US" altLang="zh-CN"/>
              <a:t>OA</a:t>
            </a:r>
            <a:r>
              <a:rPr lang="zh-CN" altLang="en-US"/>
              <a:t>集成详解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结 语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科顺系统集成情况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3656759" cy="4091879"/>
            <a:chOff x="8175289" y="1757609"/>
            <a:chExt cx="3656759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824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各个系统简介和集成情况分析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4020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系统集成方案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36652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集成培训</a:t>
              </a:r>
              <a:endParaRPr 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结语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目前各个系统简介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目前使用的系统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15080" y="3298825"/>
            <a:ext cx="1419225" cy="1144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 ERP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815080" y="5058410"/>
            <a:ext cx="1419225" cy="1144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815715" y="1544320"/>
            <a:ext cx="1419225" cy="1144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Salesforce CRM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2"/>
            <a:endCxn id="3" idx="0"/>
          </p:cNvCxnSpPr>
          <p:nvPr/>
        </p:nvCxnSpPr>
        <p:spPr>
          <a:xfrm flipH="1">
            <a:off x="4525010" y="2689225"/>
            <a:ext cx="63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3" idx="2"/>
          </p:cNvCxnSpPr>
          <p:nvPr/>
        </p:nvCxnSpPr>
        <p:spPr>
          <a:xfrm flipV="1">
            <a:off x="4525010" y="4443730"/>
            <a:ext cx="0" cy="61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06220" y="3298825"/>
            <a:ext cx="1419225" cy="114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2" idx="3"/>
            <a:endCxn id="3" idx="1"/>
          </p:cNvCxnSpPr>
          <p:nvPr/>
        </p:nvCxnSpPr>
        <p:spPr>
          <a:xfrm>
            <a:off x="2925445" y="3871595"/>
            <a:ext cx="8896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9272270" y="3298825"/>
            <a:ext cx="1418590" cy="2903855"/>
            <a:chOff x="15507" y="5195"/>
            <a:chExt cx="2234" cy="4573"/>
          </a:xfrm>
        </p:grpSpPr>
        <p:sp>
          <p:nvSpPr>
            <p:cNvPr id="4" name="圆角矩形 3"/>
            <p:cNvSpPr/>
            <p:nvPr/>
          </p:nvSpPr>
          <p:spPr>
            <a:xfrm>
              <a:off x="15507" y="5195"/>
              <a:ext cx="2235" cy="18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通达</a:t>
              </a:r>
              <a:r>
                <a:rPr lang="en-US" altLang="zh-CN"/>
                <a:t>OA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507" y="7966"/>
              <a:ext cx="2235" cy="18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泛微</a:t>
              </a:r>
              <a:r>
                <a:rPr lang="en-US" altLang="zh-CN"/>
                <a:t>OA</a:t>
              </a:r>
              <a:endParaRPr lang="en-US" altLang="zh-CN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16457" y="7094"/>
              <a:ext cx="335" cy="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9595" y="3298825"/>
            <a:ext cx="1418590" cy="2903855"/>
            <a:chOff x="11802" y="5195"/>
            <a:chExt cx="2234" cy="4573"/>
          </a:xfrm>
        </p:grpSpPr>
        <p:sp>
          <p:nvSpPr>
            <p:cNvPr id="5" name="圆角矩形 4"/>
            <p:cNvSpPr/>
            <p:nvPr/>
          </p:nvSpPr>
          <p:spPr>
            <a:xfrm>
              <a:off x="11802" y="5195"/>
              <a:ext cx="2235" cy="18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人众</a:t>
              </a:r>
              <a:r>
                <a:rPr lang="en-US" altLang="zh-CN"/>
                <a:t>HR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802" y="7966"/>
              <a:ext cx="2235" cy="18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朗新</a:t>
              </a:r>
              <a:r>
                <a:rPr lang="en-US" altLang="zh-CN"/>
                <a:t>HR</a:t>
              </a:r>
              <a:endParaRPr lang="en-US" altLang="zh-CN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2752" y="7122"/>
              <a:ext cx="335" cy="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目前各个系统简介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目前正进行系统迁移工作，由于企业的发展，通达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的一些功能和使用已经不适合，迁移到泛微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上进行升级。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后期会进行系统集成，利用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工作流审批的便捷性，对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数据进行交互。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04850" y="2718435"/>
            <a:ext cx="4287520" cy="1145540"/>
            <a:chOff x="10726" y="5507"/>
            <a:chExt cx="6752" cy="1804"/>
          </a:xfrm>
        </p:grpSpPr>
        <p:sp>
          <p:nvSpPr>
            <p:cNvPr id="4" name="圆角矩形 3"/>
            <p:cNvSpPr/>
            <p:nvPr/>
          </p:nvSpPr>
          <p:spPr>
            <a:xfrm>
              <a:off x="10726" y="5507"/>
              <a:ext cx="2235" cy="18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通达</a:t>
              </a:r>
              <a:r>
                <a:rPr lang="en-US" altLang="zh-CN"/>
                <a:t>OA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243" y="5508"/>
              <a:ext cx="2235" cy="18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泛微</a:t>
              </a:r>
              <a:r>
                <a:rPr lang="en-US" altLang="zh-CN"/>
                <a:t>OA</a:t>
              </a:r>
              <a:endParaRPr lang="en-US" altLang="zh-CN"/>
            </a:p>
          </p:txBody>
        </p:sp>
        <p:sp>
          <p:nvSpPr>
            <p:cNvPr id="15" name="下箭头 14"/>
            <p:cNvSpPr/>
            <p:nvPr/>
          </p:nvSpPr>
          <p:spPr>
            <a:xfrm rot="16200000">
              <a:off x="13827" y="5269"/>
              <a:ext cx="550" cy="22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3580765" y="4753610"/>
            <a:ext cx="1419225" cy="1144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ERP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14" idx="2"/>
            <a:endCxn id="3" idx="0"/>
          </p:cNvCxnSpPr>
          <p:nvPr/>
        </p:nvCxnSpPr>
        <p:spPr>
          <a:xfrm>
            <a:off x="4283075" y="3863975"/>
            <a:ext cx="7620" cy="889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11620" y="2920365"/>
            <a:ext cx="560133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泛微</a:t>
            </a:r>
            <a:r>
              <a:rPr lang="en-US" altLang="zh-CN"/>
              <a:t>OA</a:t>
            </a:r>
            <a:r>
              <a:rPr lang="zh-CN" altLang="en-US"/>
              <a:t>和</a:t>
            </a:r>
            <a:r>
              <a:rPr lang="en-US" altLang="zh-CN"/>
              <a:t>SAP</a:t>
            </a:r>
            <a:r>
              <a:rPr lang="zh-CN" altLang="en-US"/>
              <a:t>可以采用</a:t>
            </a:r>
            <a:r>
              <a:rPr lang="en-US" altLang="zh-CN"/>
              <a:t>RFC </a:t>
            </a:r>
            <a:r>
              <a:rPr lang="zh-CN" altLang="en-US"/>
              <a:t>集成，直接配置于</a:t>
            </a:r>
            <a:r>
              <a:rPr lang="en-US" altLang="zh-CN"/>
              <a:t>OA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有便捷的日志查看和接口数据传输查看。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</a:t>
            </a:r>
            <a:r>
              <a:rPr lang="en-US" altLang="zh-CN"/>
              <a:t>SAP</a:t>
            </a:r>
            <a:r>
              <a:rPr lang="zh-CN" altLang="en-US"/>
              <a:t>开发大量的业务接口、推送主数据相关信息、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优点：便捷，稳定高效率，充分发挥</a:t>
            </a:r>
            <a:r>
              <a:rPr lang="en-US" altLang="zh-CN"/>
              <a:t>OA</a:t>
            </a:r>
            <a:r>
              <a:rPr lang="zh-CN" altLang="en-US"/>
              <a:t>流程审批和</a:t>
            </a:r>
            <a:endParaRPr lang="zh-CN" altLang="en-US"/>
          </a:p>
          <a:p>
            <a:r>
              <a:rPr lang="en-US" altLang="zh-CN"/>
              <a:t>ERP</a:t>
            </a:r>
            <a:r>
              <a:rPr lang="zh-CN" altLang="en-US"/>
              <a:t>数据严谨性。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缺点：后期运维需要投入人力，</a:t>
            </a:r>
            <a:r>
              <a:rPr lang="en-US" altLang="zh-CN"/>
              <a:t>SAP</a:t>
            </a:r>
            <a:r>
              <a:rPr lang="zh-CN" altLang="en-US"/>
              <a:t>开发大量接口。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目前各个系统简介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系统目前正在系统切换中，由原来的人众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切换为朗新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，组织、人事、考勤、薪酬模块在使用。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67525" y="5342255"/>
            <a:ext cx="1419225" cy="1144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ERP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21780" y="1989455"/>
            <a:ext cx="571881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朗新</a:t>
            </a:r>
            <a:r>
              <a:rPr lang="en-US" altLang="zh-CN"/>
              <a:t>HR  </a:t>
            </a:r>
            <a:r>
              <a:rPr lang="zh-CN" altLang="en-US"/>
              <a:t>组织、人员数据通过中间表同步产生</a:t>
            </a:r>
            <a:r>
              <a:rPr lang="en-US" altLang="zh-CN"/>
              <a:t>OA</a:t>
            </a:r>
            <a:r>
              <a:rPr lang="zh-CN" altLang="en-US"/>
              <a:t>流程，</a:t>
            </a:r>
            <a:endParaRPr lang="zh-CN" altLang="en-US"/>
          </a:p>
          <a:p>
            <a:r>
              <a:rPr lang="en-US" altLang="zh-CN"/>
              <a:t>OA</a:t>
            </a:r>
            <a:r>
              <a:rPr lang="zh-CN" altLang="en-US"/>
              <a:t>流程审批通过后，相关数据写入</a:t>
            </a:r>
            <a:r>
              <a:rPr lang="en-US" altLang="zh-CN"/>
              <a:t>ERP</a:t>
            </a:r>
            <a:r>
              <a:rPr lang="zh-CN" altLang="en-US"/>
              <a:t>系统集成。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员工的人力资源相关</a:t>
            </a:r>
            <a:r>
              <a:rPr lang="en-US" altLang="zh-CN"/>
              <a:t>OA</a:t>
            </a:r>
            <a:r>
              <a:rPr lang="zh-CN" altLang="en-US"/>
              <a:t>流程，如请假、出差等审批</a:t>
            </a:r>
            <a:endParaRPr lang="zh-CN" altLang="en-US"/>
          </a:p>
          <a:p>
            <a:r>
              <a:rPr lang="zh-CN" altLang="en-US"/>
              <a:t>结果返写</a:t>
            </a:r>
            <a:r>
              <a:rPr lang="en-US" altLang="zh-CN"/>
              <a:t>HR</a:t>
            </a:r>
            <a:r>
              <a:rPr lang="zh-CN" altLang="en-US"/>
              <a:t>系统，如果产生费用审批，费用进入</a:t>
            </a:r>
            <a:r>
              <a:rPr lang="en-US" altLang="zh-CN"/>
              <a:t>ERP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55160" y="5342255"/>
            <a:ext cx="1419225" cy="1144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OA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2250440" y="1672590"/>
            <a:ext cx="1418590" cy="2903855"/>
            <a:chOff x="11802" y="5195"/>
            <a:chExt cx="2234" cy="4573"/>
          </a:xfrm>
        </p:grpSpPr>
        <p:sp>
          <p:nvSpPr>
            <p:cNvPr id="10" name="圆角矩形 9"/>
            <p:cNvSpPr/>
            <p:nvPr/>
          </p:nvSpPr>
          <p:spPr>
            <a:xfrm>
              <a:off x="11802" y="5195"/>
              <a:ext cx="2235" cy="180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人众</a:t>
              </a:r>
              <a:r>
                <a:rPr lang="en-US" altLang="zh-CN"/>
                <a:t>HR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802" y="7966"/>
              <a:ext cx="2235" cy="18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朗新</a:t>
              </a:r>
              <a:r>
                <a:rPr lang="en-US" altLang="zh-CN"/>
                <a:t>HR</a:t>
              </a:r>
              <a:endParaRPr lang="en-US" altLang="zh-CN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2752" y="7122"/>
              <a:ext cx="335" cy="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/>
          <p:cNvCxnSpPr>
            <a:stCxn id="5" idx="1"/>
            <a:endCxn id="9" idx="3"/>
          </p:cNvCxnSpPr>
          <p:nvPr/>
        </p:nvCxnSpPr>
        <p:spPr>
          <a:xfrm flipH="1">
            <a:off x="5874385" y="5915025"/>
            <a:ext cx="9931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9560" y="3432810"/>
            <a:ext cx="1419225" cy="1144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中控</a:t>
            </a:r>
            <a:endParaRPr lang="zh-CN" altLang="en-US"/>
          </a:p>
          <a:p>
            <a:pPr algn="ctr"/>
            <a:r>
              <a:rPr lang="zh-CN" altLang="en-US"/>
              <a:t>打卡机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7" idx="1"/>
            <a:endCxn id="14" idx="3"/>
          </p:cNvCxnSpPr>
          <p:nvPr/>
        </p:nvCxnSpPr>
        <p:spPr>
          <a:xfrm flipH="1">
            <a:off x="1708785" y="4020185"/>
            <a:ext cx="54165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2"/>
            <a:endCxn id="9" idx="1"/>
          </p:cNvCxnSpPr>
          <p:nvPr/>
        </p:nvCxnSpPr>
        <p:spPr>
          <a:xfrm rot="5400000" flipV="1">
            <a:off x="3039110" y="4498340"/>
            <a:ext cx="1337945" cy="14947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目前各个系统简介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Salesforce CRM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系统，使用Apex，是Force.com平台针对开发者提供的专有编程语言。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5155" y="3143250"/>
            <a:ext cx="1419225" cy="1144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Salesforce CRM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6931660" y="3143250"/>
            <a:ext cx="1419225" cy="1144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 ERP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9" idx="3"/>
            <a:endCxn id="4" idx="1"/>
          </p:cNvCxnSpPr>
          <p:nvPr/>
        </p:nvCxnSpPr>
        <p:spPr>
          <a:xfrm>
            <a:off x="4564380" y="3716020"/>
            <a:ext cx="2367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4870" y="4944110"/>
            <a:ext cx="445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CRM</a:t>
            </a:r>
            <a:r>
              <a:rPr lang="zh-CN" altLang="en-US"/>
              <a:t>同步客户、项目订单、合同到</a:t>
            </a:r>
            <a:r>
              <a:rPr lang="en-US" altLang="zh-CN"/>
              <a:t>ERP</a:t>
            </a:r>
            <a:r>
              <a:rPr lang="zh-CN" altLang="en-US"/>
              <a:t>系统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CRM</a:t>
            </a:r>
            <a:r>
              <a:rPr lang="zh-CN" altLang="en-US"/>
              <a:t>使用</a:t>
            </a:r>
            <a:r>
              <a:rPr lang="en-US" altLang="zh-CN"/>
              <a:t>ERP</a:t>
            </a:r>
            <a:r>
              <a:rPr lang="zh-CN" altLang="en-US"/>
              <a:t>接口，读取订单回款信息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66690" y="252349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客户主数据</a:t>
            </a:r>
            <a:endParaRPr lang="zh-CN" altLang="en-US"/>
          </a:p>
          <a:p>
            <a:r>
              <a:rPr lang="zh-CN" altLang="en-US"/>
              <a:t>项目订单</a:t>
            </a:r>
            <a:endParaRPr lang="zh-CN" altLang="en-US"/>
          </a:p>
          <a:p>
            <a:r>
              <a:rPr lang="zh-CN" altLang="en-US"/>
              <a:t>合同信息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38090" y="40576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订单回款信息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656455" y="3988435"/>
            <a:ext cx="2181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目前各个系统简介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BQ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  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用友BQ商业智能软件（以下简称用友BQ） BI软件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38" name="Slide Number Placeholder 2"/>
          <p:cNvSpPr>
            <a:spLocks noGrp="1"/>
          </p:cNvSpPr>
          <p:nvPr/>
        </p:nvSpPr>
        <p:spPr>
          <a:xfrm>
            <a:off x="4849495" y="5987415"/>
            <a:ext cx="1398270" cy="346710"/>
          </a:xfrm>
          <a:prstGeom prst="rect">
            <a:avLst/>
          </a:prstGeom>
          <a:noFill/>
          <a:ln w="9525">
            <a:noFill/>
          </a:ln>
        </p:spPr>
        <p:txBody>
          <a:bodyPr lIns="68578" tIns="34289" rIns="68578" bIns="34289" anchor="t"/>
          <a:p>
            <a:fld id="{9A0DB2DC-4C9A-4742-B13C-FB6460FD3503}" type="slidenum"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目前各个系统简介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WMS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  内部开发的一套仓库管理系统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49780" y="2703195"/>
            <a:ext cx="6141085" cy="2768600"/>
            <a:chOff x="8660" y="5280"/>
            <a:chExt cx="9671" cy="4360"/>
          </a:xfrm>
        </p:grpSpPr>
        <p:sp>
          <p:nvSpPr>
            <p:cNvPr id="3" name="矩形 2"/>
            <p:cNvSpPr/>
            <p:nvPr/>
          </p:nvSpPr>
          <p:spPr>
            <a:xfrm>
              <a:off x="8660" y="5280"/>
              <a:ext cx="1999" cy="14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NC ERP</a:t>
              </a:r>
              <a:endParaRPr lang="en-US" altLang="zh-CN"/>
            </a:p>
            <a:p>
              <a:pPr algn="ctr"/>
              <a:r>
                <a:rPr lang="zh-CN" altLang="en-US"/>
                <a:t>工单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638" y="5280"/>
              <a:ext cx="1999" cy="1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WMS </a:t>
              </a:r>
              <a:r>
                <a:rPr lang="zh-CN" altLang="en-US"/>
                <a:t>系统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333" y="5280"/>
              <a:ext cx="1999" cy="14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入库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3"/>
              <a:endCxn id="4" idx="1"/>
            </p:cNvCxnSpPr>
            <p:nvPr/>
          </p:nvCxnSpPr>
          <p:spPr>
            <a:xfrm>
              <a:off x="10659" y="6019"/>
              <a:ext cx="19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" idx="3"/>
              <a:endCxn id="5" idx="1"/>
            </p:cNvCxnSpPr>
            <p:nvPr/>
          </p:nvCxnSpPr>
          <p:spPr>
            <a:xfrm>
              <a:off x="14637" y="6019"/>
              <a:ext cx="169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2638" y="8164"/>
              <a:ext cx="1999" cy="14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NC ERP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660" y="8159"/>
              <a:ext cx="1999" cy="14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WMS </a:t>
              </a:r>
              <a:r>
                <a:rPr lang="zh-CN" altLang="en-US"/>
                <a:t>系统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313" y="8164"/>
              <a:ext cx="1999" cy="14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出库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stCxn id="11" idx="3"/>
              <a:endCxn id="10" idx="1"/>
            </p:cNvCxnSpPr>
            <p:nvPr/>
          </p:nvCxnSpPr>
          <p:spPr>
            <a:xfrm>
              <a:off x="10659" y="8898"/>
              <a:ext cx="1979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3"/>
              <a:endCxn id="12" idx="1"/>
            </p:cNvCxnSpPr>
            <p:nvPr/>
          </p:nvCxnSpPr>
          <p:spPr>
            <a:xfrm>
              <a:off x="14637" y="8903"/>
              <a:ext cx="167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844" y="5370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推送数据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683" y="5552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扫码入库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784" y="832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扫码出库</a:t>
              </a: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844280" y="151955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NC</a:t>
            </a:r>
            <a:r>
              <a:rPr lang="zh-CN" altLang="en-US"/>
              <a:t>工单会推送到</a:t>
            </a:r>
            <a:r>
              <a:rPr lang="en-US" altLang="zh-CN"/>
              <a:t>WMS</a:t>
            </a:r>
            <a:r>
              <a:rPr lang="zh-CN" altLang="en-US"/>
              <a:t>上，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扫描枪扫码后自动库存转移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宽屏</PresentationFormat>
  <Paragraphs>184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76</cp:revision>
  <dcterms:created xsi:type="dcterms:W3CDTF">2018-09-27T08:28:00Z</dcterms:created>
  <dcterms:modified xsi:type="dcterms:W3CDTF">2019-02-13T03:28:33Z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