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03" r:id="rId8"/>
    <p:sldId id="2432" r:id="rId9"/>
    <p:sldId id="2433" r:id="rId10"/>
    <p:sldId id="2436" r:id="rId11"/>
    <p:sldId id="2437" r:id="rId12"/>
    <p:sldId id="2438" r:id="rId13"/>
    <p:sldId id="2439" r:id="rId14"/>
    <p:sldId id="2440" r:id="rId15"/>
    <p:sldId id="2434" r:id="rId16"/>
    <p:sldId id="2443" r:id="rId17"/>
    <p:sldId id="2444" r:id="rId18"/>
    <p:sldId id="2446" r:id="rId19"/>
    <p:sldId id="2461" r:id="rId20"/>
    <p:sldId id="2445" r:id="rId21"/>
    <p:sldId id="2454" r:id="rId22"/>
    <p:sldId id="2455" r:id="rId23"/>
    <p:sldId id="2405" r:id="rId24"/>
    <p:sldId id="2400" r:id="rId25"/>
    <p:sldId id="2429" r:id="rId26"/>
    <p:sldId id="328" r:id="rId27"/>
    <p:sldId id="32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  <p14:sldId id="2432"/>
            <p14:sldId id="2433"/>
            <p14:sldId id="2436"/>
            <p14:sldId id="2437"/>
            <p14:sldId id="2438"/>
            <p14:sldId id="2439"/>
            <p14:sldId id="2440"/>
            <p14:sldId id="2434"/>
            <p14:sldId id="2443"/>
            <p14:sldId id="2444"/>
            <p14:sldId id="2446"/>
            <p14:sldId id="2461"/>
            <p14:sldId id="2445"/>
            <p14:sldId id="2454"/>
            <p14:sldId id="2455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910"/>
        <p:guide orient="horz" pos="2813"/>
        <p:guide orient="horz" pos="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项目经验总结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310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软件开发部 梁其华 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2019.02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最后准备阶段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最后准备阶段工作说明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92430" y="4389755"/>
            <a:ext cx="2400935" cy="1193165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最后准备阶段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1940" y="2966085"/>
            <a:ext cx="206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需求变更管理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风险、性能分析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集成测试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验收报告</a:t>
            </a:r>
            <a:endParaRPr lang="zh-CN" altLang="en-US" sz="1600">
              <a:solidFill>
                <a:srgbClr val="FF0000"/>
              </a:solidFill>
            </a:endParaRPr>
          </a:p>
        </p:txBody>
      </p:sp>
      <p:grpSp>
        <p:nvGrpSpPr>
          <p:cNvPr id="841" name="组合 840"/>
          <p:cNvGrpSpPr/>
          <p:nvPr/>
        </p:nvGrpSpPr>
        <p:grpSpPr>
          <a:xfrm>
            <a:off x="4298950" y="2787650"/>
            <a:ext cx="934085" cy="871220"/>
            <a:chOff x="2511" y="6307"/>
            <a:chExt cx="692" cy="692"/>
          </a:xfrm>
        </p:grpSpPr>
        <p:sp>
          <p:nvSpPr>
            <p:cNvPr id="375" name="Oval 957"/>
            <p:cNvSpPr>
              <a:spLocks noChangeArrowheads="1"/>
            </p:cNvSpPr>
            <p:nvPr/>
          </p:nvSpPr>
          <p:spPr bwMode="auto">
            <a:xfrm>
              <a:off x="2511" y="6307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958"/>
            <p:cNvSpPr>
              <a:spLocks noEditPoints="1"/>
            </p:cNvSpPr>
            <p:nvPr/>
          </p:nvSpPr>
          <p:spPr bwMode="auto">
            <a:xfrm>
              <a:off x="2635" y="6479"/>
              <a:ext cx="450" cy="345"/>
            </a:xfrm>
            <a:custGeom>
              <a:avLst/>
              <a:gdLst>
                <a:gd name="T0" fmla="*/ 95 w 98"/>
                <a:gd name="T1" fmla="*/ 3 h 75"/>
                <a:gd name="T2" fmla="*/ 2 w 98"/>
                <a:gd name="T3" fmla="*/ 3 h 75"/>
                <a:gd name="T4" fmla="*/ 2 w 98"/>
                <a:gd name="T5" fmla="*/ 63 h 75"/>
                <a:gd name="T6" fmla="*/ 95 w 98"/>
                <a:gd name="T7" fmla="*/ 63 h 75"/>
                <a:gd name="T8" fmla="*/ 95 w 98"/>
                <a:gd name="T9" fmla="*/ 3 h 75"/>
                <a:gd name="T10" fmla="*/ 49 w 98"/>
                <a:gd name="T11" fmla="*/ 65 h 75"/>
                <a:gd name="T12" fmla="*/ 45 w 98"/>
                <a:gd name="T13" fmla="*/ 69 h 75"/>
                <a:gd name="T14" fmla="*/ 49 w 98"/>
                <a:gd name="T15" fmla="*/ 73 h 75"/>
                <a:gd name="T16" fmla="*/ 52 w 98"/>
                <a:gd name="T17" fmla="*/ 69 h 75"/>
                <a:gd name="T18" fmla="*/ 49 w 98"/>
                <a:gd name="T19" fmla="*/ 65 h 75"/>
                <a:gd name="T20" fmla="*/ 98 w 98"/>
                <a:gd name="T21" fmla="*/ 0 h 75"/>
                <a:gd name="T22" fmla="*/ 98 w 98"/>
                <a:gd name="T23" fmla="*/ 75 h 75"/>
                <a:gd name="T24" fmla="*/ 0 w 98"/>
                <a:gd name="T25" fmla="*/ 75 h 75"/>
                <a:gd name="T26" fmla="*/ 0 w 98"/>
                <a:gd name="T27" fmla="*/ 0 h 75"/>
                <a:gd name="T28" fmla="*/ 98 w 98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75">
                  <a:moveTo>
                    <a:pt x="95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95" y="63"/>
                    <a:pt x="95" y="63"/>
                    <a:pt x="95" y="63"/>
                  </a:cubicBezTo>
                  <a:lnTo>
                    <a:pt x="95" y="3"/>
                  </a:lnTo>
                  <a:close/>
                  <a:moveTo>
                    <a:pt x="49" y="65"/>
                  </a:moveTo>
                  <a:cubicBezTo>
                    <a:pt x="47" y="65"/>
                    <a:pt x="45" y="67"/>
                    <a:pt x="45" y="69"/>
                  </a:cubicBezTo>
                  <a:cubicBezTo>
                    <a:pt x="45" y="71"/>
                    <a:pt x="47" y="73"/>
                    <a:pt x="49" y="73"/>
                  </a:cubicBezTo>
                  <a:cubicBezTo>
                    <a:pt x="51" y="73"/>
                    <a:pt x="52" y="71"/>
                    <a:pt x="52" y="69"/>
                  </a:cubicBezTo>
                  <a:cubicBezTo>
                    <a:pt x="52" y="67"/>
                    <a:pt x="51" y="65"/>
                    <a:pt x="49" y="65"/>
                  </a:cubicBezTo>
                  <a:close/>
                  <a:moveTo>
                    <a:pt x="98" y="0"/>
                  </a:moveTo>
                  <a:cubicBezTo>
                    <a:pt x="98" y="75"/>
                    <a:pt x="98" y="75"/>
                    <a:pt x="9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959"/>
            <p:cNvSpPr/>
            <p:nvPr/>
          </p:nvSpPr>
          <p:spPr bwMode="auto">
            <a:xfrm>
              <a:off x="2957" y="6667"/>
              <a:ext cx="58" cy="56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Freeform 960"/>
            <p:cNvSpPr/>
            <p:nvPr/>
          </p:nvSpPr>
          <p:spPr bwMode="auto">
            <a:xfrm>
              <a:off x="2732" y="6832"/>
              <a:ext cx="260" cy="29"/>
            </a:xfrm>
            <a:custGeom>
              <a:avLst/>
              <a:gdLst>
                <a:gd name="T0" fmla="*/ 134 w 134"/>
                <a:gd name="T1" fmla="*/ 8 h 15"/>
                <a:gd name="T2" fmla="*/ 134 w 134"/>
                <a:gd name="T3" fmla="*/ 15 h 15"/>
                <a:gd name="T4" fmla="*/ 0 w 134"/>
                <a:gd name="T5" fmla="*/ 15 h 15"/>
                <a:gd name="T6" fmla="*/ 0 w 134"/>
                <a:gd name="T7" fmla="*/ 8 h 15"/>
                <a:gd name="T8" fmla="*/ 35 w 134"/>
                <a:gd name="T9" fmla="*/ 8 h 15"/>
                <a:gd name="T10" fmla="*/ 35 w 134"/>
                <a:gd name="T11" fmla="*/ 0 h 15"/>
                <a:gd name="T12" fmla="*/ 97 w 134"/>
                <a:gd name="T13" fmla="*/ 0 h 15"/>
                <a:gd name="T14" fmla="*/ 97 w 134"/>
                <a:gd name="T15" fmla="*/ 8 h 15"/>
                <a:gd name="T16" fmla="*/ 134 w 13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5">
                  <a:moveTo>
                    <a:pt x="134" y="8"/>
                  </a:moveTo>
                  <a:lnTo>
                    <a:pt x="134" y="1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5" y="8"/>
                  </a:lnTo>
                  <a:lnTo>
                    <a:pt x="35" y="0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13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Freeform 961"/>
            <p:cNvSpPr/>
            <p:nvPr/>
          </p:nvSpPr>
          <p:spPr bwMode="auto">
            <a:xfrm>
              <a:off x="2942" y="6681"/>
              <a:ext cx="19" cy="37"/>
            </a:xfrm>
            <a:custGeom>
              <a:avLst/>
              <a:gdLst>
                <a:gd name="T0" fmla="*/ 5 w 10"/>
                <a:gd name="T1" fmla="*/ 19 h 19"/>
                <a:gd name="T2" fmla="*/ 0 w 10"/>
                <a:gd name="T3" fmla="*/ 8 h 19"/>
                <a:gd name="T4" fmla="*/ 3 w 10"/>
                <a:gd name="T5" fmla="*/ 0 h 19"/>
                <a:gd name="T6" fmla="*/ 5 w 10"/>
                <a:gd name="T7" fmla="*/ 0 h 19"/>
                <a:gd name="T8" fmla="*/ 8 w 10"/>
                <a:gd name="T9" fmla="*/ 0 h 19"/>
                <a:gd name="T10" fmla="*/ 10 w 10"/>
                <a:gd name="T11" fmla="*/ 8 h 19"/>
                <a:gd name="T12" fmla="*/ 5 w 10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9">
                  <a:moveTo>
                    <a:pt x="5" y="19"/>
                  </a:moveTo>
                  <a:lnTo>
                    <a:pt x="0" y="8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962"/>
            <p:cNvSpPr>
              <a:spLocks noChangeArrowheads="1"/>
            </p:cNvSpPr>
            <p:nvPr/>
          </p:nvSpPr>
          <p:spPr bwMode="auto">
            <a:xfrm>
              <a:off x="2823" y="6553"/>
              <a:ext cx="124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963"/>
            <p:cNvSpPr>
              <a:spLocks noChangeArrowheads="1"/>
            </p:cNvSpPr>
            <p:nvPr/>
          </p:nvSpPr>
          <p:spPr bwMode="auto">
            <a:xfrm>
              <a:off x="2823" y="6526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Freeform 964"/>
            <p:cNvSpPr/>
            <p:nvPr/>
          </p:nvSpPr>
          <p:spPr bwMode="auto">
            <a:xfrm>
              <a:off x="2924" y="6603"/>
              <a:ext cx="54" cy="70"/>
            </a:xfrm>
            <a:custGeom>
              <a:avLst/>
              <a:gdLst>
                <a:gd name="T0" fmla="*/ 1 w 12"/>
                <a:gd name="T1" fmla="*/ 10 h 15"/>
                <a:gd name="T2" fmla="*/ 0 w 12"/>
                <a:gd name="T3" fmla="*/ 8 h 15"/>
                <a:gd name="T4" fmla="*/ 0 w 12"/>
                <a:gd name="T5" fmla="*/ 6 h 15"/>
                <a:gd name="T6" fmla="*/ 6 w 12"/>
                <a:gd name="T7" fmla="*/ 0 h 15"/>
                <a:gd name="T8" fmla="*/ 12 w 12"/>
                <a:gd name="T9" fmla="*/ 6 h 15"/>
                <a:gd name="T10" fmla="*/ 12 w 12"/>
                <a:gd name="T11" fmla="*/ 8 h 15"/>
                <a:gd name="T12" fmla="*/ 11 w 12"/>
                <a:gd name="T13" fmla="*/ 10 h 15"/>
                <a:gd name="T14" fmla="*/ 6 w 12"/>
                <a:gd name="T15" fmla="*/ 15 h 15"/>
                <a:gd name="T16" fmla="*/ 1 w 12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0"/>
                  </a:move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" y="3"/>
                    <a:pt x="2" y="0"/>
                    <a:pt x="6" y="0"/>
                  </a:cubicBezTo>
                  <a:cubicBezTo>
                    <a:pt x="10" y="0"/>
                    <a:pt x="11" y="3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9"/>
                    <a:pt x="12" y="10"/>
                    <a:pt x="11" y="10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4" y="15"/>
                    <a:pt x="2" y="13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Freeform 965"/>
            <p:cNvSpPr/>
            <p:nvPr/>
          </p:nvSpPr>
          <p:spPr bwMode="auto">
            <a:xfrm>
              <a:off x="2887" y="6667"/>
              <a:ext cx="60" cy="56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Freeform 966"/>
            <p:cNvSpPr/>
            <p:nvPr/>
          </p:nvSpPr>
          <p:spPr bwMode="auto">
            <a:xfrm>
              <a:off x="2864" y="6788"/>
              <a:ext cx="6" cy="17"/>
            </a:xfrm>
            <a:custGeom>
              <a:avLst/>
              <a:gdLst>
                <a:gd name="T0" fmla="*/ 1 w 1"/>
                <a:gd name="T1" fmla="*/ 2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3"/>
                    <a:pt x="1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967"/>
            <p:cNvSpPr>
              <a:spLocks noChangeArrowheads="1"/>
            </p:cNvSpPr>
            <p:nvPr/>
          </p:nvSpPr>
          <p:spPr bwMode="auto">
            <a:xfrm>
              <a:off x="2736" y="6700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968"/>
            <p:cNvSpPr>
              <a:spLocks noChangeArrowheads="1"/>
            </p:cNvSpPr>
            <p:nvPr/>
          </p:nvSpPr>
          <p:spPr bwMode="auto">
            <a:xfrm>
              <a:off x="2736" y="6667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969"/>
            <p:cNvSpPr>
              <a:spLocks noChangeArrowheads="1"/>
            </p:cNvSpPr>
            <p:nvPr/>
          </p:nvSpPr>
          <p:spPr bwMode="auto">
            <a:xfrm>
              <a:off x="2823" y="6586"/>
              <a:ext cx="7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Freeform 970"/>
            <p:cNvSpPr/>
            <p:nvPr/>
          </p:nvSpPr>
          <p:spPr bwMode="auto">
            <a:xfrm>
              <a:off x="2750" y="6576"/>
              <a:ext cx="60" cy="54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971"/>
            <p:cNvSpPr>
              <a:spLocks noChangeArrowheads="1"/>
            </p:cNvSpPr>
            <p:nvPr/>
          </p:nvSpPr>
          <p:spPr bwMode="auto">
            <a:xfrm>
              <a:off x="2783" y="6728"/>
              <a:ext cx="7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Freeform 972"/>
            <p:cNvSpPr/>
            <p:nvPr/>
          </p:nvSpPr>
          <p:spPr bwMode="auto">
            <a:xfrm>
              <a:off x="2736" y="6590"/>
              <a:ext cx="14" cy="37"/>
            </a:xfrm>
            <a:custGeom>
              <a:avLst/>
              <a:gdLst>
                <a:gd name="T0" fmla="*/ 5 w 7"/>
                <a:gd name="T1" fmla="*/ 19 h 19"/>
                <a:gd name="T2" fmla="*/ 0 w 7"/>
                <a:gd name="T3" fmla="*/ 7 h 19"/>
                <a:gd name="T4" fmla="*/ 2 w 7"/>
                <a:gd name="T5" fmla="*/ 0 h 19"/>
                <a:gd name="T6" fmla="*/ 5 w 7"/>
                <a:gd name="T7" fmla="*/ 0 h 19"/>
                <a:gd name="T8" fmla="*/ 5 w 7"/>
                <a:gd name="T9" fmla="*/ 0 h 19"/>
                <a:gd name="T10" fmla="*/ 7 w 7"/>
                <a:gd name="T11" fmla="*/ 7 h 19"/>
                <a:gd name="T12" fmla="*/ 5 w 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5" y="19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7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Freeform 973"/>
            <p:cNvSpPr/>
            <p:nvPr/>
          </p:nvSpPr>
          <p:spPr bwMode="auto">
            <a:xfrm>
              <a:off x="2713" y="6512"/>
              <a:ext cx="60" cy="68"/>
            </a:xfrm>
            <a:custGeom>
              <a:avLst/>
              <a:gdLst>
                <a:gd name="T0" fmla="*/ 13 w 13"/>
                <a:gd name="T1" fmla="*/ 8 h 15"/>
                <a:gd name="T2" fmla="*/ 12 w 13"/>
                <a:gd name="T3" fmla="*/ 10 h 15"/>
                <a:gd name="T4" fmla="*/ 7 w 13"/>
                <a:gd name="T5" fmla="*/ 15 h 15"/>
                <a:gd name="T6" fmla="*/ 1 w 13"/>
                <a:gd name="T7" fmla="*/ 10 h 15"/>
                <a:gd name="T8" fmla="*/ 1 w 13"/>
                <a:gd name="T9" fmla="*/ 8 h 15"/>
                <a:gd name="T10" fmla="*/ 1 w 13"/>
                <a:gd name="T11" fmla="*/ 6 h 15"/>
                <a:gd name="T12" fmla="*/ 7 w 13"/>
                <a:gd name="T13" fmla="*/ 0 h 15"/>
                <a:gd name="T14" fmla="*/ 12 w 13"/>
                <a:gd name="T15" fmla="*/ 6 h 15"/>
                <a:gd name="T16" fmla="*/ 13 w 13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8"/>
                  </a:moveTo>
                  <a:cubicBezTo>
                    <a:pt x="13" y="9"/>
                    <a:pt x="12" y="10"/>
                    <a:pt x="12" y="10"/>
                  </a:cubicBezTo>
                  <a:cubicBezTo>
                    <a:pt x="11" y="13"/>
                    <a:pt x="8" y="15"/>
                    <a:pt x="7" y="15"/>
                  </a:cubicBezTo>
                  <a:cubicBezTo>
                    <a:pt x="5" y="15"/>
                    <a:pt x="2" y="13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1" y="0"/>
                    <a:pt x="12" y="3"/>
                    <a:pt x="12" y="6"/>
                  </a:cubicBezTo>
                  <a:cubicBezTo>
                    <a:pt x="13" y="7"/>
                    <a:pt x="13" y="7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Freeform 974"/>
            <p:cNvSpPr/>
            <p:nvPr/>
          </p:nvSpPr>
          <p:spPr bwMode="auto">
            <a:xfrm>
              <a:off x="2676" y="6576"/>
              <a:ext cx="60" cy="54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002405" y="4128770"/>
            <a:ext cx="265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对需求变更进行管理</a:t>
            </a:r>
            <a:endParaRPr lang="zh-CN" altLang="en-US"/>
          </a:p>
          <a:p>
            <a:r>
              <a:rPr lang="zh-CN" altLang="en-US"/>
              <a:t>沟通和协调工作开展</a:t>
            </a:r>
            <a:endParaRPr lang="zh-CN" altLang="en-US"/>
          </a:p>
        </p:txBody>
      </p:sp>
      <p:grpSp>
        <p:nvGrpSpPr>
          <p:cNvPr id="842" name="组合 841"/>
          <p:cNvGrpSpPr/>
          <p:nvPr/>
        </p:nvGrpSpPr>
        <p:grpSpPr>
          <a:xfrm>
            <a:off x="8153400" y="2869565"/>
            <a:ext cx="934720" cy="831850"/>
            <a:chOff x="9701" y="3826"/>
            <a:chExt cx="692" cy="692"/>
          </a:xfrm>
        </p:grpSpPr>
        <p:sp>
          <p:nvSpPr>
            <p:cNvPr id="291" name="Oval 873"/>
            <p:cNvSpPr>
              <a:spLocks noChangeArrowheads="1"/>
            </p:cNvSpPr>
            <p:nvPr/>
          </p:nvSpPr>
          <p:spPr bwMode="auto">
            <a:xfrm>
              <a:off x="9701" y="3826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Freeform 874"/>
            <p:cNvSpPr>
              <a:spLocks noEditPoints="1"/>
            </p:cNvSpPr>
            <p:nvPr/>
          </p:nvSpPr>
          <p:spPr bwMode="auto">
            <a:xfrm>
              <a:off x="10067" y="4197"/>
              <a:ext cx="192" cy="192"/>
            </a:xfrm>
            <a:custGeom>
              <a:avLst/>
              <a:gdLst>
                <a:gd name="T0" fmla="*/ 99 w 99"/>
                <a:gd name="T1" fmla="*/ 0 h 99"/>
                <a:gd name="T2" fmla="*/ 99 w 99"/>
                <a:gd name="T3" fmla="*/ 99 h 99"/>
                <a:gd name="T4" fmla="*/ 0 w 99"/>
                <a:gd name="T5" fmla="*/ 99 h 99"/>
                <a:gd name="T6" fmla="*/ 0 w 99"/>
                <a:gd name="T7" fmla="*/ 0 h 99"/>
                <a:gd name="T8" fmla="*/ 99 w 99"/>
                <a:gd name="T9" fmla="*/ 0 h 99"/>
                <a:gd name="T10" fmla="*/ 92 w 99"/>
                <a:gd name="T11" fmla="*/ 90 h 99"/>
                <a:gd name="T12" fmla="*/ 92 w 99"/>
                <a:gd name="T13" fmla="*/ 7 h 99"/>
                <a:gd name="T14" fmla="*/ 9 w 99"/>
                <a:gd name="T15" fmla="*/ 7 h 99"/>
                <a:gd name="T16" fmla="*/ 9 w 99"/>
                <a:gd name="T17" fmla="*/ 90 h 99"/>
                <a:gd name="T18" fmla="*/ 92 w 99"/>
                <a:gd name="T1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99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92" y="90"/>
                  </a:moveTo>
                  <a:lnTo>
                    <a:pt x="92" y="7"/>
                  </a:lnTo>
                  <a:lnTo>
                    <a:pt x="9" y="7"/>
                  </a:lnTo>
                  <a:lnTo>
                    <a:pt x="9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Freeform 875"/>
            <p:cNvSpPr>
              <a:spLocks noEditPoints="1"/>
            </p:cNvSpPr>
            <p:nvPr/>
          </p:nvSpPr>
          <p:spPr bwMode="auto">
            <a:xfrm>
              <a:off x="10067" y="3954"/>
              <a:ext cx="192" cy="192"/>
            </a:xfrm>
            <a:custGeom>
              <a:avLst/>
              <a:gdLst>
                <a:gd name="T0" fmla="*/ 99 w 99"/>
                <a:gd name="T1" fmla="*/ 0 h 99"/>
                <a:gd name="T2" fmla="*/ 99 w 99"/>
                <a:gd name="T3" fmla="*/ 99 h 99"/>
                <a:gd name="T4" fmla="*/ 0 w 99"/>
                <a:gd name="T5" fmla="*/ 99 h 99"/>
                <a:gd name="T6" fmla="*/ 0 w 99"/>
                <a:gd name="T7" fmla="*/ 0 h 99"/>
                <a:gd name="T8" fmla="*/ 99 w 99"/>
                <a:gd name="T9" fmla="*/ 0 h 99"/>
                <a:gd name="T10" fmla="*/ 92 w 99"/>
                <a:gd name="T11" fmla="*/ 92 h 99"/>
                <a:gd name="T12" fmla="*/ 92 w 99"/>
                <a:gd name="T13" fmla="*/ 9 h 99"/>
                <a:gd name="T14" fmla="*/ 9 w 99"/>
                <a:gd name="T15" fmla="*/ 9 h 99"/>
                <a:gd name="T16" fmla="*/ 9 w 99"/>
                <a:gd name="T17" fmla="*/ 92 h 99"/>
                <a:gd name="T18" fmla="*/ 92 w 99"/>
                <a:gd name="T1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99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92" y="92"/>
                  </a:moveTo>
                  <a:lnTo>
                    <a:pt x="92" y="9"/>
                  </a:lnTo>
                  <a:lnTo>
                    <a:pt x="9" y="9"/>
                  </a:lnTo>
                  <a:lnTo>
                    <a:pt x="9" y="92"/>
                  </a:lnTo>
                  <a:lnTo>
                    <a:pt x="92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Freeform 876"/>
            <p:cNvSpPr/>
            <p:nvPr/>
          </p:nvSpPr>
          <p:spPr bwMode="auto">
            <a:xfrm>
              <a:off x="10108" y="4233"/>
              <a:ext cx="114" cy="118"/>
            </a:xfrm>
            <a:custGeom>
              <a:avLst/>
              <a:gdLst>
                <a:gd name="T0" fmla="*/ 0 w 25"/>
                <a:gd name="T1" fmla="*/ 23 h 26"/>
                <a:gd name="T2" fmla="*/ 0 w 25"/>
                <a:gd name="T3" fmla="*/ 9 h 26"/>
                <a:gd name="T4" fmla="*/ 3 w 25"/>
                <a:gd name="T5" fmla="*/ 6 h 26"/>
                <a:gd name="T6" fmla="*/ 5 w 25"/>
                <a:gd name="T7" fmla="*/ 9 h 26"/>
                <a:gd name="T8" fmla="*/ 5 w 25"/>
                <a:gd name="T9" fmla="*/ 17 h 26"/>
                <a:gd name="T10" fmla="*/ 20 w 25"/>
                <a:gd name="T11" fmla="*/ 1 h 26"/>
                <a:gd name="T12" fmla="*/ 24 w 25"/>
                <a:gd name="T13" fmla="*/ 1 h 26"/>
                <a:gd name="T14" fmla="*/ 24 w 25"/>
                <a:gd name="T15" fmla="*/ 5 h 26"/>
                <a:gd name="T16" fmla="*/ 6 w 25"/>
                <a:gd name="T17" fmla="*/ 25 h 26"/>
                <a:gd name="T18" fmla="*/ 3 w 25"/>
                <a:gd name="T19" fmla="*/ 26 h 26"/>
                <a:gd name="T20" fmla="*/ 3 w 25"/>
                <a:gd name="T21" fmla="*/ 26 h 26"/>
                <a:gd name="T22" fmla="*/ 0 w 25"/>
                <a:gd name="T2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0" y="2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Freeform 877"/>
            <p:cNvSpPr/>
            <p:nvPr/>
          </p:nvSpPr>
          <p:spPr bwMode="auto">
            <a:xfrm>
              <a:off x="10108" y="3991"/>
              <a:ext cx="114" cy="118"/>
            </a:xfrm>
            <a:custGeom>
              <a:avLst/>
              <a:gdLst>
                <a:gd name="T0" fmla="*/ 6 w 25"/>
                <a:gd name="T1" fmla="*/ 25 h 26"/>
                <a:gd name="T2" fmla="*/ 3 w 25"/>
                <a:gd name="T3" fmla="*/ 26 h 26"/>
                <a:gd name="T4" fmla="*/ 3 w 25"/>
                <a:gd name="T5" fmla="*/ 26 h 26"/>
                <a:gd name="T6" fmla="*/ 0 w 25"/>
                <a:gd name="T7" fmla="*/ 23 h 26"/>
                <a:gd name="T8" fmla="*/ 0 w 25"/>
                <a:gd name="T9" fmla="*/ 9 h 26"/>
                <a:gd name="T10" fmla="*/ 3 w 25"/>
                <a:gd name="T11" fmla="*/ 6 h 26"/>
                <a:gd name="T12" fmla="*/ 5 w 25"/>
                <a:gd name="T13" fmla="*/ 9 h 26"/>
                <a:gd name="T14" fmla="*/ 5 w 25"/>
                <a:gd name="T15" fmla="*/ 17 h 26"/>
                <a:gd name="T16" fmla="*/ 20 w 25"/>
                <a:gd name="T17" fmla="*/ 1 h 26"/>
                <a:gd name="T18" fmla="*/ 24 w 25"/>
                <a:gd name="T19" fmla="*/ 1 h 26"/>
                <a:gd name="T20" fmla="*/ 24 w 25"/>
                <a:gd name="T21" fmla="*/ 5 h 26"/>
                <a:gd name="T22" fmla="*/ 6 w 25"/>
                <a:gd name="T2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6" y="25"/>
                  </a:move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Freeform 878"/>
            <p:cNvSpPr>
              <a:spLocks noEditPoints="1"/>
            </p:cNvSpPr>
            <p:nvPr/>
          </p:nvSpPr>
          <p:spPr bwMode="auto">
            <a:xfrm>
              <a:off x="9829" y="4197"/>
              <a:ext cx="198" cy="192"/>
            </a:xfrm>
            <a:custGeom>
              <a:avLst/>
              <a:gdLst>
                <a:gd name="T0" fmla="*/ 102 w 102"/>
                <a:gd name="T1" fmla="*/ 0 h 99"/>
                <a:gd name="T2" fmla="*/ 102 w 102"/>
                <a:gd name="T3" fmla="*/ 99 h 99"/>
                <a:gd name="T4" fmla="*/ 0 w 102"/>
                <a:gd name="T5" fmla="*/ 99 h 99"/>
                <a:gd name="T6" fmla="*/ 0 w 102"/>
                <a:gd name="T7" fmla="*/ 0 h 99"/>
                <a:gd name="T8" fmla="*/ 102 w 102"/>
                <a:gd name="T9" fmla="*/ 0 h 99"/>
                <a:gd name="T10" fmla="*/ 92 w 102"/>
                <a:gd name="T11" fmla="*/ 90 h 99"/>
                <a:gd name="T12" fmla="*/ 92 w 102"/>
                <a:gd name="T13" fmla="*/ 7 h 99"/>
                <a:gd name="T14" fmla="*/ 9 w 102"/>
                <a:gd name="T15" fmla="*/ 7 h 99"/>
                <a:gd name="T16" fmla="*/ 9 w 102"/>
                <a:gd name="T17" fmla="*/ 90 h 99"/>
                <a:gd name="T18" fmla="*/ 92 w 102"/>
                <a:gd name="T1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99">
                  <a:moveTo>
                    <a:pt x="102" y="0"/>
                  </a:moveTo>
                  <a:lnTo>
                    <a:pt x="102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2" y="0"/>
                  </a:lnTo>
                  <a:close/>
                  <a:moveTo>
                    <a:pt x="92" y="90"/>
                  </a:moveTo>
                  <a:lnTo>
                    <a:pt x="92" y="7"/>
                  </a:lnTo>
                  <a:lnTo>
                    <a:pt x="9" y="7"/>
                  </a:lnTo>
                  <a:lnTo>
                    <a:pt x="9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Freeform 879"/>
            <p:cNvSpPr>
              <a:spLocks noEditPoints="1"/>
            </p:cNvSpPr>
            <p:nvPr/>
          </p:nvSpPr>
          <p:spPr bwMode="auto">
            <a:xfrm>
              <a:off x="9829" y="3954"/>
              <a:ext cx="198" cy="192"/>
            </a:xfrm>
            <a:custGeom>
              <a:avLst/>
              <a:gdLst>
                <a:gd name="T0" fmla="*/ 102 w 102"/>
                <a:gd name="T1" fmla="*/ 0 h 99"/>
                <a:gd name="T2" fmla="*/ 102 w 102"/>
                <a:gd name="T3" fmla="*/ 99 h 99"/>
                <a:gd name="T4" fmla="*/ 0 w 102"/>
                <a:gd name="T5" fmla="*/ 99 h 99"/>
                <a:gd name="T6" fmla="*/ 0 w 102"/>
                <a:gd name="T7" fmla="*/ 0 h 99"/>
                <a:gd name="T8" fmla="*/ 102 w 102"/>
                <a:gd name="T9" fmla="*/ 0 h 99"/>
                <a:gd name="T10" fmla="*/ 92 w 102"/>
                <a:gd name="T11" fmla="*/ 92 h 99"/>
                <a:gd name="T12" fmla="*/ 92 w 102"/>
                <a:gd name="T13" fmla="*/ 9 h 99"/>
                <a:gd name="T14" fmla="*/ 9 w 102"/>
                <a:gd name="T15" fmla="*/ 9 h 99"/>
                <a:gd name="T16" fmla="*/ 9 w 102"/>
                <a:gd name="T17" fmla="*/ 92 h 99"/>
                <a:gd name="T18" fmla="*/ 92 w 102"/>
                <a:gd name="T1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99">
                  <a:moveTo>
                    <a:pt x="102" y="0"/>
                  </a:moveTo>
                  <a:lnTo>
                    <a:pt x="102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2" y="0"/>
                  </a:lnTo>
                  <a:close/>
                  <a:moveTo>
                    <a:pt x="92" y="92"/>
                  </a:moveTo>
                  <a:lnTo>
                    <a:pt x="92" y="9"/>
                  </a:lnTo>
                  <a:lnTo>
                    <a:pt x="9" y="9"/>
                  </a:lnTo>
                  <a:lnTo>
                    <a:pt x="9" y="92"/>
                  </a:lnTo>
                  <a:lnTo>
                    <a:pt x="92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Freeform 880"/>
            <p:cNvSpPr/>
            <p:nvPr/>
          </p:nvSpPr>
          <p:spPr bwMode="auto">
            <a:xfrm>
              <a:off x="9870" y="4233"/>
              <a:ext cx="114" cy="118"/>
            </a:xfrm>
            <a:custGeom>
              <a:avLst/>
              <a:gdLst>
                <a:gd name="T0" fmla="*/ 3 w 25"/>
                <a:gd name="T1" fmla="*/ 26 h 26"/>
                <a:gd name="T2" fmla="*/ 3 w 25"/>
                <a:gd name="T3" fmla="*/ 26 h 26"/>
                <a:gd name="T4" fmla="*/ 0 w 25"/>
                <a:gd name="T5" fmla="*/ 23 h 26"/>
                <a:gd name="T6" fmla="*/ 0 w 25"/>
                <a:gd name="T7" fmla="*/ 9 h 26"/>
                <a:gd name="T8" fmla="*/ 3 w 25"/>
                <a:gd name="T9" fmla="*/ 6 h 26"/>
                <a:gd name="T10" fmla="*/ 5 w 25"/>
                <a:gd name="T11" fmla="*/ 9 h 26"/>
                <a:gd name="T12" fmla="*/ 5 w 25"/>
                <a:gd name="T13" fmla="*/ 17 h 26"/>
                <a:gd name="T14" fmla="*/ 20 w 25"/>
                <a:gd name="T15" fmla="*/ 1 h 26"/>
                <a:gd name="T16" fmla="*/ 24 w 25"/>
                <a:gd name="T17" fmla="*/ 1 h 26"/>
                <a:gd name="T18" fmla="*/ 24 w 25"/>
                <a:gd name="T19" fmla="*/ 5 h 26"/>
                <a:gd name="T20" fmla="*/ 6 w 25"/>
                <a:gd name="T21" fmla="*/ 25 h 26"/>
                <a:gd name="T22" fmla="*/ 3 w 25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Freeform 881"/>
            <p:cNvSpPr/>
            <p:nvPr/>
          </p:nvSpPr>
          <p:spPr bwMode="auto">
            <a:xfrm>
              <a:off x="9870" y="3991"/>
              <a:ext cx="114" cy="118"/>
            </a:xfrm>
            <a:custGeom>
              <a:avLst/>
              <a:gdLst>
                <a:gd name="T0" fmla="*/ 24 w 25"/>
                <a:gd name="T1" fmla="*/ 5 h 26"/>
                <a:gd name="T2" fmla="*/ 6 w 25"/>
                <a:gd name="T3" fmla="*/ 25 h 26"/>
                <a:gd name="T4" fmla="*/ 3 w 25"/>
                <a:gd name="T5" fmla="*/ 26 h 26"/>
                <a:gd name="T6" fmla="*/ 3 w 25"/>
                <a:gd name="T7" fmla="*/ 26 h 26"/>
                <a:gd name="T8" fmla="*/ 0 w 25"/>
                <a:gd name="T9" fmla="*/ 23 h 26"/>
                <a:gd name="T10" fmla="*/ 0 w 25"/>
                <a:gd name="T11" fmla="*/ 9 h 26"/>
                <a:gd name="T12" fmla="*/ 3 w 25"/>
                <a:gd name="T13" fmla="*/ 6 h 26"/>
                <a:gd name="T14" fmla="*/ 5 w 25"/>
                <a:gd name="T15" fmla="*/ 9 h 26"/>
                <a:gd name="T16" fmla="*/ 5 w 25"/>
                <a:gd name="T17" fmla="*/ 17 h 26"/>
                <a:gd name="T18" fmla="*/ 20 w 25"/>
                <a:gd name="T19" fmla="*/ 1 h 26"/>
                <a:gd name="T20" fmla="*/ 24 w 25"/>
                <a:gd name="T21" fmla="*/ 1 h 26"/>
                <a:gd name="T22" fmla="*/ 24 w 25"/>
                <a:gd name="T2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24" y="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881620" y="4128770"/>
            <a:ext cx="3237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对开发内容进行验收</a:t>
            </a:r>
            <a:endParaRPr lang="zh-CN" altLang="en-US"/>
          </a:p>
          <a:p>
            <a:r>
              <a:rPr lang="zh-CN" altLang="en-US"/>
              <a:t>对开发问题收集，沟通、解决</a:t>
            </a:r>
            <a:endParaRPr lang="zh-CN" altLang="en-US"/>
          </a:p>
          <a:p>
            <a:r>
              <a:rPr lang="zh-CN" altLang="en-US"/>
              <a:t>把控开发程序的风险和性能。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1035" y="365887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协调</a:t>
            </a:r>
            <a:endParaRPr lang="zh-CN" altLang="en-US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8284210" y="365887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验收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正式运行阶段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正式运行时工作说明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315595" y="4410710"/>
            <a:ext cx="2400935" cy="1193165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正式运行阶段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5595" y="3197225"/>
            <a:ext cx="20694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系统监控分析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上线运行报告</a:t>
            </a:r>
            <a:endParaRPr lang="zh-CN" altLang="en-US" sz="1600"/>
          </a:p>
        </p:txBody>
      </p:sp>
      <p:grpSp>
        <p:nvGrpSpPr>
          <p:cNvPr id="9" name="组合 8"/>
          <p:cNvGrpSpPr/>
          <p:nvPr/>
        </p:nvGrpSpPr>
        <p:grpSpPr>
          <a:xfrm>
            <a:off x="4608195" y="2759075"/>
            <a:ext cx="958850" cy="893445"/>
            <a:chOff x="10636" y="5346"/>
            <a:chExt cx="706" cy="706"/>
          </a:xfrm>
        </p:grpSpPr>
        <p:sp>
          <p:nvSpPr>
            <p:cNvPr id="1377" name="Oval 57"/>
            <p:cNvSpPr>
              <a:spLocks noChangeArrowheads="1"/>
            </p:cNvSpPr>
            <p:nvPr/>
          </p:nvSpPr>
          <p:spPr bwMode="auto">
            <a:xfrm>
              <a:off x="10636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78" name="Freeform 58"/>
            <p:cNvSpPr/>
            <p:nvPr/>
          </p:nvSpPr>
          <p:spPr bwMode="auto">
            <a:xfrm>
              <a:off x="11064" y="5864"/>
              <a:ext cx="111" cy="99"/>
            </a:xfrm>
            <a:custGeom>
              <a:avLst/>
              <a:gdLst>
                <a:gd name="T0" fmla="*/ 49 w 56"/>
                <a:gd name="T1" fmla="*/ 0 h 50"/>
                <a:gd name="T2" fmla="*/ 56 w 56"/>
                <a:gd name="T3" fmla="*/ 5 h 50"/>
                <a:gd name="T4" fmla="*/ 4 w 56"/>
                <a:gd name="T5" fmla="*/ 50 h 50"/>
                <a:gd name="T6" fmla="*/ 0 w 56"/>
                <a:gd name="T7" fmla="*/ 45 h 50"/>
                <a:gd name="T8" fmla="*/ 49 w 56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0">
                  <a:moveTo>
                    <a:pt x="49" y="0"/>
                  </a:moveTo>
                  <a:lnTo>
                    <a:pt x="56" y="5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79" name="Freeform 59"/>
            <p:cNvSpPr/>
            <p:nvPr/>
          </p:nvSpPr>
          <p:spPr bwMode="auto">
            <a:xfrm>
              <a:off x="10777" y="5613"/>
              <a:ext cx="374" cy="332"/>
            </a:xfrm>
            <a:custGeom>
              <a:avLst/>
              <a:gdLst>
                <a:gd name="T0" fmla="*/ 5 w 80"/>
                <a:gd name="T1" fmla="*/ 18 h 71"/>
                <a:gd name="T2" fmla="*/ 2 w 80"/>
                <a:gd name="T3" fmla="*/ 8 h 71"/>
                <a:gd name="T4" fmla="*/ 5 w 80"/>
                <a:gd name="T5" fmla="*/ 0 h 71"/>
                <a:gd name="T6" fmla="*/ 9 w 80"/>
                <a:gd name="T7" fmla="*/ 3 h 71"/>
                <a:gd name="T8" fmla="*/ 13 w 80"/>
                <a:gd name="T9" fmla="*/ 16 h 71"/>
                <a:gd name="T10" fmla="*/ 19 w 80"/>
                <a:gd name="T11" fmla="*/ 25 h 71"/>
                <a:gd name="T12" fmla="*/ 32 w 80"/>
                <a:gd name="T13" fmla="*/ 33 h 71"/>
                <a:gd name="T14" fmla="*/ 46 w 80"/>
                <a:gd name="T15" fmla="*/ 32 h 71"/>
                <a:gd name="T16" fmla="*/ 43 w 80"/>
                <a:gd name="T17" fmla="*/ 13 h 71"/>
                <a:gd name="T18" fmla="*/ 48 w 80"/>
                <a:gd name="T19" fmla="*/ 2 h 71"/>
                <a:gd name="T20" fmla="*/ 52 w 80"/>
                <a:gd name="T21" fmla="*/ 5 h 71"/>
                <a:gd name="T22" fmla="*/ 59 w 80"/>
                <a:gd name="T23" fmla="*/ 28 h 71"/>
                <a:gd name="T24" fmla="*/ 74 w 80"/>
                <a:gd name="T25" fmla="*/ 48 h 71"/>
                <a:gd name="T26" fmla="*/ 80 w 80"/>
                <a:gd name="T27" fmla="*/ 54 h 71"/>
                <a:gd name="T28" fmla="*/ 61 w 80"/>
                <a:gd name="T29" fmla="*/ 71 h 71"/>
                <a:gd name="T30" fmla="*/ 56 w 80"/>
                <a:gd name="T31" fmla="*/ 66 h 71"/>
                <a:gd name="T32" fmla="*/ 37 w 80"/>
                <a:gd name="T33" fmla="*/ 53 h 71"/>
                <a:gd name="T34" fmla="*/ 30 w 80"/>
                <a:gd name="T35" fmla="*/ 48 h 71"/>
                <a:gd name="T36" fmla="*/ 16 w 80"/>
                <a:gd name="T37" fmla="*/ 36 h 71"/>
                <a:gd name="T38" fmla="*/ 10 w 80"/>
                <a:gd name="T39" fmla="*/ 29 h 71"/>
                <a:gd name="T40" fmla="*/ 5 w 80"/>
                <a:gd name="T41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1">
                  <a:moveTo>
                    <a:pt x="5" y="1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0" y="0"/>
                    <a:pt x="5" y="0"/>
                    <a:pt x="5" y="0"/>
                  </a:cubicBezTo>
                  <a:cubicBezTo>
                    <a:pt x="8" y="0"/>
                    <a:pt x="9" y="3"/>
                    <a:pt x="9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25" y="29"/>
                    <a:pt x="32" y="33"/>
                  </a:cubicBezTo>
                  <a:cubicBezTo>
                    <a:pt x="39" y="37"/>
                    <a:pt x="44" y="33"/>
                    <a:pt x="46" y="32"/>
                  </a:cubicBezTo>
                  <a:cubicBezTo>
                    <a:pt x="49" y="31"/>
                    <a:pt x="45" y="20"/>
                    <a:pt x="43" y="13"/>
                  </a:cubicBezTo>
                  <a:cubicBezTo>
                    <a:pt x="42" y="5"/>
                    <a:pt x="45" y="2"/>
                    <a:pt x="48" y="2"/>
                  </a:cubicBezTo>
                  <a:cubicBezTo>
                    <a:pt x="51" y="2"/>
                    <a:pt x="52" y="5"/>
                    <a:pt x="52" y="5"/>
                  </a:cubicBezTo>
                  <a:cubicBezTo>
                    <a:pt x="52" y="5"/>
                    <a:pt x="52" y="23"/>
                    <a:pt x="59" y="28"/>
                  </a:cubicBezTo>
                  <a:cubicBezTo>
                    <a:pt x="65" y="32"/>
                    <a:pt x="72" y="40"/>
                    <a:pt x="74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71"/>
                    <a:pt x="60" y="69"/>
                    <a:pt x="56" y="66"/>
                  </a:cubicBezTo>
                  <a:cubicBezTo>
                    <a:pt x="52" y="62"/>
                    <a:pt x="40" y="54"/>
                    <a:pt x="37" y="53"/>
                  </a:cubicBezTo>
                  <a:cubicBezTo>
                    <a:pt x="33" y="52"/>
                    <a:pt x="30" y="48"/>
                    <a:pt x="30" y="48"/>
                  </a:cubicBezTo>
                  <a:cubicBezTo>
                    <a:pt x="30" y="48"/>
                    <a:pt x="20" y="39"/>
                    <a:pt x="16" y="36"/>
                  </a:cubicBezTo>
                  <a:cubicBezTo>
                    <a:pt x="12" y="33"/>
                    <a:pt x="10" y="29"/>
                    <a:pt x="10" y="29"/>
                  </a:cubicBezTo>
                  <a:lnTo>
                    <a:pt x="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0" name="Freeform 60"/>
            <p:cNvSpPr>
              <a:spLocks noEditPoints="1"/>
            </p:cNvSpPr>
            <p:nvPr/>
          </p:nvSpPr>
          <p:spPr bwMode="auto">
            <a:xfrm>
              <a:off x="10811" y="5468"/>
              <a:ext cx="196" cy="196"/>
            </a:xfrm>
            <a:custGeom>
              <a:avLst/>
              <a:gdLst>
                <a:gd name="T0" fmla="*/ 42 w 42"/>
                <a:gd name="T1" fmla="*/ 18 h 42"/>
                <a:gd name="T2" fmla="*/ 42 w 42"/>
                <a:gd name="T3" fmla="*/ 24 h 42"/>
                <a:gd name="T4" fmla="*/ 40 w 42"/>
                <a:gd name="T5" fmla="*/ 26 h 42"/>
                <a:gd name="T6" fmla="*/ 36 w 42"/>
                <a:gd name="T7" fmla="*/ 26 h 42"/>
                <a:gd name="T8" fmla="*/ 35 w 42"/>
                <a:gd name="T9" fmla="*/ 29 h 42"/>
                <a:gd name="T10" fmla="*/ 38 w 42"/>
                <a:gd name="T11" fmla="*/ 31 h 42"/>
                <a:gd name="T12" fmla="*/ 38 w 42"/>
                <a:gd name="T13" fmla="*/ 34 h 42"/>
                <a:gd name="T14" fmla="*/ 33 w 42"/>
                <a:gd name="T15" fmla="*/ 38 h 42"/>
                <a:gd name="T16" fmla="*/ 31 w 42"/>
                <a:gd name="T17" fmla="*/ 38 h 42"/>
                <a:gd name="T18" fmla="*/ 28 w 42"/>
                <a:gd name="T19" fmla="*/ 35 h 42"/>
                <a:gd name="T20" fmla="*/ 26 w 42"/>
                <a:gd name="T21" fmla="*/ 36 h 42"/>
                <a:gd name="T22" fmla="*/ 26 w 42"/>
                <a:gd name="T23" fmla="*/ 40 h 42"/>
                <a:gd name="T24" fmla="*/ 24 w 42"/>
                <a:gd name="T25" fmla="*/ 42 h 42"/>
                <a:gd name="T26" fmla="*/ 17 w 42"/>
                <a:gd name="T27" fmla="*/ 42 h 42"/>
                <a:gd name="T28" fmla="*/ 16 w 42"/>
                <a:gd name="T29" fmla="*/ 40 h 42"/>
                <a:gd name="T30" fmla="*/ 16 w 42"/>
                <a:gd name="T31" fmla="*/ 36 h 42"/>
                <a:gd name="T32" fmla="*/ 13 w 42"/>
                <a:gd name="T33" fmla="*/ 35 h 42"/>
                <a:gd name="T34" fmla="*/ 10 w 42"/>
                <a:gd name="T35" fmla="*/ 38 h 42"/>
                <a:gd name="T36" fmla="*/ 8 w 42"/>
                <a:gd name="T37" fmla="*/ 38 h 42"/>
                <a:gd name="T38" fmla="*/ 4 w 42"/>
                <a:gd name="T39" fmla="*/ 34 h 42"/>
                <a:gd name="T40" fmla="*/ 4 w 42"/>
                <a:gd name="T41" fmla="*/ 31 h 42"/>
                <a:gd name="T42" fmla="*/ 6 w 42"/>
                <a:gd name="T43" fmla="*/ 28 h 42"/>
                <a:gd name="T44" fmla="*/ 5 w 42"/>
                <a:gd name="T45" fmla="*/ 26 h 42"/>
                <a:gd name="T46" fmla="*/ 1 w 42"/>
                <a:gd name="T47" fmla="*/ 26 h 42"/>
                <a:gd name="T48" fmla="*/ 0 w 42"/>
                <a:gd name="T49" fmla="*/ 24 h 42"/>
                <a:gd name="T50" fmla="*/ 0 w 42"/>
                <a:gd name="T51" fmla="*/ 18 h 42"/>
                <a:gd name="T52" fmla="*/ 1 w 42"/>
                <a:gd name="T53" fmla="*/ 16 h 42"/>
                <a:gd name="T54" fmla="*/ 5 w 42"/>
                <a:gd name="T55" fmla="*/ 16 h 42"/>
                <a:gd name="T56" fmla="*/ 6 w 42"/>
                <a:gd name="T57" fmla="*/ 14 h 42"/>
                <a:gd name="T58" fmla="*/ 3 w 42"/>
                <a:gd name="T59" fmla="*/ 11 h 42"/>
                <a:gd name="T60" fmla="*/ 3 w 42"/>
                <a:gd name="T61" fmla="*/ 8 h 42"/>
                <a:gd name="T62" fmla="*/ 8 w 42"/>
                <a:gd name="T63" fmla="*/ 4 h 42"/>
                <a:gd name="T64" fmla="*/ 10 w 42"/>
                <a:gd name="T65" fmla="*/ 4 h 42"/>
                <a:gd name="T66" fmla="*/ 13 w 42"/>
                <a:gd name="T67" fmla="*/ 7 h 42"/>
                <a:gd name="T68" fmla="*/ 16 w 42"/>
                <a:gd name="T69" fmla="*/ 6 h 42"/>
                <a:gd name="T70" fmla="*/ 16 w 42"/>
                <a:gd name="T71" fmla="*/ 2 h 42"/>
                <a:gd name="T72" fmla="*/ 17 w 42"/>
                <a:gd name="T73" fmla="*/ 0 h 42"/>
                <a:gd name="T74" fmla="*/ 24 w 42"/>
                <a:gd name="T75" fmla="*/ 0 h 42"/>
                <a:gd name="T76" fmla="*/ 26 w 42"/>
                <a:gd name="T77" fmla="*/ 2 h 42"/>
                <a:gd name="T78" fmla="*/ 26 w 42"/>
                <a:gd name="T79" fmla="*/ 6 h 42"/>
                <a:gd name="T80" fmla="*/ 28 w 42"/>
                <a:gd name="T81" fmla="*/ 7 h 42"/>
                <a:gd name="T82" fmla="*/ 31 w 42"/>
                <a:gd name="T83" fmla="*/ 4 h 42"/>
                <a:gd name="T84" fmla="*/ 33 w 42"/>
                <a:gd name="T85" fmla="*/ 4 h 42"/>
                <a:gd name="T86" fmla="*/ 38 w 42"/>
                <a:gd name="T87" fmla="*/ 8 h 42"/>
                <a:gd name="T88" fmla="*/ 38 w 42"/>
                <a:gd name="T89" fmla="*/ 11 h 42"/>
                <a:gd name="T90" fmla="*/ 35 w 42"/>
                <a:gd name="T91" fmla="*/ 14 h 42"/>
                <a:gd name="T92" fmla="*/ 36 w 42"/>
                <a:gd name="T93" fmla="*/ 16 h 42"/>
                <a:gd name="T94" fmla="*/ 40 w 42"/>
                <a:gd name="T95" fmla="*/ 16 h 42"/>
                <a:gd name="T96" fmla="*/ 42 w 42"/>
                <a:gd name="T97" fmla="*/ 18 h 42"/>
                <a:gd name="T98" fmla="*/ 32 w 42"/>
                <a:gd name="T99" fmla="*/ 21 h 42"/>
                <a:gd name="T100" fmla="*/ 21 w 42"/>
                <a:gd name="T101" fmla="*/ 10 h 42"/>
                <a:gd name="T102" fmla="*/ 10 w 42"/>
                <a:gd name="T103" fmla="*/ 21 h 42"/>
                <a:gd name="T104" fmla="*/ 21 w 42"/>
                <a:gd name="T105" fmla="*/ 32 h 42"/>
                <a:gd name="T106" fmla="*/ 32 w 42"/>
                <a:gd name="T107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2">
                  <a:moveTo>
                    <a:pt x="42" y="18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25"/>
                    <a:pt x="41" y="26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5" y="28"/>
                    <a:pt x="35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3"/>
                    <a:pt x="38" y="3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1" y="39"/>
                    <a:pt x="31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6"/>
                    <a:pt x="26" y="36"/>
                    <a:pt x="26" y="36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5" y="42"/>
                    <a:pt x="24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1"/>
                    <a:pt x="16" y="4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6"/>
                    <a:pt x="13" y="35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9" y="39"/>
                    <a:pt x="8" y="38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3" y="33"/>
                    <a:pt x="3" y="32"/>
                    <a:pt x="4" y="31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7"/>
                    <a:pt x="5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6" y="14"/>
                    <a:pt x="6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0" y="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7" y="6"/>
                    <a:pt x="28" y="7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6" y="15"/>
                    <a:pt x="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1" y="16"/>
                    <a:pt x="42" y="17"/>
                    <a:pt x="42" y="18"/>
                  </a:cubicBezTo>
                  <a:close/>
                  <a:moveTo>
                    <a:pt x="32" y="21"/>
                  </a:moveTo>
                  <a:cubicBezTo>
                    <a:pt x="32" y="15"/>
                    <a:pt x="27" y="10"/>
                    <a:pt x="21" y="10"/>
                  </a:cubicBezTo>
                  <a:cubicBezTo>
                    <a:pt x="15" y="10"/>
                    <a:pt x="10" y="15"/>
                    <a:pt x="10" y="21"/>
                  </a:cubicBezTo>
                  <a:cubicBezTo>
                    <a:pt x="10" y="27"/>
                    <a:pt x="15" y="32"/>
                    <a:pt x="21" y="32"/>
                  </a:cubicBezTo>
                  <a:cubicBezTo>
                    <a:pt x="27" y="32"/>
                    <a:pt x="32" y="27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1" name="Freeform 61"/>
            <p:cNvSpPr>
              <a:spLocks noEditPoints="1"/>
            </p:cNvSpPr>
            <p:nvPr/>
          </p:nvSpPr>
          <p:spPr bwMode="auto">
            <a:xfrm>
              <a:off x="10872" y="5528"/>
              <a:ext cx="69" cy="75"/>
            </a:xfrm>
            <a:custGeom>
              <a:avLst/>
              <a:gdLst>
                <a:gd name="T0" fmla="*/ 8 w 15"/>
                <a:gd name="T1" fmla="*/ 0 h 16"/>
                <a:gd name="T2" fmla="*/ 15 w 15"/>
                <a:gd name="T3" fmla="*/ 8 h 16"/>
                <a:gd name="T4" fmla="*/ 8 w 15"/>
                <a:gd name="T5" fmla="*/ 16 h 16"/>
                <a:gd name="T6" fmla="*/ 0 w 15"/>
                <a:gd name="T7" fmla="*/ 8 h 16"/>
                <a:gd name="T8" fmla="*/ 8 w 15"/>
                <a:gd name="T9" fmla="*/ 0 h 16"/>
                <a:gd name="T10" fmla="*/ 12 w 15"/>
                <a:gd name="T11" fmla="*/ 8 h 16"/>
                <a:gd name="T12" fmla="*/ 8 w 15"/>
                <a:gd name="T13" fmla="*/ 3 h 16"/>
                <a:gd name="T14" fmla="*/ 3 w 15"/>
                <a:gd name="T15" fmla="*/ 8 h 16"/>
                <a:gd name="T16" fmla="*/ 8 w 15"/>
                <a:gd name="T17" fmla="*/ 13 h 16"/>
                <a:gd name="T18" fmla="*/ 12 w 15"/>
                <a:gd name="T1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12" y="8"/>
                  </a:moveTo>
                  <a:cubicBezTo>
                    <a:pt x="12" y="5"/>
                    <a:pt x="10" y="3"/>
                    <a:pt x="8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0" y="13"/>
                    <a:pt x="12" y="11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61425" y="2759075"/>
            <a:ext cx="958850" cy="893445"/>
            <a:chOff x="14294" y="5346"/>
            <a:chExt cx="706" cy="706"/>
          </a:xfrm>
        </p:grpSpPr>
        <p:sp>
          <p:nvSpPr>
            <p:cNvPr id="1511" name="Oval 191"/>
            <p:cNvSpPr>
              <a:spLocks noChangeArrowheads="1"/>
            </p:cNvSpPr>
            <p:nvPr/>
          </p:nvSpPr>
          <p:spPr bwMode="auto">
            <a:xfrm>
              <a:off x="14294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2" name="Rectangle 192"/>
            <p:cNvSpPr>
              <a:spLocks noChangeArrowheads="1"/>
            </p:cNvSpPr>
            <p:nvPr/>
          </p:nvSpPr>
          <p:spPr bwMode="auto">
            <a:xfrm>
              <a:off x="14565" y="5901"/>
              <a:ext cx="164" cy="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3" name="Rectangle 193"/>
            <p:cNvSpPr>
              <a:spLocks noChangeArrowheads="1"/>
            </p:cNvSpPr>
            <p:nvPr/>
          </p:nvSpPr>
          <p:spPr bwMode="auto">
            <a:xfrm>
              <a:off x="14565" y="5846"/>
              <a:ext cx="15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4" name="Freeform 194"/>
            <p:cNvSpPr>
              <a:spLocks noEditPoints="1"/>
            </p:cNvSpPr>
            <p:nvPr/>
          </p:nvSpPr>
          <p:spPr bwMode="auto">
            <a:xfrm>
              <a:off x="14480" y="5482"/>
              <a:ext cx="332" cy="346"/>
            </a:xfrm>
            <a:custGeom>
              <a:avLst/>
              <a:gdLst>
                <a:gd name="T0" fmla="*/ 27 w 71"/>
                <a:gd name="T1" fmla="*/ 12 h 74"/>
                <a:gd name="T2" fmla="*/ 10 w 71"/>
                <a:gd name="T3" fmla="*/ 33 h 74"/>
                <a:gd name="T4" fmla="*/ 19 w 71"/>
                <a:gd name="T5" fmla="*/ 33 h 74"/>
                <a:gd name="T6" fmla="*/ 27 w 71"/>
                <a:gd name="T7" fmla="*/ 12 h 74"/>
                <a:gd name="T8" fmla="*/ 0 w 71"/>
                <a:gd name="T9" fmla="*/ 31 h 74"/>
                <a:gd name="T10" fmla="*/ 35 w 71"/>
                <a:gd name="T11" fmla="*/ 0 h 74"/>
                <a:gd name="T12" fmla="*/ 71 w 71"/>
                <a:gd name="T13" fmla="*/ 31 h 74"/>
                <a:gd name="T14" fmla="*/ 57 w 71"/>
                <a:gd name="T15" fmla="*/ 55 h 74"/>
                <a:gd name="T16" fmla="*/ 53 w 71"/>
                <a:gd name="T17" fmla="*/ 74 h 74"/>
                <a:gd name="T18" fmla="*/ 41 w 71"/>
                <a:gd name="T19" fmla="*/ 74 h 74"/>
                <a:gd name="T20" fmla="*/ 30 w 71"/>
                <a:gd name="T21" fmla="*/ 74 h 74"/>
                <a:gd name="T22" fmla="*/ 18 w 71"/>
                <a:gd name="T23" fmla="*/ 74 h 74"/>
                <a:gd name="T24" fmla="*/ 14 w 71"/>
                <a:gd name="T25" fmla="*/ 55 h 74"/>
                <a:gd name="T26" fmla="*/ 0 w 71"/>
                <a:gd name="T27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4">
                  <a:moveTo>
                    <a:pt x="27" y="12"/>
                  </a:moveTo>
                  <a:cubicBezTo>
                    <a:pt x="27" y="12"/>
                    <a:pt x="10" y="15"/>
                    <a:pt x="1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22"/>
                    <a:pt x="27" y="12"/>
                    <a:pt x="27" y="12"/>
                  </a:cubicBezTo>
                  <a:close/>
                  <a:moveTo>
                    <a:pt x="0" y="31"/>
                  </a:moveTo>
                  <a:cubicBezTo>
                    <a:pt x="0" y="0"/>
                    <a:pt x="32" y="0"/>
                    <a:pt x="35" y="0"/>
                  </a:cubicBezTo>
                  <a:cubicBezTo>
                    <a:pt x="39" y="0"/>
                    <a:pt x="71" y="0"/>
                    <a:pt x="71" y="31"/>
                  </a:cubicBezTo>
                  <a:cubicBezTo>
                    <a:pt x="71" y="31"/>
                    <a:pt x="70" y="47"/>
                    <a:pt x="57" y="55"/>
                  </a:cubicBezTo>
                  <a:cubicBezTo>
                    <a:pt x="57" y="55"/>
                    <a:pt x="53" y="61"/>
                    <a:pt x="53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61"/>
                    <a:pt x="14" y="55"/>
                    <a:pt x="14" y="55"/>
                  </a:cubicBezTo>
                  <a:cubicBezTo>
                    <a:pt x="1" y="47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5" name="Freeform 195"/>
            <p:cNvSpPr/>
            <p:nvPr/>
          </p:nvSpPr>
          <p:spPr bwMode="auto">
            <a:xfrm>
              <a:off x="14598" y="5945"/>
              <a:ext cx="97" cy="28"/>
            </a:xfrm>
            <a:custGeom>
              <a:avLst/>
              <a:gdLst>
                <a:gd name="T0" fmla="*/ 0 w 21"/>
                <a:gd name="T1" fmla="*/ 0 h 6"/>
                <a:gd name="T2" fmla="*/ 21 w 21"/>
                <a:gd name="T3" fmla="*/ 0 h 6"/>
                <a:gd name="T4" fmla="*/ 10 w 21"/>
                <a:gd name="T5" fmla="*/ 6 h 6"/>
                <a:gd name="T6" fmla="*/ 0 w 2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3"/>
                    <a:pt x="15" y="6"/>
                    <a:pt x="10" y="6"/>
                  </a:cubicBezTo>
                  <a:cubicBezTo>
                    <a:pt x="6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09365" y="4273550"/>
            <a:ext cx="312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问题收集和解决</a:t>
            </a:r>
            <a:endParaRPr lang="zh-CN" altLang="en-US"/>
          </a:p>
          <a:p>
            <a:r>
              <a:rPr lang="zh-CN" altLang="en-US"/>
              <a:t>把控开发需求，对需求管理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26400" y="4273550"/>
            <a:ext cx="312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系统运行情况监控分析，代码优化解决。</a:t>
            </a:r>
            <a:endParaRPr lang="zh-CN" altLang="en-US"/>
          </a:p>
          <a:p>
            <a:r>
              <a:rPr lang="zh-CN" altLang="en-US">
                <a:sym typeface="+mn-ea"/>
              </a:rPr>
              <a:t>出具上线运行报告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运维阶段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此处输入标题说明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350520" y="4515485"/>
            <a:ext cx="2400935" cy="1193165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运维阶段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0520" y="3066415"/>
            <a:ext cx="206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效能分析报告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开发运维监控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优化提升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传输请求管理</a:t>
            </a:r>
            <a:endParaRPr lang="zh-CN" altLang="en-US" sz="1600"/>
          </a:p>
        </p:txBody>
      </p:sp>
      <p:grpSp>
        <p:nvGrpSpPr>
          <p:cNvPr id="841" name="组合 840"/>
          <p:cNvGrpSpPr/>
          <p:nvPr/>
        </p:nvGrpSpPr>
        <p:grpSpPr>
          <a:xfrm>
            <a:off x="4451985" y="2581910"/>
            <a:ext cx="1028700" cy="949325"/>
            <a:chOff x="2511" y="6307"/>
            <a:chExt cx="692" cy="692"/>
          </a:xfrm>
        </p:grpSpPr>
        <p:sp>
          <p:nvSpPr>
            <p:cNvPr id="375" name="Oval 957"/>
            <p:cNvSpPr>
              <a:spLocks noChangeArrowheads="1"/>
            </p:cNvSpPr>
            <p:nvPr/>
          </p:nvSpPr>
          <p:spPr bwMode="auto">
            <a:xfrm>
              <a:off x="2511" y="6307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958"/>
            <p:cNvSpPr>
              <a:spLocks noEditPoints="1"/>
            </p:cNvSpPr>
            <p:nvPr/>
          </p:nvSpPr>
          <p:spPr bwMode="auto">
            <a:xfrm>
              <a:off x="2635" y="6479"/>
              <a:ext cx="450" cy="345"/>
            </a:xfrm>
            <a:custGeom>
              <a:avLst/>
              <a:gdLst>
                <a:gd name="T0" fmla="*/ 95 w 98"/>
                <a:gd name="T1" fmla="*/ 3 h 75"/>
                <a:gd name="T2" fmla="*/ 2 w 98"/>
                <a:gd name="T3" fmla="*/ 3 h 75"/>
                <a:gd name="T4" fmla="*/ 2 w 98"/>
                <a:gd name="T5" fmla="*/ 63 h 75"/>
                <a:gd name="T6" fmla="*/ 95 w 98"/>
                <a:gd name="T7" fmla="*/ 63 h 75"/>
                <a:gd name="T8" fmla="*/ 95 w 98"/>
                <a:gd name="T9" fmla="*/ 3 h 75"/>
                <a:gd name="T10" fmla="*/ 49 w 98"/>
                <a:gd name="T11" fmla="*/ 65 h 75"/>
                <a:gd name="T12" fmla="*/ 45 w 98"/>
                <a:gd name="T13" fmla="*/ 69 h 75"/>
                <a:gd name="T14" fmla="*/ 49 w 98"/>
                <a:gd name="T15" fmla="*/ 73 h 75"/>
                <a:gd name="T16" fmla="*/ 52 w 98"/>
                <a:gd name="T17" fmla="*/ 69 h 75"/>
                <a:gd name="T18" fmla="*/ 49 w 98"/>
                <a:gd name="T19" fmla="*/ 65 h 75"/>
                <a:gd name="T20" fmla="*/ 98 w 98"/>
                <a:gd name="T21" fmla="*/ 0 h 75"/>
                <a:gd name="T22" fmla="*/ 98 w 98"/>
                <a:gd name="T23" fmla="*/ 75 h 75"/>
                <a:gd name="T24" fmla="*/ 0 w 98"/>
                <a:gd name="T25" fmla="*/ 75 h 75"/>
                <a:gd name="T26" fmla="*/ 0 w 98"/>
                <a:gd name="T27" fmla="*/ 0 h 75"/>
                <a:gd name="T28" fmla="*/ 98 w 98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75">
                  <a:moveTo>
                    <a:pt x="95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95" y="63"/>
                    <a:pt x="95" y="63"/>
                    <a:pt x="95" y="63"/>
                  </a:cubicBezTo>
                  <a:lnTo>
                    <a:pt x="95" y="3"/>
                  </a:lnTo>
                  <a:close/>
                  <a:moveTo>
                    <a:pt x="49" y="65"/>
                  </a:moveTo>
                  <a:cubicBezTo>
                    <a:pt x="47" y="65"/>
                    <a:pt x="45" y="67"/>
                    <a:pt x="45" y="69"/>
                  </a:cubicBezTo>
                  <a:cubicBezTo>
                    <a:pt x="45" y="71"/>
                    <a:pt x="47" y="73"/>
                    <a:pt x="49" y="73"/>
                  </a:cubicBezTo>
                  <a:cubicBezTo>
                    <a:pt x="51" y="73"/>
                    <a:pt x="52" y="71"/>
                    <a:pt x="52" y="69"/>
                  </a:cubicBezTo>
                  <a:cubicBezTo>
                    <a:pt x="52" y="67"/>
                    <a:pt x="51" y="65"/>
                    <a:pt x="49" y="65"/>
                  </a:cubicBezTo>
                  <a:close/>
                  <a:moveTo>
                    <a:pt x="98" y="0"/>
                  </a:moveTo>
                  <a:cubicBezTo>
                    <a:pt x="98" y="75"/>
                    <a:pt x="98" y="75"/>
                    <a:pt x="9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959"/>
            <p:cNvSpPr/>
            <p:nvPr/>
          </p:nvSpPr>
          <p:spPr bwMode="auto">
            <a:xfrm>
              <a:off x="2957" y="6667"/>
              <a:ext cx="58" cy="56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Freeform 960"/>
            <p:cNvSpPr/>
            <p:nvPr/>
          </p:nvSpPr>
          <p:spPr bwMode="auto">
            <a:xfrm>
              <a:off x="2732" y="6832"/>
              <a:ext cx="260" cy="29"/>
            </a:xfrm>
            <a:custGeom>
              <a:avLst/>
              <a:gdLst>
                <a:gd name="T0" fmla="*/ 134 w 134"/>
                <a:gd name="T1" fmla="*/ 8 h 15"/>
                <a:gd name="T2" fmla="*/ 134 w 134"/>
                <a:gd name="T3" fmla="*/ 15 h 15"/>
                <a:gd name="T4" fmla="*/ 0 w 134"/>
                <a:gd name="T5" fmla="*/ 15 h 15"/>
                <a:gd name="T6" fmla="*/ 0 w 134"/>
                <a:gd name="T7" fmla="*/ 8 h 15"/>
                <a:gd name="T8" fmla="*/ 35 w 134"/>
                <a:gd name="T9" fmla="*/ 8 h 15"/>
                <a:gd name="T10" fmla="*/ 35 w 134"/>
                <a:gd name="T11" fmla="*/ 0 h 15"/>
                <a:gd name="T12" fmla="*/ 97 w 134"/>
                <a:gd name="T13" fmla="*/ 0 h 15"/>
                <a:gd name="T14" fmla="*/ 97 w 134"/>
                <a:gd name="T15" fmla="*/ 8 h 15"/>
                <a:gd name="T16" fmla="*/ 134 w 13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5">
                  <a:moveTo>
                    <a:pt x="134" y="8"/>
                  </a:moveTo>
                  <a:lnTo>
                    <a:pt x="134" y="1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5" y="8"/>
                  </a:lnTo>
                  <a:lnTo>
                    <a:pt x="35" y="0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13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Freeform 961"/>
            <p:cNvSpPr/>
            <p:nvPr/>
          </p:nvSpPr>
          <p:spPr bwMode="auto">
            <a:xfrm>
              <a:off x="2942" y="6681"/>
              <a:ext cx="19" cy="37"/>
            </a:xfrm>
            <a:custGeom>
              <a:avLst/>
              <a:gdLst>
                <a:gd name="T0" fmla="*/ 5 w 10"/>
                <a:gd name="T1" fmla="*/ 19 h 19"/>
                <a:gd name="T2" fmla="*/ 0 w 10"/>
                <a:gd name="T3" fmla="*/ 8 h 19"/>
                <a:gd name="T4" fmla="*/ 3 w 10"/>
                <a:gd name="T5" fmla="*/ 0 h 19"/>
                <a:gd name="T6" fmla="*/ 5 w 10"/>
                <a:gd name="T7" fmla="*/ 0 h 19"/>
                <a:gd name="T8" fmla="*/ 8 w 10"/>
                <a:gd name="T9" fmla="*/ 0 h 19"/>
                <a:gd name="T10" fmla="*/ 10 w 10"/>
                <a:gd name="T11" fmla="*/ 8 h 19"/>
                <a:gd name="T12" fmla="*/ 5 w 10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9">
                  <a:moveTo>
                    <a:pt x="5" y="19"/>
                  </a:moveTo>
                  <a:lnTo>
                    <a:pt x="0" y="8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962"/>
            <p:cNvSpPr>
              <a:spLocks noChangeArrowheads="1"/>
            </p:cNvSpPr>
            <p:nvPr/>
          </p:nvSpPr>
          <p:spPr bwMode="auto">
            <a:xfrm>
              <a:off x="2823" y="6553"/>
              <a:ext cx="124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963"/>
            <p:cNvSpPr>
              <a:spLocks noChangeArrowheads="1"/>
            </p:cNvSpPr>
            <p:nvPr/>
          </p:nvSpPr>
          <p:spPr bwMode="auto">
            <a:xfrm>
              <a:off x="2823" y="6526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Freeform 964"/>
            <p:cNvSpPr/>
            <p:nvPr/>
          </p:nvSpPr>
          <p:spPr bwMode="auto">
            <a:xfrm>
              <a:off x="2924" y="6603"/>
              <a:ext cx="54" cy="70"/>
            </a:xfrm>
            <a:custGeom>
              <a:avLst/>
              <a:gdLst>
                <a:gd name="T0" fmla="*/ 1 w 12"/>
                <a:gd name="T1" fmla="*/ 10 h 15"/>
                <a:gd name="T2" fmla="*/ 0 w 12"/>
                <a:gd name="T3" fmla="*/ 8 h 15"/>
                <a:gd name="T4" fmla="*/ 0 w 12"/>
                <a:gd name="T5" fmla="*/ 6 h 15"/>
                <a:gd name="T6" fmla="*/ 6 w 12"/>
                <a:gd name="T7" fmla="*/ 0 h 15"/>
                <a:gd name="T8" fmla="*/ 12 w 12"/>
                <a:gd name="T9" fmla="*/ 6 h 15"/>
                <a:gd name="T10" fmla="*/ 12 w 12"/>
                <a:gd name="T11" fmla="*/ 8 h 15"/>
                <a:gd name="T12" fmla="*/ 11 w 12"/>
                <a:gd name="T13" fmla="*/ 10 h 15"/>
                <a:gd name="T14" fmla="*/ 6 w 12"/>
                <a:gd name="T15" fmla="*/ 15 h 15"/>
                <a:gd name="T16" fmla="*/ 1 w 12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0"/>
                  </a:move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" y="3"/>
                    <a:pt x="2" y="0"/>
                    <a:pt x="6" y="0"/>
                  </a:cubicBezTo>
                  <a:cubicBezTo>
                    <a:pt x="10" y="0"/>
                    <a:pt x="11" y="3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9"/>
                    <a:pt x="12" y="10"/>
                    <a:pt x="11" y="10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4" y="15"/>
                    <a:pt x="2" y="13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Freeform 965"/>
            <p:cNvSpPr/>
            <p:nvPr/>
          </p:nvSpPr>
          <p:spPr bwMode="auto">
            <a:xfrm>
              <a:off x="2887" y="6667"/>
              <a:ext cx="60" cy="56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Freeform 966"/>
            <p:cNvSpPr/>
            <p:nvPr/>
          </p:nvSpPr>
          <p:spPr bwMode="auto">
            <a:xfrm>
              <a:off x="2864" y="6788"/>
              <a:ext cx="6" cy="17"/>
            </a:xfrm>
            <a:custGeom>
              <a:avLst/>
              <a:gdLst>
                <a:gd name="T0" fmla="*/ 1 w 1"/>
                <a:gd name="T1" fmla="*/ 2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3"/>
                    <a:pt x="1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967"/>
            <p:cNvSpPr>
              <a:spLocks noChangeArrowheads="1"/>
            </p:cNvSpPr>
            <p:nvPr/>
          </p:nvSpPr>
          <p:spPr bwMode="auto">
            <a:xfrm>
              <a:off x="2736" y="6700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968"/>
            <p:cNvSpPr>
              <a:spLocks noChangeArrowheads="1"/>
            </p:cNvSpPr>
            <p:nvPr/>
          </p:nvSpPr>
          <p:spPr bwMode="auto">
            <a:xfrm>
              <a:off x="2736" y="6667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969"/>
            <p:cNvSpPr>
              <a:spLocks noChangeArrowheads="1"/>
            </p:cNvSpPr>
            <p:nvPr/>
          </p:nvSpPr>
          <p:spPr bwMode="auto">
            <a:xfrm>
              <a:off x="2823" y="6586"/>
              <a:ext cx="7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Freeform 970"/>
            <p:cNvSpPr/>
            <p:nvPr/>
          </p:nvSpPr>
          <p:spPr bwMode="auto">
            <a:xfrm>
              <a:off x="2750" y="6576"/>
              <a:ext cx="60" cy="54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971"/>
            <p:cNvSpPr>
              <a:spLocks noChangeArrowheads="1"/>
            </p:cNvSpPr>
            <p:nvPr/>
          </p:nvSpPr>
          <p:spPr bwMode="auto">
            <a:xfrm>
              <a:off x="2783" y="6728"/>
              <a:ext cx="7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Freeform 972"/>
            <p:cNvSpPr/>
            <p:nvPr/>
          </p:nvSpPr>
          <p:spPr bwMode="auto">
            <a:xfrm>
              <a:off x="2736" y="6590"/>
              <a:ext cx="14" cy="37"/>
            </a:xfrm>
            <a:custGeom>
              <a:avLst/>
              <a:gdLst>
                <a:gd name="T0" fmla="*/ 5 w 7"/>
                <a:gd name="T1" fmla="*/ 19 h 19"/>
                <a:gd name="T2" fmla="*/ 0 w 7"/>
                <a:gd name="T3" fmla="*/ 7 h 19"/>
                <a:gd name="T4" fmla="*/ 2 w 7"/>
                <a:gd name="T5" fmla="*/ 0 h 19"/>
                <a:gd name="T6" fmla="*/ 5 w 7"/>
                <a:gd name="T7" fmla="*/ 0 h 19"/>
                <a:gd name="T8" fmla="*/ 5 w 7"/>
                <a:gd name="T9" fmla="*/ 0 h 19"/>
                <a:gd name="T10" fmla="*/ 7 w 7"/>
                <a:gd name="T11" fmla="*/ 7 h 19"/>
                <a:gd name="T12" fmla="*/ 5 w 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5" y="19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7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Freeform 973"/>
            <p:cNvSpPr/>
            <p:nvPr/>
          </p:nvSpPr>
          <p:spPr bwMode="auto">
            <a:xfrm>
              <a:off x="2713" y="6512"/>
              <a:ext cx="60" cy="68"/>
            </a:xfrm>
            <a:custGeom>
              <a:avLst/>
              <a:gdLst>
                <a:gd name="T0" fmla="*/ 13 w 13"/>
                <a:gd name="T1" fmla="*/ 8 h 15"/>
                <a:gd name="T2" fmla="*/ 12 w 13"/>
                <a:gd name="T3" fmla="*/ 10 h 15"/>
                <a:gd name="T4" fmla="*/ 7 w 13"/>
                <a:gd name="T5" fmla="*/ 15 h 15"/>
                <a:gd name="T6" fmla="*/ 1 w 13"/>
                <a:gd name="T7" fmla="*/ 10 h 15"/>
                <a:gd name="T8" fmla="*/ 1 w 13"/>
                <a:gd name="T9" fmla="*/ 8 h 15"/>
                <a:gd name="T10" fmla="*/ 1 w 13"/>
                <a:gd name="T11" fmla="*/ 6 h 15"/>
                <a:gd name="T12" fmla="*/ 7 w 13"/>
                <a:gd name="T13" fmla="*/ 0 h 15"/>
                <a:gd name="T14" fmla="*/ 12 w 13"/>
                <a:gd name="T15" fmla="*/ 6 h 15"/>
                <a:gd name="T16" fmla="*/ 13 w 13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8"/>
                  </a:moveTo>
                  <a:cubicBezTo>
                    <a:pt x="13" y="9"/>
                    <a:pt x="12" y="10"/>
                    <a:pt x="12" y="10"/>
                  </a:cubicBezTo>
                  <a:cubicBezTo>
                    <a:pt x="11" y="13"/>
                    <a:pt x="8" y="15"/>
                    <a:pt x="7" y="15"/>
                  </a:cubicBezTo>
                  <a:cubicBezTo>
                    <a:pt x="5" y="15"/>
                    <a:pt x="2" y="13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1" y="0"/>
                    <a:pt x="12" y="3"/>
                    <a:pt x="12" y="6"/>
                  </a:cubicBezTo>
                  <a:cubicBezTo>
                    <a:pt x="13" y="7"/>
                    <a:pt x="13" y="7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Freeform 974"/>
            <p:cNvSpPr/>
            <p:nvPr/>
          </p:nvSpPr>
          <p:spPr bwMode="auto">
            <a:xfrm>
              <a:off x="2676" y="6576"/>
              <a:ext cx="60" cy="54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51250" y="4084955"/>
            <a:ext cx="3465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把控风险性，对传输请求管控</a:t>
            </a:r>
            <a:endParaRPr lang="zh-CN" altLang="en-US"/>
          </a:p>
          <a:p>
            <a:r>
              <a:rPr lang="zh-CN" altLang="en-US"/>
              <a:t>协助</a:t>
            </a:r>
            <a:r>
              <a:rPr lang="en-US" altLang="zh-CN"/>
              <a:t>basic</a:t>
            </a:r>
            <a:r>
              <a:rPr lang="zh-CN" altLang="en-US"/>
              <a:t>运维监控工作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04555" y="2698750"/>
            <a:ext cx="895985" cy="832485"/>
            <a:chOff x="7873" y="5346"/>
            <a:chExt cx="702" cy="706"/>
          </a:xfrm>
        </p:grpSpPr>
        <p:sp>
          <p:nvSpPr>
            <p:cNvPr id="1415" name="Oval 95"/>
            <p:cNvSpPr>
              <a:spLocks noChangeArrowheads="1"/>
            </p:cNvSpPr>
            <p:nvPr/>
          </p:nvSpPr>
          <p:spPr bwMode="auto">
            <a:xfrm>
              <a:off x="7873" y="5346"/>
              <a:ext cx="702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6" name="Freeform 96"/>
            <p:cNvSpPr/>
            <p:nvPr/>
          </p:nvSpPr>
          <p:spPr bwMode="auto">
            <a:xfrm>
              <a:off x="8291" y="5472"/>
              <a:ext cx="186" cy="402"/>
            </a:xfrm>
            <a:custGeom>
              <a:avLst/>
              <a:gdLst>
                <a:gd name="T0" fmla="*/ 19 w 94"/>
                <a:gd name="T1" fmla="*/ 57 h 203"/>
                <a:gd name="T2" fmla="*/ 0 w 94"/>
                <a:gd name="T3" fmla="*/ 57 h 203"/>
                <a:gd name="T4" fmla="*/ 47 w 94"/>
                <a:gd name="T5" fmla="*/ 0 h 203"/>
                <a:gd name="T6" fmla="*/ 94 w 94"/>
                <a:gd name="T7" fmla="*/ 57 h 203"/>
                <a:gd name="T8" fmla="*/ 75 w 94"/>
                <a:gd name="T9" fmla="*/ 57 h 203"/>
                <a:gd name="T10" fmla="*/ 75 w 94"/>
                <a:gd name="T11" fmla="*/ 203 h 203"/>
                <a:gd name="T12" fmla="*/ 19 w 94"/>
                <a:gd name="T13" fmla="*/ 203 h 203"/>
                <a:gd name="T14" fmla="*/ 19 w 94"/>
                <a:gd name="T1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3">
                  <a:moveTo>
                    <a:pt x="19" y="57"/>
                  </a:moveTo>
                  <a:lnTo>
                    <a:pt x="0" y="57"/>
                  </a:lnTo>
                  <a:lnTo>
                    <a:pt x="47" y="0"/>
                  </a:lnTo>
                  <a:lnTo>
                    <a:pt x="94" y="57"/>
                  </a:lnTo>
                  <a:lnTo>
                    <a:pt x="75" y="57"/>
                  </a:lnTo>
                  <a:lnTo>
                    <a:pt x="75" y="203"/>
                  </a:lnTo>
                  <a:lnTo>
                    <a:pt x="19" y="203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7" name="Freeform 97"/>
            <p:cNvSpPr/>
            <p:nvPr/>
          </p:nvSpPr>
          <p:spPr bwMode="auto">
            <a:xfrm>
              <a:off x="8126" y="5579"/>
              <a:ext cx="188" cy="295"/>
            </a:xfrm>
            <a:custGeom>
              <a:avLst/>
              <a:gdLst>
                <a:gd name="T0" fmla="*/ 76 w 95"/>
                <a:gd name="T1" fmla="*/ 149 h 149"/>
                <a:gd name="T2" fmla="*/ 19 w 95"/>
                <a:gd name="T3" fmla="*/ 149 h 149"/>
                <a:gd name="T4" fmla="*/ 19 w 95"/>
                <a:gd name="T5" fmla="*/ 59 h 149"/>
                <a:gd name="T6" fmla="*/ 0 w 95"/>
                <a:gd name="T7" fmla="*/ 59 h 149"/>
                <a:gd name="T8" fmla="*/ 47 w 95"/>
                <a:gd name="T9" fmla="*/ 0 h 149"/>
                <a:gd name="T10" fmla="*/ 95 w 95"/>
                <a:gd name="T11" fmla="*/ 59 h 149"/>
                <a:gd name="T12" fmla="*/ 76 w 95"/>
                <a:gd name="T13" fmla="*/ 59 h 149"/>
                <a:gd name="T14" fmla="*/ 76 w 95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49">
                  <a:moveTo>
                    <a:pt x="76" y="149"/>
                  </a:moveTo>
                  <a:lnTo>
                    <a:pt x="19" y="149"/>
                  </a:lnTo>
                  <a:lnTo>
                    <a:pt x="19" y="59"/>
                  </a:lnTo>
                  <a:lnTo>
                    <a:pt x="0" y="59"/>
                  </a:lnTo>
                  <a:lnTo>
                    <a:pt x="47" y="0"/>
                  </a:lnTo>
                  <a:lnTo>
                    <a:pt x="95" y="59"/>
                  </a:lnTo>
                  <a:lnTo>
                    <a:pt x="76" y="59"/>
                  </a:lnTo>
                  <a:lnTo>
                    <a:pt x="76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18" name="Freeform 98"/>
            <p:cNvSpPr/>
            <p:nvPr/>
          </p:nvSpPr>
          <p:spPr bwMode="auto">
            <a:xfrm>
              <a:off x="7968" y="5692"/>
              <a:ext cx="186" cy="182"/>
            </a:xfrm>
            <a:custGeom>
              <a:avLst/>
              <a:gdLst>
                <a:gd name="T0" fmla="*/ 19 w 94"/>
                <a:gd name="T1" fmla="*/ 57 h 92"/>
                <a:gd name="T2" fmla="*/ 0 w 94"/>
                <a:gd name="T3" fmla="*/ 57 h 92"/>
                <a:gd name="T4" fmla="*/ 47 w 94"/>
                <a:gd name="T5" fmla="*/ 0 h 92"/>
                <a:gd name="T6" fmla="*/ 94 w 94"/>
                <a:gd name="T7" fmla="*/ 57 h 92"/>
                <a:gd name="T8" fmla="*/ 75 w 94"/>
                <a:gd name="T9" fmla="*/ 57 h 92"/>
                <a:gd name="T10" fmla="*/ 75 w 94"/>
                <a:gd name="T11" fmla="*/ 92 h 92"/>
                <a:gd name="T12" fmla="*/ 19 w 94"/>
                <a:gd name="T13" fmla="*/ 92 h 92"/>
                <a:gd name="T14" fmla="*/ 19 w 94"/>
                <a:gd name="T15" fmla="*/ 5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2">
                  <a:moveTo>
                    <a:pt x="19" y="57"/>
                  </a:moveTo>
                  <a:lnTo>
                    <a:pt x="0" y="57"/>
                  </a:lnTo>
                  <a:lnTo>
                    <a:pt x="47" y="0"/>
                  </a:lnTo>
                  <a:lnTo>
                    <a:pt x="94" y="57"/>
                  </a:lnTo>
                  <a:lnTo>
                    <a:pt x="75" y="57"/>
                  </a:lnTo>
                  <a:lnTo>
                    <a:pt x="75" y="92"/>
                  </a:lnTo>
                  <a:lnTo>
                    <a:pt x="19" y="92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99350" y="4084955"/>
            <a:ext cx="3465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提升效能，优化系统，解决开发行的需求和问题。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4715510" y="35591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监控</a:t>
            </a:r>
            <a:endParaRPr lang="zh-CN" altLang="en-US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8653145" y="355917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提升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如何配合实施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2012"/>
          <p:cNvSpPr/>
          <p:nvPr/>
        </p:nvSpPr>
        <p:spPr>
          <a:xfrm>
            <a:off x="6668135" y="1875155"/>
            <a:ext cx="3385185" cy="1824355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4" name="Shape 2013"/>
          <p:cNvSpPr/>
          <p:nvPr/>
        </p:nvSpPr>
        <p:spPr>
          <a:xfrm>
            <a:off x="6667500" y="3881755"/>
            <a:ext cx="3385820" cy="1800860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5" name="Shape 2014"/>
          <p:cNvSpPr/>
          <p:nvPr/>
        </p:nvSpPr>
        <p:spPr>
          <a:xfrm>
            <a:off x="1696085" y="3881755"/>
            <a:ext cx="3537585" cy="180086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6" name="Shape 2015"/>
          <p:cNvSpPr/>
          <p:nvPr/>
        </p:nvSpPr>
        <p:spPr>
          <a:xfrm>
            <a:off x="1696720" y="1874520"/>
            <a:ext cx="3536950" cy="182499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9" name="Shape 2016"/>
          <p:cNvSpPr/>
          <p:nvPr/>
        </p:nvSpPr>
        <p:spPr>
          <a:xfrm>
            <a:off x="4865625" y="2710366"/>
            <a:ext cx="2165927" cy="21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10" name="Shape 2021"/>
          <p:cNvSpPr/>
          <p:nvPr/>
        </p:nvSpPr>
        <p:spPr>
          <a:xfrm>
            <a:off x="2663190" y="2432050"/>
            <a:ext cx="2202815" cy="11074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充分了解开发需求，积极沟通清楚需求，积极配合外围系统制定开发方案并把控风险，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hape 2022"/>
          <p:cNvSpPr/>
          <p:nvPr/>
        </p:nvSpPr>
        <p:spPr>
          <a:xfrm>
            <a:off x="2751455" y="2047875"/>
            <a:ext cx="1942465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充分了解开发需求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hape 2023"/>
          <p:cNvSpPr/>
          <p:nvPr/>
        </p:nvSpPr>
        <p:spPr>
          <a:xfrm>
            <a:off x="2663825" y="4307205"/>
            <a:ext cx="2201545" cy="12160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积极配合顾问开展工作和沟通协调工作。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hape 2024"/>
          <p:cNvSpPr/>
          <p:nvPr/>
        </p:nvSpPr>
        <p:spPr>
          <a:xfrm>
            <a:off x="2750820" y="4014470"/>
            <a:ext cx="2115185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l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积极配合和沟通反馈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Shape 2025"/>
          <p:cNvSpPr/>
          <p:nvPr/>
        </p:nvSpPr>
        <p:spPr>
          <a:xfrm>
            <a:off x="7031355" y="2432050"/>
            <a:ext cx="1948180" cy="12668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制定详细的开发计划，并严格按照计划进行，把控需求变更，及时做计划变更配合项目开展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Shape 2026"/>
          <p:cNvSpPr/>
          <p:nvPr/>
        </p:nvSpPr>
        <p:spPr>
          <a:xfrm>
            <a:off x="6770370" y="2047875"/>
            <a:ext cx="216789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严格按照项目计划执行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Shape 2027"/>
          <p:cNvSpPr/>
          <p:nvPr/>
        </p:nvSpPr>
        <p:spPr>
          <a:xfrm>
            <a:off x="7031355" y="4307205"/>
            <a:ext cx="2092960" cy="127825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积极和顾问沟通，学习和借鉴方法，科学地实施项目。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Shape 2028"/>
          <p:cNvSpPr/>
          <p:nvPr/>
        </p:nvSpPr>
        <p:spPr>
          <a:xfrm>
            <a:off x="7327265" y="4014470"/>
            <a:ext cx="1652270" cy="30099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注重方法论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2031"/>
          <p:cNvGrpSpPr/>
          <p:nvPr/>
        </p:nvGrpSpPr>
        <p:grpSpPr>
          <a:xfrm>
            <a:off x="1768475" y="1948180"/>
            <a:ext cx="895350" cy="884555"/>
            <a:chOff x="0" y="0"/>
            <a:chExt cx="1910968" cy="1910968"/>
          </a:xfrm>
        </p:grpSpPr>
        <p:sp>
          <p:nvSpPr>
            <p:cNvPr id="19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20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300"/>
            </a:p>
          </p:txBody>
        </p:sp>
      </p:grpSp>
      <p:grpSp>
        <p:nvGrpSpPr>
          <p:cNvPr id="25" name="Group 2040"/>
          <p:cNvGrpSpPr/>
          <p:nvPr/>
        </p:nvGrpSpPr>
        <p:grpSpPr>
          <a:xfrm>
            <a:off x="9121140" y="1929765"/>
            <a:ext cx="880110" cy="884555"/>
            <a:chOff x="0" y="0"/>
            <a:chExt cx="1910968" cy="1910968"/>
          </a:xfrm>
        </p:grpSpPr>
        <p:sp>
          <p:nvSpPr>
            <p:cNvPr id="26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27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300"/>
            </a:p>
          </p:txBody>
        </p:sp>
      </p:grpSp>
      <p:sp>
        <p:nvSpPr>
          <p:cNvPr id="29" name="Text Placeholder 5"/>
          <p:cNvSpPr txBox="1"/>
          <p:nvPr/>
        </p:nvSpPr>
        <p:spPr>
          <a:xfrm>
            <a:off x="5372616" y="3539271"/>
            <a:ext cx="1151616" cy="4752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123680" y="4754245"/>
            <a:ext cx="875665" cy="877570"/>
            <a:chOff x="14141" y="6548"/>
            <a:chExt cx="1122" cy="1122"/>
          </a:xfrm>
        </p:grpSpPr>
        <p:sp>
          <p:nvSpPr>
            <p:cNvPr id="24" name="Shape 2035"/>
            <p:cNvSpPr/>
            <p:nvPr/>
          </p:nvSpPr>
          <p:spPr>
            <a:xfrm>
              <a:off x="14141" y="6548"/>
              <a:ext cx="1122" cy="1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lvl="0"/>
              <a:endParaRPr sz="1300"/>
            </a:p>
          </p:txBody>
        </p:sp>
        <p:sp>
          <p:nvSpPr>
            <p:cNvPr id="30" name="Shape 2036"/>
            <p:cNvSpPr/>
            <p:nvPr/>
          </p:nvSpPr>
          <p:spPr>
            <a:xfrm>
              <a:off x="14464" y="6856"/>
              <a:ext cx="475" cy="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60" extrusionOk="0">
                  <a:moveTo>
                    <a:pt x="11752" y="11733"/>
                  </a:moveTo>
                  <a:lnTo>
                    <a:pt x="9401" y="11733"/>
                  </a:lnTo>
                  <a:lnTo>
                    <a:pt x="9401" y="5975"/>
                  </a:lnTo>
                  <a:lnTo>
                    <a:pt x="11752" y="5975"/>
                  </a:lnTo>
                  <a:cubicBezTo>
                    <a:pt x="11752" y="5975"/>
                    <a:pt x="11752" y="11733"/>
                    <a:pt x="11752" y="11733"/>
                  </a:cubicBezTo>
                  <a:close/>
                  <a:moveTo>
                    <a:pt x="11752" y="15276"/>
                  </a:moveTo>
                  <a:lnTo>
                    <a:pt x="9401" y="15276"/>
                  </a:lnTo>
                  <a:lnTo>
                    <a:pt x="9401" y="12951"/>
                  </a:lnTo>
                  <a:lnTo>
                    <a:pt x="11752" y="12951"/>
                  </a:lnTo>
                  <a:cubicBezTo>
                    <a:pt x="11752" y="12951"/>
                    <a:pt x="11752" y="15276"/>
                    <a:pt x="11752" y="15276"/>
                  </a:cubicBezTo>
                  <a:close/>
                  <a:moveTo>
                    <a:pt x="20789" y="13227"/>
                  </a:moveTo>
                  <a:lnTo>
                    <a:pt x="18761" y="11523"/>
                  </a:lnTo>
                  <a:cubicBezTo>
                    <a:pt x="18172" y="11029"/>
                    <a:pt x="18172" y="10223"/>
                    <a:pt x="18761" y="9729"/>
                  </a:cubicBezTo>
                  <a:lnTo>
                    <a:pt x="20789" y="8025"/>
                  </a:lnTo>
                  <a:cubicBezTo>
                    <a:pt x="21376" y="7532"/>
                    <a:pt x="21220" y="7072"/>
                    <a:pt x="20441" y="7001"/>
                  </a:cubicBezTo>
                  <a:lnTo>
                    <a:pt x="17751" y="6761"/>
                  </a:lnTo>
                  <a:cubicBezTo>
                    <a:pt x="16971" y="6692"/>
                    <a:pt x="16552" y="6061"/>
                    <a:pt x="16819" y="5360"/>
                  </a:cubicBezTo>
                  <a:lnTo>
                    <a:pt x="18247" y="1615"/>
                  </a:lnTo>
                  <a:cubicBezTo>
                    <a:pt x="18515" y="912"/>
                    <a:pt x="18188" y="656"/>
                    <a:pt x="17520" y="1047"/>
                  </a:cubicBezTo>
                  <a:lnTo>
                    <a:pt x="14346" y="2896"/>
                  </a:lnTo>
                  <a:cubicBezTo>
                    <a:pt x="13678" y="3285"/>
                    <a:pt x="12815" y="3072"/>
                    <a:pt x="12430" y="2423"/>
                  </a:cubicBezTo>
                  <a:lnTo>
                    <a:pt x="11279" y="489"/>
                  </a:lnTo>
                  <a:cubicBezTo>
                    <a:pt x="10893" y="-160"/>
                    <a:pt x="10255" y="-164"/>
                    <a:pt x="9860" y="481"/>
                  </a:cubicBezTo>
                  <a:lnTo>
                    <a:pt x="8793" y="2232"/>
                  </a:lnTo>
                  <a:cubicBezTo>
                    <a:pt x="8398" y="2877"/>
                    <a:pt x="7493" y="3153"/>
                    <a:pt x="6781" y="2844"/>
                  </a:cubicBezTo>
                  <a:lnTo>
                    <a:pt x="4900" y="2031"/>
                  </a:lnTo>
                  <a:cubicBezTo>
                    <a:pt x="4188" y="1723"/>
                    <a:pt x="3639" y="2080"/>
                    <a:pt x="3682" y="2825"/>
                  </a:cubicBezTo>
                  <a:lnTo>
                    <a:pt x="3784" y="4615"/>
                  </a:lnTo>
                  <a:cubicBezTo>
                    <a:pt x="3826" y="5360"/>
                    <a:pt x="3242" y="6128"/>
                    <a:pt x="2486" y="6320"/>
                  </a:cubicBezTo>
                  <a:lnTo>
                    <a:pt x="670" y="6780"/>
                  </a:lnTo>
                  <a:cubicBezTo>
                    <a:pt x="-85" y="6972"/>
                    <a:pt x="-224" y="7532"/>
                    <a:pt x="365" y="8025"/>
                  </a:cubicBezTo>
                  <a:lnTo>
                    <a:pt x="2394" y="9729"/>
                  </a:lnTo>
                  <a:cubicBezTo>
                    <a:pt x="2981" y="10223"/>
                    <a:pt x="2981" y="11029"/>
                    <a:pt x="2394" y="11523"/>
                  </a:cubicBezTo>
                  <a:lnTo>
                    <a:pt x="365" y="13225"/>
                  </a:lnTo>
                  <a:cubicBezTo>
                    <a:pt x="-224" y="13720"/>
                    <a:pt x="-68" y="14196"/>
                    <a:pt x="709" y="14285"/>
                  </a:cubicBezTo>
                  <a:lnTo>
                    <a:pt x="3171" y="14567"/>
                  </a:lnTo>
                  <a:cubicBezTo>
                    <a:pt x="3948" y="14656"/>
                    <a:pt x="4381" y="15309"/>
                    <a:pt x="4133" y="16017"/>
                  </a:cubicBezTo>
                  <a:lnTo>
                    <a:pt x="2869" y="19625"/>
                  </a:lnTo>
                  <a:cubicBezTo>
                    <a:pt x="2622" y="20333"/>
                    <a:pt x="2976" y="20609"/>
                    <a:pt x="3655" y="20240"/>
                  </a:cubicBezTo>
                  <a:lnTo>
                    <a:pt x="6549" y="18661"/>
                  </a:lnTo>
                  <a:cubicBezTo>
                    <a:pt x="7229" y="18291"/>
                    <a:pt x="8143" y="18495"/>
                    <a:pt x="8581" y="19113"/>
                  </a:cubicBezTo>
                  <a:lnTo>
                    <a:pt x="9782" y="20816"/>
                  </a:lnTo>
                  <a:cubicBezTo>
                    <a:pt x="10219" y="21436"/>
                    <a:pt x="10875" y="21403"/>
                    <a:pt x="11240" y="20741"/>
                  </a:cubicBezTo>
                  <a:lnTo>
                    <a:pt x="12297" y="18823"/>
                  </a:lnTo>
                  <a:cubicBezTo>
                    <a:pt x="12660" y="18160"/>
                    <a:pt x="13532" y="17891"/>
                    <a:pt x="14234" y="18221"/>
                  </a:cubicBezTo>
                  <a:lnTo>
                    <a:pt x="16272" y="19181"/>
                  </a:lnTo>
                  <a:cubicBezTo>
                    <a:pt x="16974" y="19511"/>
                    <a:pt x="17514" y="19172"/>
                    <a:pt x="17472" y="18427"/>
                  </a:cubicBezTo>
                  <a:lnTo>
                    <a:pt x="17370" y="16637"/>
                  </a:lnTo>
                  <a:cubicBezTo>
                    <a:pt x="17327" y="15891"/>
                    <a:pt x="17912" y="15124"/>
                    <a:pt x="18668" y="14932"/>
                  </a:cubicBezTo>
                  <a:lnTo>
                    <a:pt x="20482" y="14472"/>
                  </a:lnTo>
                  <a:cubicBezTo>
                    <a:pt x="21239" y="14280"/>
                    <a:pt x="21376" y="13720"/>
                    <a:pt x="20789" y="132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300"/>
            </a:p>
          </p:txBody>
        </p:sp>
      </p:grpSp>
      <p:grpSp>
        <p:nvGrpSpPr>
          <p:cNvPr id="843" name="组合 842"/>
          <p:cNvGrpSpPr/>
          <p:nvPr/>
        </p:nvGrpSpPr>
        <p:grpSpPr>
          <a:xfrm>
            <a:off x="1795145" y="4717415"/>
            <a:ext cx="884555" cy="868045"/>
            <a:chOff x="14189" y="5195"/>
            <a:chExt cx="692" cy="692"/>
          </a:xfrm>
        </p:grpSpPr>
        <p:sp>
          <p:nvSpPr>
            <p:cNvPr id="546" name="Oval 1129"/>
            <p:cNvSpPr>
              <a:spLocks noChangeArrowheads="1"/>
            </p:cNvSpPr>
            <p:nvPr/>
          </p:nvSpPr>
          <p:spPr bwMode="auto">
            <a:xfrm>
              <a:off x="14189" y="5195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Freeform 1130"/>
            <p:cNvSpPr/>
            <p:nvPr/>
          </p:nvSpPr>
          <p:spPr bwMode="auto">
            <a:xfrm>
              <a:off x="14321" y="5434"/>
              <a:ext cx="400" cy="262"/>
            </a:xfrm>
            <a:custGeom>
              <a:avLst/>
              <a:gdLst>
                <a:gd name="T0" fmla="*/ 87 w 87"/>
                <a:gd name="T1" fmla="*/ 0 h 57"/>
                <a:gd name="T2" fmla="*/ 87 w 87"/>
                <a:gd name="T3" fmla="*/ 18 h 57"/>
                <a:gd name="T4" fmla="*/ 84 w 87"/>
                <a:gd name="T5" fmla="*/ 18 h 57"/>
                <a:gd name="T6" fmla="*/ 63 w 87"/>
                <a:gd name="T7" fmla="*/ 39 h 57"/>
                <a:gd name="T8" fmla="*/ 74 w 87"/>
                <a:gd name="T9" fmla="*/ 57 h 57"/>
                <a:gd name="T10" fmla="*/ 4 w 87"/>
                <a:gd name="T11" fmla="*/ 57 h 57"/>
                <a:gd name="T12" fmla="*/ 0 w 87"/>
                <a:gd name="T13" fmla="*/ 53 h 57"/>
                <a:gd name="T14" fmla="*/ 0 w 87"/>
                <a:gd name="T15" fmla="*/ 0 h 57"/>
                <a:gd name="T16" fmla="*/ 43 w 87"/>
                <a:gd name="T17" fmla="*/ 32 h 57"/>
                <a:gd name="T18" fmla="*/ 87 w 8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57">
                  <a:moveTo>
                    <a:pt x="87" y="0"/>
                  </a:move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5" y="18"/>
                    <a:pt x="84" y="18"/>
                  </a:cubicBezTo>
                  <a:cubicBezTo>
                    <a:pt x="73" y="18"/>
                    <a:pt x="63" y="27"/>
                    <a:pt x="63" y="39"/>
                  </a:cubicBezTo>
                  <a:cubicBezTo>
                    <a:pt x="63" y="47"/>
                    <a:pt x="68" y="54"/>
                    <a:pt x="7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Freeform 1131"/>
            <p:cNvSpPr>
              <a:spLocks noEditPoints="1"/>
            </p:cNvSpPr>
            <p:nvPr/>
          </p:nvSpPr>
          <p:spPr bwMode="auto">
            <a:xfrm>
              <a:off x="14633" y="5535"/>
              <a:ext cx="161" cy="161"/>
            </a:xfrm>
            <a:custGeom>
              <a:avLst/>
              <a:gdLst>
                <a:gd name="T0" fmla="*/ 17 w 35"/>
                <a:gd name="T1" fmla="*/ 22 h 35"/>
                <a:gd name="T2" fmla="*/ 20 w 35"/>
                <a:gd name="T3" fmla="*/ 19 h 35"/>
                <a:gd name="T4" fmla="*/ 20 w 35"/>
                <a:gd name="T5" fmla="*/ 7 h 35"/>
                <a:gd name="T6" fmla="*/ 19 w 35"/>
                <a:gd name="T7" fmla="*/ 5 h 35"/>
                <a:gd name="T8" fmla="*/ 17 w 35"/>
                <a:gd name="T9" fmla="*/ 4 h 35"/>
                <a:gd name="T10" fmla="*/ 14 w 35"/>
                <a:gd name="T11" fmla="*/ 7 h 35"/>
                <a:gd name="T12" fmla="*/ 14 w 35"/>
                <a:gd name="T13" fmla="*/ 19 h 35"/>
                <a:gd name="T14" fmla="*/ 15 w 35"/>
                <a:gd name="T15" fmla="*/ 21 h 35"/>
                <a:gd name="T16" fmla="*/ 17 w 35"/>
                <a:gd name="T17" fmla="*/ 22 h 35"/>
                <a:gd name="T18" fmla="*/ 21 w 35"/>
                <a:gd name="T19" fmla="*/ 27 h 35"/>
                <a:gd name="T20" fmla="*/ 17 w 35"/>
                <a:gd name="T21" fmla="*/ 23 h 35"/>
                <a:gd name="T22" fmla="*/ 13 w 35"/>
                <a:gd name="T23" fmla="*/ 27 h 35"/>
                <a:gd name="T24" fmla="*/ 17 w 35"/>
                <a:gd name="T25" fmla="*/ 31 h 35"/>
                <a:gd name="T26" fmla="*/ 21 w 35"/>
                <a:gd name="T27" fmla="*/ 27 h 35"/>
                <a:gd name="T28" fmla="*/ 17 w 35"/>
                <a:gd name="T29" fmla="*/ 0 h 35"/>
                <a:gd name="T30" fmla="*/ 35 w 35"/>
                <a:gd name="T31" fmla="*/ 17 h 35"/>
                <a:gd name="T32" fmla="*/ 17 w 35"/>
                <a:gd name="T33" fmla="*/ 35 h 35"/>
                <a:gd name="T34" fmla="*/ 0 w 35"/>
                <a:gd name="T35" fmla="*/ 17 h 35"/>
                <a:gd name="T36" fmla="*/ 17 w 35"/>
                <a:gd name="T3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35">
                  <a:moveTo>
                    <a:pt x="17" y="22"/>
                  </a:moveTo>
                  <a:cubicBezTo>
                    <a:pt x="19" y="22"/>
                    <a:pt x="20" y="21"/>
                    <a:pt x="20" y="1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5"/>
                    <a:pt x="19" y="5"/>
                  </a:cubicBezTo>
                  <a:cubicBezTo>
                    <a:pt x="19" y="4"/>
                    <a:pt x="18" y="4"/>
                    <a:pt x="17" y="4"/>
                  </a:cubicBezTo>
                  <a:cubicBezTo>
                    <a:pt x="16" y="4"/>
                    <a:pt x="14" y="5"/>
                    <a:pt x="14" y="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2"/>
                    <a:pt x="16" y="22"/>
                    <a:pt x="17" y="22"/>
                  </a:cubicBezTo>
                  <a:close/>
                  <a:moveTo>
                    <a:pt x="21" y="27"/>
                  </a:moveTo>
                  <a:cubicBezTo>
                    <a:pt x="21" y="25"/>
                    <a:pt x="19" y="23"/>
                    <a:pt x="17" y="23"/>
                  </a:cubicBezTo>
                  <a:cubicBezTo>
                    <a:pt x="15" y="23"/>
                    <a:pt x="13" y="25"/>
                    <a:pt x="13" y="27"/>
                  </a:cubicBezTo>
                  <a:cubicBezTo>
                    <a:pt x="13" y="29"/>
                    <a:pt x="15" y="31"/>
                    <a:pt x="17" y="31"/>
                  </a:cubicBezTo>
                  <a:cubicBezTo>
                    <a:pt x="19" y="31"/>
                    <a:pt x="21" y="29"/>
                    <a:pt x="21" y="27"/>
                  </a:cubicBezTo>
                  <a:close/>
                  <a:moveTo>
                    <a:pt x="17" y="0"/>
                  </a:moveTo>
                  <a:cubicBezTo>
                    <a:pt x="27" y="0"/>
                    <a:pt x="35" y="7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ubicBezTo>
                    <a:pt x="7" y="35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Freeform 1132"/>
            <p:cNvSpPr/>
            <p:nvPr/>
          </p:nvSpPr>
          <p:spPr bwMode="auto">
            <a:xfrm>
              <a:off x="14340" y="5416"/>
              <a:ext cx="357" cy="142"/>
            </a:xfrm>
            <a:custGeom>
              <a:avLst/>
              <a:gdLst>
                <a:gd name="T0" fmla="*/ 184 w 184"/>
                <a:gd name="T1" fmla="*/ 0 h 73"/>
                <a:gd name="T2" fmla="*/ 182 w 184"/>
                <a:gd name="T3" fmla="*/ 2 h 73"/>
                <a:gd name="T4" fmla="*/ 182 w 184"/>
                <a:gd name="T5" fmla="*/ 2 h 73"/>
                <a:gd name="T6" fmla="*/ 92 w 184"/>
                <a:gd name="T7" fmla="*/ 73 h 73"/>
                <a:gd name="T8" fmla="*/ 0 w 184"/>
                <a:gd name="T9" fmla="*/ 0 h 73"/>
                <a:gd name="T10" fmla="*/ 184 w 184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73">
                  <a:moveTo>
                    <a:pt x="184" y="0"/>
                  </a:moveTo>
                  <a:lnTo>
                    <a:pt x="182" y="2"/>
                  </a:lnTo>
                  <a:lnTo>
                    <a:pt x="182" y="2"/>
                  </a:lnTo>
                  <a:lnTo>
                    <a:pt x="92" y="73"/>
                  </a:lnTo>
                  <a:lnTo>
                    <a:pt x="0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9" grpId="0" bldLvl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按照项目实施过程，制定合理、详细的计划，做好风险管控，做好文档记录。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五边形 38"/>
          <p:cNvSpPr/>
          <p:nvPr/>
        </p:nvSpPr>
        <p:spPr>
          <a:xfrm>
            <a:off x="193675" y="4528185"/>
            <a:ext cx="2276475" cy="119189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准备阶段</a:t>
            </a:r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1993900" y="4526915"/>
            <a:ext cx="2400935" cy="1193165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蓝图阶段</a:t>
            </a:r>
            <a:endParaRPr lang="zh-CN" altLang="en-US"/>
          </a:p>
        </p:txBody>
      </p:sp>
      <p:sp>
        <p:nvSpPr>
          <p:cNvPr id="41" name="燕尾形 40"/>
          <p:cNvSpPr/>
          <p:nvPr/>
        </p:nvSpPr>
        <p:spPr>
          <a:xfrm>
            <a:off x="3884295" y="4528185"/>
            <a:ext cx="2400935" cy="119316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实现阶段</a:t>
            </a:r>
            <a:endParaRPr lang="zh-CN" altLang="en-US"/>
          </a:p>
        </p:txBody>
      </p:sp>
      <p:sp>
        <p:nvSpPr>
          <p:cNvPr id="42" name="燕尾形 41"/>
          <p:cNvSpPr/>
          <p:nvPr/>
        </p:nvSpPr>
        <p:spPr>
          <a:xfrm>
            <a:off x="5774690" y="4528185"/>
            <a:ext cx="2400935" cy="1193165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最后准备阶段</a:t>
            </a:r>
            <a:endParaRPr lang="zh-CN" altLang="en-US"/>
          </a:p>
        </p:txBody>
      </p:sp>
      <p:sp>
        <p:nvSpPr>
          <p:cNvPr id="43" name="燕尾形 42"/>
          <p:cNvSpPr/>
          <p:nvPr/>
        </p:nvSpPr>
        <p:spPr>
          <a:xfrm>
            <a:off x="7694295" y="4528185"/>
            <a:ext cx="2400935" cy="1193165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正式运行阶段</a:t>
            </a:r>
            <a:endParaRPr lang="zh-CN" altLang="en-US"/>
          </a:p>
        </p:txBody>
      </p:sp>
      <p:sp>
        <p:nvSpPr>
          <p:cNvPr id="44" name="燕尾形 43"/>
          <p:cNvSpPr/>
          <p:nvPr/>
        </p:nvSpPr>
        <p:spPr>
          <a:xfrm>
            <a:off x="9570720" y="4528185"/>
            <a:ext cx="2400935" cy="1193165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运维阶段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51765" y="3799840"/>
            <a:ext cx="1995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内部培训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熟悉企业情况</a:t>
            </a:r>
            <a:endParaRPr lang="zh-CN" altLang="en-US" sz="1600"/>
          </a:p>
        </p:txBody>
      </p:sp>
      <p:sp>
        <p:nvSpPr>
          <p:cNvPr id="46" name="文本框 45"/>
          <p:cNvSpPr txBox="1"/>
          <p:nvPr/>
        </p:nvSpPr>
        <p:spPr>
          <a:xfrm>
            <a:off x="1976755" y="4046220"/>
            <a:ext cx="1890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需求沟通</a:t>
            </a:r>
            <a:endParaRPr lang="zh-CN" altLang="en-US" sz="1600"/>
          </a:p>
        </p:txBody>
      </p:sp>
      <p:sp>
        <p:nvSpPr>
          <p:cNvPr id="47" name="文本框 46"/>
          <p:cNvSpPr txBox="1"/>
          <p:nvPr/>
        </p:nvSpPr>
        <p:spPr>
          <a:xfrm>
            <a:off x="3867150" y="3307080"/>
            <a:ext cx="24009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协助外部开发顾问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做好开发计划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做好测试、验收</a:t>
            </a:r>
            <a:endParaRPr lang="zh-CN" altLang="en-US" sz="1600"/>
          </a:p>
        </p:txBody>
      </p:sp>
      <p:sp>
        <p:nvSpPr>
          <p:cNvPr id="48" name="文本框 47"/>
          <p:cNvSpPr txBox="1"/>
          <p:nvPr/>
        </p:nvSpPr>
        <p:spPr>
          <a:xfrm>
            <a:off x="5926455" y="3553460"/>
            <a:ext cx="2069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需求变更管理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验收报告</a:t>
            </a:r>
            <a:endParaRPr lang="zh-CN" altLang="en-US" sz="1600"/>
          </a:p>
        </p:txBody>
      </p:sp>
      <p:sp>
        <p:nvSpPr>
          <p:cNvPr id="49" name="文本框 48"/>
          <p:cNvSpPr txBox="1"/>
          <p:nvPr/>
        </p:nvSpPr>
        <p:spPr>
          <a:xfrm>
            <a:off x="7818120" y="3799840"/>
            <a:ext cx="2069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系统监控分析</a:t>
            </a:r>
            <a:endParaRPr lang="zh-CN" altLang="en-US" sz="1600"/>
          </a:p>
        </p:txBody>
      </p:sp>
      <p:sp>
        <p:nvSpPr>
          <p:cNvPr id="50" name="文本框 49"/>
          <p:cNvSpPr txBox="1"/>
          <p:nvPr/>
        </p:nvSpPr>
        <p:spPr>
          <a:xfrm>
            <a:off x="9736455" y="3799840"/>
            <a:ext cx="2069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效能分析报告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开发运维监控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熟悉各个系统关系，数据交互控制关系，积极与顾问团队沟通，制定详细的集成开发方案和计划。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46125" y="2244725"/>
            <a:ext cx="10666095" cy="4141470"/>
            <a:chOff x="1175" y="2674"/>
            <a:chExt cx="16797" cy="6522"/>
          </a:xfrm>
        </p:grpSpPr>
        <p:sp>
          <p:nvSpPr>
            <p:cNvPr id="2" name="圆角矩形 1"/>
            <p:cNvSpPr/>
            <p:nvPr/>
          </p:nvSpPr>
          <p:spPr>
            <a:xfrm>
              <a:off x="8159" y="2674"/>
              <a:ext cx="3225" cy="142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信息管理中心</a:t>
              </a:r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175" y="5067"/>
              <a:ext cx="1861" cy="14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运维与安全部</a:t>
              </a:r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162" y="5068"/>
              <a:ext cx="1861" cy="142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NC</a:t>
              </a:r>
              <a:r>
                <a:rPr lang="zh-CN" altLang="en-US"/>
                <a:t>运维部</a:t>
              </a: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149" y="5068"/>
              <a:ext cx="1861" cy="142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软件开发部</a:t>
              </a:r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136" y="5068"/>
              <a:ext cx="1861" cy="14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项目实施部</a:t>
              </a: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123" y="5068"/>
              <a:ext cx="1861" cy="142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CRM</a:t>
              </a:r>
              <a:r>
                <a:rPr lang="zh-CN" altLang="en-US"/>
                <a:t>系统管理部</a:t>
              </a: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6110" y="5068"/>
              <a:ext cx="1861" cy="142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SAP</a:t>
              </a:r>
              <a:r>
                <a:rPr lang="zh-CN" altLang="en-US"/>
                <a:t>项目部</a:t>
              </a:r>
              <a:endParaRPr lang="zh-CN" altLang="en-US"/>
            </a:p>
          </p:txBody>
        </p:sp>
        <p:cxnSp>
          <p:nvCxnSpPr>
            <p:cNvPr id="9" name="肘形连接符 8"/>
            <p:cNvCxnSpPr>
              <a:stCxn id="2" idx="2"/>
              <a:endCxn id="8" idx="0"/>
            </p:cNvCxnSpPr>
            <p:nvPr/>
          </p:nvCxnSpPr>
          <p:spPr>
            <a:xfrm rot="5400000" flipV="1">
              <a:off x="12924" y="950"/>
              <a:ext cx="965" cy="7269"/>
            </a:xfrm>
            <a:prstGeom prst="bentConnector3">
              <a:avLst>
                <a:gd name="adj1" fmla="val 500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2" idx="2"/>
              <a:endCxn id="7" idx="0"/>
            </p:cNvCxnSpPr>
            <p:nvPr/>
          </p:nvCxnSpPr>
          <p:spPr>
            <a:xfrm rot="5400000" flipV="1">
              <a:off x="11431" y="2444"/>
              <a:ext cx="965" cy="428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2" idx="2"/>
              <a:endCxn id="5" idx="0"/>
            </p:cNvCxnSpPr>
            <p:nvPr/>
          </p:nvCxnSpPr>
          <p:spPr>
            <a:xfrm rot="5400000">
              <a:off x="8444" y="3739"/>
              <a:ext cx="965" cy="169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2" idx="2"/>
              <a:endCxn id="4" idx="0"/>
            </p:cNvCxnSpPr>
            <p:nvPr/>
          </p:nvCxnSpPr>
          <p:spPr>
            <a:xfrm rot="5400000">
              <a:off x="6950" y="2245"/>
              <a:ext cx="965" cy="4679"/>
            </a:xfrm>
            <a:prstGeom prst="bentConnector3">
              <a:avLst>
                <a:gd name="adj1" fmla="val 500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2" idx="2"/>
              <a:endCxn id="3" idx="0"/>
            </p:cNvCxnSpPr>
            <p:nvPr/>
          </p:nvCxnSpPr>
          <p:spPr>
            <a:xfrm rot="5400000">
              <a:off x="5457" y="752"/>
              <a:ext cx="964" cy="766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2" idx="2"/>
              <a:endCxn id="6" idx="0"/>
            </p:cNvCxnSpPr>
            <p:nvPr/>
          </p:nvCxnSpPr>
          <p:spPr>
            <a:xfrm rot="5400000" flipV="1">
              <a:off x="9937" y="3937"/>
              <a:ext cx="965" cy="1295"/>
            </a:xfrm>
            <a:prstGeom prst="bentConnector3">
              <a:avLst>
                <a:gd name="adj1" fmla="val 5005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" idx="2"/>
              <a:endCxn id="35" idx="3"/>
            </p:cNvCxnSpPr>
            <p:nvPr/>
          </p:nvCxnSpPr>
          <p:spPr>
            <a:xfrm>
              <a:off x="2106" y="6497"/>
              <a:ext cx="0" cy="1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2"/>
              <a:endCxn id="36" idx="3"/>
            </p:cNvCxnSpPr>
            <p:nvPr/>
          </p:nvCxnSpPr>
          <p:spPr>
            <a:xfrm>
              <a:off x="5093" y="6497"/>
              <a:ext cx="0" cy="1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5" idx="2"/>
              <a:endCxn id="37" idx="3"/>
            </p:cNvCxnSpPr>
            <p:nvPr/>
          </p:nvCxnSpPr>
          <p:spPr>
            <a:xfrm>
              <a:off x="8080" y="6497"/>
              <a:ext cx="0" cy="1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6" idx="2"/>
              <a:endCxn id="34" idx="3"/>
            </p:cNvCxnSpPr>
            <p:nvPr/>
          </p:nvCxnSpPr>
          <p:spPr>
            <a:xfrm>
              <a:off x="11067" y="6497"/>
              <a:ext cx="0" cy="13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对角圆角矩形 27"/>
            <p:cNvSpPr/>
            <p:nvPr/>
          </p:nvSpPr>
          <p:spPr>
            <a:xfrm>
              <a:off x="13123" y="7893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Salesforce CRM</a:t>
              </a:r>
              <a:endParaRPr lang="zh-CN" altLang="en-US"/>
            </a:p>
          </p:txBody>
        </p:sp>
        <p:cxnSp>
          <p:nvCxnSpPr>
            <p:cNvPr id="29" name="直接箭头连接符 28"/>
            <p:cNvCxnSpPr>
              <a:stCxn id="7" idx="2"/>
              <a:endCxn id="28" idx="3"/>
            </p:cNvCxnSpPr>
            <p:nvPr/>
          </p:nvCxnSpPr>
          <p:spPr>
            <a:xfrm>
              <a:off x="14054" y="6497"/>
              <a:ext cx="0" cy="1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对角圆角矩形 29"/>
            <p:cNvSpPr/>
            <p:nvPr/>
          </p:nvSpPr>
          <p:spPr>
            <a:xfrm>
              <a:off x="16110" y="7894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SAP</a:t>
              </a:r>
              <a:r>
                <a:rPr lang="zh-CN" altLang="en-US"/>
                <a:t>系统</a:t>
              </a:r>
              <a:endParaRPr lang="zh-CN" altLang="en-US"/>
            </a:p>
          </p:txBody>
        </p:sp>
        <p:cxnSp>
          <p:nvCxnSpPr>
            <p:cNvPr id="32" name="直接箭头连接符 31"/>
            <p:cNvCxnSpPr>
              <a:stCxn id="8" idx="2"/>
              <a:endCxn id="30" idx="3"/>
            </p:cNvCxnSpPr>
            <p:nvPr/>
          </p:nvCxnSpPr>
          <p:spPr>
            <a:xfrm>
              <a:off x="17041" y="6497"/>
              <a:ext cx="0" cy="1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对角圆角矩形 33"/>
            <p:cNvSpPr/>
            <p:nvPr/>
          </p:nvSpPr>
          <p:spPr>
            <a:xfrm>
              <a:off x="10136" y="7895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泛微</a:t>
              </a:r>
              <a:r>
                <a:rPr lang="en-US" altLang="zh-CN"/>
                <a:t>OA</a:t>
              </a:r>
              <a:endParaRPr lang="en-US" altLang="zh-CN"/>
            </a:p>
            <a:p>
              <a:pPr algn="ctr"/>
              <a:r>
                <a:rPr lang="zh-CN" altLang="en-US"/>
                <a:t>朗新</a:t>
              </a:r>
              <a:r>
                <a:rPr lang="en-US" altLang="zh-CN"/>
                <a:t>HR</a:t>
              </a:r>
              <a:endParaRPr lang="en-US" altLang="zh-CN"/>
            </a:p>
          </p:txBody>
        </p:sp>
        <p:sp>
          <p:nvSpPr>
            <p:cNvPr id="35" name="对角圆角矩形 34"/>
            <p:cNvSpPr/>
            <p:nvPr/>
          </p:nvSpPr>
          <p:spPr>
            <a:xfrm>
              <a:off x="1175" y="7896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IT</a:t>
              </a:r>
              <a:r>
                <a:rPr lang="zh-CN" altLang="en-US"/>
                <a:t>故障</a:t>
              </a:r>
              <a:endParaRPr lang="zh-CN" altLang="en-US"/>
            </a:p>
            <a:p>
              <a:pPr algn="ctr"/>
              <a:r>
                <a:rPr lang="zh-CN" altLang="en-US"/>
                <a:t>响应系统</a:t>
              </a:r>
              <a:endParaRPr lang="zh-CN" altLang="en-US"/>
            </a:p>
          </p:txBody>
        </p:sp>
        <p:sp>
          <p:nvSpPr>
            <p:cNvPr id="36" name="对角圆角矩形 35"/>
            <p:cNvSpPr/>
            <p:nvPr/>
          </p:nvSpPr>
          <p:spPr>
            <a:xfrm>
              <a:off x="4162" y="7897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NC ERP</a:t>
              </a:r>
              <a:endParaRPr lang="en-US" altLang="zh-CN"/>
            </a:p>
            <a:p>
              <a:pPr algn="ctr"/>
              <a:r>
                <a:rPr lang="en-US" altLang="zh-CN"/>
                <a:t>WMS</a:t>
              </a:r>
              <a:endParaRPr lang="en-US" altLang="zh-CN"/>
            </a:p>
          </p:txBody>
        </p:sp>
        <p:sp>
          <p:nvSpPr>
            <p:cNvPr id="37" name="对角圆角矩形 36"/>
            <p:cNvSpPr/>
            <p:nvPr/>
          </p:nvSpPr>
          <p:spPr>
            <a:xfrm>
              <a:off x="7149" y="7898"/>
              <a:ext cx="1862" cy="1299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java abap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拥抱变化，学习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模块基础操作，学习公司业务知识，学习 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S4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开发新特点。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4379049" y="4921759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35097" y="4921759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V="1">
            <a:off x="5257075" y="4043736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2700000" flipH="1">
            <a:off x="4636215" y="4300902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8900000">
            <a:off x="5877931" y="4300902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176692" y="4398850"/>
            <a:ext cx="985600" cy="100113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33"/>
          <p:cNvSpPr txBox="1"/>
          <p:nvPr/>
        </p:nvSpPr>
        <p:spPr>
          <a:xfrm>
            <a:off x="3221852" y="4580094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188576" y="3796260"/>
            <a:ext cx="1872208" cy="2674221"/>
            <a:chOff x="3993415" y="3271064"/>
            <a:chExt cx="1872208" cy="2674221"/>
          </a:xfrm>
        </p:grpSpPr>
        <p:sp>
          <p:nvSpPr>
            <p:cNvPr id="24" name="椭圆 23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 w="190500">
              <a:solidFill>
                <a:schemeClr val="bg1"/>
              </a:solidFill>
            </a:ln>
            <a:effectLst>
              <a:outerShdw blurRad="127000" dist="38100" dir="60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735736" y="5143272"/>
              <a:ext cx="396240" cy="802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Rectangle 11"/>
          <p:cNvSpPr>
            <a:spLocks noChangeArrowheads="1"/>
          </p:cNvSpPr>
          <p:nvPr/>
        </p:nvSpPr>
        <p:spPr bwMode="gray">
          <a:xfrm>
            <a:off x="5393076" y="4397556"/>
            <a:ext cx="1463708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 ERP</a:t>
            </a:r>
            <a:endParaRPr 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919284" y="2681796"/>
            <a:ext cx="985600" cy="100113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47476" y="2029566"/>
            <a:ext cx="985600" cy="1001132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303660" y="2736158"/>
            <a:ext cx="985600" cy="100113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8013892" y="4398850"/>
            <a:ext cx="985600" cy="100113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968780" y="2872744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96972" y="2225122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53156" y="2915455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73236" y="4580918"/>
            <a:ext cx="890944" cy="60388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68822" y="4828110"/>
            <a:ext cx="985600" cy="1001132"/>
            <a:chOff x="2080" y="4305"/>
            <a:chExt cx="1552" cy="1577"/>
          </a:xfrm>
        </p:grpSpPr>
        <p:sp>
          <p:nvSpPr>
            <p:cNvPr id="26" name="椭圆 25"/>
            <p:cNvSpPr/>
            <p:nvPr/>
          </p:nvSpPr>
          <p:spPr>
            <a:xfrm>
              <a:off x="2080" y="4305"/>
              <a:ext cx="1552" cy="1577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2274" tIns="56136" rIns="112274" bIns="56136" rtlCol="0" anchor="ctr"/>
            <a:p>
              <a:pPr algn="ctr"/>
              <a:endParaRPr lang="zh-CN" altLang="en-US"/>
            </a:p>
          </p:txBody>
        </p:sp>
        <p:sp>
          <p:nvSpPr>
            <p:cNvPr id="43" name="TextBox 33"/>
            <p:cNvSpPr txBox="1"/>
            <p:nvPr/>
          </p:nvSpPr>
          <p:spPr>
            <a:xfrm>
              <a:off x="2151" y="4591"/>
              <a:ext cx="1403" cy="951"/>
            </a:xfrm>
            <a:prstGeom prst="rect">
              <a:avLst/>
            </a:prstGeom>
            <a:noFill/>
          </p:spPr>
          <p:txBody>
            <a:bodyPr wrap="square" lIns="112274" tIns="56136" rIns="112274" bIns="56136" rtlCol="0">
              <a:spAutoFit/>
            </a:bodyPr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外围系统集成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8" name="肘形连接符 47"/>
          <p:cNvCxnSpPr>
            <a:stCxn id="26" idx="4"/>
          </p:cNvCxnSpPr>
          <p:nvPr/>
        </p:nvCxnSpPr>
        <p:spPr>
          <a:xfrm rot="5400000" flipH="1" flipV="1">
            <a:off x="3420110" y="3834130"/>
            <a:ext cx="236220" cy="3753485"/>
          </a:xfrm>
          <a:prstGeom prst="bentConnector4">
            <a:avLst>
              <a:gd name="adj1" fmla="val -100672"/>
              <a:gd name="adj2" fmla="val 75613"/>
            </a:avLst>
          </a:prstGeom>
          <a:ln>
            <a:prstDash val="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20" grpId="0"/>
      <p:bldP spid="40" grpId="0"/>
      <p:bldP spid="41" grpId="0" bldLvl="0" animBg="1"/>
      <p:bldP spid="42" grpId="0" bldLvl="0" animBg="1"/>
      <p:bldP spid="68" grpId="0" bldLvl="0" animBg="1"/>
      <p:bldP spid="69" grpId="0" bldLvl="0" animBg="1"/>
      <p:bldP spid="70" grpId="0"/>
      <p:bldP spid="71" grpId="0"/>
      <p:bldP spid="72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学习业务知识，做好程序开发，服从项目安排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979988" y="1660525"/>
            <a:ext cx="10233025" cy="4759637"/>
            <a:chOff x="36" y="1340"/>
            <a:chExt cx="14400" cy="66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72" b="17447"/>
            <a:stretch>
              <a:fillRect/>
            </a:stretch>
          </p:blipFill>
          <p:spPr>
            <a:xfrm>
              <a:off x="36" y="3147"/>
              <a:ext cx="14400" cy="4891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 rot="1534880">
              <a:off x="709" y="4043"/>
              <a:ext cx="1563" cy="1808"/>
              <a:chOff x="450109" y="2513252"/>
              <a:chExt cx="992271" cy="1148109"/>
            </a:xfrm>
          </p:grpSpPr>
          <p:sp>
            <p:nvSpPr>
              <p:cNvPr id="10" name="等腰三角形 2"/>
              <p:cNvSpPr/>
              <p:nvPr/>
            </p:nvSpPr>
            <p:spPr bwMode="auto">
              <a:xfrm rot="9051066">
                <a:off x="450109" y="2513252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20065120">
                <a:off x="535309" y="2819332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85" y="5208"/>
              <a:ext cx="1563" cy="1808"/>
              <a:chOff x="2385656" y="3199375"/>
              <a:chExt cx="992271" cy="1148109"/>
            </a:xfrm>
          </p:grpSpPr>
          <p:sp>
            <p:nvSpPr>
              <p:cNvPr id="13" name="等腰三角形 2"/>
              <p:cNvSpPr/>
              <p:nvPr/>
            </p:nvSpPr>
            <p:spPr bwMode="auto">
              <a:xfrm rot="19861646">
                <a:off x="2385656" y="3199375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TextBox 16"/>
              <p:cNvSpPr txBox="1"/>
              <p:nvPr/>
            </p:nvSpPr>
            <p:spPr>
              <a:xfrm>
                <a:off x="2519628" y="3642553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4858" y="2108"/>
              <a:ext cx="1563" cy="1808"/>
              <a:chOff x="3132595" y="1372556"/>
              <a:chExt cx="992271" cy="1148109"/>
            </a:xfrm>
          </p:grpSpPr>
          <p:sp>
            <p:nvSpPr>
              <p:cNvPr id="11" name="等腰三角形 2"/>
              <p:cNvSpPr/>
              <p:nvPr/>
            </p:nvSpPr>
            <p:spPr bwMode="auto">
              <a:xfrm rot="9725433">
                <a:off x="3132595" y="1372556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TextBox 17"/>
              <p:cNvSpPr txBox="1"/>
              <p:nvPr/>
            </p:nvSpPr>
            <p:spPr>
              <a:xfrm>
                <a:off x="3236759" y="1671584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635" y="4061"/>
              <a:ext cx="1563" cy="1808"/>
              <a:chOff x="4856942" y="2489243"/>
              <a:chExt cx="992271" cy="1148109"/>
            </a:xfrm>
          </p:grpSpPr>
          <p:sp>
            <p:nvSpPr>
              <p:cNvPr id="14" name="等腰三角形 2"/>
              <p:cNvSpPr/>
              <p:nvPr/>
            </p:nvSpPr>
            <p:spPr bwMode="auto">
              <a:xfrm rot="20624090">
                <a:off x="4856942" y="2489243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8"/>
              <p:cNvSpPr txBox="1"/>
              <p:nvPr/>
            </p:nvSpPr>
            <p:spPr>
              <a:xfrm>
                <a:off x="4995932" y="2947465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9767" y="1340"/>
              <a:ext cx="1563" cy="1808"/>
              <a:chOff x="6300947" y="940508"/>
              <a:chExt cx="992271" cy="1148109"/>
            </a:xfrm>
          </p:grpSpPr>
          <p:sp>
            <p:nvSpPr>
              <p:cNvPr id="23" name="等腰三角形 2"/>
              <p:cNvSpPr/>
              <p:nvPr/>
            </p:nvSpPr>
            <p:spPr bwMode="auto">
              <a:xfrm rot="10800000">
                <a:off x="6300947" y="940508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19"/>
              <p:cNvSpPr txBox="1"/>
              <p:nvPr/>
            </p:nvSpPr>
            <p:spPr>
              <a:xfrm>
                <a:off x="6413042" y="1227242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1723" y="4024"/>
              <a:ext cx="1563" cy="1808"/>
              <a:chOff x="7525082" y="2483320"/>
              <a:chExt cx="992271" cy="1148109"/>
            </a:xfrm>
          </p:grpSpPr>
          <p:sp>
            <p:nvSpPr>
              <p:cNvPr id="27" name="等腰三角形 2"/>
              <p:cNvSpPr/>
              <p:nvPr/>
            </p:nvSpPr>
            <p:spPr bwMode="auto">
              <a:xfrm rot="430599">
                <a:off x="7525082" y="2483320"/>
                <a:ext cx="992271" cy="1148109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1333073">
                    <a:moveTo>
                      <a:pt x="576064" y="0"/>
                    </a:moveTo>
                    <a:lnTo>
                      <a:pt x="687529" y="192182"/>
                    </a:lnTo>
                    <a:cubicBezTo>
                      <a:pt x="952381" y="243689"/>
                      <a:pt x="1152128" y="477023"/>
                      <a:pt x="1152128" y="757009"/>
                    </a:cubicBezTo>
                    <a:cubicBezTo>
                      <a:pt x="1152128" y="1075160"/>
                      <a:pt x="894215" y="1333073"/>
                      <a:pt x="576064" y="1333073"/>
                    </a:cubicBezTo>
                    <a:cubicBezTo>
                      <a:pt x="257913" y="1333073"/>
                      <a:pt x="0" y="1075160"/>
                      <a:pt x="0" y="757009"/>
                    </a:cubicBezTo>
                    <a:cubicBezTo>
                      <a:pt x="0" y="477023"/>
                      <a:pt x="199747" y="243689"/>
                      <a:pt x="464599" y="1921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  <a:effectLst>
                <a:outerShdw blurRad="127000" dist="50800" dir="5400000" sx="98000" sy="98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68580" tIns="34290" rIns="68580" bIns="34290" anchor="ctr"/>
              <a:p>
                <a:pPr algn="ctr"/>
                <a:endParaRPr lang="zh-CN" altLang="en-US" sz="1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20"/>
              <p:cNvSpPr txBox="1"/>
              <p:nvPr/>
            </p:nvSpPr>
            <p:spPr>
              <a:xfrm>
                <a:off x="7628212" y="2933985"/>
                <a:ext cx="787395" cy="3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471" y="6366"/>
              <a:ext cx="340" cy="340"/>
            </a:xfrm>
            <a:prstGeom prst="ellipse">
              <a:avLst/>
            </a:prstGeom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798" y="4833"/>
              <a:ext cx="340" cy="3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885" y="4024"/>
              <a:ext cx="340" cy="3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880" y="3554"/>
              <a:ext cx="340" cy="3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380" y="3386"/>
              <a:ext cx="340" cy="340"/>
            </a:xfrm>
            <a:prstGeom prst="ellipse">
              <a:avLst/>
            </a:prstGeom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2533" y="3482"/>
              <a:ext cx="340" cy="3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TextBox 34"/>
            <p:cNvSpPr txBox="1"/>
            <p:nvPr/>
          </p:nvSpPr>
          <p:spPr>
            <a:xfrm>
              <a:off x="1565" y="6768"/>
              <a:ext cx="2236" cy="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了解信息系统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了解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NC ERP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对企业的管理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35"/>
            <p:cNvSpPr txBox="1"/>
            <p:nvPr/>
          </p:nvSpPr>
          <p:spPr>
            <a:xfrm>
              <a:off x="2585" y="3954"/>
              <a:ext cx="2236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了解业务过程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36"/>
            <p:cNvSpPr txBox="1"/>
            <p:nvPr/>
          </p:nvSpPr>
          <p:spPr>
            <a:xfrm>
              <a:off x="5195" y="4422"/>
              <a:ext cx="2236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蓝图需求调研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37"/>
            <p:cNvSpPr txBox="1"/>
            <p:nvPr/>
          </p:nvSpPr>
          <p:spPr>
            <a:xfrm>
              <a:off x="6974" y="2990"/>
              <a:ext cx="2236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开发测试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TextBox 38"/>
            <p:cNvSpPr txBox="1"/>
            <p:nvPr/>
          </p:nvSpPr>
          <p:spPr>
            <a:xfrm>
              <a:off x="9383" y="3910"/>
              <a:ext cx="2236" cy="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39"/>
            <p:cNvSpPr txBox="1"/>
            <p:nvPr/>
          </p:nvSpPr>
          <p:spPr>
            <a:xfrm>
              <a:off x="11770" y="2275"/>
              <a:ext cx="2236" cy="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明确目标、积极沟通、相互协作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4157345" y="2942590"/>
            <a:ext cx="831850" cy="926465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Helvetica Neue"/>
              </a:rPr>
              <a:t>+</a:t>
            </a:r>
            <a:endParaRPr lang="ru-RU" sz="5400" b="1" dirty="0">
              <a:solidFill>
                <a:schemeClr val="bg1">
                  <a:lumMod val="65000"/>
                </a:schemeClr>
              </a:solidFill>
              <a:latin typeface="+mn-ea"/>
              <a:cs typeface="Helvetica Neue"/>
            </a:endParaRPr>
          </a:p>
        </p:txBody>
      </p:sp>
      <p:sp>
        <p:nvSpPr>
          <p:cNvPr id="22" name="TextBox 12"/>
          <p:cNvSpPr txBox="1"/>
          <p:nvPr/>
        </p:nvSpPr>
        <p:spPr>
          <a:xfrm>
            <a:off x="7501890" y="3021965"/>
            <a:ext cx="831850" cy="926465"/>
          </a:xfrm>
          <a:prstGeom prst="rect">
            <a:avLst/>
          </a:prstGeom>
          <a:noFill/>
        </p:spPr>
        <p:txBody>
          <a:bodyPr wrap="square" lIns="91420" tIns="45709" rIns="91420" bIns="45709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>
                    <a:lumMod val="65000"/>
                  </a:schemeClr>
                </a:solidFill>
                <a:latin typeface="+mn-ea"/>
                <a:cs typeface="Helvetica Neue"/>
              </a:rPr>
              <a:t>+</a:t>
            </a:r>
            <a:endParaRPr lang="ru-RU" sz="5400" b="1" dirty="0">
              <a:solidFill>
                <a:schemeClr val="bg1">
                  <a:lumMod val="65000"/>
                </a:schemeClr>
              </a:solidFill>
              <a:latin typeface="+mn-ea"/>
              <a:cs typeface="Helvetica Neue"/>
            </a:endParaRPr>
          </a:p>
        </p:txBody>
      </p:sp>
      <p:sp>
        <p:nvSpPr>
          <p:cNvPr id="26" name="TextBox 14"/>
          <p:cNvSpPr txBox="1"/>
          <p:nvPr/>
        </p:nvSpPr>
        <p:spPr>
          <a:xfrm>
            <a:off x="1730693" y="4356100"/>
            <a:ext cx="1807845" cy="2914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r>
              <a:rPr 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明确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目标计划</a:t>
            </a:r>
            <a:endParaRPr 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33" name="TextBox 15"/>
          <p:cNvSpPr txBox="1"/>
          <p:nvPr/>
        </p:nvSpPr>
        <p:spPr>
          <a:xfrm>
            <a:off x="1019175" y="4912995"/>
            <a:ext cx="3230880" cy="88392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 科顺一期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  ERP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的目标，并和顾问一同制定计划，明确开发任务，制定详细的开发工作任务并严格实行。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5524818" y="4358005"/>
            <a:ext cx="1807845" cy="2914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积极沟通协调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40" name="TextBox 17"/>
          <p:cNvSpPr txBox="1"/>
          <p:nvPr/>
        </p:nvSpPr>
        <p:spPr>
          <a:xfrm>
            <a:off x="5136515" y="4912995"/>
            <a:ext cx="2584450" cy="116395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根据科顺的组织架构和公司管理架构，积极沟通和协调顾问展开工作，积极主动了解需求，沟通解决问题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8608060" y="4337050"/>
            <a:ext cx="1807845" cy="29146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ctr">
              <a:tabLst>
                <a:tab pos="1025525" algn="l"/>
              </a:tabLst>
            </a:pPr>
            <a:r>
              <a:rPr lang="zh-CN" altLang="en-US" sz="1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团队互助合作</a:t>
            </a:r>
            <a:endParaRPr lang="en-US" altLang="zh-CN" sz="16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8087043" y="4912360"/>
            <a:ext cx="2849880" cy="883920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项目团队里面，需要每个人的合作，各司其职，互帮互助，积极协调顾问团队和内部团队的合作互助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846503" y="2722245"/>
            <a:ext cx="1330960" cy="1330960"/>
            <a:chOff x="10373" y="4354"/>
            <a:chExt cx="2096" cy="2096"/>
          </a:xfrm>
        </p:grpSpPr>
        <p:sp>
          <p:nvSpPr>
            <p:cNvPr id="18" name="Oval 17"/>
            <p:cNvSpPr/>
            <p:nvPr/>
          </p:nvSpPr>
          <p:spPr>
            <a:xfrm>
              <a:off x="10373" y="4354"/>
              <a:ext cx="2096" cy="2096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 w="63500" cmpd="sng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0820" y="4826"/>
              <a:ext cx="1258" cy="1148"/>
            </a:xfrm>
            <a:custGeom>
              <a:avLst/>
              <a:gdLst/>
              <a:ahLst/>
              <a:cxnLst>
                <a:cxn ang="0">
                  <a:pos x="1284" y="407"/>
                </a:cxn>
                <a:cxn ang="0">
                  <a:pos x="1203" y="1128"/>
                </a:cxn>
                <a:cxn ang="0">
                  <a:pos x="1657" y="1313"/>
                </a:cxn>
                <a:cxn ang="0">
                  <a:pos x="2010" y="1310"/>
                </a:cxn>
                <a:cxn ang="0">
                  <a:pos x="2361" y="910"/>
                </a:cxn>
                <a:cxn ang="0">
                  <a:pos x="2851" y="696"/>
                </a:cxn>
                <a:cxn ang="0">
                  <a:pos x="3216" y="1078"/>
                </a:cxn>
                <a:cxn ang="0">
                  <a:pos x="2979" y="1557"/>
                </a:cxn>
                <a:cxn ang="0">
                  <a:pos x="2477" y="1517"/>
                </a:cxn>
                <a:cxn ang="0">
                  <a:pos x="2080" y="1382"/>
                </a:cxn>
                <a:cxn ang="0">
                  <a:pos x="1515" y="2178"/>
                </a:cxn>
                <a:cxn ang="0">
                  <a:pos x="1639" y="2686"/>
                </a:cxn>
                <a:cxn ang="0">
                  <a:pos x="1428" y="2932"/>
                </a:cxn>
                <a:cxn ang="0">
                  <a:pos x="1121" y="2816"/>
                </a:cxn>
                <a:cxn ang="0">
                  <a:pos x="1129" y="2487"/>
                </a:cxn>
                <a:cxn ang="0">
                  <a:pos x="1413" y="2321"/>
                </a:cxn>
                <a:cxn ang="0">
                  <a:pos x="1431" y="1587"/>
                </a:cxn>
                <a:cxn ang="0">
                  <a:pos x="954" y="1270"/>
                </a:cxn>
                <a:cxn ang="0">
                  <a:pos x="196" y="1138"/>
                </a:cxn>
                <a:cxn ang="0">
                  <a:pos x="65" y="378"/>
                </a:cxn>
                <a:cxn ang="0">
                  <a:pos x="1533" y="1182"/>
                </a:cxn>
                <a:cxn ang="0">
                  <a:pos x="1925" y="1186"/>
                </a:cxn>
                <a:cxn ang="0">
                  <a:pos x="2114" y="972"/>
                </a:cxn>
                <a:cxn ang="0">
                  <a:pos x="1732" y="1085"/>
                </a:cxn>
                <a:cxn ang="0">
                  <a:pos x="2147" y="1514"/>
                </a:cxn>
                <a:cxn ang="0">
                  <a:pos x="1918" y="1841"/>
                </a:cxn>
                <a:cxn ang="0">
                  <a:pos x="1979" y="2139"/>
                </a:cxn>
                <a:cxn ang="0">
                  <a:pos x="2089" y="1757"/>
                </a:cxn>
                <a:cxn ang="0">
                  <a:pos x="2167" y="1508"/>
                </a:cxn>
                <a:cxn ang="0">
                  <a:pos x="1273" y="1619"/>
                </a:cxn>
                <a:cxn ang="0">
                  <a:pos x="1038" y="1398"/>
                </a:cxn>
                <a:cxn ang="0">
                  <a:pos x="1199" y="1722"/>
                </a:cxn>
                <a:cxn ang="0">
                  <a:pos x="1293" y="2035"/>
                </a:cxn>
                <a:cxn ang="0">
                  <a:pos x="650" y="326"/>
                </a:cxn>
                <a:cxn ang="0">
                  <a:pos x="1414" y="2691"/>
                </a:cxn>
                <a:cxn ang="0">
                  <a:pos x="1400" y="2566"/>
                </a:cxn>
                <a:cxn ang="0">
                  <a:pos x="1357" y="2532"/>
                </a:cxn>
                <a:cxn ang="0">
                  <a:pos x="1432" y="2647"/>
                </a:cxn>
                <a:cxn ang="0">
                  <a:pos x="1338" y="2742"/>
                </a:cxn>
                <a:cxn ang="0">
                  <a:pos x="2704" y="1212"/>
                </a:cxn>
                <a:cxn ang="0">
                  <a:pos x="2809" y="979"/>
                </a:cxn>
                <a:cxn ang="0">
                  <a:pos x="2629" y="1018"/>
                </a:cxn>
                <a:cxn ang="0">
                  <a:pos x="2883" y="985"/>
                </a:cxn>
                <a:cxn ang="0">
                  <a:pos x="1422" y="2451"/>
                </a:cxn>
                <a:cxn ang="0">
                  <a:pos x="1407" y="2447"/>
                </a:cxn>
                <a:cxn ang="0">
                  <a:pos x="1384" y="2443"/>
                </a:cxn>
                <a:cxn ang="0">
                  <a:pos x="1157" y="2573"/>
                </a:cxn>
                <a:cxn ang="0">
                  <a:pos x="1282" y="2861"/>
                </a:cxn>
                <a:cxn ang="0">
                  <a:pos x="1564" y="2721"/>
                </a:cxn>
                <a:cxn ang="0">
                  <a:pos x="2799" y="751"/>
                </a:cxn>
                <a:cxn ang="0">
                  <a:pos x="3147" y="1049"/>
                </a:cxn>
                <a:cxn ang="0">
                  <a:pos x="2983" y="1482"/>
                </a:cxn>
                <a:cxn ang="0">
                  <a:pos x="2536" y="1483"/>
                </a:cxn>
                <a:cxn ang="0">
                  <a:pos x="2359" y="1199"/>
                </a:cxn>
                <a:cxn ang="0">
                  <a:pos x="2357" y="1175"/>
                </a:cxn>
                <a:cxn ang="0">
                  <a:pos x="2414" y="942"/>
                </a:cxn>
                <a:cxn ang="0">
                  <a:pos x="758" y="80"/>
                </a:cxn>
                <a:cxn ang="0">
                  <a:pos x="1251" y="547"/>
                </a:cxn>
                <a:cxn ang="0">
                  <a:pos x="1106" y="1068"/>
                </a:cxn>
                <a:cxn ang="0">
                  <a:pos x="991" y="1165"/>
                </a:cxn>
                <a:cxn ang="0">
                  <a:pos x="312" y="1143"/>
                </a:cxn>
                <a:cxn ang="0">
                  <a:pos x="100" y="490"/>
                </a:cxn>
                <a:cxn ang="0">
                  <a:pos x="638" y="73"/>
                </a:cxn>
              </a:cxnLst>
              <a:rect l="0" t="0" r="r" b="b"/>
              <a:pathLst>
                <a:path w="3221" h="2941">
                  <a:moveTo>
                    <a:pt x="668" y="0"/>
                  </a:moveTo>
                  <a:lnTo>
                    <a:pt x="702" y="1"/>
                  </a:lnTo>
                  <a:lnTo>
                    <a:pt x="737" y="3"/>
                  </a:lnTo>
                  <a:lnTo>
                    <a:pt x="770" y="7"/>
                  </a:lnTo>
                  <a:lnTo>
                    <a:pt x="803" y="13"/>
                  </a:lnTo>
                  <a:lnTo>
                    <a:pt x="835" y="21"/>
                  </a:lnTo>
                  <a:lnTo>
                    <a:pt x="867" y="30"/>
                  </a:lnTo>
                  <a:lnTo>
                    <a:pt x="899" y="40"/>
                  </a:lnTo>
                  <a:lnTo>
                    <a:pt x="929" y="53"/>
                  </a:lnTo>
                  <a:lnTo>
                    <a:pt x="958" y="65"/>
                  </a:lnTo>
                  <a:lnTo>
                    <a:pt x="987" y="81"/>
                  </a:lnTo>
                  <a:lnTo>
                    <a:pt x="1015" y="96"/>
                  </a:lnTo>
                  <a:lnTo>
                    <a:pt x="1042" y="114"/>
                  </a:lnTo>
                  <a:lnTo>
                    <a:pt x="1068" y="132"/>
                  </a:lnTo>
                  <a:lnTo>
                    <a:pt x="1094" y="152"/>
                  </a:lnTo>
                  <a:lnTo>
                    <a:pt x="1117" y="173"/>
                  </a:lnTo>
                  <a:lnTo>
                    <a:pt x="1141" y="195"/>
                  </a:lnTo>
                  <a:lnTo>
                    <a:pt x="1163" y="218"/>
                  </a:lnTo>
                  <a:lnTo>
                    <a:pt x="1184" y="242"/>
                  </a:lnTo>
                  <a:lnTo>
                    <a:pt x="1204" y="268"/>
                  </a:lnTo>
                  <a:lnTo>
                    <a:pt x="1222" y="294"/>
                  </a:lnTo>
                  <a:lnTo>
                    <a:pt x="1240" y="321"/>
                  </a:lnTo>
                  <a:lnTo>
                    <a:pt x="1255" y="349"/>
                  </a:lnTo>
                  <a:lnTo>
                    <a:pt x="1271" y="378"/>
                  </a:lnTo>
                  <a:lnTo>
                    <a:pt x="1284" y="407"/>
                  </a:lnTo>
                  <a:lnTo>
                    <a:pt x="1296" y="438"/>
                  </a:lnTo>
                  <a:lnTo>
                    <a:pt x="1306" y="469"/>
                  </a:lnTo>
                  <a:lnTo>
                    <a:pt x="1316" y="500"/>
                  </a:lnTo>
                  <a:lnTo>
                    <a:pt x="1323" y="532"/>
                  </a:lnTo>
                  <a:lnTo>
                    <a:pt x="1329" y="565"/>
                  </a:lnTo>
                  <a:lnTo>
                    <a:pt x="1333" y="598"/>
                  </a:lnTo>
                  <a:lnTo>
                    <a:pt x="1335" y="632"/>
                  </a:lnTo>
                  <a:lnTo>
                    <a:pt x="1336" y="666"/>
                  </a:lnTo>
                  <a:lnTo>
                    <a:pt x="1336" y="699"/>
                  </a:lnTo>
                  <a:lnTo>
                    <a:pt x="1333" y="730"/>
                  </a:lnTo>
                  <a:lnTo>
                    <a:pt x="1330" y="760"/>
                  </a:lnTo>
                  <a:lnTo>
                    <a:pt x="1325" y="790"/>
                  </a:lnTo>
                  <a:lnTo>
                    <a:pt x="1319" y="820"/>
                  </a:lnTo>
                  <a:lnTo>
                    <a:pt x="1311" y="849"/>
                  </a:lnTo>
                  <a:lnTo>
                    <a:pt x="1302" y="878"/>
                  </a:lnTo>
                  <a:lnTo>
                    <a:pt x="1293" y="906"/>
                  </a:lnTo>
                  <a:lnTo>
                    <a:pt x="1281" y="934"/>
                  </a:lnTo>
                  <a:lnTo>
                    <a:pt x="1269" y="960"/>
                  </a:lnTo>
                  <a:lnTo>
                    <a:pt x="1254" y="986"/>
                  </a:lnTo>
                  <a:lnTo>
                    <a:pt x="1240" y="1012"/>
                  </a:lnTo>
                  <a:lnTo>
                    <a:pt x="1224" y="1037"/>
                  </a:lnTo>
                  <a:lnTo>
                    <a:pt x="1208" y="1061"/>
                  </a:lnTo>
                  <a:lnTo>
                    <a:pt x="1189" y="1084"/>
                  </a:lnTo>
                  <a:lnTo>
                    <a:pt x="1170" y="1106"/>
                  </a:lnTo>
                  <a:lnTo>
                    <a:pt x="1203" y="1128"/>
                  </a:lnTo>
                  <a:lnTo>
                    <a:pt x="1235" y="1149"/>
                  </a:lnTo>
                  <a:lnTo>
                    <a:pt x="1269" y="1171"/>
                  </a:lnTo>
                  <a:lnTo>
                    <a:pt x="1304" y="1192"/>
                  </a:lnTo>
                  <a:lnTo>
                    <a:pt x="1338" y="1212"/>
                  </a:lnTo>
                  <a:lnTo>
                    <a:pt x="1373" y="1231"/>
                  </a:lnTo>
                  <a:lnTo>
                    <a:pt x="1406" y="1248"/>
                  </a:lnTo>
                  <a:lnTo>
                    <a:pt x="1438" y="1263"/>
                  </a:lnTo>
                  <a:lnTo>
                    <a:pt x="1466" y="1274"/>
                  </a:lnTo>
                  <a:lnTo>
                    <a:pt x="1493" y="1283"/>
                  </a:lnTo>
                  <a:lnTo>
                    <a:pt x="1518" y="1291"/>
                  </a:lnTo>
                  <a:lnTo>
                    <a:pt x="1543" y="1297"/>
                  </a:lnTo>
                  <a:lnTo>
                    <a:pt x="1568" y="1302"/>
                  </a:lnTo>
                  <a:lnTo>
                    <a:pt x="1593" y="1306"/>
                  </a:lnTo>
                  <a:lnTo>
                    <a:pt x="1618" y="1309"/>
                  </a:lnTo>
                  <a:lnTo>
                    <a:pt x="1643" y="1312"/>
                  </a:lnTo>
                  <a:lnTo>
                    <a:pt x="1643" y="1312"/>
                  </a:lnTo>
                  <a:lnTo>
                    <a:pt x="1646" y="1312"/>
                  </a:lnTo>
                  <a:lnTo>
                    <a:pt x="1648" y="1312"/>
                  </a:lnTo>
                  <a:lnTo>
                    <a:pt x="1648" y="1312"/>
                  </a:lnTo>
                  <a:lnTo>
                    <a:pt x="1650" y="1312"/>
                  </a:lnTo>
                  <a:lnTo>
                    <a:pt x="1651" y="1313"/>
                  </a:lnTo>
                  <a:lnTo>
                    <a:pt x="1653" y="1313"/>
                  </a:lnTo>
                  <a:lnTo>
                    <a:pt x="1655" y="1313"/>
                  </a:lnTo>
                  <a:lnTo>
                    <a:pt x="1655" y="1313"/>
                  </a:lnTo>
                  <a:lnTo>
                    <a:pt x="1657" y="1313"/>
                  </a:lnTo>
                  <a:lnTo>
                    <a:pt x="1658" y="1313"/>
                  </a:lnTo>
                  <a:lnTo>
                    <a:pt x="1659" y="1313"/>
                  </a:lnTo>
                  <a:lnTo>
                    <a:pt x="1661" y="1314"/>
                  </a:lnTo>
                  <a:lnTo>
                    <a:pt x="1662" y="1314"/>
                  </a:lnTo>
                  <a:lnTo>
                    <a:pt x="1663" y="1314"/>
                  </a:lnTo>
                  <a:lnTo>
                    <a:pt x="1665" y="1314"/>
                  </a:lnTo>
                  <a:lnTo>
                    <a:pt x="1666" y="1314"/>
                  </a:lnTo>
                  <a:lnTo>
                    <a:pt x="1666" y="1314"/>
                  </a:lnTo>
                  <a:lnTo>
                    <a:pt x="1668" y="1314"/>
                  </a:lnTo>
                  <a:lnTo>
                    <a:pt x="1669" y="1314"/>
                  </a:lnTo>
                  <a:lnTo>
                    <a:pt x="1670" y="1315"/>
                  </a:lnTo>
                  <a:lnTo>
                    <a:pt x="1673" y="1315"/>
                  </a:lnTo>
                  <a:lnTo>
                    <a:pt x="1681" y="1317"/>
                  </a:lnTo>
                  <a:lnTo>
                    <a:pt x="1681" y="1317"/>
                  </a:lnTo>
                  <a:lnTo>
                    <a:pt x="1683" y="1317"/>
                  </a:lnTo>
                  <a:lnTo>
                    <a:pt x="1712" y="1320"/>
                  </a:lnTo>
                  <a:lnTo>
                    <a:pt x="1742" y="1322"/>
                  </a:lnTo>
                  <a:lnTo>
                    <a:pt x="1773" y="1324"/>
                  </a:lnTo>
                  <a:lnTo>
                    <a:pt x="1804" y="1326"/>
                  </a:lnTo>
                  <a:lnTo>
                    <a:pt x="1837" y="1327"/>
                  </a:lnTo>
                  <a:lnTo>
                    <a:pt x="1870" y="1327"/>
                  </a:lnTo>
                  <a:lnTo>
                    <a:pt x="1903" y="1325"/>
                  </a:lnTo>
                  <a:lnTo>
                    <a:pt x="1937" y="1322"/>
                  </a:lnTo>
                  <a:lnTo>
                    <a:pt x="1973" y="1317"/>
                  </a:lnTo>
                  <a:lnTo>
                    <a:pt x="2010" y="1310"/>
                  </a:lnTo>
                  <a:lnTo>
                    <a:pt x="2046" y="1301"/>
                  </a:lnTo>
                  <a:lnTo>
                    <a:pt x="2081" y="1291"/>
                  </a:lnTo>
                  <a:lnTo>
                    <a:pt x="2118" y="1279"/>
                  </a:lnTo>
                  <a:lnTo>
                    <a:pt x="2153" y="1266"/>
                  </a:lnTo>
                  <a:lnTo>
                    <a:pt x="2188" y="1251"/>
                  </a:lnTo>
                  <a:lnTo>
                    <a:pt x="2222" y="1235"/>
                  </a:lnTo>
                  <a:lnTo>
                    <a:pt x="2241" y="1226"/>
                  </a:lnTo>
                  <a:lnTo>
                    <a:pt x="2260" y="1217"/>
                  </a:lnTo>
                  <a:lnTo>
                    <a:pt x="2278" y="1207"/>
                  </a:lnTo>
                  <a:lnTo>
                    <a:pt x="2297" y="1197"/>
                  </a:lnTo>
                  <a:lnTo>
                    <a:pt x="2296" y="1186"/>
                  </a:lnTo>
                  <a:lnTo>
                    <a:pt x="2295" y="1174"/>
                  </a:lnTo>
                  <a:lnTo>
                    <a:pt x="2294" y="1161"/>
                  </a:lnTo>
                  <a:lnTo>
                    <a:pt x="2294" y="1150"/>
                  </a:lnTo>
                  <a:lnTo>
                    <a:pt x="2295" y="1126"/>
                  </a:lnTo>
                  <a:lnTo>
                    <a:pt x="2297" y="1102"/>
                  </a:lnTo>
                  <a:lnTo>
                    <a:pt x="2299" y="1078"/>
                  </a:lnTo>
                  <a:lnTo>
                    <a:pt x="2303" y="1056"/>
                  </a:lnTo>
                  <a:lnTo>
                    <a:pt x="2308" y="1034"/>
                  </a:lnTo>
                  <a:lnTo>
                    <a:pt x="2315" y="1012"/>
                  </a:lnTo>
                  <a:lnTo>
                    <a:pt x="2322" y="990"/>
                  </a:lnTo>
                  <a:lnTo>
                    <a:pt x="2330" y="969"/>
                  </a:lnTo>
                  <a:lnTo>
                    <a:pt x="2340" y="949"/>
                  </a:lnTo>
                  <a:lnTo>
                    <a:pt x="2350" y="928"/>
                  </a:lnTo>
                  <a:lnTo>
                    <a:pt x="2361" y="910"/>
                  </a:lnTo>
                  <a:lnTo>
                    <a:pt x="2374" y="891"/>
                  </a:lnTo>
                  <a:lnTo>
                    <a:pt x="2386" y="872"/>
                  </a:lnTo>
                  <a:lnTo>
                    <a:pt x="2400" y="855"/>
                  </a:lnTo>
                  <a:lnTo>
                    <a:pt x="2414" y="838"/>
                  </a:lnTo>
                  <a:lnTo>
                    <a:pt x="2430" y="822"/>
                  </a:lnTo>
                  <a:lnTo>
                    <a:pt x="2446" y="807"/>
                  </a:lnTo>
                  <a:lnTo>
                    <a:pt x="2463" y="793"/>
                  </a:lnTo>
                  <a:lnTo>
                    <a:pt x="2481" y="778"/>
                  </a:lnTo>
                  <a:lnTo>
                    <a:pt x="2498" y="766"/>
                  </a:lnTo>
                  <a:lnTo>
                    <a:pt x="2517" y="753"/>
                  </a:lnTo>
                  <a:lnTo>
                    <a:pt x="2537" y="742"/>
                  </a:lnTo>
                  <a:lnTo>
                    <a:pt x="2556" y="733"/>
                  </a:lnTo>
                  <a:lnTo>
                    <a:pt x="2577" y="723"/>
                  </a:lnTo>
                  <a:lnTo>
                    <a:pt x="2599" y="715"/>
                  </a:lnTo>
                  <a:lnTo>
                    <a:pt x="2620" y="708"/>
                  </a:lnTo>
                  <a:lnTo>
                    <a:pt x="2643" y="702"/>
                  </a:lnTo>
                  <a:lnTo>
                    <a:pt x="2664" y="696"/>
                  </a:lnTo>
                  <a:lnTo>
                    <a:pt x="2687" y="692"/>
                  </a:lnTo>
                  <a:lnTo>
                    <a:pt x="2711" y="689"/>
                  </a:lnTo>
                  <a:lnTo>
                    <a:pt x="2734" y="687"/>
                  </a:lnTo>
                  <a:lnTo>
                    <a:pt x="2758" y="686"/>
                  </a:lnTo>
                  <a:lnTo>
                    <a:pt x="2782" y="687"/>
                  </a:lnTo>
                  <a:lnTo>
                    <a:pt x="2805" y="689"/>
                  </a:lnTo>
                  <a:lnTo>
                    <a:pt x="2828" y="692"/>
                  </a:lnTo>
                  <a:lnTo>
                    <a:pt x="2851" y="696"/>
                  </a:lnTo>
                  <a:lnTo>
                    <a:pt x="2874" y="702"/>
                  </a:lnTo>
                  <a:lnTo>
                    <a:pt x="2896" y="708"/>
                  </a:lnTo>
                  <a:lnTo>
                    <a:pt x="2917" y="715"/>
                  </a:lnTo>
                  <a:lnTo>
                    <a:pt x="2938" y="723"/>
                  </a:lnTo>
                  <a:lnTo>
                    <a:pt x="2959" y="733"/>
                  </a:lnTo>
                  <a:lnTo>
                    <a:pt x="2979" y="742"/>
                  </a:lnTo>
                  <a:lnTo>
                    <a:pt x="2998" y="753"/>
                  </a:lnTo>
                  <a:lnTo>
                    <a:pt x="3017" y="766"/>
                  </a:lnTo>
                  <a:lnTo>
                    <a:pt x="3036" y="778"/>
                  </a:lnTo>
                  <a:lnTo>
                    <a:pt x="3053" y="793"/>
                  </a:lnTo>
                  <a:lnTo>
                    <a:pt x="3070" y="807"/>
                  </a:lnTo>
                  <a:lnTo>
                    <a:pt x="3086" y="822"/>
                  </a:lnTo>
                  <a:lnTo>
                    <a:pt x="3101" y="838"/>
                  </a:lnTo>
                  <a:lnTo>
                    <a:pt x="3116" y="855"/>
                  </a:lnTo>
                  <a:lnTo>
                    <a:pt x="3130" y="872"/>
                  </a:lnTo>
                  <a:lnTo>
                    <a:pt x="3143" y="891"/>
                  </a:lnTo>
                  <a:lnTo>
                    <a:pt x="3155" y="910"/>
                  </a:lnTo>
                  <a:lnTo>
                    <a:pt x="3165" y="928"/>
                  </a:lnTo>
                  <a:lnTo>
                    <a:pt x="3176" y="949"/>
                  </a:lnTo>
                  <a:lnTo>
                    <a:pt x="3185" y="969"/>
                  </a:lnTo>
                  <a:lnTo>
                    <a:pt x="3193" y="990"/>
                  </a:lnTo>
                  <a:lnTo>
                    <a:pt x="3201" y="1012"/>
                  </a:lnTo>
                  <a:lnTo>
                    <a:pt x="3207" y="1034"/>
                  </a:lnTo>
                  <a:lnTo>
                    <a:pt x="3212" y="1056"/>
                  </a:lnTo>
                  <a:lnTo>
                    <a:pt x="3216" y="1078"/>
                  </a:lnTo>
                  <a:lnTo>
                    <a:pt x="3219" y="1102"/>
                  </a:lnTo>
                  <a:lnTo>
                    <a:pt x="3221" y="1126"/>
                  </a:lnTo>
                  <a:lnTo>
                    <a:pt x="3221" y="1150"/>
                  </a:lnTo>
                  <a:lnTo>
                    <a:pt x="3221" y="1174"/>
                  </a:lnTo>
                  <a:lnTo>
                    <a:pt x="3219" y="1196"/>
                  </a:lnTo>
                  <a:lnTo>
                    <a:pt x="3216" y="1220"/>
                  </a:lnTo>
                  <a:lnTo>
                    <a:pt x="3212" y="1243"/>
                  </a:lnTo>
                  <a:lnTo>
                    <a:pt x="3207" y="1265"/>
                  </a:lnTo>
                  <a:lnTo>
                    <a:pt x="3201" y="1288"/>
                  </a:lnTo>
                  <a:lnTo>
                    <a:pt x="3193" y="1308"/>
                  </a:lnTo>
                  <a:lnTo>
                    <a:pt x="3185" y="1330"/>
                  </a:lnTo>
                  <a:lnTo>
                    <a:pt x="3176" y="1350"/>
                  </a:lnTo>
                  <a:lnTo>
                    <a:pt x="3165" y="1370"/>
                  </a:lnTo>
                  <a:lnTo>
                    <a:pt x="3155" y="1389"/>
                  </a:lnTo>
                  <a:lnTo>
                    <a:pt x="3143" y="1409"/>
                  </a:lnTo>
                  <a:lnTo>
                    <a:pt x="3130" y="1426"/>
                  </a:lnTo>
                  <a:lnTo>
                    <a:pt x="3116" y="1444"/>
                  </a:lnTo>
                  <a:lnTo>
                    <a:pt x="3101" y="1460"/>
                  </a:lnTo>
                  <a:lnTo>
                    <a:pt x="3086" y="1477"/>
                  </a:lnTo>
                  <a:lnTo>
                    <a:pt x="3070" y="1492"/>
                  </a:lnTo>
                  <a:lnTo>
                    <a:pt x="3053" y="1507"/>
                  </a:lnTo>
                  <a:lnTo>
                    <a:pt x="3036" y="1520"/>
                  </a:lnTo>
                  <a:lnTo>
                    <a:pt x="3017" y="1533"/>
                  </a:lnTo>
                  <a:lnTo>
                    <a:pt x="2998" y="1545"/>
                  </a:lnTo>
                  <a:lnTo>
                    <a:pt x="2979" y="1557"/>
                  </a:lnTo>
                  <a:lnTo>
                    <a:pt x="2959" y="1567"/>
                  </a:lnTo>
                  <a:lnTo>
                    <a:pt x="2938" y="1576"/>
                  </a:lnTo>
                  <a:lnTo>
                    <a:pt x="2917" y="1585"/>
                  </a:lnTo>
                  <a:lnTo>
                    <a:pt x="2896" y="1592"/>
                  </a:lnTo>
                  <a:lnTo>
                    <a:pt x="2874" y="1598"/>
                  </a:lnTo>
                  <a:lnTo>
                    <a:pt x="2851" y="1603"/>
                  </a:lnTo>
                  <a:lnTo>
                    <a:pt x="2828" y="1607"/>
                  </a:lnTo>
                  <a:lnTo>
                    <a:pt x="2805" y="1609"/>
                  </a:lnTo>
                  <a:lnTo>
                    <a:pt x="2782" y="1612"/>
                  </a:lnTo>
                  <a:lnTo>
                    <a:pt x="2758" y="1613"/>
                  </a:lnTo>
                  <a:lnTo>
                    <a:pt x="2737" y="1612"/>
                  </a:lnTo>
                  <a:lnTo>
                    <a:pt x="2716" y="1610"/>
                  </a:lnTo>
                  <a:lnTo>
                    <a:pt x="2695" y="1608"/>
                  </a:lnTo>
                  <a:lnTo>
                    <a:pt x="2676" y="1605"/>
                  </a:lnTo>
                  <a:lnTo>
                    <a:pt x="2655" y="1601"/>
                  </a:lnTo>
                  <a:lnTo>
                    <a:pt x="2635" y="1596"/>
                  </a:lnTo>
                  <a:lnTo>
                    <a:pt x="2617" y="1590"/>
                  </a:lnTo>
                  <a:lnTo>
                    <a:pt x="2597" y="1584"/>
                  </a:lnTo>
                  <a:lnTo>
                    <a:pt x="2579" y="1576"/>
                  </a:lnTo>
                  <a:lnTo>
                    <a:pt x="2561" y="1568"/>
                  </a:lnTo>
                  <a:lnTo>
                    <a:pt x="2543" y="1560"/>
                  </a:lnTo>
                  <a:lnTo>
                    <a:pt x="2525" y="1550"/>
                  </a:lnTo>
                  <a:lnTo>
                    <a:pt x="2509" y="1540"/>
                  </a:lnTo>
                  <a:lnTo>
                    <a:pt x="2492" y="1529"/>
                  </a:lnTo>
                  <a:lnTo>
                    <a:pt x="2477" y="1517"/>
                  </a:lnTo>
                  <a:lnTo>
                    <a:pt x="2461" y="1505"/>
                  </a:lnTo>
                  <a:lnTo>
                    <a:pt x="2446" y="1492"/>
                  </a:lnTo>
                  <a:lnTo>
                    <a:pt x="2432" y="1479"/>
                  </a:lnTo>
                  <a:lnTo>
                    <a:pt x="2418" y="1465"/>
                  </a:lnTo>
                  <a:lnTo>
                    <a:pt x="2405" y="1450"/>
                  </a:lnTo>
                  <a:lnTo>
                    <a:pt x="2393" y="1435"/>
                  </a:lnTo>
                  <a:lnTo>
                    <a:pt x="2381" y="1419"/>
                  </a:lnTo>
                  <a:lnTo>
                    <a:pt x="2370" y="1402"/>
                  </a:lnTo>
                  <a:lnTo>
                    <a:pt x="2359" y="1386"/>
                  </a:lnTo>
                  <a:lnTo>
                    <a:pt x="2350" y="1369"/>
                  </a:lnTo>
                  <a:lnTo>
                    <a:pt x="2341" y="1352"/>
                  </a:lnTo>
                  <a:lnTo>
                    <a:pt x="2332" y="1333"/>
                  </a:lnTo>
                  <a:lnTo>
                    <a:pt x="2325" y="1315"/>
                  </a:lnTo>
                  <a:lnTo>
                    <a:pt x="2318" y="1296"/>
                  </a:lnTo>
                  <a:lnTo>
                    <a:pt x="2312" y="1277"/>
                  </a:lnTo>
                  <a:lnTo>
                    <a:pt x="2306" y="1258"/>
                  </a:lnTo>
                  <a:lnTo>
                    <a:pt x="2302" y="1238"/>
                  </a:lnTo>
                  <a:lnTo>
                    <a:pt x="2274" y="1253"/>
                  </a:lnTo>
                  <a:lnTo>
                    <a:pt x="2246" y="1271"/>
                  </a:lnTo>
                  <a:lnTo>
                    <a:pt x="2217" y="1288"/>
                  </a:lnTo>
                  <a:lnTo>
                    <a:pt x="2188" y="1306"/>
                  </a:lnTo>
                  <a:lnTo>
                    <a:pt x="2160" y="1325"/>
                  </a:lnTo>
                  <a:lnTo>
                    <a:pt x="2132" y="1343"/>
                  </a:lnTo>
                  <a:lnTo>
                    <a:pt x="2105" y="1362"/>
                  </a:lnTo>
                  <a:lnTo>
                    <a:pt x="2080" y="1382"/>
                  </a:lnTo>
                  <a:lnTo>
                    <a:pt x="2061" y="1397"/>
                  </a:lnTo>
                  <a:lnTo>
                    <a:pt x="2041" y="1413"/>
                  </a:lnTo>
                  <a:lnTo>
                    <a:pt x="2023" y="1429"/>
                  </a:lnTo>
                  <a:lnTo>
                    <a:pt x="2007" y="1445"/>
                  </a:lnTo>
                  <a:lnTo>
                    <a:pt x="1990" y="1461"/>
                  </a:lnTo>
                  <a:lnTo>
                    <a:pt x="1974" y="1478"/>
                  </a:lnTo>
                  <a:lnTo>
                    <a:pt x="1960" y="1495"/>
                  </a:lnTo>
                  <a:lnTo>
                    <a:pt x="1945" y="1511"/>
                  </a:lnTo>
                  <a:lnTo>
                    <a:pt x="1917" y="1545"/>
                  </a:lnTo>
                  <a:lnTo>
                    <a:pt x="1889" y="1581"/>
                  </a:lnTo>
                  <a:lnTo>
                    <a:pt x="1862" y="1619"/>
                  </a:lnTo>
                  <a:lnTo>
                    <a:pt x="1834" y="1658"/>
                  </a:lnTo>
                  <a:lnTo>
                    <a:pt x="1804" y="1701"/>
                  </a:lnTo>
                  <a:lnTo>
                    <a:pt x="1774" y="1744"/>
                  </a:lnTo>
                  <a:lnTo>
                    <a:pt x="1743" y="1787"/>
                  </a:lnTo>
                  <a:lnTo>
                    <a:pt x="1712" y="1833"/>
                  </a:lnTo>
                  <a:lnTo>
                    <a:pt x="1682" y="1878"/>
                  </a:lnTo>
                  <a:lnTo>
                    <a:pt x="1653" y="1921"/>
                  </a:lnTo>
                  <a:lnTo>
                    <a:pt x="1626" y="1964"/>
                  </a:lnTo>
                  <a:lnTo>
                    <a:pt x="1601" y="2005"/>
                  </a:lnTo>
                  <a:lnTo>
                    <a:pt x="1579" y="2043"/>
                  </a:lnTo>
                  <a:lnTo>
                    <a:pt x="1560" y="2079"/>
                  </a:lnTo>
                  <a:lnTo>
                    <a:pt x="1543" y="2114"/>
                  </a:lnTo>
                  <a:lnTo>
                    <a:pt x="1528" y="2146"/>
                  </a:lnTo>
                  <a:lnTo>
                    <a:pt x="1515" y="2178"/>
                  </a:lnTo>
                  <a:lnTo>
                    <a:pt x="1503" y="2208"/>
                  </a:lnTo>
                  <a:lnTo>
                    <a:pt x="1492" y="2238"/>
                  </a:lnTo>
                  <a:lnTo>
                    <a:pt x="1482" y="2268"/>
                  </a:lnTo>
                  <a:lnTo>
                    <a:pt x="1471" y="2299"/>
                  </a:lnTo>
                  <a:lnTo>
                    <a:pt x="1461" y="2329"/>
                  </a:lnTo>
                  <a:lnTo>
                    <a:pt x="1452" y="2359"/>
                  </a:lnTo>
                  <a:lnTo>
                    <a:pt x="1442" y="2387"/>
                  </a:lnTo>
                  <a:lnTo>
                    <a:pt x="1463" y="2394"/>
                  </a:lnTo>
                  <a:lnTo>
                    <a:pt x="1484" y="2403"/>
                  </a:lnTo>
                  <a:lnTo>
                    <a:pt x="1503" y="2415"/>
                  </a:lnTo>
                  <a:lnTo>
                    <a:pt x="1522" y="2426"/>
                  </a:lnTo>
                  <a:lnTo>
                    <a:pt x="1540" y="2440"/>
                  </a:lnTo>
                  <a:lnTo>
                    <a:pt x="1555" y="2455"/>
                  </a:lnTo>
                  <a:lnTo>
                    <a:pt x="1571" y="2471"/>
                  </a:lnTo>
                  <a:lnTo>
                    <a:pt x="1584" y="2488"/>
                  </a:lnTo>
                  <a:lnTo>
                    <a:pt x="1597" y="2506"/>
                  </a:lnTo>
                  <a:lnTo>
                    <a:pt x="1608" y="2526"/>
                  </a:lnTo>
                  <a:lnTo>
                    <a:pt x="1618" y="2545"/>
                  </a:lnTo>
                  <a:lnTo>
                    <a:pt x="1626" y="2567"/>
                  </a:lnTo>
                  <a:lnTo>
                    <a:pt x="1632" y="2589"/>
                  </a:lnTo>
                  <a:lnTo>
                    <a:pt x="1637" y="2610"/>
                  </a:lnTo>
                  <a:lnTo>
                    <a:pt x="1640" y="2634"/>
                  </a:lnTo>
                  <a:lnTo>
                    <a:pt x="1640" y="2657"/>
                  </a:lnTo>
                  <a:lnTo>
                    <a:pt x="1640" y="2671"/>
                  </a:lnTo>
                  <a:lnTo>
                    <a:pt x="1639" y="2686"/>
                  </a:lnTo>
                  <a:lnTo>
                    <a:pt x="1637" y="2700"/>
                  </a:lnTo>
                  <a:lnTo>
                    <a:pt x="1635" y="2715"/>
                  </a:lnTo>
                  <a:lnTo>
                    <a:pt x="1632" y="2728"/>
                  </a:lnTo>
                  <a:lnTo>
                    <a:pt x="1628" y="2742"/>
                  </a:lnTo>
                  <a:lnTo>
                    <a:pt x="1624" y="2754"/>
                  </a:lnTo>
                  <a:lnTo>
                    <a:pt x="1619" y="2768"/>
                  </a:lnTo>
                  <a:lnTo>
                    <a:pt x="1612" y="2780"/>
                  </a:lnTo>
                  <a:lnTo>
                    <a:pt x="1606" y="2793"/>
                  </a:lnTo>
                  <a:lnTo>
                    <a:pt x="1600" y="2804"/>
                  </a:lnTo>
                  <a:lnTo>
                    <a:pt x="1593" y="2816"/>
                  </a:lnTo>
                  <a:lnTo>
                    <a:pt x="1584" y="2827"/>
                  </a:lnTo>
                  <a:lnTo>
                    <a:pt x="1576" y="2838"/>
                  </a:lnTo>
                  <a:lnTo>
                    <a:pt x="1567" y="2848"/>
                  </a:lnTo>
                  <a:lnTo>
                    <a:pt x="1557" y="2858"/>
                  </a:lnTo>
                  <a:lnTo>
                    <a:pt x="1548" y="2867"/>
                  </a:lnTo>
                  <a:lnTo>
                    <a:pt x="1538" y="2876"/>
                  </a:lnTo>
                  <a:lnTo>
                    <a:pt x="1526" y="2885"/>
                  </a:lnTo>
                  <a:lnTo>
                    <a:pt x="1516" y="2893"/>
                  </a:lnTo>
                  <a:lnTo>
                    <a:pt x="1504" y="2900"/>
                  </a:lnTo>
                  <a:lnTo>
                    <a:pt x="1492" y="2906"/>
                  </a:lnTo>
                  <a:lnTo>
                    <a:pt x="1480" y="2913"/>
                  </a:lnTo>
                  <a:lnTo>
                    <a:pt x="1467" y="2919"/>
                  </a:lnTo>
                  <a:lnTo>
                    <a:pt x="1455" y="2924"/>
                  </a:lnTo>
                  <a:lnTo>
                    <a:pt x="1441" y="2928"/>
                  </a:lnTo>
                  <a:lnTo>
                    <a:pt x="1428" y="2932"/>
                  </a:lnTo>
                  <a:lnTo>
                    <a:pt x="1414" y="2935"/>
                  </a:lnTo>
                  <a:lnTo>
                    <a:pt x="1400" y="2938"/>
                  </a:lnTo>
                  <a:lnTo>
                    <a:pt x="1385" y="2940"/>
                  </a:lnTo>
                  <a:lnTo>
                    <a:pt x="1372" y="2941"/>
                  </a:lnTo>
                  <a:lnTo>
                    <a:pt x="1356" y="2941"/>
                  </a:lnTo>
                  <a:lnTo>
                    <a:pt x="1342" y="2941"/>
                  </a:lnTo>
                  <a:lnTo>
                    <a:pt x="1327" y="2940"/>
                  </a:lnTo>
                  <a:lnTo>
                    <a:pt x="1314" y="2938"/>
                  </a:lnTo>
                  <a:lnTo>
                    <a:pt x="1299" y="2935"/>
                  </a:lnTo>
                  <a:lnTo>
                    <a:pt x="1286" y="2932"/>
                  </a:lnTo>
                  <a:lnTo>
                    <a:pt x="1272" y="2928"/>
                  </a:lnTo>
                  <a:lnTo>
                    <a:pt x="1259" y="2924"/>
                  </a:lnTo>
                  <a:lnTo>
                    <a:pt x="1246" y="2919"/>
                  </a:lnTo>
                  <a:lnTo>
                    <a:pt x="1234" y="2913"/>
                  </a:lnTo>
                  <a:lnTo>
                    <a:pt x="1221" y="2906"/>
                  </a:lnTo>
                  <a:lnTo>
                    <a:pt x="1209" y="2900"/>
                  </a:lnTo>
                  <a:lnTo>
                    <a:pt x="1197" y="2893"/>
                  </a:lnTo>
                  <a:lnTo>
                    <a:pt x="1186" y="2885"/>
                  </a:lnTo>
                  <a:lnTo>
                    <a:pt x="1176" y="2876"/>
                  </a:lnTo>
                  <a:lnTo>
                    <a:pt x="1165" y="2867"/>
                  </a:lnTo>
                  <a:lnTo>
                    <a:pt x="1156" y="2858"/>
                  </a:lnTo>
                  <a:lnTo>
                    <a:pt x="1146" y="2848"/>
                  </a:lnTo>
                  <a:lnTo>
                    <a:pt x="1137" y="2838"/>
                  </a:lnTo>
                  <a:lnTo>
                    <a:pt x="1129" y="2827"/>
                  </a:lnTo>
                  <a:lnTo>
                    <a:pt x="1121" y="2816"/>
                  </a:lnTo>
                  <a:lnTo>
                    <a:pt x="1113" y="2804"/>
                  </a:lnTo>
                  <a:lnTo>
                    <a:pt x="1106" y="2793"/>
                  </a:lnTo>
                  <a:lnTo>
                    <a:pt x="1100" y="2780"/>
                  </a:lnTo>
                  <a:lnTo>
                    <a:pt x="1095" y="2768"/>
                  </a:lnTo>
                  <a:lnTo>
                    <a:pt x="1089" y="2754"/>
                  </a:lnTo>
                  <a:lnTo>
                    <a:pt x="1085" y="2742"/>
                  </a:lnTo>
                  <a:lnTo>
                    <a:pt x="1081" y="2728"/>
                  </a:lnTo>
                  <a:lnTo>
                    <a:pt x="1078" y="2715"/>
                  </a:lnTo>
                  <a:lnTo>
                    <a:pt x="1076" y="2700"/>
                  </a:lnTo>
                  <a:lnTo>
                    <a:pt x="1074" y="2686"/>
                  </a:lnTo>
                  <a:lnTo>
                    <a:pt x="1073" y="2671"/>
                  </a:lnTo>
                  <a:lnTo>
                    <a:pt x="1072" y="2657"/>
                  </a:lnTo>
                  <a:lnTo>
                    <a:pt x="1073" y="2643"/>
                  </a:lnTo>
                  <a:lnTo>
                    <a:pt x="1074" y="2628"/>
                  </a:lnTo>
                  <a:lnTo>
                    <a:pt x="1076" y="2615"/>
                  </a:lnTo>
                  <a:lnTo>
                    <a:pt x="1078" y="2600"/>
                  </a:lnTo>
                  <a:lnTo>
                    <a:pt x="1081" y="2587"/>
                  </a:lnTo>
                  <a:lnTo>
                    <a:pt x="1085" y="2573"/>
                  </a:lnTo>
                  <a:lnTo>
                    <a:pt x="1089" y="2560"/>
                  </a:lnTo>
                  <a:lnTo>
                    <a:pt x="1095" y="2547"/>
                  </a:lnTo>
                  <a:lnTo>
                    <a:pt x="1100" y="2534"/>
                  </a:lnTo>
                  <a:lnTo>
                    <a:pt x="1106" y="2522"/>
                  </a:lnTo>
                  <a:lnTo>
                    <a:pt x="1113" y="2510"/>
                  </a:lnTo>
                  <a:lnTo>
                    <a:pt x="1121" y="2499"/>
                  </a:lnTo>
                  <a:lnTo>
                    <a:pt x="1129" y="2487"/>
                  </a:lnTo>
                  <a:lnTo>
                    <a:pt x="1137" y="2477"/>
                  </a:lnTo>
                  <a:lnTo>
                    <a:pt x="1146" y="2467"/>
                  </a:lnTo>
                  <a:lnTo>
                    <a:pt x="1156" y="2457"/>
                  </a:lnTo>
                  <a:lnTo>
                    <a:pt x="1165" y="2447"/>
                  </a:lnTo>
                  <a:lnTo>
                    <a:pt x="1176" y="2439"/>
                  </a:lnTo>
                  <a:lnTo>
                    <a:pt x="1186" y="2430"/>
                  </a:lnTo>
                  <a:lnTo>
                    <a:pt x="1197" y="2422"/>
                  </a:lnTo>
                  <a:lnTo>
                    <a:pt x="1209" y="2415"/>
                  </a:lnTo>
                  <a:lnTo>
                    <a:pt x="1221" y="2408"/>
                  </a:lnTo>
                  <a:lnTo>
                    <a:pt x="1234" y="2401"/>
                  </a:lnTo>
                  <a:lnTo>
                    <a:pt x="1246" y="2396"/>
                  </a:lnTo>
                  <a:lnTo>
                    <a:pt x="1259" y="2391"/>
                  </a:lnTo>
                  <a:lnTo>
                    <a:pt x="1272" y="2387"/>
                  </a:lnTo>
                  <a:lnTo>
                    <a:pt x="1286" y="2383"/>
                  </a:lnTo>
                  <a:lnTo>
                    <a:pt x="1299" y="2380"/>
                  </a:lnTo>
                  <a:lnTo>
                    <a:pt x="1314" y="2376"/>
                  </a:lnTo>
                  <a:lnTo>
                    <a:pt x="1327" y="2375"/>
                  </a:lnTo>
                  <a:lnTo>
                    <a:pt x="1342" y="2374"/>
                  </a:lnTo>
                  <a:lnTo>
                    <a:pt x="1356" y="2373"/>
                  </a:lnTo>
                  <a:lnTo>
                    <a:pt x="1366" y="2373"/>
                  </a:lnTo>
                  <a:lnTo>
                    <a:pt x="1377" y="2374"/>
                  </a:lnTo>
                  <a:lnTo>
                    <a:pt x="1387" y="2375"/>
                  </a:lnTo>
                  <a:lnTo>
                    <a:pt x="1398" y="2376"/>
                  </a:lnTo>
                  <a:lnTo>
                    <a:pt x="1406" y="2350"/>
                  </a:lnTo>
                  <a:lnTo>
                    <a:pt x="1413" y="2321"/>
                  </a:lnTo>
                  <a:lnTo>
                    <a:pt x="1421" y="2291"/>
                  </a:lnTo>
                  <a:lnTo>
                    <a:pt x="1430" y="2260"/>
                  </a:lnTo>
                  <a:lnTo>
                    <a:pt x="1438" y="2228"/>
                  </a:lnTo>
                  <a:lnTo>
                    <a:pt x="1445" y="2197"/>
                  </a:lnTo>
                  <a:lnTo>
                    <a:pt x="1452" y="2166"/>
                  </a:lnTo>
                  <a:lnTo>
                    <a:pt x="1458" y="2133"/>
                  </a:lnTo>
                  <a:lnTo>
                    <a:pt x="1462" y="2100"/>
                  </a:lnTo>
                  <a:lnTo>
                    <a:pt x="1466" y="2065"/>
                  </a:lnTo>
                  <a:lnTo>
                    <a:pt x="1468" y="2030"/>
                  </a:lnTo>
                  <a:lnTo>
                    <a:pt x="1469" y="1991"/>
                  </a:lnTo>
                  <a:lnTo>
                    <a:pt x="1469" y="1953"/>
                  </a:lnTo>
                  <a:lnTo>
                    <a:pt x="1467" y="1913"/>
                  </a:lnTo>
                  <a:lnTo>
                    <a:pt x="1464" y="1871"/>
                  </a:lnTo>
                  <a:lnTo>
                    <a:pt x="1461" y="1830"/>
                  </a:lnTo>
                  <a:lnTo>
                    <a:pt x="1457" y="1789"/>
                  </a:lnTo>
                  <a:lnTo>
                    <a:pt x="1452" y="1747"/>
                  </a:lnTo>
                  <a:lnTo>
                    <a:pt x="1446" y="1708"/>
                  </a:lnTo>
                  <a:lnTo>
                    <a:pt x="1442" y="1671"/>
                  </a:lnTo>
                  <a:lnTo>
                    <a:pt x="1441" y="1666"/>
                  </a:lnTo>
                  <a:lnTo>
                    <a:pt x="1441" y="1665"/>
                  </a:lnTo>
                  <a:lnTo>
                    <a:pt x="1441" y="1664"/>
                  </a:lnTo>
                  <a:lnTo>
                    <a:pt x="1439" y="1652"/>
                  </a:lnTo>
                  <a:lnTo>
                    <a:pt x="1439" y="1651"/>
                  </a:lnTo>
                  <a:lnTo>
                    <a:pt x="1435" y="1618"/>
                  </a:lnTo>
                  <a:lnTo>
                    <a:pt x="1431" y="1587"/>
                  </a:lnTo>
                  <a:lnTo>
                    <a:pt x="1427" y="1558"/>
                  </a:lnTo>
                  <a:lnTo>
                    <a:pt x="1421" y="1531"/>
                  </a:lnTo>
                  <a:lnTo>
                    <a:pt x="1416" y="1505"/>
                  </a:lnTo>
                  <a:lnTo>
                    <a:pt x="1411" y="1480"/>
                  </a:lnTo>
                  <a:lnTo>
                    <a:pt x="1405" y="1457"/>
                  </a:lnTo>
                  <a:lnTo>
                    <a:pt x="1398" y="1436"/>
                  </a:lnTo>
                  <a:lnTo>
                    <a:pt x="1389" y="1413"/>
                  </a:lnTo>
                  <a:lnTo>
                    <a:pt x="1379" y="1392"/>
                  </a:lnTo>
                  <a:lnTo>
                    <a:pt x="1366" y="1371"/>
                  </a:lnTo>
                  <a:lnTo>
                    <a:pt x="1353" y="1352"/>
                  </a:lnTo>
                  <a:lnTo>
                    <a:pt x="1335" y="1331"/>
                  </a:lnTo>
                  <a:lnTo>
                    <a:pt x="1317" y="1309"/>
                  </a:lnTo>
                  <a:lnTo>
                    <a:pt x="1293" y="1285"/>
                  </a:lnTo>
                  <a:lnTo>
                    <a:pt x="1267" y="1261"/>
                  </a:lnTo>
                  <a:lnTo>
                    <a:pt x="1237" y="1233"/>
                  </a:lnTo>
                  <a:lnTo>
                    <a:pt x="1204" y="1204"/>
                  </a:lnTo>
                  <a:lnTo>
                    <a:pt x="1169" y="1175"/>
                  </a:lnTo>
                  <a:lnTo>
                    <a:pt x="1134" y="1145"/>
                  </a:lnTo>
                  <a:lnTo>
                    <a:pt x="1111" y="1166"/>
                  </a:lnTo>
                  <a:lnTo>
                    <a:pt x="1087" y="1186"/>
                  </a:lnTo>
                  <a:lnTo>
                    <a:pt x="1062" y="1206"/>
                  </a:lnTo>
                  <a:lnTo>
                    <a:pt x="1037" y="1223"/>
                  </a:lnTo>
                  <a:lnTo>
                    <a:pt x="1010" y="1240"/>
                  </a:lnTo>
                  <a:lnTo>
                    <a:pt x="982" y="1255"/>
                  </a:lnTo>
                  <a:lnTo>
                    <a:pt x="954" y="1270"/>
                  </a:lnTo>
                  <a:lnTo>
                    <a:pt x="924" y="1283"/>
                  </a:lnTo>
                  <a:lnTo>
                    <a:pt x="894" y="1295"/>
                  </a:lnTo>
                  <a:lnTo>
                    <a:pt x="863" y="1304"/>
                  </a:lnTo>
                  <a:lnTo>
                    <a:pt x="832" y="1313"/>
                  </a:lnTo>
                  <a:lnTo>
                    <a:pt x="801" y="1321"/>
                  </a:lnTo>
                  <a:lnTo>
                    <a:pt x="768" y="1326"/>
                  </a:lnTo>
                  <a:lnTo>
                    <a:pt x="736" y="1330"/>
                  </a:lnTo>
                  <a:lnTo>
                    <a:pt x="702" y="1333"/>
                  </a:lnTo>
                  <a:lnTo>
                    <a:pt x="668" y="1333"/>
                  </a:lnTo>
                  <a:lnTo>
                    <a:pt x="634" y="1333"/>
                  </a:lnTo>
                  <a:lnTo>
                    <a:pt x="600" y="1330"/>
                  </a:lnTo>
                  <a:lnTo>
                    <a:pt x="567" y="1326"/>
                  </a:lnTo>
                  <a:lnTo>
                    <a:pt x="533" y="1320"/>
                  </a:lnTo>
                  <a:lnTo>
                    <a:pt x="501" y="1312"/>
                  </a:lnTo>
                  <a:lnTo>
                    <a:pt x="469" y="1303"/>
                  </a:lnTo>
                  <a:lnTo>
                    <a:pt x="439" y="1293"/>
                  </a:lnTo>
                  <a:lnTo>
                    <a:pt x="408" y="1281"/>
                  </a:lnTo>
                  <a:lnTo>
                    <a:pt x="379" y="1268"/>
                  </a:lnTo>
                  <a:lnTo>
                    <a:pt x="350" y="1253"/>
                  </a:lnTo>
                  <a:lnTo>
                    <a:pt x="322" y="1237"/>
                  </a:lnTo>
                  <a:lnTo>
                    <a:pt x="295" y="1219"/>
                  </a:lnTo>
                  <a:lnTo>
                    <a:pt x="269" y="1201"/>
                  </a:lnTo>
                  <a:lnTo>
                    <a:pt x="243" y="1181"/>
                  </a:lnTo>
                  <a:lnTo>
                    <a:pt x="219" y="1160"/>
                  </a:lnTo>
                  <a:lnTo>
                    <a:pt x="196" y="1138"/>
                  </a:lnTo>
                  <a:lnTo>
                    <a:pt x="173" y="1115"/>
                  </a:lnTo>
                  <a:lnTo>
                    <a:pt x="153" y="1091"/>
                  </a:lnTo>
                  <a:lnTo>
                    <a:pt x="133" y="1066"/>
                  </a:lnTo>
                  <a:lnTo>
                    <a:pt x="114" y="1039"/>
                  </a:lnTo>
                  <a:lnTo>
                    <a:pt x="97" y="1012"/>
                  </a:lnTo>
                  <a:lnTo>
                    <a:pt x="81" y="984"/>
                  </a:lnTo>
                  <a:lnTo>
                    <a:pt x="65" y="956"/>
                  </a:lnTo>
                  <a:lnTo>
                    <a:pt x="52" y="926"/>
                  </a:lnTo>
                  <a:lnTo>
                    <a:pt x="41" y="896"/>
                  </a:lnTo>
                  <a:lnTo>
                    <a:pt x="30" y="865"/>
                  </a:lnTo>
                  <a:lnTo>
                    <a:pt x="21" y="833"/>
                  </a:lnTo>
                  <a:lnTo>
                    <a:pt x="14" y="801"/>
                  </a:lnTo>
                  <a:lnTo>
                    <a:pt x="7" y="768"/>
                  </a:lnTo>
                  <a:lnTo>
                    <a:pt x="3" y="735"/>
                  </a:lnTo>
                  <a:lnTo>
                    <a:pt x="1" y="701"/>
                  </a:lnTo>
                  <a:lnTo>
                    <a:pt x="0" y="666"/>
                  </a:lnTo>
                  <a:lnTo>
                    <a:pt x="1" y="632"/>
                  </a:lnTo>
                  <a:lnTo>
                    <a:pt x="3" y="598"/>
                  </a:lnTo>
                  <a:lnTo>
                    <a:pt x="7" y="565"/>
                  </a:lnTo>
                  <a:lnTo>
                    <a:pt x="14" y="532"/>
                  </a:lnTo>
                  <a:lnTo>
                    <a:pt x="21" y="500"/>
                  </a:lnTo>
                  <a:lnTo>
                    <a:pt x="30" y="469"/>
                  </a:lnTo>
                  <a:lnTo>
                    <a:pt x="41" y="438"/>
                  </a:lnTo>
                  <a:lnTo>
                    <a:pt x="52" y="407"/>
                  </a:lnTo>
                  <a:lnTo>
                    <a:pt x="65" y="378"/>
                  </a:lnTo>
                  <a:lnTo>
                    <a:pt x="81" y="349"/>
                  </a:lnTo>
                  <a:lnTo>
                    <a:pt x="97" y="321"/>
                  </a:lnTo>
                  <a:lnTo>
                    <a:pt x="114" y="294"/>
                  </a:lnTo>
                  <a:lnTo>
                    <a:pt x="133" y="268"/>
                  </a:lnTo>
                  <a:lnTo>
                    <a:pt x="153" y="242"/>
                  </a:lnTo>
                  <a:lnTo>
                    <a:pt x="173" y="218"/>
                  </a:lnTo>
                  <a:lnTo>
                    <a:pt x="196" y="195"/>
                  </a:lnTo>
                  <a:lnTo>
                    <a:pt x="219" y="173"/>
                  </a:lnTo>
                  <a:lnTo>
                    <a:pt x="243" y="152"/>
                  </a:lnTo>
                  <a:lnTo>
                    <a:pt x="269" y="132"/>
                  </a:lnTo>
                  <a:lnTo>
                    <a:pt x="295" y="114"/>
                  </a:lnTo>
                  <a:lnTo>
                    <a:pt x="322" y="96"/>
                  </a:lnTo>
                  <a:lnTo>
                    <a:pt x="350" y="81"/>
                  </a:lnTo>
                  <a:lnTo>
                    <a:pt x="379" y="65"/>
                  </a:lnTo>
                  <a:lnTo>
                    <a:pt x="408" y="53"/>
                  </a:lnTo>
                  <a:lnTo>
                    <a:pt x="439" y="40"/>
                  </a:lnTo>
                  <a:lnTo>
                    <a:pt x="469" y="30"/>
                  </a:lnTo>
                  <a:lnTo>
                    <a:pt x="501" y="21"/>
                  </a:lnTo>
                  <a:lnTo>
                    <a:pt x="533" y="13"/>
                  </a:lnTo>
                  <a:lnTo>
                    <a:pt x="567" y="7"/>
                  </a:lnTo>
                  <a:lnTo>
                    <a:pt x="600" y="3"/>
                  </a:lnTo>
                  <a:lnTo>
                    <a:pt x="634" y="1"/>
                  </a:lnTo>
                  <a:lnTo>
                    <a:pt x="668" y="0"/>
                  </a:lnTo>
                  <a:close/>
                  <a:moveTo>
                    <a:pt x="1524" y="1176"/>
                  </a:moveTo>
                  <a:lnTo>
                    <a:pt x="1533" y="1182"/>
                  </a:lnTo>
                  <a:lnTo>
                    <a:pt x="1543" y="1187"/>
                  </a:lnTo>
                  <a:lnTo>
                    <a:pt x="1553" y="1192"/>
                  </a:lnTo>
                  <a:lnTo>
                    <a:pt x="1565" y="1197"/>
                  </a:lnTo>
                  <a:lnTo>
                    <a:pt x="1576" y="1201"/>
                  </a:lnTo>
                  <a:lnTo>
                    <a:pt x="1587" y="1205"/>
                  </a:lnTo>
                  <a:lnTo>
                    <a:pt x="1599" y="1207"/>
                  </a:lnTo>
                  <a:lnTo>
                    <a:pt x="1611" y="1210"/>
                  </a:lnTo>
                  <a:lnTo>
                    <a:pt x="1637" y="1213"/>
                  </a:lnTo>
                  <a:lnTo>
                    <a:pt x="1663" y="1214"/>
                  </a:lnTo>
                  <a:lnTo>
                    <a:pt x="1689" y="1214"/>
                  </a:lnTo>
                  <a:lnTo>
                    <a:pt x="1716" y="1213"/>
                  </a:lnTo>
                  <a:lnTo>
                    <a:pt x="1742" y="1211"/>
                  </a:lnTo>
                  <a:lnTo>
                    <a:pt x="1768" y="1208"/>
                  </a:lnTo>
                  <a:lnTo>
                    <a:pt x="1792" y="1204"/>
                  </a:lnTo>
                  <a:lnTo>
                    <a:pt x="1815" y="1200"/>
                  </a:lnTo>
                  <a:lnTo>
                    <a:pt x="1836" y="1194"/>
                  </a:lnTo>
                  <a:lnTo>
                    <a:pt x="1856" y="1190"/>
                  </a:lnTo>
                  <a:lnTo>
                    <a:pt x="1873" y="1186"/>
                  </a:lnTo>
                  <a:lnTo>
                    <a:pt x="1886" y="1183"/>
                  </a:lnTo>
                  <a:lnTo>
                    <a:pt x="1906" y="1178"/>
                  </a:lnTo>
                  <a:lnTo>
                    <a:pt x="1916" y="1177"/>
                  </a:lnTo>
                  <a:lnTo>
                    <a:pt x="1919" y="1178"/>
                  </a:lnTo>
                  <a:lnTo>
                    <a:pt x="1922" y="1179"/>
                  </a:lnTo>
                  <a:lnTo>
                    <a:pt x="1924" y="1182"/>
                  </a:lnTo>
                  <a:lnTo>
                    <a:pt x="1925" y="1186"/>
                  </a:lnTo>
                  <a:lnTo>
                    <a:pt x="1930" y="1197"/>
                  </a:lnTo>
                  <a:lnTo>
                    <a:pt x="1935" y="1212"/>
                  </a:lnTo>
                  <a:lnTo>
                    <a:pt x="1940" y="1225"/>
                  </a:lnTo>
                  <a:lnTo>
                    <a:pt x="1945" y="1237"/>
                  </a:lnTo>
                  <a:lnTo>
                    <a:pt x="1950" y="1248"/>
                  </a:lnTo>
                  <a:lnTo>
                    <a:pt x="1950" y="1249"/>
                  </a:lnTo>
                  <a:lnTo>
                    <a:pt x="1953" y="1247"/>
                  </a:lnTo>
                  <a:lnTo>
                    <a:pt x="1972" y="1231"/>
                  </a:lnTo>
                  <a:lnTo>
                    <a:pt x="1993" y="1214"/>
                  </a:lnTo>
                  <a:lnTo>
                    <a:pt x="2020" y="1190"/>
                  </a:lnTo>
                  <a:lnTo>
                    <a:pt x="2035" y="1177"/>
                  </a:lnTo>
                  <a:lnTo>
                    <a:pt x="2048" y="1161"/>
                  </a:lnTo>
                  <a:lnTo>
                    <a:pt x="2063" y="1145"/>
                  </a:lnTo>
                  <a:lnTo>
                    <a:pt x="2076" y="1127"/>
                  </a:lnTo>
                  <a:lnTo>
                    <a:pt x="2090" y="1109"/>
                  </a:lnTo>
                  <a:lnTo>
                    <a:pt x="2101" y="1090"/>
                  </a:lnTo>
                  <a:lnTo>
                    <a:pt x="2112" y="1071"/>
                  </a:lnTo>
                  <a:lnTo>
                    <a:pt x="2122" y="1053"/>
                  </a:lnTo>
                  <a:lnTo>
                    <a:pt x="2138" y="1017"/>
                  </a:lnTo>
                  <a:lnTo>
                    <a:pt x="2150" y="990"/>
                  </a:lnTo>
                  <a:lnTo>
                    <a:pt x="2161" y="965"/>
                  </a:lnTo>
                  <a:lnTo>
                    <a:pt x="2162" y="961"/>
                  </a:lnTo>
                  <a:lnTo>
                    <a:pt x="2159" y="961"/>
                  </a:lnTo>
                  <a:lnTo>
                    <a:pt x="2137" y="967"/>
                  </a:lnTo>
                  <a:lnTo>
                    <a:pt x="2114" y="972"/>
                  </a:lnTo>
                  <a:lnTo>
                    <a:pt x="2084" y="979"/>
                  </a:lnTo>
                  <a:lnTo>
                    <a:pt x="2050" y="985"/>
                  </a:lnTo>
                  <a:lnTo>
                    <a:pt x="2013" y="990"/>
                  </a:lnTo>
                  <a:lnTo>
                    <a:pt x="1974" y="994"/>
                  </a:lnTo>
                  <a:lnTo>
                    <a:pt x="1938" y="996"/>
                  </a:lnTo>
                  <a:lnTo>
                    <a:pt x="1907" y="996"/>
                  </a:lnTo>
                  <a:lnTo>
                    <a:pt x="1883" y="996"/>
                  </a:lnTo>
                  <a:lnTo>
                    <a:pt x="1860" y="996"/>
                  </a:lnTo>
                  <a:lnTo>
                    <a:pt x="1857" y="996"/>
                  </a:lnTo>
                  <a:lnTo>
                    <a:pt x="1857" y="998"/>
                  </a:lnTo>
                  <a:lnTo>
                    <a:pt x="1862" y="1011"/>
                  </a:lnTo>
                  <a:lnTo>
                    <a:pt x="1868" y="1025"/>
                  </a:lnTo>
                  <a:lnTo>
                    <a:pt x="1874" y="1041"/>
                  </a:lnTo>
                  <a:lnTo>
                    <a:pt x="1880" y="1058"/>
                  </a:lnTo>
                  <a:lnTo>
                    <a:pt x="1884" y="1072"/>
                  </a:lnTo>
                  <a:lnTo>
                    <a:pt x="1889" y="1085"/>
                  </a:lnTo>
                  <a:lnTo>
                    <a:pt x="1890" y="1087"/>
                  </a:lnTo>
                  <a:lnTo>
                    <a:pt x="1887" y="1088"/>
                  </a:lnTo>
                  <a:lnTo>
                    <a:pt x="1870" y="1089"/>
                  </a:lnTo>
                  <a:lnTo>
                    <a:pt x="1850" y="1091"/>
                  </a:lnTo>
                  <a:lnTo>
                    <a:pt x="1822" y="1092"/>
                  </a:lnTo>
                  <a:lnTo>
                    <a:pt x="1803" y="1092"/>
                  </a:lnTo>
                  <a:lnTo>
                    <a:pt x="1782" y="1091"/>
                  </a:lnTo>
                  <a:lnTo>
                    <a:pt x="1759" y="1088"/>
                  </a:lnTo>
                  <a:lnTo>
                    <a:pt x="1732" y="1085"/>
                  </a:lnTo>
                  <a:lnTo>
                    <a:pt x="1702" y="1079"/>
                  </a:lnTo>
                  <a:lnTo>
                    <a:pt x="1669" y="1073"/>
                  </a:lnTo>
                  <a:lnTo>
                    <a:pt x="1636" y="1066"/>
                  </a:lnTo>
                  <a:lnTo>
                    <a:pt x="1602" y="1058"/>
                  </a:lnTo>
                  <a:lnTo>
                    <a:pt x="1570" y="1050"/>
                  </a:lnTo>
                  <a:lnTo>
                    <a:pt x="1539" y="1043"/>
                  </a:lnTo>
                  <a:lnTo>
                    <a:pt x="1512" y="1036"/>
                  </a:lnTo>
                  <a:lnTo>
                    <a:pt x="1488" y="1030"/>
                  </a:lnTo>
                  <a:lnTo>
                    <a:pt x="1456" y="1023"/>
                  </a:lnTo>
                  <a:lnTo>
                    <a:pt x="1439" y="1018"/>
                  </a:lnTo>
                  <a:lnTo>
                    <a:pt x="1433" y="1016"/>
                  </a:lnTo>
                  <a:lnTo>
                    <a:pt x="1433" y="1016"/>
                  </a:lnTo>
                  <a:lnTo>
                    <a:pt x="1434" y="1020"/>
                  </a:lnTo>
                  <a:lnTo>
                    <a:pt x="1443" y="1047"/>
                  </a:lnTo>
                  <a:lnTo>
                    <a:pt x="1448" y="1061"/>
                  </a:lnTo>
                  <a:lnTo>
                    <a:pt x="1454" y="1075"/>
                  </a:lnTo>
                  <a:lnTo>
                    <a:pt x="1461" y="1093"/>
                  </a:lnTo>
                  <a:lnTo>
                    <a:pt x="1470" y="1111"/>
                  </a:lnTo>
                  <a:lnTo>
                    <a:pt x="1481" y="1128"/>
                  </a:lnTo>
                  <a:lnTo>
                    <a:pt x="1493" y="1146"/>
                  </a:lnTo>
                  <a:lnTo>
                    <a:pt x="1500" y="1154"/>
                  </a:lnTo>
                  <a:lnTo>
                    <a:pt x="1508" y="1161"/>
                  </a:lnTo>
                  <a:lnTo>
                    <a:pt x="1516" y="1168"/>
                  </a:lnTo>
                  <a:lnTo>
                    <a:pt x="1524" y="1176"/>
                  </a:lnTo>
                  <a:close/>
                  <a:moveTo>
                    <a:pt x="2147" y="1514"/>
                  </a:moveTo>
                  <a:lnTo>
                    <a:pt x="2136" y="1518"/>
                  </a:lnTo>
                  <a:lnTo>
                    <a:pt x="2126" y="1524"/>
                  </a:lnTo>
                  <a:lnTo>
                    <a:pt x="2117" y="1529"/>
                  </a:lnTo>
                  <a:lnTo>
                    <a:pt x="2106" y="1536"/>
                  </a:lnTo>
                  <a:lnTo>
                    <a:pt x="2097" y="1543"/>
                  </a:lnTo>
                  <a:lnTo>
                    <a:pt x="2087" y="1550"/>
                  </a:lnTo>
                  <a:lnTo>
                    <a:pt x="2078" y="1559"/>
                  </a:lnTo>
                  <a:lnTo>
                    <a:pt x="2070" y="1568"/>
                  </a:lnTo>
                  <a:lnTo>
                    <a:pt x="2053" y="1587"/>
                  </a:lnTo>
                  <a:lnTo>
                    <a:pt x="2037" y="1607"/>
                  </a:lnTo>
                  <a:lnTo>
                    <a:pt x="2022" y="1629"/>
                  </a:lnTo>
                  <a:lnTo>
                    <a:pt x="2009" y="1652"/>
                  </a:lnTo>
                  <a:lnTo>
                    <a:pt x="1996" y="1675"/>
                  </a:lnTo>
                  <a:lnTo>
                    <a:pt x="1985" y="1698"/>
                  </a:lnTo>
                  <a:lnTo>
                    <a:pt x="1974" y="1720"/>
                  </a:lnTo>
                  <a:lnTo>
                    <a:pt x="1965" y="1742"/>
                  </a:lnTo>
                  <a:lnTo>
                    <a:pt x="1957" y="1763"/>
                  </a:lnTo>
                  <a:lnTo>
                    <a:pt x="1950" y="1781"/>
                  </a:lnTo>
                  <a:lnTo>
                    <a:pt x="1944" y="1797"/>
                  </a:lnTo>
                  <a:lnTo>
                    <a:pt x="1939" y="1810"/>
                  </a:lnTo>
                  <a:lnTo>
                    <a:pt x="1932" y="1830"/>
                  </a:lnTo>
                  <a:lnTo>
                    <a:pt x="1928" y="1839"/>
                  </a:lnTo>
                  <a:lnTo>
                    <a:pt x="1925" y="1841"/>
                  </a:lnTo>
                  <a:lnTo>
                    <a:pt x="1923" y="1841"/>
                  </a:lnTo>
                  <a:lnTo>
                    <a:pt x="1918" y="1841"/>
                  </a:lnTo>
                  <a:lnTo>
                    <a:pt x="1914" y="1840"/>
                  </a:lnTo>
                  <a:lnTo>
                    <a:pt x="1903" y="1838"/>
                  </a:lnTo>
                  <a:lnTo>
                    <a:pt x="1888" y="1835"/>
                  </a:lnTo>
                  <a:lnTo>
                    <a:pt x="1874" y="1831"/>
                  </a:lnTo>
                  <a:lnTo>
                    <a:pt x="1861" y="1829"/>
                  </a:lnTo>
                  <a:lnTo>
                    <a:pt x="1850" y="1826"/>
                  </a:lnTo>
                  <a:lnTo>
                    <a:pt x="1848" y="1826"/>
                  </a:lnTo>
                  <a:lnTo>
                    <a:pt x="1849" y="1830"/>
                  </a:lnTo>
                  <a:lnTo>
                    <a:pt x="1851" y="1855"/>
                  </a:lnTo>
                  <a:lnTo>
                    <a:pt x="1853" y="1882"/>
                  </a:lnTo>
                  <a:lnTo>
                    <a:pt x="1858" y="1917"/>
                  </a:lnTo>
                  <a:lnTo>
                    <a:pt x="1862" y="1937"/>
                  </a:lnTo>
                  <a:lnTo>
                    <a:pt x="1867" y="1957"/>
                  </a:lnTo>
                  <a:lnTo>
                    <a:pt x="1873" y="1978"/>
                  </a:lnTo>
                  <a:lnTo>
                    <a:pt x="1879" y="1999"/>
                  </a:lnTo>
                  <a:lnTo>
                    <a:pt x="1887" y="2019"/>
                  </a:lnTo>
                  <a:lnTo>
                    <a:pt x="1897" y="2040"/>
                  </a:lnTo>
                  <a:lnTo>
                    <a:pt x="1907" y="2060"/>
                  </a:lnTo>
                  <a:lnTo>
                    <a:pt x="1916" y="2078"/>
                  </a:lnTo>
                  <a:lnTo>
                    <a:pt x="1936" y="2110"/>
                  </a:lnTo>
                  <a:lnTo>
                    <a:pt x="1952" y="2136"/>
                  </a:lnTo>
                  <a:lnTo>
                    <a:pt x="1967" y="2159"/>
                  </a:lnTo>
                  <a:lnTo>
                    <a:pt x="1969" y="2163"/>
                  </a:lnTo>
                  <a:lnTo>
                    <a:pt x="1970" y="2160"/>
                  </a:lnTo>
                  <a:lnTo>
                    <a:pt x="1979" y="2139"/>
                  </a:lnTo>
                  <a:lnTo>
                    <a:pt x="1987" y="2117"/>
                  </a:lnTo>
                  <a:lnTo>
                    <a:pt x="1998" y="2089"/>
                  </a:lnTo>
                  <a:lnTo>
                    <a:pt x="2013" y="2057"/>
                  </a:lnTo>
                  <a:lnTo>
                    <a:pt x="2029" y="2022"/>
                  </a:lnTo>
                  <a:lnTo>
                    <a:pt x="2048" y="1988"/>
                  </a:lnTo>
                  <a:lnTo>
                    <a:pt x="2066" y="1958"/>
                  </a:lnTo>
                  <a:lnTo>
                    <a:pt x="2083" y="1931"/>
                  </a:lnTo>
                  <a:lnTo>
                    <a:pt x="2096" y="1912"/>
                  </a:lnTo>
                  <a:lnTo>
                    <a:pt x="2109" y="1893"/>
                  </a:lnTo>
                  <a:lnTo>
                    <a:pt x="2110" y="1890"/>
                  </a:lnTo>
                  <a:lnTo>
                    <a:pt x="2109" y="1890"/>
                  </a:lnTo>
                  <a:lnTo>
                    <a:pt x="2095" y="1886"/>
                  </a:lnTo>
                  <a:lnTo>
                    <a:pt x="2081" y="1883"/>
                  </a:lnTo>
                  <a:lnTo>
                    <a:pt x="2064" y="1879"/>
                  </a:lnTo>
                  <a:lnTo>
                    <a:pt x="2046" y="1874"/>
                  </a:lnTo>
                  <a:lnTo>
                    <a:pt x="2033" y="1870"/>
                  </a:lnTo>
                  <a:lnTo>
                    <a:pt x="2019" y="1867"/>
                  </a:lnTo>
                  <a:lnTo>
                    <a:pt x="2017" y="1867"/>
                  </a:lnTo>
                  <a:lnTo>
                    <a:pt x="2018" y="1865"/>
                  </a:lnTo>
                  <a:lnTo>
                    <a:pt x="2026" y="1849"/>
                  </a:lnTo>
                  <a:lnTo>
                    <a:pt x="2036" y="1832"/>
                  </a:lnTo>
                  <a:lnTo>
                    <a:pt x="2050" y="1807"/>
                  </a:lnTo>
                  <a:lnTo>
                    <a:pt x="2061" y="1793"/>
                  </a:lnTo>
                  <a:lnTo>
                    <a:pt x="2074" y="1776"/>
                  </a:lnTo>
                  <a:lnTo>
                    <a:pt x="2089" y="1757"/>
                  </a:lnTo>
                  <a:lnTo>
                    <a:pt x="2107" y="1737"/>
                  </a:lnTo>
                  <a:lnTo>
                    <a:pt x="2128" y="1715"/>
                  </a:lnTo>
                  <a:lnTo>
                    <a:pt x="2151" y="1692"/>
                  </a:lnTo>
                  <a:lnTo>
                    <a:pt x="2176" y="1668"/>
                  </a:lnTo>
                  <a:lnTo>
                    <a:pt x="2201" y="1645"/>
                  </a:lnTo>
                  <a:lnTo>
                    <a:pt x="2225" y="1622"/>
                  </a:lnTo>
                  <a:lnTo>
                    <a:pt x="2248" y="1600"/>
                  </a:lnTo>
                  <a:lnTo>
                    <a:pt x="2270" y="1581"/>
                  </a:lnTo>
                  <a:lnTo>
                    <a:pt x="2288" y="1565"/>
                  </a:lnTo>
                  <a:lnTo>
                    <a:pt x="2313" y="1543"/>
                  </a:lnTo>
                  <a:lnTo>
                    <a:pt x="2325" y="1532"/>
                  </a:lnTo>
                  <a:lnTo>
                    <a:pt x="2329" y="1528"/>
                  </a:lnTo>
                  <a:lnTo>
                    <a:pt x="2330" y="1527"/>
                  </a:lnTo>
                  <a:lnTo>
                    <a:pt x="2330" y="1527"/>
                  </a:lnTo>
                  <a:lnTo>
                    <a:pt x="2326" y="1526"/>
                  </a:lnTo>
                  <a:lnTo>
                    <a:pt x="2317" y="1524"/>
                  </a:lnTo>
                  <a:lnTo>
                    <a:pt x="2298" y="1518"/>
                  </a:lnTo>
                  <a:lnTo>
                    <a:pt x="2285" y="1515"/>
                  </a:lnTo>
                  <a:lnTo>
                    <a:pt x="2269" y="1512"/>
                  </a:lnTo>
                  <a:lnTo>
                    <a:pt x="2251" y="1508"/>
                  </a:lnTo>
                  <a:lnTo>
                    <a:pt x="2232" y="1506"/>
                  </a:lnTo>
                  <a:lnTo>
                    <a:pt x="2211" y="1505"/>
                  </a:lnTo>
                  <a:lnTo>
                    <a:pt x="2189" y="1505"/>
                  </a:lnTo>
                  <a:lnTo>
                    <a:pt x="2179" y="1506"/>
                  </a:lnTo>
                  <a:lnTo>
                    <a:pt x="2167" y="1508"/>
                  </a:lnTo>
                  <a:lnTo>
                    <a:pt x="2157" y="1511"/>
                  </a:lnTo>
                  <a:lnTo>
                    <a:pt x="2147" y="1514"/>
                  </a:lnTo>
                  <a:close/>
                  <a:moveTo>
                    <a:pt x="1312" y="2009"/>
                  </a:moveTo>
                  <a:lnTo>
                    <a:pt x="1318" y="1999"/>
                  </a:lnTo>
                  <a:lnTo>
                    <a:pt x="1323" y="1988"/>
                  </a:lnTo>
                  <a:lnTo>
                    <a:pt x="1327" y="1978"/>
                  </a:lnTo>
                  <a:lnTo>
                    <a:pt x="1330" y="1967"/>
                  </a:lnTo>
                  <a:lnTo>
                    <a:pt x="1332" y="1955"/>
                  </a:lnTo>
                  <a:lnTo>
                    <a:pt x="1335" y="1943"/>
                  </a:lnTo>
                  <a:lnTo>
                    <a:pt x="1336" y="1931"/>
                  </a:lnTo>
                  <a:lnTo>
                    <a:pt x="1337" y="1919"/>
                  </a:lnTo>
                  <a:lnTo>
                    <a:pt x="1338" y="1893"/>
                  </a:lnTo>
                  <a:lnTo>
                    <a:pt x="1337" y="1867"/>
                  </a:lnTo>
                  <a:lnTo>
                    <a:pt x="1334" y="1840"/>
                  </a:lnTo>
                  <a:lnTo>
                    <a:pt x="1331" y="1814"/>
                  </a:lnTo>
                  <a:lnTo>
                    <a:pt x="1326" y="1789"/>
                  </a:lnTo>
                  <a:lnTo>
                    <a:pt x="1320" y="1764"/>
                  </a:lnTo>
                  <a:lnTo>
                    <a:pt x="1314" y="1740"/>
                  </a:lnTo>
                  <a:lnTo>
                    <a:pt x="1306" y="1717"/>
                  </a:lnTo>
                  <a:lnTo>
                    <a:pt x="1300" y="1696"/>
                  </a:lnTo>
                  <a:lnTo>
                    <a:pt x="1294" y="1678"/>
                  </a:lnTo>
                  <a:lnTo>
                    <a:pt x="1288" y="1662"/>
                  </a:lnTo>
                  <a:lnTo>
                    <a:pt x="1282" y="1649"/>
                  </a:lnTo>
                  <a:lnTo>
                    <a:pt x="1276" y="1629"/>
                  </a:lnTo>
                  <a:lnTo>
                    <a:pt x="1273" y="1619"/>
                  </a:lnTo>
                  <a:lnTo>
                    <a:pt x="1274" y="1616"/>
                  </a:lnTo>
                  <a:lnTo>
                    <a:pt x="1276" y="1614"/>
                  </a:lnTo>
                  <a:lnTo>
                    <a:pt x="1278" y="1612"/>
                  </a:lnTo>
                  <a:lnTo>
                    <a:pt x="1282" y="1609"/>
                  </a:lnTo>
                  <a:lnTo>
                    <a:pt x="1294" y="1604"/>
                  </a:lnTo>
                  <a:lnTo>
                    <a:pt x="1306" y="1597"/>
                  </a:lnTo>
                  <a:lnTo>
                    <a:pt x="1320" y="1591"/>
                  </a:lnTo>
                  <a:lnTo>
                    <a:pt x="1331" y="1585"/>
                  </a:lnTo>
                  <a:lnTo>
                    <a:pt x="1342" y="1579"/>
                  </a:lnTo>
                  <a:lnTo>
                    <a:pt x="1343" y="1578"/>
                  </a:lnTo>
                  <a:lnTo>
                    <a:pt x="1341" y="1576"/>
                  </a:lnTo>
                  <a:lnTo>
                    <a:pt x="1322" y="1558"/>
                  </a:lnTo>
                  <a:lnTo>
                    <a:pt x="1303" y="1539"/>
                  </a:lnTo>
                  <a:lnTo>
                    <a:pt x="1276" y="1515"/>
                  </a:lnTo>
                  <a:lnTo>
                    <a:pt x="1262" y="1503"/>
                  </a:lnTo>
                  <a:lnTo>
                    <a:pt x="1245" y="1489"/>
                  </a:lnTo>
                  <a:lnTo>
                    <a:pt x="1227" y="1477"/>
                  </a:lnTo>
                  <a:lnTo>
                    <a:pt x="1208" y="1466"/>
                  </a:lnTo>
                  <a:lnTo>
                    <a:pt x="1188" y="1454"/>
                  </a:lnTo>
                  <a:lnTo>
                    <a:pt x="1168" y="1445"/>
                  </a:lnTo>
                  <a:lnTo>
                    <a:pt x="1149" y="1436"/>
                  </a:lnTo>
                  <a:lnTo>
                    <a:pt x="1129" y="1428"/>
                  </a:lnTo>
                  <a:lnTo>
                    <a:pt x="1093" y="1416"/>
                  </a:lnTo>
                  <a:lnTo>
                    <a:pt x="1065" y="1407"/>
                  </a:lnTo>
                  <a:lnTo>
                    <a:pt x="1038" y="1398"/>
                  </a:lnTo>
                  <a:lnTo>
                    <a:pt x="1033" y="1397"/>
                  </a:lnTo>
                  <a:lnTo>
                    <a:pt x="1034" y="1400"/>
                  </a:lnTo>
                  <a:lnTo>
                    <a:pt x="1042" y="1421"/>
                  </a:lnTo>
                  <a:lnTo>
                    <a:pt x="1049" y="1443"/>
                  </a:lnTo>
                  <a:lnTo>
                    <a:pt x="1059" y="1473"/>
                  </a:lnTo>
                  <a:lnTo>
                    <a:pt x="1069" y="1506"/>
                  </a:lnTo>
                  <a:lnTo>
                    <a:pt x="1078" y="1543"/>
                  </a:lnTo>
                  <a:lnTo>
                    <a:pt x="1085" y="1580"/>
                  </a:lnTo>
                  <a:lnTo>
                    <a:pt x="1090" y="1616"/>
                  </a:lnTo>
                  <a:lnTo>
                    <a:pt x="1095" y="1647"/>
                  </a:lnTo>
                  <a:lnTo>
                    <a:pt x="1097" y="1671"/>
                  </a:lnTo>
                  <a:lnTo>
                    <a:pt x="1100" y="1693"/>
                  </a:lnTo>
                  <a:lnTo>
                    <a:pt x="1100" y="1696"/>
                  </a:lnTo>
                  <a:lnTo>
                    <a:pt x="1102" y="1696"/>
                  </a:lnTo>
                  <a:lnTo>
                    <a:pt x="1114" y="1690"/>
                  </a:lnTo>
                  <a:lnTo>
                    <a:pt x="1128" y="1683"/>
                  </a:lnTo>
                  <a:lnTo>
                    <a:pt x="1143" y="1676"/>
                  </a:lnTo>
                  <a:lnTo>
                    <a:pt x="1159" y="1667"/>
                  </a:lnTo>
                  <a:lnTo>
                    <a:pt x="1172" y="1661"/>
                  </a:lnTo>
                  <a:lnTo>
                    <a:pt x="1185" y="1655"/>
                  </a:lnTo>
                  <a:lnTo>
                    <a:pt x="1187" y="1655"/>
                  </a:lnTo>
                  <a:lnTo>
                    <a:pt x="1188" y="1657"/>
                  </a:lnTo>
                  <a:lnTo>
                    <a:pt x="1191" y="1675"/>
                  </a:lnTo>
                  <a:lnTo>
                    <a:pt x="1195" y="1693"/>
                  </a:lnTo>
                  <a:lnTo>
                    <a:pt x="1199" y="1722"/>
                  </a:lnTo>
                  <a:lnTo>
                    <a:pt x="1200" y="1740"/>
                  </a:lnTo>
                  <a:lnTo>
                    <a:pt x="1201" y="1761"/>
                  </a:lnTo>
                  <a:lnTo>
                    <a:pt x="1201" y="1784"/>
                  </a:lnTo>
                  <a:lnTo>
                    <a:pt x="1200" y="1812"/>
                  </a:lnTo>
                  <a:lnTo>
                    <a:pt x="1198" y="1842"/>
                  </a:lnTo>
                  <a:lnTo>
                    <a:pt x="1195" y="1875"/>
                  </a:lnTo>
                  <a:lnTo>
                    <a:pt x="1192" y="1909"/>
                  </a:lnTo>
                  <a:lnTo>
                    <a:pt x="1188" y="1943"/>
                  </a:lnTo>
                  <a:lnTo>
                    <a:pt x="1183" y="1976"/>
                  </a:lnTo>
                  <a:lnTo>
                    <a:pt x="1179" y="2008"/>
                  </a:lnTo>
                  <a:lnTo>
                    <a:pt x="1176" y="2036"/>
                  </a:lnTo>
                  <a:lnTo>
                    <a:pt x="1171" y="2060"/>
                  </a:lnTo>
                  <a:lnTo>
                    <a:pt x="1167" y="2092"/>
                  </a:lnTo>
                  <a:lnTo>
                    <a:pt x="1164" y="2109"/>
                  </a:lnTo>
                  <a:lnTo>
                    <a:pt x="1163" y="2116"/>
                  </a:lnTo>
                  <a:lnTo>
                    <a:pt x="1163" y="2116"/>
                  </a:lnTo>
                  <a:lnTo>
                    <a:pt x="1167" y="2115"/>
                  </a:lnTo>
                  <a:lnTo>
                    <a:pt x="1193" y="2102"/>
                  </a:lnTo>
                  <a:lnTo>
                    <a:pt x="1206" y="2096"/>
                  </a:lnTo>
                  <a:lnTo>
                    <a:pt x="1220" y="2089"/>
                  </a:lnTo>
                  <a:lnTo>
                    <a:pt x="1237" y="2079"/>
                  </a:lnTo>
                  <a:lnTo>
                    <a:pt x="1253" y="2069"/>
                  </a:lnTo>
                  <a:lnTo>
                    <a:pt x="1270" y="2057"/>
                  </a:lnTo>
                  <a:lnTo>
                    <a:pt x="1286" y="2043"/>
                  </a:lnTo>
                  <a:lnTo>
                    <a:pt x="1293" y="2035"/>
                  </a:lnTo>
                  <a:lnTo>
                    <a:pt x="1300" y="2027"/>
                  </a:lnTo>
                  <a:lnTo>
                    <a:pt x="1307" y="2018"/>
                  </a:lnTo>
                  <a:lnTo>
                    <a:pt x="1312" y="2009"/>
                  </a:lnTo>
                  <a:close/>
                  <a:moveTo>
                    <a:pt x="763" y="998"/>
                  </a:moveTo>
                  <a:lnTo>
                    <a:pt x="671" y="998"/>
                  </a:lnTo>
                  <a:lnTo>
                    <a:pt x="671" y="417"/>
                  </a:lnTo>
                  <a:lnTo>
                    <a:pt x="654" y="433"/>
                  </a:lnTo>
                  <a:lnTo>
                    <a:pt x="633" y="448"/>
                  </a:lnTo>
                  <a:lnTo>
                    <a:pt x="610" y="464"/>
                  </a:lnTo>
                  <a:lnTo>
                    <a:pt x="585" y="480"/>
                  </a:lnTo>
                  <a:lnTo>
                    <a:pt x="559" y="495"/>
                  </a:lnTo>
                  <a:lnTo>
                    <a:pt x="534" y="507"/>
                  </a:lnTo>
                  <a:lnTo>
                    <a:pt x="511" y="517"/>
                  </a:lnTo>
                  <a:lnTo>
                    <a:pt x="489" y="527"/>
                  </a:lnTo>
                  <a:lnTo>
                    <a:pt x="489" y="439"/>
                  </a:lnTo>
                  <a:lnTo>
                    <a:pt x="507" y="429"/>
                  </a:lnTo>
                  <a:lnTo>
                    <a:pt x="526" y="420"/>
                  </a:lnTo>
                  <a:lnTo>
                    <a:pt x="544" y="410"/>
                  </a:lnTo>
                  <a:lnTo>
                    <a:pt x="560" y="398"/>
                  </a:lnTo>
                  <a:lnTo>
                    <a:pt x="577" y="388"/>
                  </a:lnTo>
                  <a:lnTo>
                    <a:pt x="592" y="376"/>
                  </a:lnTo>
                  <a:lnTo>
                    <a:pt x="608" y="364"/>
                  </a:lnTo>
                  <a:lnTo>
                    <a:pt x="623" y="352"/>
                  </a:lnTo>
                  <a:lnTo>
                    <a:pt x="636" y="338"/>
                  </a:lnTo>
                  <a:lnTo>
                    <a:pt x="650" y="326"/>
                  </a:lnTo>
                  <a:lnTo>
                    <a:pt x="661" y="313"/>
                  </a:lnTo>
                  <a:lnTo>
                    <a:pt x="671" y="301"/>
                  </a:lnTo>
                  <a:lnTo>
                    <a:pt x="682" y="289"/>
                  </a:lnTo>
                  <a:lnTo>
                    <a:pt x="690" y="276"/>
                  </a:lnTo>
                  <a:lnTo>
                    <a:pt x="697" y="265"/>
                  </a:lnTo>
                  <a:lnTo>
                    <a:pt x="705" y="252"/>
                  </a:lnTo>
                  <a:lnTo>
                    <a:pt x="763" y="252"/>
                  </a:lnTo>
                  <a:lnTo>
                    <a:pt x="763" y="998"/>
                  </a:lnTo>
                  <a:close/>
                  <a:moveTo>
                    <a:pt x="1302" y="2688"/>
                  </a:moveTo>
                  <a:lnTo>
                    <a:pt x="1328" y="2685"/>
                  </a:lnTo>
                  <a:lnTo>
                    <a:pt x="1331" y="2695"/>
                  </a:lnTo>
                  <a:lnTo>
                    <a:pt x="1334" y="2704"/>
                  </a:lnTo>
                  <a:lnTo>
                    <a:pt x="1338" y="2711"/>
                  </a:lnTo>
                  <a:lnTo>
                    <a:pt x="1344" y="2717"/>
                  </a:lnTo>
                  <a:lnTo>
                    <a:pt x="1350" y="2721"/>
                  </a:lnTo>
                  <a:lnTo>
                    <a:pt x="1356" y="2724"/>
                  </a:lnTo>
                  <a:lnTo>
                    <a:pt x="1363" y="2726"/>
                  </a:lnTo>
                  <a:lnTo>
                    <a:pt x="1371" y="2726"/>
                  </a:lnTo>
                  <a:lnTo>
                    <a:pt x="1380" y="2726"/>
                  </a:lnTo>
                  <a:lnTo>
                    <a:pt x="1387" y="2723"/>
                  </a:lnTo>
                  <a:lnTo>
                    <a:pt x="1395" y="2719"/>
                  </a:lnTo>
                  <a:lnTo>
                    <a:pt x="1402" y="2714"/>
                  </a:lnTo>
                  <a:lnTo>
                    <a:pt x="1408" y="2707"/>
                  </a:lnTo>
                  <a:lnTo>
                    <a:pt x="1411" y="2699"/>
                  </a:lnTo>
                  <a:lnTo>
                    <a:pt x="1414" y="2691"/>
                  </a:lnTo>
                  <a:lnTo>
                    <a:pt x="1414" y="2682"/>
                  </a:lnTo>
                  <a:lnTo>
                    <a:pt x="1414" y="2674"/>
                  </a:lnTo>
                  <a:lnTo>
                    <a:pt x="1412" y="2665"/>
                  </a:lnTo>
                  <a:lnTo>
                    <a:pt x="1408" y="2659"/>
                  </a:lnTo>
                  <a:lnTo>
                    <a:pt x="1403" y="2652"/>
                  </a:lnTo>
                  <a:lnTo>
                    <a:pt x="1397" y="2647"/>
                  </a:lnTo>
                  <a:lnTo>
                    <a:pt x="1389" y="2644"/>
                  </a:lnTo>
                  <a:lnTo>
                    <a:pt x="1381" y="2641"/>
                  </a:lnTo>
                  <a:lnTo>
                    <a:pt x="1373" y="2640"/>
                  </a:lnTo>
                  <a:lnTo>
                    <a:pt x="1364" y="2641"/>
                  </a:lnTo>
                  <a:lnTo>
                    <a:pt x="1354" y="2644"/>
                  </a:lnTo>
                  <a:lnTo>
                    <a:pt x="1357" y="2621"/>
                  </a:lnTo>
                  <a:lnTo>
                    <a:pt x="1359" y="2621"/>
                  </a:lnTo>
                  <a:lnTo>
                    <a:pt x="1361" y="2621"/>
                  </a:lnTo>
                  <a:lnTo>
                    <a:pt x="1370" y="2621"/>
                  </a:lnTo>
                  <a:lnTo>
                    <a:pt x="1377" y="2619"/>
                  </a:lnTo>
                  <a:lnTo>
                    <a:pt x="1385" y="2616"/>
                  </a:lnTo>
                  <a:lnTo>
                    <a:pt x="1391" y="2612"/>
                  </a:lnTo>
                  <a:lnTo>
                    <a:pt x="1398" y="2607"/>
                  </a:lnTo>
                  <a:lnTo>
                    <a:pt x="1402" y="2601"/>
                  </a:lnTo>
                  <a:lnTo>
                    <a:pt x="1404" y="2594"/>
                  </a:lnTo>
                  <a:lnTo>
                    <a:pt x="1405" y="2586"/>
                  </a:lnTo>
                  <a:lnTo>
                    <a:pt x="1405" y="2578"/>
                  </a:lnTo>
                  <a:lnTo>
                    <a:pt x="1403" y="2572"/>
                  </a:lnTo>
                  <a:lnTo>
                    <a:pt x="1400" y="2566"/>
                  </a:lnTo>
                  <a:lnTo>
                    <a:pt x="1395" y="2562"/>
                  </a:lnTo>
                  <a:lnTo>
                    <a:pt x="1390" y="2558"/>
                  </a:lnTo>
                  <a:lnTo>
                    <a:pt x="1384" y="2555"/>
                  </a:lnTo>
                  <a:lnTo>
                    <a:pt x="1378" y="2552"/>
                  </a:lnTo>
                  <a:lnTo>
                    <a:pt x="1370" y="2551"/>
                  </a:lnTo>
                  <a:lnTo>
                    <a:pt x="1362" y="2552"/>
                  </a:lnTo>
                  <a:lnTo>
                    <a:pt x="1356" y="2555"/>
                  </a:lnTo>
                  <a:lnTo>
                    <a:pt x="1350" y="2558"/>
                  </a:lnTo>
                  <a:lnTo>
                    <a:pt x="1345" y="2562"/>
                  </a:lnTo>
                  <a:lnTo>
                    <a:pt x="1339" y="2567"/>
                  </a:lnTo>
                  <a:lnTo>
                    <a:pt x="1336" y="2574"/>
                  </a:lnTo>
                  <a:lnTo>
                    <a:pt x="1333" y="2581"/>
                  </a:lnTo>
                  <a:lnTo>
                    <a:pt x="1331" y="2591"/>
                  </a:lnTo>
                  <a:lnTo>
                    <a:pt x="1305" y="2586"/>
                  </a:lnTo>
                  <a:lnTo>
                    <a:pt x="1308" y="2573"/>
                  </a:lnTo>
                  <a:lnTo>
                    <a:pt x="1312" y="2563"/>
                  </a:lnTo>
                  <a:lnTo>
                    <a:pt x="1316" y="2558"/>
                  </a:lnTo>
                  <a:lnTo>
                    <a:pt x="1319" y="2552"/>
                  </a:lnTo>
                  <a:lnTo>
                    <a:pt x="1323" y="2548"/>
                  </a:lnTo>
                  <a:lnTo>
                    <a:pt x="1327" y="2545"/>
                  </a:lnTo>
                  <a:lnTo>
                    <a:pt x="1331" y="2541"/>
                  </a:lnTo>
                  <a:lnTo>
                    <a:pt x="1336" y="2539"/>
                  </a:lnTo>
                  <a:lnTo>
                    <a:pt x="1341" y="2536"/>
                  </a:lnTo>
                  <a:lnTo>
                    <a:pt x="1346" y="2534"/>
                  </a:lnTo>
                  <a:lnTo>
                    <a:pt x="1357" y="2532"/>
                  </a:lnTo>
                  <a:lnTo>
                    <a:pt x="1370" y="2531"/>
                  </a:lnTo>
                  <a:lnTo>
                    <a:pt x="1378" y="2531"/>
                  </a:lnTo>
                  <a:lnTo>
                    <a:pt x="1386" y="2533"/>
                  </a:lnTo>
                  <a:lnTo>
                    <a:pt x="1394" y="2535"/>
                  </a:lnTo>
                  <a:lnTo>
                    <a:pt x="1402" y="2538"/>
                  </a:lnTo>
                  <a:lnTo>
                    <a:pt x="1409" y="2542"/>
                  </a:lnTo>
                  <a:lnTo>
                    <a:pt x="1414" y="2546"/>
                  </a:lnTo>
                  <a:lnTo>
                    <a:pt x="1419" y="2552"/>
                  </a:lnTo>
                  <a:lnTo>
                    <a:pt x="1425" y="2559"/>
                  </a:lnTo>
                  <a:lnTo>
                    <a:pt x="1428" y="2565"/>
                  </a:lnTo>
                  <a:lnTo>
                    <a:pt x="1430" y="2572"/>
                  </a:lnTo>
                  <a:lnTo>
                    <a:pt x="1432" y="2578"/>
                  </a:lnTo>
                  <a:lnTo>
                    <a:pt x="1432" y="2586"/>
                  </a:lnTo>
                  <a:lnTo>
                    <a:pt x="1432" y="2593"/>
                  </a:lnTo>
                  <a:lnTo>
                    <a:pt x="1430" y="2599"/>
                  </a:lnTo>
                  <a:lnTo>
                    <a:pt x="1428" y="2605"/>
                  </a:lnTo>
                  <a:lnTo>
                    <a:pt x="1425" y="2610"/>
                  </a:lnTo>
                  <a:lnTo>
                    <a:pt x="1420" y="2617"/>
                  </a:lnTo>
                  <a:lnTo>
                    <a:pt x="1415" y="2621"/>
                  </a:lnTo>
                  <a:lnTo>
                    <a:pt x="1409" y="2625"/>
                  </a:lnTo>
                  <a:lnTo>
                    <a:pt x="1403" y="2629"/>
                  </a:lnTo>
                  <a:lnTo>
                    <a:pt x="1411" y="2632"/>
                  </a:lnTo>
                  <a:lnTo>
                    <a:pt x="1419" y="2635"/>
                  </a:lnTo>
                  <a:lnTo>
                    <a:pt x="1427" y="2640"/>
                  </a:lnTo>
                  <a:lnTo>
                    <a:pt x="1432" y="2647"/>
                  </a:lnTo>
                  <a:lnTo>
                    <a:pt x="1437" y="2655"/>
                  </a:lnTo>
                  <a:lnTo>
                    <a:pt x="1440" y="2662"/>
                  </a:lnTo>
                  <a:lnTo>
                    <a:pt x="1442" y="2671"/>
                  </a:lnTo>
                  <a:lnTo>
                    <a:pt x="1442" y="2682"/>
                  </a:lnTo>
                  <a:lnTo>
                    <a:pt x="1442" y="2688"/>
                  </a:lnTo>
                  <a:lnTo>
                    <a:pt x="1441" y="2695"/>
                  </a:lnTo>
                  <a:lnTo>
                    <a:pt x="1440" y="2702"/>
                  </a:lnTo>
                  <a:lnTo>
                    <a:pt x="1437" y="2708"/>
                  </a:lnTo>
                  <a:lnTo>
                    <a:pt x="1435" y="2713"/>
                  </a:lnTo>
                  <a:lnTo>
                    <a:pt x="1431" y="2719"/>
                  </a:lnTo>
                  <a:lnTo>
                    <a:pt x="1427" y="2724"/>
                  </a:lnTo>
                  <a:lnTo>
                    <a:pt x="1422" y="2729"/>
                  </a:lnTo>
                  <a:lnTo>
                    <a:pt x="1416" y="2734"/>
                  </a:lnTo>
                  <a:lnTo>
                    <a:pt x="1411" y="2738"/>
                  </a:lnTo>
                  <a:lnTo>
                    <a:pt x="1405" y="2741"/>
                  </a:lnTo>
                  <a:lnTo>
                    <a:pt x="1399" y="2744"/>
                  </a:lnTo>
                  <a:lnTo>
                    <a:pt x="1392" y="2746"/>
                  </a:lnTo>
                  <a:lnTo>
                    <a:pt x="1385" y="2747"/>
                  </a:lnTo>
                  <a:lnTo>
                    <a:pt x="1378" y="2748"/>
                  </a:lnTo>
                  <a:lnTo>
                    <a:pt x="1371" y="2748"/>
                  </a:lnTo>
                  <a:lnTo>
                    <a:pt x="1363" y="2748"/>
                  </a:lnTo>
                  <a:lnTo>
                    <a:pt x="1357" y="2747"/>
                  </a:lnTo>
                  <a:lnTo>
                    <a:pt x="1351" y="2746"/>
                  </a:lnTo>
                  <a:lnTo>
                    <a:pt x="1345" y="2744"/>
                  </a:lnTo>
                  <a:lnTo>
                    <a:pt x="1338" y="2742"/>
                  </a:lnTo>
                  <a:lnTo>
                    <a:pt x="1333" y="2739"/>
                  </a:lnTo>
                  <a:lnTo>
                    <a:pt x="1328" y="2736"/>
                  </a:lnTo>
                  <a:lnTo>
                    <a:pt x="1324" y="2732"/>
                  </a:lnTo>
                  <a:lnTo>
                    <a:pt x="1319" y="2727"/>
                  </a:lnTo>
                  <a:lnTo>
                    <a:pt x="1316" y="2722"/>
                  </a:lnTo>
                  <a:lnTo>
                    <a:pt x="1311" y="2718"/>
                  </a:lnTo>
                  <a:lnTo>
                    <a:pt x="1308" y="2713"/>
                  </a:lnTo>
                  <a:lnTo>
                    <a:pt x="1306" y="2707"/>
                  </a:lnTo>
                  <a:lnTo>
                    <a:pt x="1304" y="2700"/>
                  </a:lnTo>
                  <a:lnTo>
                    <a:pt x="1303" y="2694"/>
                  </a:lnTo>
                  <a:lnTo>
                    <a:pt x="1302" y="2688"/>
                  </a:lnTo>
                  <a:close/>
                  <a:moveTo>
                    <a:pt x="2898" y="1302"/>
                  </a:moveTo>
                  <a:lnTo>
                    <a:pt x="2898" y="1352"/>
                  </a:lnTo>
                  <a:lnTo>
                    <a:pt x="2615" y="1352"/>
                  </a:lnTo>
                  <a:lnTo>
                    <a:pt x="2615" y="1342"/>
                  </a:lnTo>
                  <a:lnTo>
                    <a:pt x="2616" y="1333"/>
                  </a:lnTo>
                  <a:lnTo>
                    <a:pt x="2618" y="1325"/>
                  </a:lnTo>
                  <a:lnTo>
                    <a:pt x="2621" y="1315"/>
                  </a:lnTo>
                  <a:lnTo>
                    <a:pt x="2627" y="1301"/>
                  </a:lnTo>
                  <a:lnTo>
                    <a:pt x="2635" y="1286"/>
                  </a:lnTo>
                  <a:lnTo>
                    <a:pt x="2645" y="1273"/>
                  </a:lnTo>
                  <a:lnTo>
                    <a:pt x="2656" y="1259"/>
                  </a:lnTo>
                  <a:lnTo>
                    <a:pt x="2668" y="1244"/>
                  </a:lnTo>
                  <a:lnTo>
                    <a:pt x="2685" y="1229"/>
                  </a:lnTo>
                  <a:lnTo>
                    <a:pt x="2704" y="1212"/>
                  </a:lnTo>
                  <a:lnTo>
                    <a:pt x="2725" y="1194"/>
                  </a:lnTo>
                  <a:lnTo>
                    <a:pt x="2757" y="1167"/>
                  </a:lnTo>
                  <a:lnTo>
                    <a:pt x="2783" y="1143"/>
                  </a:lnTo>
                  <a:lnTo>
                    <a:pt x="2794" y="1132"/>
                  </a:lnTo>
                  <a:lnTo>
                    <a:pt x="2803" y="1122"/>
                  </a:lnTo>
                  <a:lnTo>
                    <a:pt x="2812" y="1113"/>
                  </a:lnTo>
                  <a:lnTo>
                    <a:pt x="2819" y="1103"/>
                  </a:lnTo>
                  <a:lnTo>
                    <a:pt x="2824" y="1095"/>
                  </a:lnTo>
                  <a:lnTo>
                    <a:pt x="2829" y="1088"/>
                  </a:lnTo>
                  <a:lnTo>
                    <a:pt x="2833" y="1079"/>
                  </a:lnTo>
                  <a:lnTo>
                    <a:pt x="2838" y="1071"/>
                  </a:lnTo>
                  <a:lnTo>
                    <a:pt x="2840" y="1063"/>
                  </a:lnTo>
                  <a:lnTo>
                    <a:pt x="2842" y="1056"/>
                  </a:lnTo>
                  <a:lnTo>
                    <a:pt x="2843" y="1048"/>
                  </a:lnTo>
                  <a:lnTo>
                    <a:pt x="2844" y="1040"/>
                  </a:lnTo>
                  <a:lnTo>
                    <a:pt x="2843" y="1033"/>
                  </a:lnTo>
                  <a:lnTo>
                    <a:pt x="2842" y="1026"/>
                  </a:lnTo>
                  <a:lnTo>
                    <a:pt x="2841" y="1018"/>
                  </a:lnTo>
                  <a:lnTo>
                    <a:pt x="2838" y="1012"/>
                  </a:lnTo>
                  <a:lnTo>
                    <a:pt x="2834" y="1005"/>
                  </a:lnTo>
                  <a:lnTo>
                    <a:pt x="2831" y="1000"/>
                  </a:lnTo>
                  <a:lnTo>
                    <a:pt x="2826" y="994"/>
                  </a:lnTo>
                  <a:lnTo>
                    <a:pt x="2821" y="988"/>
                  </a:lnTo>
                  <a:lnTo>
                    <a:pt x="2815" y="983"/>
                  </a:lnTo>
                  <a:lnTo>
                    <a:pt x="2809" y="979"/>
                  </a:lnTo>
                  <a:lnTo>
                    <a:pt x="2802" y="975"/>
                  </a:lnTo>
                  <a:lnTo>
                    <a:pt x="2795" y="972"/>
                  </a:lnTo>
                  <a:lnTo>
                    <a:pt x="2788" y="970"/>
                  </a:lnTo>
                  <a:lnTo>
                    <a:pt x="2780" y="968"/>
                  </a:lnTo>
                  <a:lnTo>
                    <a:pt x="2771" y="967"/>
                  </a:lnTo>
                  <a:lnTo>
                    <a:pt x="2763" y="967"/>
                  </a:lnTo>
                  <a:lnTo>
                    <a:pt x="2754" y="967"/>
                  </a:lnTo>
                  <a:lnTo>
                    <a:pt x="2744" y="968"/>
                  </a:lnTo>
                  <a:lnTo>
                    <a:pt x="2736" y="970"/>
                  </a:lnTo>
                  <a:lnTo>
                    <a:pt x="2729" y="972"/>
                  </a:lnTo>
                  <a:lnTo>
                    <a:pt x="2720" y="975"/>
                  </a:lnTo>
                  <a:lnTo>
                    <a:pt x="2714" y="979"/>
                  </a:lnTo>
                  <a:lnTo>
                    <a:pt x="2708" y="984"/>
                  </a:lnTo>
                  <a:lnTo>
                    <a:pt x="2702" y="989"/>
                  </a:lnTo>
                  <a:lnTo>
                    <a:pt x="2697" y="996"/>
                  </a:lnTo>
                  <a:lnTo>
                    <a:pt x="2691" y="1002"/>
                  </a:lnTo>
                  <a:lnTo>
                    <a:pt x="2687" y="1009"/>
                  </a:lnTo>
                  <a:lnTo>
                    <a:pt x="2684" y="1016"/>
                  </a:lnTo>
                  <a:lnTo>
                    <a:pt x="2682" y="1025"/>
                  </a:lnTo>
                  <a:lnTo>
                    <a:pt x="2680" y="1033"/>
                  </a:lnTo>
                  <a:lnTo>
                    <a:pt x="2679" y="1042"/>
                  </a:lnTo>
                  <a:lnTo>
                    <a:pt x="2679" y="1052"/>
                  </a:lnTo>
                  <a:lnTo>
                    <a:pt x="2625" y="1046"/>
                  </a:lnTo>
                  <a:lnTo>
                    <a:pt x="2626" y="1032"/>
                  </a:lnTo>
                  <a:lnTo>
                    <a:pt x="2629" y="1018"/>
                  </a:lnTo>
                  <a:lnTo>
                    <a:pt x="2633" y="1005"/>
                  </a:lnTo>
                  <a:lnTo>
                    <a:pt x="2637" y="994"/>
                  </a:lnTo>
                  <a:lnTo>
                    <a:pt x="2644" y="982"/>
                  </a:lnTo>
                  <a:lnTo>
                    <a:pt x="2650" y="972"/>
                  </a:lnTo>
                  <a:lnTo>
                    <a:pt x="2658" y="962"/>
                  </a:lnTo>
                  <a:lnTo>
                    <a:pt x="2666" y="954"/>
                  </a:lnTo>
                  <a:lnTo>
                    <a:pt x="2676" y="947"/>
                  </a:lnTo>
                  <a:lnTo>
                    <a:pt x="2686" y="941"/>
                  </a:lnTo>
                  <a:lnTo>
                    <a:pt x="2698" y="936"/>
                  </a:lnTo>
                  <a:lnTo>
                    <a:pt x="2709" y="930"/>
                  </a:lnTo>
                  <a:lnTo>
                    <a:pt x="2721" y="927"/>
                  </a:lnTo>
                  <a:lnTo>
                    <a:pt x="2735" y="925"/>
                  </a:lnTo>
                  <a:lnTo>
                    <a:pt x="2748" y="923"/>
                  </a:lnTo>
                  <a:lnTo>
                    <a:pt x="2764" y="923"/>
                  </a:lnTo>
                  <a:lnTo>
                    <a:pt x="2778" y="923"/>
                  </a:lnTo>
                  <a:lnTo>
                    <a:pt x="2793" y="925"/>
                  </a:lnTo>
                  <a:lnTo>
                    <a:pt x="2806" y="927"/>
                  </a:lnTo>
                  <a:lnTo>
                    <a:pt x="2819" y="931"/>
                  </a:lnTo>
                  <a:lnTo>
                    <a:pt x="2830" y="937"/>
                  </a:lnTo>
                  <a:lnTo>
                    <a:pt x="2842" y="942"/>
                  </a:lnTo>
                  <a:lnTo>
                    <a:pt x="2852" y="949"/>
                  </a:lnTo>
                  <a:lnTo>
                    <a:pt x="2861" y="957"/>
                  </a:lnTo>
                  <a:lnTo>
                    <a:pt x="2870" y="966"/>
                  </a:lnTo>
                  <a:lnTo>
                    <a:pt x="2877" y="975"/>
                  </a:lnTo>
                  <a:lnTo>
                    <a:pt x="2883" y="985"/>
                  </a:lnTo>
                  <a:lnTo>
                    <a:pt x="2888" y="996"/>
                  </a:lnTo>
                  <a:lnTo>
                    <a:pt x="2893" y="1006"/>
                  </a:lnTo>
                  <a:lnTo>
                    <a:pt x="2895" y="1017"/>
                  </a:lnTo>
                  <a:lnTo>
                    <a:pt x="2897" y="1030"/>
                  </a:lnTo>
                  <a:lnTo>
                    <a:pt x="2898" y="1042"/>
                  </a:lnTo>
                  <a:lnTo>
                    <a:pt x="2897" y="1055"/>
                  </a:lnTo>
                  <a:lnTo>
                    <a:pt x="2895" y="1067"/>
                  </a:lnTo>
                  <a:lnTo>
                    <a:pt x="2892" y="1079"/>
                  </a:lnTo>
                  <a:lnTo>
                    <a:pt x="2886" y="1092"/>
                  </a:lnTo>
                  <a:lnTo>
                    <a:pt x="2880" y="1104"/>
                  </a:lnTo>
                  <a:lnTo>
                    <a:pt x="2873" y="1118"/>
                  </a:lnTo>
                  <a:lnTo>
                    <a:pt x="2864" y="1131"/>
                  </a:lnTo>
                  <a:lnTo>
                    <a:pt x="2852" y="1145"/>
                  </a:lnTo>
                  <a:lnTo>
                    <a:pt x="2838" y="1159"/>
                  </a:lnTo>
                  <a:lnTo>
                    <a:pt x="2819" y="1177"/>
                  </a:lnTo>
                  <a:lnTo>
                    <a:pt x="2797" y="1197"/>
                  </a:lnTo>
                  <a:lnTo>
                    <a:pt x="2771" y="1219"/>
                  </a:lnTo>
                  <a:lnTo>
                    <a:pt x="2749" y="1238"/>
                  </a:lnTo>
                  <a:lnTo>
                    <a:pt x="2732" y="1253"/>
                  </a:lnTo>
                  <a:lnTo>
                    <a:pt x="2718" y="1265"/>
                  </a:lnTo>
                  <a:lnTo>
                    <a:pt x="2710" y="1273"/>
                  </a:lnTo>
                  <a:lnTo>
                    <a:pt x="2698" y="1288"/>
                  </a:lnTo>
                  <a:lnTo>
                    <a:pt x="2687" y="1302"/>
                  </a:lnTo>
                  <a:lnTo>
                    <a:pt x="2898" y="1302"/>
                  </a:lnTo>
                  <a:close/>
                  <a:moveTo>
                    <a:pt x="1422" y="2451"/>
                  </a:moveTo>
                  <a:lnTo>
                    <a:pt x="1421" y="2451"/>
                  </a:lnTo>
                  <a:lnTo>
                    <a:pt x="1420" y="2451"/>
                  </a:lnTo>
                  <a:lnTo>
                    <a:pt x="1420" y="2450"/>
                  </a:lnTo>
                  <a:lnTo>
                    <a:pt x="1419" y="2450"/>
                  </a:lnTo>
                  <a:lnTo>
                    <a:pt x="1418" y="2450"/>
                  </a:lnTo>
                  <a:lnTo>
                    <a:pt x="1418" y="2450"/>
                  </a:lnTo>
                  <a:lnTo>
                    <a:pt x="1417" y="2450"/>
                  </a:lnTo>
                  <a:lnTo>
                    <a:pt x="1417" y="2449"/>
                  </a:lnTo>
                  <a:lnTo>
                    <a:pt x="1416" y="2449"/>
                  </a:lnTo>
                  <a:lnTo>
                    <a:pt x="1416" y="2449"/>
                  </a:lnTo>
                  <a:lnTo>
                    <a:pt x="1415" y="2449"/>
                  </a:lnTo>
                  <a:lnTo>
                    <a:pt x="1415" y="2449"/>
                  </a:lnTo>
                  <a:lnTo>
                    <a:pt x="1414" y="2449"/>
                  </a:lnTo>
                  <a:lnTo>
                    <a:pt x="1413" y="2448"/>
                  </a:lnTo>
                  <a:lnTo>
                    <a:pt x="1413" y="2448"/>
                  </a:lnTo>
                  <a:lnTo>
                    <a:pt x="1412" y="2448"/>
                  </a:lnTo>
                  <a:lnTo>
                    <a:pt x="1411" y="2448"/>
                  </a:lnTo>
                  <a:lnTo>
                    <a:pt x="1411" y="2448"/>
                  </a:lnTo>
                  <a:lnTo>
                    <a:pt x="1411" y="2448"/>
                  </a:lnTo>
                  <a:lnTo>
                    <a:pt x="1410" y="2448"/>
                  </a:lnTo>
                  <a:lnTo>
                    <a:pt x="1409" y="2447"/>
                  </a:lnTo>
                  <a:lnTo>
                    <a:pt x="1409" y="2447"/>
                  </a:lnTo>
                  <a:lnTo>
                    <a:pt x="1408" y="2447"/>
                  </a:lnTo>
                  <a:lnTo>
                    <a:pt x="1407" y="2447"/>
                  </a:lnTo>
                  <a:lnTo>
                    <a:pt x="1407" y="2447"/>
                  </a:lnTo>
                  <a:lnTo>
                    <a:pt x="1406" y="2447"/>
                  </a:lnTo>
                  <a:lnTo>
                    <a:pt x="1406" y="2447"/>
                  </a:lnTo>
                  <a:lnTo>
                    <a:pt x="1405" y="2446"/>
                  </a:lnTo>
                  <a:lnTo>
                    <a:pt x="1405" y="2446"/>
                  </a:lnTo>
                  <a:lnTo>
                    <a:pt x="1404" y="2446"/>
                  </a:lnTo>
                  <a:lnTo>
                    <a:pt x="1403" y="2446"/>
                  </a:lnTo>
                  <a:lnTo>
                    <a:pt x="1403" y="2446"/>
                  </a:lnTo>
                  <a:lnTo>
                    <a:pt x="1402" y="2446"/>
                  </a:lnTo>
                  <a:lnTo>
                    <a:pt x="1399" y="2445"/>
                  </a:lnTo>
                  <a:lnTo>
                    <a:pt x="1399" y="2445"/>
                  </a:lnTo>
                  <a:lnTo>
                    <a:pt x="1398" y="2445"/>
                  </a:lnTo>
                  <a:lnTo>
                    <a:pt x="1397" y="2445"/>
                  </a:lnTo>
                  <a:lnTo>
                    <a:pt x="1395" y="2445"/>
                  </a:lnTo>
                  <a:lnTo>
                    <a:pt x="1393" y="2444"/>
                  </a:lnTo>
                  <a:lnTo>
                    <a:pt x="1392" y="2444"/>
                  </a:lnTo>
                  <a:lnTo>
                    <a:pt x="1391" y="2444"/>
                  </a:lnTo>
                  <a:lnTo>
                    <a:pt x="1391" y="2444"/>
                  </a:lnTo>
                  <a:lnTo>
                    <a:pt x="1390" y="2444"/>
                  </a:lnTo>
                  <a:lnTo>
                    <a:pt x="1389" y="2443"/>
                  </a:lnTo>
                  <a:lnTo>
                    <a:pt x="1388" y="2443"/>
                  </a:lnTo>
                  <a:lnTo>
                    <a:pt x="1387" y="2443"/>
                  </a:lnTo>
                  <a:lnTo>
                    <a:pt x="1387" y="2443"/>
                  </a:lnTo>
                  <a:lnTo>
                    <a:pt x="1386" y="2443"/>
                  </a:lnTo>
                  <a:lnTo>
                    <a:pt x="1385" y="2443"/>
                  </a:lnTo>
                  <a:lnTo>
                    <a:pt x="1384" y="2443"/>
                  </a:lnTo>
                  <a:lnTo>
                    <a:pt x="1383" y="2443"/>
                  </a:lnTo>
                  <a:lnTo>
                    <a:pt x="1382" y="2443"/>
                  </a:lnTo>
                  <a:lnTo>
                    <a:pt x="1382" y="2443"/>
                  </a:lnTo>
                  <a:lnTo>
                    <a:pt x="1381" y="2442"/>
                  </a:lnTo>
                  <a:lnTo>
                    <a:pt x="1380" y="2442"/>
                  </a:lnTo>
                  <a:lnTo>
                    <a:pt x="1380" y="2442"/>
                  </a:lnTo>
                  <a:lnTo>
                    <a:pt x="1378" y="2442"/>
                  </a:lnTo>
                  <a:lnTo>
                    <a:pt x="1367" y="2441"/>
                  </a:lnTo>
                  <a:lnTo>
                    <a:pt x="1356" y="2441"/>
                  </a:lnTo>
                  <a:lnTo>
                    <a:pt x="1346" y="2441"/>
                  </a:lnTo>
                  <a:lnTo>
                    <a:pt x="1334" y="2442"/>
                  </a:lnTo>
                  <a:lnTo>
                    <a:pt x="1324" y="2444"/>
                  </a:lnTo>
                  <a:lnTo>
                    <a:pt x="1312" y="2445"/>
                  </a:lnTo>
                  <a:lnTo>
                    <a:pt x="1302" y="2448"/>
                  </a:lnTo>
                  <a:lnTo>
                    <a:pt x="1292" y="2451"/>
                  </a:lnTo>
                  <a:lnTo>
                    <a:pt x="1282" y="2454"/>
                  </a:lnTo>
                  <a:lnTo>
                    <a:pt x="1272" y="2458"/>
                  </a:lnTo>
                  <a:lnTo>
                    <a:pt x="1253" y="2467"/>
                  </a:lnTo>
                  <a:lnTo>
                    <a:pt x="1235" y="2478"/>
                  </a:lnTo>
                  <a:lnTo>
                    <a:pt x="1218" y="2490"/>
                  </a:lnTo>
                  <a:lnTo>
                    <a:pt x="1204" y="2504"/>
                  </a:lnTo>
                  <a:lnTo>
                    <a:pt x="1189" y="2519"/>
                  </a:lnTo>
                  <a:lnTo>
                    <a:pt x="1177" y="2536"/>
                  </a:lnTo>
                  <a:lnTo>
                    <a:pt x="1166" y="2555"/>
                  </a:lnTo>
                  <a:lnTo>
                    <a:pt x="1157" y="2573"/>
                  </a:lnTo>
                  <a:lnTo>
                    <a:pt x="1153" y="2582"/>
                  </a:lnTo>
                  <a:lnTo>
                    <a:pt x="1150" y="2593"/>
                  </a:lnTo>
                  <a:lnTo>
                    <a:pt x="1146" y="2603"/>
                  </a:lnTo>
                  <a:lnTo>
                    <a:pt x="1144" y="2614"/>
                  </a:lnTo>
                  <a:lnTo>
                    <a:pt x="1142" y="2624"/>
                  </a:lnTo>
                  <a:lnTo>
                    <a:pt x="1140" y="2635"/>
                  </a:lnTo>
                  <a:lnTo>
                    <a:pt x="1140" y="2647"/>
                  </a:lnTo>
                  <a:lnTo>
                    <a:pt x="1139" y="2657"/>
                  </a:lnTo>
                  <a:lnTo>
                    <a:pt x="1140" y="2668"/>
                  </a:lnTo>
                  <a:lnTo>
                    <a:pt x="1140" y="2680"/>
                  </a:lnTo>
                  <a:lnTo>
                    <a:pt x="1142" y="2690"/>
                  </a:lnTo>
                  <a:lnTo>
                    <a:pt x="1144" y="2700"/>
                  </a:lnTo>
                  <a:lnTo>
                    <a:pt x="1146" y="2712"/>
                  </a:lnTo>
                  <a:lnTo>
                    <a:pt x="1150" y="2721"/>
                  </a:lnTo>
                  <a:lnTo>
                    <a:pt x="1153" y="2732"/>
                  </a:lnTo>
                  <a:lnTo>
                    <a:pt x="1157" y="2742"/>
                  </a:lnTo>
                  <a:lnTo>
                    <a:pt x="1166" y="2761"/>
                  </a:lnTo>
                  <a:lnTo>
                    <a:pt x="1177" y="2778"/>
                  </a:lnTo>
                  <a:lnTo>
                    <a:pt x="1189" y="2795"/>
                  </a:lnTo>
                  <a:lnTo>
                    <a:pt x="1204" y="2810"/>
                  </a:lnTo>
                  <a:lnTo>
                    <a:pt x="1218" y="2825"/>
                  </a:lnTo>
                  <a:lnTo>
                    <a:pt x="1235" y="2837"/>
                  </a:lnTo>
                  <a:lnTo>
                    <a:pt x="1253" y="2847"/>
                  </a:lnTo>
                  <a:lnTo>
                    <a:pt x="1272" y="2857"/>
                  </a:lnTo>
                  <a:lnTo>
                    <a:pt x="1282" y="2861"/>
                  </a:lnTo>
                  <a:lnTo>
                    <a:pt x="1292" y="2864"/>
                  </a:lnTo>
                  <a:lnTo>
                    <a:pt x="1302" y="2867"/>
                  </a:lnTo>
                  <a:lnTo>
                    <a:pt x="1312" y="2869"/>
                  </a:lnTo>
                  <a:lnTo>
                    <a:pt x="1324" y="2871"/>
                  </a:lnTo>
                  <a:lnTo>
                    <a:pt x="1334" y="2872"/>
                  </a:lnTo>
                  <a:lnTo>
                    <a:pt x="1346" y="2873"/>
                  </a:lnTo>
                  <a:lnTo>
                    <a:pt x="1356" y="2873"/>
                  </a:lnTo>
                  <a:lnTo>
                    <a:pt x="1367" y="2873"/>
                  </a:lnTo>
                  <a:lnTo>
                    <a:pt x="1379" y="2872"/>
                  </a:lnTo>
                  <a:lnTo>
                    <a:pt x="1389" y="2871"/>
                  </a:lnTo>
                  <a:lnTo>
                    <a:pt x="1401" y="2869"/>
                  </a:lnTo>
                  <a:lnTo>
                    <a:pt x="1411" y="2867"/>
                  </a:lnTo>
                  <a:lnTo>
                    <a:pt x="1421" y="2864"/>
                  </a:lnTo>
                  <a:lnTo>
                    <a:pt x="1431" y="2861"/>
                  </a:lnTo>
                  <a:lnTo>
                    <a:pt x="1441" y="2857"/>
                  </a:lnTo>
                  <a:lnTo>
                    <a:pt x="1460" y="2847"/>
                  </a:lnTo>
                  <a:lnTo>
                    <a:pt x="1477" y="2837"/>
                  </a:lnTo>
                  <a:lnTo>
                    <a:pt x="1494" y="2825"/>
                  </a:lnTo>
                  <a:lnTo>
                    <a:pt x="1510" y="2810"/>
                  </a:lnTo>
                  <a:lnTo>
                    <a:pt x="1524" y="2795"/>
                  </a:lnTo>
                  <a:lnTo>
                    <a:pt x="1537" y="2778"/>
                  </a:lnTo>
                  <a:lnTo>
                    <a:pt x="1547" y="2761"/>
                  </a:lnTo>
                  <a:lnTo>
                    <a:pt x="1556" y="2742"/>
                  </a:lnTo>
                  <a:lnTo>
                    <a:pt x="1560" y="2732"/>
                  </a:lnTo>
                  <a:lnTo>
                    <a:pt x="1564" y="2721"/>
                  </a:lnTo>
                  <a:lnTo>
                    <a:pt x="1567" y="2712"/>
                  </a:lnTo>
                  <a:lnTo>
                    <a:pt x="1569" y="2700"/>
                  </a:lnTo>
                  <a:lnTo>
                    <a:pt x="1571" y="2690"/>
                  </a:lnTo>
                  <a:lnTo>
                    <a:pt x="1573" y="2680"/>
                  </a:lnTo>
                  <a:lnTo>
                    <a:pt x="1573" y="2668"/>
                  </a:lnTo>
                  <a:lnTo>
                    <a:pt x="1574" y="2657"/>
                  </a:lnTo>
                  <a:lnTo>
                    <a:pt x="1573" y="2639"/>
                  </a:lnTo>
                  <a:lnTo>
                    <a:pt x="1571" y="2622"/>
                  </a:lnTo>
                  <a:lnTo>
                    <a:pt x="1567" y="2604"/>
                  </a:lnTo>
                  <a:lnTo>
                    <a:pt x="1563" y="2588"/>
                  </a:lnTo>
                  <a:lnTo>
                    <a:pt x="1556" y="2572"/>
                  </a:lnTo>
                  <a:lnTo>
                    <a:pt x="1549" y="2557"/>
                  </a:lnTo>
                  <a:lnTo>
                    <a:pt x="1541" y="2542"/>
                  </a:lnTo>
                  <a:lnTo>
                    <a:pt x="1530" y="2529"/>
                  </a:lnTo>
                  <a:lnTo>
                    <a:pt x="1520" y="2515"/>
                  </a:lnTo>
                  <a:lnTo>
                    <a:pt x="1509" y="2503"/>
                  </a:lnTo>
                  <a:lnTo>
                    <a:pt x="1496" y="2491"/>
                  </a:lnTo>
                  <a:lnTo>
                    <a:pt x="1483" y="2481"/>
                  </a:lnTo>
                  <a:lnTo>
                    <a:pt x="1469" y="2472"/>
                  </a:lnTo>
                  <a:lnTo>
                    <a:pt x="1454" y="2463"/>
                  </a:lnTo>
                  <a:lnTo>
                    <a:pt x="1438" y="2457"/>
                  </a:lnTo>
                  <a:lnTo>
                    <a:pt x="1422" y="2451"/>
                  </a:lnTo>
                  <a:close/>
                  <a:moveTo>
                    <a:pt x="2758" y="749"/>
                  </a:moveTo>
                  <a:lnTo>
                    <a:pt x="2778" y="749"/>
                  </a:lnTo>
                  <a:lnTo>
                    <a:pt x="2799" y="751"/>
                  </a:lnTo>
                  <a:lnTo>
                    <a:pt x="2819" y="753"/>
                  </a:lnTo>
                  <a:lnTo>
                    <a:pt x="2839" y="757"/>
                  </a:lnTo>
                  <a:lnTo>
                    <a:pt x="2858" y="762"/>
                  </a:lnTo>
                  <a:lnTo>
                    <a:pt x="2877" y="767"/>
                  </a:lnTo>
                  <a:lnTo>
                    <a:pt x="2896" y="773"/>
                  </a:lnTo>
                  <a:lnTo>
                    <a:pt x="2914" y="780"/>
                  </a:lnTo>
                  <a:lnTo>
                    <a:pt x="2932" y="789"/>
                  </a:lnTo>
                  <a:lnTo>
                    <a:pt x="2950" y="797"/>
                  </a:lnTo>
                  <a:lnTo>
                    <a:pt x="2966" y="807"/>
                  </a:lnTo>
                  <a:lnTo>
                    <a:pt x="2983" y="818"/>
                  </a:lnTo>
                  <a:lnTo>
                    <a:pt x="2998" y="828"/>
                  </a:lnTo>
                  <a:lnTo>
                    <a:pt x="3013" y="840"/>
                  </a:lnTo>
                  <a:lnTo>
                    <a:pt x="3028" y="853"/>
                  </a:lnTo>
                  <a:lnTo>
                    <a:pt x="3042" y="866"/>
                  </a:lnTo>
                  <a:lnTo>
                    <a:pt x="3055" y="880"/>
                  </a:lnTo>
                  <a:lnTo>
                    <a:pt x="3068" y="894"/>
                  </a:lnTo>
                  <a:lnTo>
                    <a:pt x="3079" y="910"/>
                  </a:lnTo>
                  <a:lnTo>
                    <a:pt x="3091" y="925"/>
                  </a:lnTo>
                  <a:lnTo>
                    <a:pt x="3101" y="942"/>
                  </a:lnTo>
                  <a:lnTo>
                    <a:pt x="3111" y="958"/>
                  </a:lnTo>
                  <a:lnTo>
                    <a:pt x="3120" y="976"/>
                  </a:lnTo>
                  <a:lnTo>
                    <a:pt x="3128" y="994"/>
                  </a:lnTo>
                  <a:lnTo>
                    <a:pt x="3135" y="1011"/>
                  </a:lnTo>
                  <a:lnTo>
                    <a:pt x="3142" y="1030"/>
                  </a:lnTo>
                  <a:lnTo>
                    <a:pt x="3147" y="1049"/>
                  </a:lnTo>
                  <a:lnTo>
                    <a:pt x="3151" y="1069"/>
                  </a:lnTo>
                  <a:lnTo>
                    <a:pt x="3155" y="1089"/>
                  </a:lnTo>
                  <a:lnTo>
                    <a:pt x="3157" y="1108"/>
                  </a:lnTo>
                  <a:lnTo>
                    <a:pt x="3159" y="1129"/>
                  </a:lnTo>
                  <a:lnTo>
                    <a:pt x="3159" y="1150"/>
                  </a:lnTo>
                  <a:lnTo>
                    <a:pt x="3159" y="1170"/>
                  </a:lnTo>
                  <a:lnTo>
                    <a:pt x="3157" y="1190"/>
                  </a:lnTo>
                  <a:lnTo>
                    <a:pt x="3155" y="1211"/>
                  </a:lnTo>
                  <a:lnTo>
                    <a:pt x="3151" y="1231"/>
                  </a:lnTo>
                  <a:lnTo>
                    <a:pt x="3147" y="1249"/>
                  </a:lnTo>
                  <a:lnTo>
                    <a:pt x="3142" y="1269"/>
                  </a:lnTo>
                  <a:lnTo>
                    <a:pt x="3135" y="1288"/>
                  </a:lnTo>
                  <a:lnTo>
                    <a:pt x="3128" y="1305"/>
                  </a:lnTo>
                  <a:lnTo>
                    <a:pt x="3120" y="1323"/>
                  </a:lnTo>
                  <a:lnTo>
                    <a:pt x="3111" y="1340"/>
                  </a:lnTo>
                  <a:lnTo>
                    <a:pt x="3101" y="1357"/>
                  </a:lnTo>
                  <a:lnTo>
                    <a:pt x="3091" y="1373"/>
                  </a:lnTo>
                  <a:lnTo>
                    <a:pt x="3079" y="1389"/>
                  </a:lnTo>
                  <a:lnTo>
                    <a:pt x="3068" y="1404"/>
                  </a:lnTo>
                  <a:lnTo>
                    <a:pt x="3055" y="1419"/>
                  </a:lnTo>
                  <a:lnTo>
                    <a:pt x="3042" y="1432"/>
                  </a:lnTo>
                  <a:lnTo>
                    <a:pt x="3028" y="1446"/>
                  </a:lnTo>
                  <a:lnTo>
                    <a:pt x="3013" y="1458"/>
                  </a:lnTo>
                  <a:lnTo>
                    <a:pt x="2998" y="1471"/>
                  </a:lnTo>
                  <a:lnTo>
                    <a:pt x="2983" y="1482"/>
                  </a:lnTo>
                  <a:lnTo>
                    <a:pt x="2966" y="1492"/>
                  </a:lnTo>
                  <a:lnTo>
                    <a:pt x="2950" y="1502"/>
                  </a:lnTo>
                  <a:lnTo>
                    <a:pt x="2932" y="1510"/>
                  </a:lnTo>
                  <a:lnTo>
                    <a:pt x="2914" y="1518"/>
                  </a:lnTo>
                  <a:lnTo>
                    <a:pt x="2896" y="1526"/>
                  </a:lnTo>
                  <a:lnTo>
                    <a:pt x="2877" y="1532"/>
                  </a:lnTo>
                  <a:lnTo>
                    <a:pt x="2858" y="1537"/>
                  </a:lnTo>
                  <a:lnTo>
                    <a:pt x="2839" y="1542"/>
                  </a:lnTo>
                  <a:lnTo>
                    <a:pt x="2819" y="1545"/>
                  </a:lnTo>
                  <a:lnTo>
                    <a:pt x="2799" y="1548"/>
                  </a:lnTo>
                  <a:lnTo>
                    <a:pt x="2778" y="1549"/>
                  </a:lnTo>
                  <a:lnTo>
                    <a:pt x="2758" y="1550"/>
                  </a:lnTo>
                  <a:lnTo>
                    <a:pt x="2739" y="1549"/>
                  </a:lnTo>
                  <a:lnTo>
                    <a:pt x="2720" y="1548"/>
                  </a:lnTo>
                  <a:lnTo>
                    <a:pt x="2702" y="1546"/>
                  </a:lnTo>
                  <a:lnTo>
                    <a:pt x="2684" y="1543"/>
                  </a:lnTo>
                  <a:lnTo>
                    <a:pt x="2666" y="1539"/>
                  </a:lnTo>
                  <a:lnTo>
                    <a:pt x="2649" y="1535"/>
                  </a:lnTo>
                  <a:lnTo>
                    <a:pt x="2631" y="1530"/>
                  </a:lnTo>
                  <a:lnTo>
                    <a:pt x="2615" y="1524"/>
                  </a:lnTo>
                  <a:lnTo>
                    <a:pt x="2598" y="1517"/>
                  </a:lnTo>
                  <a:lnTo>
                    <a:pt x="2581" y="1509"/>
                  </a:lnTo>
                  <a:lnTo>
                    <a:pt x="2566" y="1501"/>
                  </a:lnTo>
                  <a:lnTo>
                    <a:pt x="2550" y="1492"/>
                  </a:lnTo>
                  <a:lnTo>
                    <a:pt x="2536" y="1483"/>
                  </a:lnTo>
                  <a:lnTo>
                    <a:pt x="2521" y="1473"/>
                  </a:lnTo>
                  <a:lnTo>
                    <a:pt x="2507" y="1462"/>
                  </a:lnTo>
                  <a:lnTo>
                    <a:pt x="2493" y="1451"/>
                  </a:lnTo>
                  <a:lnTo>
                    <a:pt x="2481" y="1439"/>
                  </a:lnTo>
                  <a:lnTo>
                    <a:pt x="2468" y="1426"/>
                  </a:lnTo>
                  <a:lnTo>
                    <a:pt x="2456" y="1414"/>
                  </a:lnTo>
                  <a:lnTo>
                    <a:pt x="2444" y="1400"/>
                  </a:lnTo>
                  <a:lnTo>
                    <a:pt x="2434" y="1386"/>
                  </a:lnTo>
                  <a:lnTo>
                    <a:pt x="2424" y="1371"/>
                  </a:lnTo>
                  <a:lnTo>
                    <a:pt x="2414" y="1357"/>
                  </a:lnTo>
                  <a:lnTo>
                    <a:pt x="2406" y="1341"/>
                  </a:lnTo>
                  <a:lnTo>
                    <a:pt x="2398" y="1326"/>
                  </a:lnTo>
                  <a:lnTo>
                    <a:pt x="2389" y="1309"/>
                  </a:lnTo>
                  <a:lnTo>
                    <a:pt x="2383" y="1293"/>
                  </a:lnTo>
                  <a:lnTo>
                    <a:pt x="2377" y="1276"/>
                  </a:lnTo>
                  <a:lnTo>
                    <a:pt x="2372" y="1259"/>
                  </a:lnTo>
                  <a:lnTo>
                    <a:pt x="2368" y="1241"/>
                  </a:lnTo>
                  <a:lnTo>
                    <a:pt x="2363" y="1223"/>
                  </a:lnTo>
                  <a:lnTo>
                    <a:pt x="2360" y="1206"/>
                  </a:lnTo>
                  <a:lnTo>
                    <a:pt x="2360" y="1205"/>
                  </a:lnTo>
                  <a:lnTo>
                    <a:pt x="2360" y="1204"/>
                  </a:lnTo>
                  <a:lnTo>
                    <a:pt x="2360" y="1204"/>
                  </a:lnTo>
                  <a:lnTo>
                    <a:pt x="2360" y="1203"/>
                  </a:lnTo>
                  <a:lnTo>
                    <a:pt x="2359" y="1199"/>
                  </a:lnTo>
                  <a:lnTo>
                    <a:pt x="2359" y="1199"/>
                  </a:lnTo>
                  <a:lnTo>
                    <a:pt x="2359" y="1197"/>
                  </a:lnTo>
                  <a:lnTo>
                    <a:pt x="2359" y="1197"/>
                  </a:lnTo>
                  <a:lnTo>
                    <a:pt x="2359" y="1196"/>
                  </a:lnTo>
                  <a:lnTo>
                    <a:pt x="2359" y="1195"/>
                  </a:lnTo>
                  <a:lnTo>
                    <a:pt x="2359" y="1195"/>
                  </a:lnTo>
                  <a:lnTo>
                    <a:pt x="2359" y="1194"/>
                  </a:lnTo>
                  <a:lnTo>
                    <a:pt x="2359" y="1194"/>
                  </a:lnTo>
                  <a:lnTo>
                    <a:pt x="2359" y="1193"/>
                  </a:lnTo>
                  <a:lnTo>
                    <a:pt x="2359" y="1192"/>
                  </a:lnTo>
                  <a:lnTo>
                    <a:pt x="2358" y="1189"/>
                  </a:lnTo>
                  <a:lnTo>
                    <a:pt x="2358" y="1188"/>
                  </a:lnTo>
                  <a:lnTo>
                    <a:pt x="2358" y="1187"/>
                  </a:lnTo>
                  <a:lnTo>
                    <a:pt x="2358" y="1187"/>
                  </a:lnTo>
                  <a:lnTo>
                    <a:pt x="2358" y="1186"/>
                  </a:lnTo>
                  <a:lnTo>
                    <a:pt x="2358" y="1185"/>
                  </a:lnTo>
                  <a:lnTo>
                    <a:pt x="2358" y="1185"/>
                  </a:lnTo>
                  <a:lnTo>
                    <a:pt x="2358" y="1184"/>
                  </a:lnTo>
                  <a:lnTo>
                    <a:pt x="2358" y="1184"/>
                  </a:lnTo>
                  <a:lnTo>
                    <a:pt x="2358" y="1183"/>
                  </a:lnTo>
                  <a:lnTo>
                    <a:pt x="2357" y="1178"/>
                  </a:lnTo>
                  <a:lnTo>
                    <a:pt x="2357" y="1177"/>
                  </a:lnTo>
                  <a:lnTo>
                    <a:pt x="2357" y="1177"/>
                  </a:lnTo>
                  <a:lnTo>
                    <a:pt x="2357" y="1176"/>
                  </a:lnTo>
                  <a:lnTo>
                    <a:pt x="2357" y="1175"/>
                  </a:lnTo>
                  <a:lnTo>
                    <a:pt x="2357" y="1175"/>
                  </a:lnTo>
                  <a:lnTo>
                    <a:pt x="2357" y="1174"/>
                  </a:lnTo>
                  <a:lnTo>
                    <a:pt x="2357" y="1174"/>
                  </a:lnTo>
                  <a:lnTo>
                    <a:pt x="2357" y="1173"/>
                  </a:lnTo>
                  <a:lnTo>
                    <a:pt x="2357" y="1172"/>
                  </a:lnTo>
                  <a:lnTo>
                    <a:pt x="2357" y="1172"/>
                  </a:lnTo>
                  <a:lnTo>
                    <a:pt x="2357" y="1168"/>
                  </a:lnTo>
                  <a:lnTo>
                    <a:pt x="2357" y="1167"/>
                  </a:lnTo>
                  <a:lnTo>
                    <a:pt x="2357" y="1166"/>
                  </a:lnTo>
                  <a:lnTo>
                    <a:pt x="2357" y="1166"/>
                  </a:lnTo>
                  <a:lnTo>
                    <a:pt x="2357" y="1165"/>
                  </a:lnTo>
                  <a:lnTo>
                    <a:pt x="2357" y="1164"/>
                  </a:lnTo>
                  <a:lnTo>
                    <a:pt x="2357" y="1164"/>
                  </a:lnTo>
                  <a:lnTo>
                    <a:pt x="2356" y="1157"/>
                  </a:lnTo>
                  <a:lnTo>
                    <a:pt x="2356" y="1150"/>
                  </a:lnTo>
                  <a:lnTo>
                    <a:pt x="2357" y="1129"/>
                  </a:lnTo>
                  <a:lnTo>
                    <a:pt x="2358" y="1108"/>
                  </a:lnTo>
                  <a:lnTo>
                    <a:pt x="2361" y="1089"/>
                  </a:lnTo>
                  <a:lnTo>
                    <a:pt x="2365" y="1069"/>
                  </a:lnTo>
                  <a:lnTo>
                    <a:pt x="2369" y="1049"/>
                  </a:lnTo>
                  <a:lnTo>
                    <a:pt x="2375" y="1030"/>
                  </a:lnTo>
                  <a:lnTo>
                    <a:pt x="2381" y="1011"/>
                  </a:lnTo>
                  <a:lnTo>
                    <a:pt x="2388" y="994"/>
                  </a:lnTo>
                  <a:lnTo>
                    <a:pt x="2396" y="976"/>
                  </a:lnTo>
                  <a:lnTo>
                    <a:pt x="2405" y="958"/>
                  </a:lnTo>
                  <a:lnTo>
                    <a:pt x="2414" y="942"/>
                  </a:lnTo>
                  <a:lnTo>
                    <a:pt x="2425" y="925"/>
                  </a:lnTo>
                  <a:lnTo>
                    <a:pt x="2436" y="910"/>
                  </a:lnTo>
                  <a:lnTo>
                    <a:pt x="2449" y="894"/>
                  </a:lnTo>
                  <a:lnTo>
                    <a:pt x="2461" y="880"/>
                  </a:lnTo>
                  <a:lnTo>
                    <a:pt x="2474" y="866"/>
                  </a:lnTo>
                  <a:lnTo>
                    <a:pt x="2488" y="853"/>
                  </a:lnTo>
                  <a:lnTo>
                    <a:pt x="2502" y="840"/>
                  </a:lnTo>
                  <a:lnTo>
                    <a:pt x="2518" y="828"/>
                  </a:lnTo>
                  <a:lnTo>
                    <a:pt x="2534" y="818"/>
                  </a:lnTo>
                  <a:lnTo>
                    <a:pt x="2550" y="807"/>
                  </a:lnTo>
                  <a:lnTo>
                    <a:pt x="2567" y="797"/>
                  </a:lnTo>
                  <a:lnTo>
                    <a:pt x="2584" y="789"/>
                  </a:lnTo>
                  <a:lnTo>
                    <a:pt x="2602" y="780"/>
                  </a:lnTo>
                  <a:lnTo>
                    <a:pt x="2620" y="773"/>
                  </a:lnTo>
                  <a:lnTo>
                    <a:pt x="2638" y="767"/>
                  </a:lnTo>
                  <a:lnTo>
                    <a:pt x="2658" y="762"/>
                  </a:lnTo>
                  <a:lnTo>
                    <a:pt x="2677" y="757"/>
                  </a:lnTo>
                  <a:lnTo>
                    <a:pt x="2697" y="753"/>
                  </a:lnTo>
                  <a:lnTo>
                    <a:pt x="2717" y="751"/>
                  </a:lnTo>
                  <a:lnTo>
                    <a:pt x="2737" y="749"/>
                  </a:lnTo>
                  <a:lnTo>
                    <a:pt x="2758" y="749"/>
                  </a:lnTo>
                  <a:close/>
                  <a:moveTo>
                    <a:pt x="668" y="73"/>
                  </a:moveTo>
                  <a:lnTo>
                    <a:pt x="699" y="73"/>
                  </a:lnTo>
                  <a:lnTo>
                    <a:pt x="729" y="76"/>
                  </a:lnTo>
                  <a:lnTo>
                    <a:pt x="758" y="80"/>
                  </a:lnTo>
                  <a:lnTo>
                    <a:pt x="789" y="85"/>
                  </a:lnTo>
                  <a:lnTo>
                    <a:pt x="817" y="92"/>
                  </a:lnTo>
                  <a:lnTo>
                    <a:pt x="846" y="99"/>
                  </a:lnTo>
                  <a:lnTo>
                    <a:pt x="873" y="110"/>
                  </a:lnTo>
                  <a:lnTo>
                    <a:pt x="900" y="120"/>
                  </a:lnTo>
                  <a:lnTo>
                    <a:pt x="927" y="131"/>
                  </a:lnTo>
                  <a:lnTo>
                    <a:pt x="951" y="145"/>
                  </a:lnTo>
                  <a:lnTo>
                    <a:pt x="976" y="159"/>
                  </a:lnTo>
                  <a:lnTo>
                    <a:pt x="1001" y="175"/>
                  </a:lnTo>
                  <a:lnTo>
                    <a:pt x="1024" y="191"/>
                  </a:lnTo>
                  <a:lnTo>
                    <a:pt x="1047" y="209"/>
                  </a:lnTo>
                  <a:lnTo>
                    <a:pt x="1069" y="228"/>
                  </a:lnTo>
                  <a:lnTo>
                    <a:pt x="1089" y="247"/>
                  </a:lnTo>
                  <a:lnTo>
                    <a:pt x="1109" y="268"/>
                  </a:lnTo>
                  <a:lnTo>
                    <a:pt x="1128" y="289"/>
                  </a:lnTo>
                  <a:lnTo>
                    <a:pt x="1145" y="311"/>
                  </a:lnTo>
                  <a:lnTo>
                    <a:pt x="1162" y="335"/>
                  </a:lnTo>
                  <a:lnTo>
                    <a:pt x="1177" y="359"/>
                  </a:lnTo>
                  <a:lnTo>
                    <a:pt x="1191" y="384"/>
                  </a:lnTo>
                  <a:lnTo>
                    <a:pt x="1205" y="410"/>
                  </a:lnTo>
                  <a:lnTo>
                    <a:pt x="1216" y="436"/>
                  </a:lnTo>
                  <a:lnTo>
                    <a:pt x="1227" y="463"/>
                  </a:lnTo>
                  <a:lnTo>
                    <a:pt x="1237" y="490"/>
                  </a:lnTo>
                  <a:lnTo>
                    <a:pt x="1244" y="518"/>
                  </a:lnTo>
                  <a:lnTo>
                    <a:pt x="1251" y="547"/>
                  </a:lnTo>
                  <a:lnTo>
                    <a:pt x="1256" y="576"/>
                  </a:lnTo>
                  <a:lnTo>
                    <a:pt x="1261" y="606"/>
                  </a:lnTo>
                  <a:lnTo>
                    <a:pt x="1263" y="636"/>
                  </a:lnTo>
                  <a:lnTo>
                    <a:pt x="1263" y="666"/>
                  </a:lnTo>
                  <a:lnTo>
                    <a:pt x="1263" y="695"/>
                  </a:lnTo>
                  <a:lnTo>
                    <a:pt x="1261" y="723"/>
                  </a:lnTo>
                  <a:lnTo>
                    <a:pt x="1258" y="751"/>
                  </a:lnTo>
                  <a:lnTo>
                    <a:pt x="1252" y="778"/>
                  </a:lnTo>
                  <a:lnTo>
                    <a:pt x="1247" y="805"/>
                  </a:lnTo>
                  <a:lnTo>
                    <a:pt x="1240" y="832"/>
                  </a:lnTo>
                  <a:lnTo>
                    <a:pt x="1232" y="858"/>
                  </a:lnTo>
                  <a:lnTo>
                    <a:pt x="1222" y="883"/>
                  </a:lnTo>
                  <a:lnTo>
                    <a:pt x="1212" y="908"/>
                  </a:lnTo>
                  <a:lnTo>
                    <a:pt x="1200" y="932"/>
                  </a:lnTo>
                  <a:lnTo>
                    <a:pt x="1188" y="955"/>
                  </a:lnTo>
                  <a:lnTo>
                    <a:pt x="1175" y="979"/>
                  </a:lnTo>
                  <a:lnTo>
                    <a:pt x="1160" y="1001"/>
                  </a:lnTo>
                  <a:lnTo>
                    <a:pt x="1144" y="1023"/>
                  </a:lnTo>
                  <a:lnTo>
                    <a:pt x="1128" y="1043"/>
                  </a:lnTo>
                  <a:lnTo>
                    <a:pt x="1110" y="1064"/>
                  </a:lnTo>
                  <a:lnTo>
                    <a:pt x="1110" y="1064"/>
                  </a:lnTo>
                  <a:lnTo>
                    <a:pt x="1107" y="1067"/>
                  </a:lnTo>
                  <a:lnTo>
                    <a:pt x="1107" y="1067"/>
                  </a:lnTo>
                  <a:lnTo>
                    <a:pt x="1106" y="1068"/>
                  </a:lnTo>
                  <a:lnTo>
                    <a:pt x="1106" y="1068"/>
                  </a:lnTo>
                  <a:lnTo>
                    <a:pt x="1106" y="1069"/>
                  </a:lnTo>
                  <a:lnTo>
                    <a:pt x="1105" y="1070"/>
                  </a:lnTo>
                  <a:lnTo>
                    <a:pt x="1101" y="1074"/>
                  </a:lnTo>
                  <a:lnTo>
                    <a:pt x="1101" y="1074"/>
                  </a:lnTo>
                  <a:lnTo>
                    <a:pt x="1100" y="1075"/>
                  </a:lnTo>
                  <a:lnTo>
                    <a:pt x="1098" y="1077"/>
                  </a:lnTo>
                  <a:lnTo>
                    <a:pt x="1098" y="1077"/>
                  </a:lnTo>
                  <a:lnTo>
                    <a:pt x="1097" y="1078"/>
                  </a:lnTo>
                  <a:lnTo>
                    <a:pt x="1097" y="1078"/>
                  </a:lnTo>
                  <a:lnTo>
                    <a:pt x="1092" y="1084"/>
                  </a:lnTo>
                  <a:lnTo>
                    <a:pt x="1090" y="1085"/>
                  </a:lnTo>
                  <a:lnTo>
                    <a:pt x="1090" y="1086"/>
                  </a:lnTo>
                  <a:lnTo>
                    <a:pt x="1090" y="1086"/>
                  </a:lnTo>
                  <a:lnTo>
                    <a:pt x="1088" y="1087"/>
                  </a:lnTo>
                  <a:lnTo>
                    <a:pt x="1088" y="1088"/>
                  </a:lnTo>
                  <a:lnTo>
                    <a:pt x="1087" y="1088"/>
                  </a:lnTo>
                  <a:lnTo>
                    <a:pt x="1087" y="1089"/>
                  </a:lnTo>
                  <a:lnTo>
                    <a:pt x="1086" y="1089"/>
                  </a:lnTo>
                  <a:lnTo>
                    <a:pt x="1080" y="1095"/>
                  </a:lnTo>
                  <a:lnTo>
                    <a:pt x="1080" y="1095"/>
                  </a:lnTo>
                  <a:lnTo>
                    <a:pt x="1077" y="1098"/>
                  </a:lnTo>
                  <a:lnTo>
                    <a:pt x="1057" y="1116"/>
                  </a:lnTo>
                  <a:lnTo>
                    <a:pt x="1035" y="1133"/>
                  </a:lnTo>
                  <a:lnTo>
                    <a:pt x="1014" y="1150"/>
                  </a:lnTo>
                  <a:lnTo>
                    <a:pt x="991" y="1165"/>
                  </a:lnTo>
                  <a:lnTo>
                    <a:pt x="967" y="1180"/>
                  </a:lnTo>
                  <a:lnTo>
                    <a:pt x="943" y="1193"/>
                  </a:lnTo>
                  <a:lnTo>
                    <a:pt x="918" y="1206"/>
                  </a:lnTo>
                  <a:lnTo>
                    <a:pt x="892" y="1217"/>
                  </a:lnTo>
                  <a:lnTo>
                    <a:pt x="866" y="1226"/>
                  </a:lnTo>
                  <a:lnTo>
                    <a:pt x="839" y="1236"/>
                  </a:lnTo>
                  <a:lnTo>
                    <a:pt x="812" y="1243"/>
                  </a:lnTo>
                  <a:lnTo>
                    <a:pt x="784" y="1249"/>
                  </a:lnTo>
                  <a:lnTo>
                    <a:pt x="755" y="1254"/>
                  </a:lnTo>
                  <a:lnTo>
                    <a:pt x="727" y="1258"/>
                  </a:lnTo>
                  <a:lnTo>
                    <a:pt x="698" y="1260"/>
                  </a:lnTo>
                  <a:lnTo>
                    <a:pt x="668" y="1261"/>
                  </a:lnTo>
                  <a:lnTo>
                    <a:pt x="638" y="1260"/>
                  </a:lnTo>
                  <a:lnTo>
                    <a:pt x="607" y="1258"/>
                  </a:lnTo>
                  <a:lnTo>
                    <a:pt x="578" y="1253"/>
                  </a:lnTo>
                  <a:lnTo>
                    <a:pt x="548" y="1248"/>
                  </a:lnTo>
                  <a:lnTo>
                    <a:pt x="520" y="1242"/>
                  </a:lnTo>
                  <a:lnTo>
                    <a:pt x="492" y="1234"/>
                  </a:lnTo>
                  <a:lnTo>
                    <a:pt x="464" y="1224"/>
                  </a:lnTo>
                  <a:lnTo>
                    <a:pt x="437" y="1214"/>
                  </a:lnTo>
                  <a:lnTo>
                    <a:pt x="410" y="1202"/>
                  </a:lnTo>
                  <a:lnTo>
                    <a:pt x="385" y="1188"/>
                  </a:lnTo>
                  <a:lnTo>
                    <a:pt x="360" y="1175"/>
                  </a:lnTo>
                  <a:lnTo>
                    <a:pt x="335" y="1159"/>
                  </a:lnTo>
                  <a:lnTo>
                    <a:pt x="312" y="1143"/>
                  </a:lnTo>
                  <a:lnTo>
                    <a:pt x="290" y="1125"/>
                  </a:lnTo>
                  <a:lnTo>
                    <a:pt x="268" y="1106"/>
                  </a:lnTo>
                  <a:lnTo>
                    <a:pt x="248" y="1087"/>
                  </a:lnTo>
                  <a:lnTo>
                    <a:pt x="228" y="1066"/>
                  </a:lnTo>
                  <a:lnTo>
                    <a:pt x="210" y="1044"/>
                  </a:lnTo>
                  <a:lnTo>
                    <a:pt x="192" y="1021"/>
                  </a:lnTo>
                  <a:lnTo>
                    <a:pt x="175" y="999"/>
                  </a:lnTo>
                  <a:lnTo>
                    <a:pt x="160" y="975"/>
                  </a:lnTo>
                  <a:lnTo>
                    <a:pt x="145" y="950"/>
                  </a:lnTo>
                  <a:lnTo>
                    <a:pt x="132" y="924"/>
                  </a:lnTo>
                  <a:lnTo>
                    <a:pt x="120" y="897"/>
                  </a:lnTo>
                  <a:lnTo>
                    <a:pt x="109" y="870"/>
                  </a:lnTo>
                  <a:lnTo>
                    <a:pt x="100" y="843"/>
                  </a:lnTo>
                  <a:lnTo>
                    <a:pt x="92" y="816"/>
                  </a:lnTo>
                  <a:lnTo>
                    <a:pt x="85" y="787"/>
                  </a:lnTo>
                  <a:lnTo>
                    <a:pt x="80" y="758"/>
                  </a:lnTo>
                  <a:lnTo>
                    <a:pt x="77" y="728"/>
                  </a:lnTo>
                  <a:lnTo>
                    <a:pt x="74" y="698"/>
                  </a:lnTo>
                  <a:lnTo>
                    <a:pt x="74" y="666"/>
                  </a:lnTo>
                  <a:lnTo>
                    <a:pt x="74" y="636"/>
                  </a:lnTo>
                  <a:lnTo>
                    <a:pt x="77" y="606"/>
                  </a:lnTo>
                  <a:lnTo>
                    <a:pt x="80" y="576"/>
                  </a:lnTo>
                  <a:lnTo>
                    <a:pt x="85" y="547"/>
                  </a:lnTo>
                  <a:lnTo>
                    <a:pt x="92" y="518"/>
                  </a:lnTo>
                  <a:lnTo>
                    <a:pt x="100" y="490"/>
                  </a:lnTo>
                  <a:lnTo>
                    <a:pt x="109" y="463"/>
                  </a:lnTo>
                  <a:lnTo>
                    <a:pt x="120" y="436"/>
                  </a:lnTo>
                  <a:lnTo>
                    <a:pt x="132" y="410"/>
                  </a:lnTo>
                  <a:lnTo>
                    <a:pt x="145" y="384"/>
                  </a:lnTo>
                  <a:lnTo>
                    <a:pt x="160" y="359"/>
                  </a:lnTo>
                  <a:lnTo>
                    <a:pt x="175" y="335"/>
                  </a:lnTo>
                  <a:lnTo>
                    <a:pt x="191" y="311"/>
                  </a:lnTo>
                  <a:lnTo>
                    <a:pt x="210" y="289"/>
                  </a:lnTo>
                  <a:lnTo>
                    <a:pt x="228" y="268"/>
                  </a:lnTo>
                  <a:lnTo>
                    <a:pt x="248" y="247"/>
                  </a:lnTo>
                  <a:lnTo>
                    <a:pt x="268" y="228"/>
                  </a:lnTo>
                  <a:lnTo>
                    <a:pt x="290" y="209"/>
                  </a:lnTo>
                  <a:lnTo>
                    <a:pt x="312" y="191"/>
                  </a:lnTo>
                  <a:lnTo>
                    <a:pt x="335" y="175"/>
                  </a:lnTo>
                  <a:lnTo>
                    <a:pt x="360" y="159"/>
                  </a:lnTo>
                  <a:lnTo>
                    <a:pt x="385" y="145"/>
                  </a:lnTo>
                  <a:lnTo>
                    <a:pt x="410" y="131"/>
                  </a:lnTo>
                  <a:lnTo>
                    <a:pt x="437" y="120"/>
                  </a:lnTo>
                  <a:lnTo>
                    <a:pt x="464" y="110"/>
                  </a:lnTo>
                  <a:lnTo>
                    <a:pt x="492" y="99"/>
                  </a:lnTo>
                  <a:lnTo>
                    <a:pt x="520" y="92"/>
                  </a:lnTo>
                  <a:lnTo>
                    <a:pt x="548" y="85"/>
                  </a:lnTo>
                  <a:lnTo>
                    <a:pt x="578" y="80"/>
                  </a:lnTo>
                  <a:lnTo>
                    <a:pt x="607" y="76"/>
                  </a:lnTo>
                  <a:lnTo>
                    <a:pt x="638" y="73"/>
                  </a:lnTo>
                  <a:lnTo>
                    <a:pt x="668" y="7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+mn-ea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763260" y="2763520"/>
            <a:ext cx="1330960" cy="1330960"/>
            <a:chOff x="7028" y="4354"/>
            <a:chExt cx="2096" cy="2096"/>
          </a:xfrm>
        </p:grpSpPr>
        <p:sp>
          <p:nvSpPr>
            <p:cNvPr id="17" name="Oval 14"/>
            <p:cNvSpPr/>
            <p:nvPr/>
          </p:nvSpPr>
          <p:spPr>
            <a:xfrm>
              <a:off x="7028" y="4354"/>
              <a:ext cx="2096" cy="2096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 w="63500" cmpd="sng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46" name="Group 71"/>
            <p:cNvGrpSpPr/>
            <p:nvPr/>
          </p:nvGrpSpPr>
          <p:grpSpPr>
            <a:xfrm rot="0">
              <a:off x="7591" y="4936"/>
              <a:ext cx="920" cy="918"/>
              <a:chOff x="3810000" y="2265363"/>
              <a:chExt cx="915988" cy="914400"/>
            </a:xfrm>
            <a:solidFill>
              <a:schemeClr val="bg1"/>
            </a:solidFill>
          </p:grpSpPr>
          <p:sp>
            <p:nvSpPr>
              <p:cNvPr id="47" name="Rectangle 118"/>
              <p:cNvSpPr>
                <a:spLocks noChangeArrowheads="1"/>
              </p:cNvSpPr>
              <p:nvPr/>
            </p:nvSpPr>
            <p:spPr bwMode="auto">
              <a:xfrm>
                <a:off x="4724400" y="2662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48" name="Freeform 119"/>
              <p:cNvSpPr/>
              <p:nvPr/>
            </p:nvSpPr>
            <p:spPr bwMode="auto">
              <a:xfrm>
                <a:off x="3844925" y="2951163"/>
                <a:ext cx="841375" cy="228600"/>
              </a:xfrm>
              <a:custGeom>
                <a:avLst/>
                <a:gdLst>
                  <a:gd name="T0" fmla="*/ 334 w 530"/>
                  <a:gd name="T1" fmla="*/ 0 h 144"/>
                  <a:gd name="T2" fmla="*/ 196 w 530"/>
                  <a:gd name="T3" fmla="*/ 0 h 144"/>
                  <a:gd name="T4" fmla="*/ 184 w 530"/>
                  <a:gd name="T5" fmla="*/ 10 h 144"/>
                  <a:gd name="T6" fmla="*/ 0 w 530"/>
                  <a:gd name="T7" fmla="*/ 144 h 144"/>
                  <a:gd name="T8" fmla="*/ 530 w 530"/>
                  <a:gd name="T9" fmla="*/ 144 h 144"/>
                  <a:gd name="T10" fmla="*/ 348 w 530"/>
                  <a:gd name="T11" fmla="*/ 10 h 144"/>
                  <a:gd name="T12" fmla="*/ 334 w 530"/>
                  <a:gd name="T1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0" h="144">
                    <a:moveTo>
                      <a:pt x="334" y="0"/>
                    </a:moveTo>
                    <a:lnTo>
                      <a:pt x="196" y="0"/>
                    </a:lnTo>
                    <a:lnTo>
                      <a:pt x="184" y="10"/>
                    </a:lnTo>
                    <a:lnTo>
                      <a:pt x="0" y="144"/>
                    </a:lnTo>
                    <a:lnTo>
                      <a:pt x="530" y="144"/>
                    </a:lnTo>
                    <a:lnTo>
                      <a:pt x="348" y="10"/>
                    </a:lnTo>
                    <a:lnTo>
                      <a:pt x="3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49" name="Freeform 120"/>
              <p:cNvSpPr/>
              <p:nvPr/>
            </p:nvSpPr>
            <p:spPr bwMode="auto">
              <a:xfrm>
                <a:off x="4438650" y="2725738"/>
                <a:ext cx="285750" cy="419100"/>
              </a:xfrm>
              <a:custGeom>
                <a:avLst/>
                <a:gdLst>
                  <a:gd name="T0" fmla="*/ 2 w 180"/>
                  <a:gd name="T1" fmla="*/ 132 h 264"/>
                  <a:gd name="T2" fmla="*/ 0 w 180"/>
                  <a:gd name="T3" fmla="*/ 132 h 264"/>
                  <a:gd name="T4" fmla="*/ 180 w 180"/>
                  <a:gd name="T5" fmla="*/ 264 h 264"/>
                  <a:gd name="T6" fmla="*/ 180 w 180"/>
                  <a:gd name="T7" fmla="*/ 0 h 264"/>
                  <a:gd name="T8" fmla="*/ 104 w 180"/>
                  <a:gd name="T9" fmla="*/ 56 h 264"/>
                  <a:gd name="T10" fmla="*/ 2 w 180"/>
                  <a:gd name="T11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264">
                    <a:moveTo>
                      <a:pt x="2" y="132"/>
                    </a:moveTo>
                    <a:lnTo>
                      <a:pt x="0" y="132"/>
                    </a:lnTo>
                    <a:lnTo>
                      <a:pt x="180" y="264"/>
                    </a:lnTo>
                    <a:lnTo>
                      <a:pt x="180" y="0"/>
                    </a:lnTo>
                    <a:lnTo>
                      <a:pt x="104" y="56"/>
                    </a:lnTo>
                    <a:lnTo>
                      <a:pt x="2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50" name="Freeform 121"/>
              <p:cNvSpPr/>
              <p:nvPr/>
            </p:nvSpPr>
            <p:spPr bwMode="auto">
              <a:xfrm>
                <a:off x="4603750" y="2576513"/>
                <a:ext cx="120650" cy="174625"/>
              </a:xfrm>
              <a:custGeom>
                <a:avLst/>
                <a:gdLst>
                  <a:gd name="T0" fmla="*/ 76 w 76"/>
                  <a:gd name="T1" fmla="*/ 54 h 110"/>
                  <a:gd name="T2" fmla="*/ 76 w 76"/>
                  <a:gd name="T3" fmla="*/ 54 h 110"/>
                  <a:gd name="T4" fmla="*/ 76 w 76"/>
                  <a:gd name="T5" fmla="*/ 54 h 110"/>
                  <a:gd name="T6" fmla="*/ 0 w 76"/>
                  <a:gd name="T7" fmla="*/ 0 h 110"/>
                  <a:gd name="T8" fmla="*/ 0 w 76"/>
                  <a:gd name="T9" fmla="*/ 110 h 110"/>
                  <a:gd name="T10" fmla="*/ 76 w 76"/>
                  <a:gd name="T11" fmla="*/ 56 h 110"/>
                  <a:gd name="T12" fmla="*/ 76 w 76"/>
                  <a:gd name="T13" fmla="*/ 56 h 110"/>
                  <a:gd name="T14" fmla="*/ 76 w 76"/>
                  <a:gd name="T15" fmla="*/ 56 h 110"/>
                  <a:gd name="T16" fmla="*/ 76 w 76"/>
                  <a:gd name="T17" fmla="*/ 56 h 110"/>
                  <a:gd name="T18" fmla="*/ 76 w 76"/>
                  <a:gd name="T19" fmla="*/ 5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110">
                    <a:moveTo>
                      <a:pt x="76" y="54"/>
                    </a:moveTo>
                    <a:lnTo>
                      <a:pt x="76" y="54"/>
                    </a:lnTo>
                    <a:lnTo>
                      <a:pt x="76" y="54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51" name="Freeform 122"/>
              <p:cNvSpPr/>
              <p:nvPr/>
            </p:nvSpPr>
            <p:spPr bwMode="auto">
              <a:xfrm>
                <a:off x="3810000" y="2725738"/>
                <a:ext cx="282575" cy="419100"/>
              </a:xfrm>
              <a:custGeom>
                <a:avLst/>
                <a:gdLst>
                  <a:gd name="T0" fmla="*/ 178 w 178"/>
                  <a:gd name="T1" fmla="*/ 132 h 264"/>
                  <a:gd name="T2" fmla="*/ 76 w 178"/>
                  <a:gd name="T3" fmla="*/ 56 h 264"/>
                  <a:gd name="T4" fmla="*/ 0 w 178"/>
                  <a:gd name="T5" fmla="*/ 0 h 264"/>
                  <a:gd name="T6" fmla="*/ 0 w 178"/>
                  <a:gd name="T7" fmla="*/ 0 h 264"/>
                  <a:gd name="T8" fmla="*/ 0 w 178"/>
                  <a:gd name="T9" fmla="*/ 264 h 264"/>
                  <a:gd name="T10" fmla="*/ 178 w 178"/>
                  <a:gd name="T11" fmla="*/ 132 h 264"/>
                  <a:gd name="T12" fmla="*/ 178 w 178"/>
                  <a:gd name="T13" fmla="*/ 13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264">
                    <a:moveTo>
                      <a:pt x="178" y="132"/>
                    </a:moveTo>
                    <a:lnTo>
                      <a:pt x="76" y="5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64"/>
                    </a:lnTo>
                    <a:lnTo>
                      <a:pt x="178" y="132"/>
                    </a:lnTo>
                    <a:lnTo>
                      <a:pt x="178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52" name="Freeform 123"/>
              <p:cNvSpPr/>
              <p:nvPr/>
            </p:nvSpPr>
            <p:spPr bwMode="auto">
              <a:xfrm>
                <a:off x="3810000" y="2576513"/>
                <a:ext cx="120650" cy="174625"/>
              </a:xfrm>
              <a:custGeom>
                <a:avLst/>
                <a:gdLst>
                  <a:gd name="T0" fmla="*/ 76 w 76"/>
                  <a:gd name="T1" fmla="*/ 0 h 110"/>
                  <a:gd name="T2" fmla="*/ 0 w 76"/>
                  <a:gd name="T3" fmla="*/ 54 h 110"/>
                  <a:gd name="T4" fmla="*/ 76 w 76"/>
                  <a:gd name="T5" fmla="*/ 110 h 110"/>
                  <a:gd name="T6" fmla="*/ 76 w 76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10">
                    <a:moveTo>
                      <a:pt x="76" y="0"/>
                    </a:moveTo>
                    <a:lnTo>
                      <a:pt x="0" y="54"/>
                    </a:lnTo>
                    <a:lnTo>
                      <a:pt x="76" y="11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53" name="Freeform 124"/>
              <p:cNvSpPr/>
              <p:nvPr/>
            </p:nvSpPr>
            <p:spPr bwMode="auto">
              <a:xfrm>
                <a:off x="3981450" y="2265363"/>
                <a:ext cx="571500" cy="638175"/>
              </a:xfrm>
              <a:custGeom>
                <a:avLst/>
                <a:gdLst>
                  <a:gd name="T0" fmla="*/ 104 w 360"/>
                  <a:gd name="T1" fmla="*/ 72 h 402"/>
                  <a:gd name="T2" fmla="*/ 104 w 360"/>
                  <a:gd name="T3" fmla="*/ 104 h 402"/>
                  <a:gd name="T4" fmla="*/ 72 w 360"/>
                  <a:gd name="T5" fmla="*/ 104 h 402"/>
                  <a:gd name="T6" fmla="*/ 0 w 360"/>
                  <a:gd name="T7" fmla="*/ 104 h 402"/>
                  <a:gd name="T8" fmla="*/ 0 w 360"/>
                  <a:gd name="T9" fmla="*/ 330 h 402"/>
                  <a:gd name="T10" fmla="*/ 98 w 360"/>
                  <a:gd name="T11" fmla="*/ 402 h 402"/>
                  <a:gd name="T12" fmla="*/ 262 w 360"/>
                  <a:gd name="T13" fmla="*/ 402 h 402"/>
                  <a:gd name="T14" fmla="*/ 360 w 360"/>
                  <a:gd name="T15" fmla="*/ 330 h 402"/>
                  <a:gd name="T16" fmla="*/ 360 w 360"/>
                  <a:gd name="T17" fmla="*/ 0 h 402"/>
                  <a:gd name="T18" fmla="*/ 104 w 360"/>
                  <a:gd name="T19" fmla="*/ 0 h 402"/>
                  <a:gd name="T20" fmla="*/ 104 w 360"/>
                  <a:gd name="T21" fmla="*/ 0 h 402"/>
                  <a:gd name="T22" fmla="*/ 104 w 360"/>
                  <a:gd name="T23" fmla="*/ 72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0" h="402">
                    <a:moveTo>
                      <a:pt x="104" y="72"/>
                    </a:moveTo>
                    <a:lnTo>
                      <a:pt x="104" y="104"/>
                    </a:lnTo>
                    <a:lnTo>
                      <a:pt x="72" y="104"/>
                    </a:lnTo>
                    <a:lnTo>
                      <a:pt x="0" y="104"/>
                    </a:lnTo>
                    <a:lnTo>
                      <a:pt x="0" y="330"/>
                    </a:lnTo>
                    <a:lnTo>
                      <a:pt x="98" y="402"/>
                    </a:lnTo>
                    <a:lnTo>
                      <a:pt x="262" y="402"/>
                    </a:lnTo>
                    <a:lnTo>
                      <a:pt x="360" y="330"/>
                    </a:lnTo>
                    <a:lnTo>
                      <a:pt x="360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4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54" name="Freeform 125"/>
              <p:cNvSpPr/>
              <p:nvPr/>
            </p:nvSpPr>
            <p:spPr bwMode="auto">
              <a:xfrm>
                <a:off x="3981450" y="2265363"/>
                <a:ext cx="114300" cy="114300"/>
              </a:xfrm>
              <a:custGeom>
                <a:avLst/>
                <a:gdLst>
                  <a:gd name="T0" fmla="*/ 0 w 72"/>
                  <a:gd name="T1" fmla="*/ 72 h 72"/>
                  <a:gd name="T2" fmla="*/ 72 w 72"/>
                  <a:gd name="T3" fmla="*/ 72 h 72"/>
                  <a:gd name="T4" fmla="*/ 72 w 72"/>
                  <a:gd name="T5" fmla="*/ 0 h 72"/>
                  <a:gd name="T6" fmla="*/ 0 w 72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2">
                    <a:moveTo>
                      <a:pt x="0" y="72"/>
                    </a:moveTo>
                    <a:lnTo>
                      <a:pt x="72" y="72"/>
                    </a:lnTo>
                    <a:lnTo>
                      <a:pt x="72" y="0"/>
                    </a:lnTo>
                    <a:lnTo>
                      <a:pt x="0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1969135" y="2759710"/>
            <a:ext cx="1330960" cy="1330960"/>
            <a:chOff x="3687" y="4346"/>
            <a:chExt cx="2096" cy="2096"/>
          </a:xfrm>
        </p:grpSpPr>
        <p:sp>
          <p:nvSpPr>
            <p:cNvPr id="16" name="Oval 3"/>
            <p:cNvSpPr/>
            <p:nvPr/>
          </p:nvSpPr>
          <p:spPr>
            <a:xfrm>
              <a:off x="3687" y="4346"/>
              <a:ext cx="2096" cy="2096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 w="63500" cmpd="sng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61" name="Group 162"/>
            <p:cNvGrpSpPr/>
            <p:nvPr/>
          </p:nvGrpSpPr>
          <p:grpSpPr>
            <a:xfrm rot="0">
              <a:off x="4257" y="4837"/>
              <a:ext cx="952" cy="1018"/>
              <a:chOff x="4267200" y="1196975"/>
              <a:chExt cx="593725" cy="635001"/>
            </a:xfrm>
            <a:solidFill>
              <a:schemeClr val="bg1"/>
            </a:solidFill>
          </p:grpSpPr>
          <p:sp>
            <p:nvSpPr>
              <p:cNvPr id="62" name="Freeform 272"/>
              <p:cNvSpPr/>
              <p:nvPr/>
            </p:nvSpPr>
            <p:spPr bwMode="auto">
              <a:xfrm>
                <a:off x="4267200" y="1566863"/>
                <a:ext cx="593725" cy="265113"/>
              </a:xfrm>
              <a:custGeom>
                <a:avLst/>
                <a:gdLst>
                  <a:gd name="T0" fmla="*/ 364 w 374"/>
                  <a:gd name="T1" fmla="*/ 47 h 167"/>
                  <a:gd name="T2" fmla="*/ 350 w 374"/>
                  <a:gd name="T3" fmla="*/ 33 h 167"/>
                  <a:gd name="T4" fmla="*/ 332 w 374"/>
                  <a:gd name="T5" fmla="*/ 22 h 167"/>
                  <a:gd name="T6" fmla="*/ 295 w 374"/>
                  <a:gd name="T7" fmla="*/ 8 h 167"/>
                  <a:gd name="T8" fmla="*/ 265 w 374"/>
                  <a:gd name="T9" fmla="*/ 1 h 167"/>
                  <a:gd name="T10" fmla="*/ 253 w 374"/>
                  <a:gd name="T11" fmla="*/ 26 h 167"/>
                  <a:gd name="T12" fmla="*/ 269 w 374"/>
                  <a:gd name="T13" fmla="*/ 30 h 167"/>
                  <a:gd name="T14" fmla="*/ 284 w 374"/>
                  <a:gd name="T15" fmla="*/ 37 h 167"/>
                  <a:gd name="T16" fmla="*/ 305 w 374"/>
                  <a:gd name="T17" fmla="*/ 49 h 167"/>
                  <a:gd name="T18" fmla="*/ 310 w 374"/>
                  <a:gd name="T19" fmla="*/ 56 h 167"/>
                  <a:gd name="T20" fmla="*/ 316 w 374"/>
                  <a:gd name="T21" fmla="*/ 66 h 167"/>
                  <a:gd name="T22" fmla="*/ 316 w 374"/>
                  <a:gd name="T23" fmla="*/ 70 h 167"/>
                  <a:gd name="T24" fmla="*/ 303 w 374"/>
                  <a:gd name="T25" fmla="*/ 83 h 167"/>
                  <a:gd name="T26" fmla="*/ 295 w 374"/>
                  <a:gd name="T27" fmla="*/ 88 h 167"/>
                  <a:gd name="T28" fmla="*/ 266 w 374"/>
                  <a:gd name="T29" fmla="*/ 101 h 167"/>
                  <a:gd name="T30" fmla="*/ 224 w 374"/>
                  <a:gd name="T31" fmla="*/ 107 h 167"/>
                  <a:gd name="T32" fmla="*/ 202 w 374"/>
                  <a:gd name="T33" fmla="*/ 109 h 167"/>
                  <a:gd name="T34" fmla="*/ 158 w 374"/>
                  <a:gd name="T35" fmla="*/ 109 h 167"/>
                  <a:gd name="T36" fmla="*/ 136 w 374"/>
                  <a:gd name="T37" fmla="*/ 105 h 167"/>
                  <a:gd name="T38" fmla="*/ 94 w 374"/>
                  <a:gd name="T39" fmla="*/ 94 h 167"/>
                  <a:gd name="T40" fmla="*/ 84 w 374"/>
                  <a:gd name="T41" fmla="*/ 91 h 167"/>
                  <a:gd name="T42" fmla="*/ 68 w 374"/>
                  <a:gd name="T43" fmla="*/ 80 h 167"/>
                  <a:gd name="T44" fmla="*/ 62 w 374"/>
                  <a:gd name="T45" fmla="*/ 73 h 167"/>
                  <a:gd name="T46" fmla="*/ 58 w 374"/>
                  <a:gd name="T47" fmla="*/ 66 h 167"/>
                  <a:gd name="T48" fmla="*/ 58 w 374"/>
                  <a:gd name="T49" fmla="*/ 65 h 167"/>
                  <a:gd name="T50" fmla="*/ 60 w 374"/>
                  <a:gd name="T51" fmla="*/ 59 h 167"/>
                  <a:gd name="T52" fmla="*/ 72 w 374"/>
                  <a:gd name="T53" fmla="*/ 47 h 167"/>
                  <a:gd name="T54" fmla="*/ 83 w 374"/>
                  <a:gd name="T55" fmla="*/ 38 h 167"/>
                  <a:gd name="T56" fmla="*/ 108 w 374"/>
                  <a:gd name="T57" fmla="*/ 29 h 167"/>
                  <a:gd name="T58" fmla="*/ 121 w 374"/>
                  <a:gd name="T59" fmla="*/ 26 h 167"/>
                  <a:gd name="T60" fmla="*/ 109 w 374"/>
                  <a:gd name="T61" fmla="*/ 0 h 167"/>
                  <a:gd name="T62" fmla="*/ 68 w 374"/>
                  <a:gd name="T63" fmla="*/ 11 h 167"/>
                  <a:gd name="T64" fmla="*/ 29 w 374"/>
                  <a:gd name="T65" fmla="*/ 27 h 167"/>
                  <a:gd name="T66" fmla="*/ 22 w 374"/>
                  <a:gd name="T67" fmla="*/ 33 h 167"/>
                  <a:gd name="T68" fmla="*/ 8 w 374"/>
                  <a:gd name="T69" fmla="*/ 47 h 167"/>
                  <a:gd name="T70" fmla="*/ 3 w 374"/>
                  <a:gd name="T71" fmla="*/ 55 h 167"/>
                  <a:gd name="T72" fmla="*/ 0 w 374"/>
                  <a:gd name="T73" fmla="*/ 71 h 167"/>
                  <a:gd name="T74" fmla="*/ 1 w 374"/>
                  <a:gd name="T75" fmla="*/ 83 h 167"/>
                  <a:gd name="T76" fmla="*/ 4 w 374"/>
                  <a:gd name="T77" fmla="*/ 94 h 167"/>
                  <a:gd name="T78" fmla="*/ 12 w 374"/>
                  <a:gd name="T79" fmla="*/ 109 h 167"/>
                  <a:gd name="T80" fmla="*/ 25 w 374"/>
                  <a:gd name="T81" fmla="*/ 123 h 167"/>
                  <a:gd name="T82" fmla="*/ 55 w 374"/>
                  <a:gd name="T83" fmla="*/ 143 h 167"/>
                  <a:gd name="T84" fmla="*/ 73 w 374"/>
                  <a:gd name="T85" fmla="*/ 150 h 167"/>
                  <a:gd name="T86" fmla="*/ 111 w 374"/>
                  <a:gd name="T87" fmla="*/ 160 h 167"/>
                  <a:gd name="T88" fmla="*/ 150 w 374"/>
                  <a:gd name="T89" fmla="*/ 166 h 167"/>
                  <a:gd name="T90" fmla="*/ 206 w 374"/>
                  <a:gd name="T91" fmla="*/ 167 h 167"/>
                  <a:gd name="T92" fmla="*/ 241 w 374"/>
                  <a:gd name="T93" fmla="*/ 164 h 167"/>
                  <a:gd name="T94" fmla="*/ 276 w 374"/>
                  <a:gd name="T95" fmla="*/ 159 h 167"/>
                  <a:gd name="T96" fmla="*/ 310 w 374"/>
                  <a:gd name="T97" fmla="*/ 148 h 167"/>
                  <a:gd name="T98" fmla="*/ 341 w 374"/>
                  <a:gd name="T99" fmla="*/ 132 h 167"/>
                  <a:gd name="T100" fmla="*/ 352 w 374"/>
                  <a:gd name="T101" fmla="*/ 124 h 167"/>
                  <a:gd name="T102" fmla="*/ 367 w 374"/>
                  <a:gd name="T103" fmla="*/ 102 h 167"/>
                  <a:gd name="T104" fmla="*/ 371 w 374"/>
                  <a:gd name="T105" fmla="*/ 89 h 167"/>
                  <a:gd name="T106" fmla="*/ 374 w 374"/>
                  <a:gd name="T107" fmla="*/ 74 h 167"/>
                  <a:gd name="T108" fmla="*/ 374 w 374"/>
                  <a:gd name="T109" fmla="*/ 67 h 167"/>
                  <a:gd name="T110" fmla="*/ 368 w 374"/>
                  <a:gd name="T111" fmla="*/ 54 h 167"/>
                  <a:gd name="T112" fmla="*/ 364 w 374"/>
                  <a:gd name="T113" fmla="*/ 4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4" h="167">
                    <a:moveTo>
                      <a:pt x="364" y="47"/>
                    </a:moveTo>
                    <a:lnTo>
                      <a:pt x="364" y="47"/>
                    </a:lnTo>
                    <a:lnTo>
                      <a:pt x="357" y="40"/>
                    </a:lnTo>
                    <a:lnTo>
                      <a:pt x="350" y="33"/>
                    </a:lnTo>
                    <a:lnTo>
                      <a:pt x="342" y="27"/>
                    </a:lnTo>
                    <a:lnTo>
                      <a:pt x="332" y="22"/>
                    </a:lnTo>
                    <a:lnTo>
                      <a:pt x="314" y="15"/>
                    </a:lnTo>
                    <a:lnTo>
                      <a:pt x="295" y="8"/>
                    </a:lnTo>
                    <a:lnTo>
                      <a:pt x="295" y="8"/>
                    </a:lnTo>
                    <a:lnTo>
                      <a:pt x="265" y="1"/>
                    </a:lnTo>
                    <a:lnTo>
                      <a:pt x="265" y="1"/>
                    </a:lnTo>
                    <a:lnTo>
                      <a:pt x="253" y="26"/>
                    </a:lnTo>
                    <a:lnTo>
                      <a:pt x="253" y="26"/>
                    </a:lnTo>
                    <a:lnTo>
                      <a:pt x="269" y="30"/>
                    </a:lnTo>
                    <a:lnTo>
                      <a:pt x="284" y="37"/>
                    </a:lnTo>
                    <a:lnTo>
                      <a:pt x="284" y="37"/>
                    </a:lnTo>
                    <a:lnTo>
                      <a:pt x="299" y="45"/>
                    </a:lnTo>
                    <a:lnTo>
                      <a:pt x="305" y="49"/>
                    </a:lnTo>
                    <a:lnTo>
                      <a:pt x="310" y="56"/>
                    </a:lnTo>
                    <a:lnTo>
                      <a:pt x="310" y="56"/>
                    </a:lnTo>
                    <a:lnTo>
                      <a:pt x="316" y="63"/>
                    </a:lnTo>
                    <a:lnTo>
                      <a:pt x="316" y="66"/>
                    </a:lnTo>
                    <a:lnTo>
                      <a:pt x="316" y="70"/>
                    </a:lnTo>
                    <a:lnTo>
                      <a:pt x="316" y="70"/>
                    </a:lnTo>
                    <a:lnTo>
                      <a:pt x="310" y="77"/>
                    </a:lnTo>
                    <a:lnTo>
                      <a:pt x="303" y="83"/>
                    </a:lnTo>
                    <a:lnTo>
                      <a:pt x="303" y="83"/>
                    </a:lnTo>
                    <a:lnTo>
                      <a:pt x="295" y="88"/>
                    </a:lnTo>
                    <a:lnTo>
                      <a:pt x="285" y="94"/>
                    </a:lnTo>
                    <a:lnTo>
                      <a:pt x="266" y="101"/>
                    </a:lnTo>
                    <a:lnTo>
                      <a:pt x="245" y="105"/>
                    </a:lnTo>
                    <a:lnTo>
                      <a:pt x="224" y="107"/>
                    </a:lnTo>
                    <a:lnTo>
                      <a:pt x="224" y="107"/>
                    </a:lnTo>
                    <a:lnTo>
                      <a:pt x="202" y="109"/>
                    </a:lnTo>
                    <a:lnTo>
                      <a:pt x="180" y="110"/>
                    </a:lnTo>
                    <a:lnTo>
                      <a:pt x="158" y="109"/>
                    </a:lnTo>
                    <a:lnTo>
                      <a:pt x="136" y="105"/>
                    </a:lnTo>
                    <a:lnTo>
                      <a:pt x="136" y="105"/>
                    </a:lnTo>
                    <a:lnTo>
                      <a:pt x="115" y="101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84" y="91"/>
                    </a:lnTo>
                    <a:lnTo>
                      <a:pt x="76" y="85"/>
                    </a:lnTo>
                    <a:lnTo>
                      <a:pt x="68" y="80"/>
                    </a:lnTo>
                    <a:lnTo>
                      <a:pt x="62" y="73"/>
                    </a:lnTo>
                    <a:lnTo>
                      <a:pt x="62" y="73"/>
                    </a:lnTo>
                    <a:lnTo>
                      <a:pt x="58" y="69"/>
                    </a:lnTo>
                    <a:lnTo>
                      <a:pt x="58" y="66"/>
                    </a:lnTo>
                    <a:lnTo>
                      <a:pt x="58" y="65"/>
                    </a:lnTo>
                    <a:lnTo>
                      <a:pt x="58" y="65"/>
                    </a:lnTo>
                    <a:lnTo>
                      <a:pt x="60" y="59"/>
                    </a:lnTo>
                    <a:lnTo>
                      <a:pt x="60" y="59"/>
                    </a:lnTo>
                    <a:lnTo>
                      <a:pt x="65" y="52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38"/>
                    </a:lnTo>
                    <a:lnTo>
                      <a:pt x="96" y="33"/>
                    </a:lnTo>
                    <a:lnTo>
                      <a:pt x="108" y="29"/>
                    </a:lnTo>
                    <a:lnTo>
                      <a:pt x="121" y="26"/>
                    </a:lnTo>
                    <a:lnTo>
                      <a:pt x="121" y="26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4"/>
                    </a:lnTo>
                    <a:lnTo>
                      <a:pt x="68" y="11"/>
                    </a:lnTo>
                    <a:lnTo>
                      <a:pt x="48" y="18"/>
                    </a:lnTo>
                    <a:lnTo>
                      <a:pt x="29" y="27"/>
                    </a:lnTo>
                    <a:lnTo>
                      <a:pt x="29" y="27"/>
                    </a:lnTo>
                    <a:lnTo>
                      <a:pt x="22" y="33"/>
                    </a:lnTo>
                    <a:lnTo>
                      <a:pt x="14" y="40"/>
                    </a:lnTo>
                    <a:lnTo>
                      <a:pt x="8" y="47"/>
                    </a:lnTo>
                    <a:lnTo>
                      <a:pt x="3" y="55"/>
                    </a:lnTo>
                    <a:lnTo>
                      <a:pt x="3" y="55"/>
                    </a:lnTo>
                    <a:lnTo>
                      <a:pt x="0" y="63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1" y="83"/>
                    </a:lnTo>
                    <a:lnTo>
                      <a:pt x="4" y="94"/>
                    </a:lnTo>
                    <a:lnTo>
                      <a:pt x="4" y="94"/>
                    </a:lnTo>
                    <a:lnTo>
                      <a:pt x="7" y="102"/>
                    </a:lnTo>
                    <a:lnTo>
                      <a:pt x="12" y="109"/>
                    </a:lnTo>
                    <a:lnTo>
                      <a:pt x="18" y="117"/>
                    </a:lnTo>
                    <a:lnTo>
                      <a:pt x="25" y="123"/>
                    </a:lnTo>
                    <a:lnTo>
                      <a:pt x="40" y="135"/>
                    </a:lnTo>
                    <a:lnTo>
                      <a:pt x="55" y="143"/>
                    </a:lnTo>
                    <a:lnTo>
                      <a:pt x="55" y="143"/>
                    </a:lnTo>
                    <a:lnTo>
                      <a:pt x="73" y="150"/>
                    </a:lnTo>
                    <a:lnTo>
                      <a:pt x="91" y="156"/>
                    </a:lnTo>
                    <a:lnTo>
                      <a:pt x="111" y="160"/>
                    </a:lnTo>
                    <a:lnTo>
                      <a:pt x="130" y="163"/>
                    </a:lnTo>
                    <a:lnTo>
                      <a:pt x="150" y="166"/>
                    </a:lnTo>
                    <a:lnTo>
                      <a:pt x="168" y="167"/>
                    </a:lnTo>
                    <a:lnTo>
                      <a:pt x="206" y="167"/>
                    </a:lnTo>
                    <a:lnTo>
                      <a:pt x="206" y="167"/>
                    </a:lnTo>
                    <a:lnTo>
                      <a:pt x="241" y="164"/>
                    </a:lnTo>
                    <a:lnTo>
                      <a:pt x="259" y="161"/>
                    </a:lnTo>
                    <a:lnTo>
                      <a:pt x="276" y="159"/>
                    </a:lnTo>
                    <a:lnTo>
                      <a:pt x="294" y="153"/>
                    </a:lnTo>
                    <a:lnTo>
                      <a:pt x="310" y="148"/>
                    </a:lnTo>
                    <a:lnTo>
                      <a:pt x="326" y="141"/>
                    </a:lnTo>
                    <a:lnTo>
                      <a:pt x="341" y="132"/>
                    </a:lnTo>
                    <a:lnTo>
                      <a:pt x="341" y="132"/>
                    </a:lnTo>
                    <a:lnTo>
                      <a:pt x="352" y="124"/>
                    </a:lnTo>
                    <a:lnTo>
                      <a:pt x="360" y="114"/>
                    </a:lnTo>
                    <a:lnTo>
                      <a:pt x="367" y="102"/>
                    </a:lnTo>
                    <a:lnTo>
                      <a:pt x="370" y="95"/>
                    </a:lnTo>
                    <a:lnTo>
                      <a:pt x="371" y="89"/>
                    </a:lnTo>
                    <a:lnTo>
                      <a:pt x="371" y="89"/>
                    </a:lnTo>
                    <a:lnTo>
                      <a:pt x="374" y="74"/>
                    </a:lnTo>
                    <a:lnTo>
                      <a:pt x="374" y="74"/>
                    </a:lnTo>
                    <a:lnTo>
                      <a:pt x="374" y="67"/>
                    </a:lnTo>
                    <a:lnTo>
                      <a:pt x="373" y="60"/>
                    </a:lnTo>
                    <a:lnTo>
                      <a:pt x="368" y="54"/>
                    </a:lnTo>
                    <a:lnTo>
                      <a:pt x="364" y="47"/>
                    </a:lnTo>
                    <a:lnTo>
                      <a:pt x="364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63" name="Rectangle 273"/>
              <p:cNvSpPr>
                <a:spLocks noChangeArrowheads="1"/>
              </p:cNvSpPr>
              <p:nvPr/>
            </p:nvSpPr>
            <p:spPr bwMode="auto">
              <a:xfrm>
                <a:off x="4845050" y="164147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  <p:sp>
            <p:nvSpPr>
              <p:cNvPr id="64" name="Freeform 274"/>
              <p:cNvSpPr>
                <a:spLocks noEditPoints="1"/>
              </p:cNvSpPr>
              <p:nvPr/>
            </p:nvSpPr>
            <p:spPr bwMode="auto">
              <a:xfrm>
                <a:off x="4422775" y="1196975"/>
                <a:ext cx="282575" cy="508000"/>
              </a:xfrm>
              <a:custGeom>
                <a:avLst/>
                <a:gdLst>
                  <a:gd name="T0" fmla="*/ 89 w 178"/>
                  <a:gd name="T1" fmla="*/ 320 h 320"/>
                  <a:gd name="T2" fmla="*/ 133 w 178"/>
                  <a:gd name="T3" fmla="*/ 221 h 320"/>
                  <a:gd name="T4" fmla="*/ 164 w 178"/>
                  <a:gd name="T5" fmla="*/ 144 h 320"/>
                  <a:gd name="T6" fmla="*/ 176 w 178"/>
                  <a:gd name="T7" fmla="*/ 98 h 320"/>
                  <a:gd name="T8" fmla="*/ 178 w 178"/>
                  <a:gd name="T9" fmla="*/ 87 h 320"/>
                  <a:gd name="T10" fmla="*/ 176 w 178"/>
                  <a:gd name="T11" fmla="*/ 71 h 320"/>
                  <a:gd name="T12" fmla="*/ 171 w 178"/>
                  <a:gd name="T13" fmla="*/ 54 h 320"/>
                  <a:gd name="T14" fmla="*/ 153 w 178"/>
                  <a:gd name="T15" fmla="*/ 26 h 320"/>
                  <a:gd name="T16" fmla="*/ 125 w 178"/>
                  <a:gd name="T17" fmla="*/ 7 h 320"/>
                  <a:gd name="T18" fmla="*/ 108 w 178"/>
                  <a:gd name="T19" fmla="*/ 3 h 320"/>
                  <a:gd name="T20" fmla="*/ 90 w 178"/>
                  <a:gd name="T21" fmla="*/ 0 h 320"/>
                  <a:gd name="T22" fmla="*/ 89 w 178"/>
                  <a:gd name="T23" fmla="*/ 0 h 320"/>
                  <a:gd name="T24" fmla="*/ 89 w 178"/>
                  <a:gd name="T25" fmla="*/ 0 h 320"/>
                  <a:gd name="T26" fmla="*/ 89 w 178"/>
                  <a:gd name="T27" fmla="*/ 0 h 320"/>
                  <a:gd name="T28" fmla="*/ 88 w 178"/>
                  <a:gd name="T29" fmla="*/ 0 h 320"/>
                  <a:gd name="T30" fmla="*/ 78 w 178"/>
                  <a:gd name="T31" fmla="*/ 1 h 320"/>
                  <a:gd name="T32" fmla="*/ 61 w 178"/>
                  <a:gd name="T33" fmla="*/ 4 h 320"/>
                  <a:gd name="T34" fmla="*/ 39 w 178"/>
                  <a:gd name="T35" fmla="*/ 15 h 320"/>
                  <a:gd name="T36" fmla="*/ 16 w 178"/>
                  <a:gd name="T37" fmla="*/ 39 h 320"/>
                  <a:gd name="T38" fmla="*/ 5 w 178"/>
                  <a:gd name="T39" fmla="*/ 62 h 320"/>
                  <a:gd name="T40" fmla="*/ 0 w 178"/>
                  <a:gd name="T41" fmla="*/ 79 h 320"/>
                  <a:gd name="T42" fmla="*/ 0 w 178"/>
                  <a:gd name="T43" fmla="*/ 87 h 320"/>
                  <a:gd name="T44" fmla="*/ 5 w 178"/>
                  <a:gd name="T45" fmla="*/ 111 h 320"/>
                  <a:gd name="T46" fmla="*/ 28 w 178"/>
                  <a:gd name="T47" fmla="*/ 181 h 320"/>
                  <a:gd name="T48" fmla="*/ 75 w 178"/>
                  <a:gd name="T49" fmla="*/ 291 h 320"/>
                  <a:gd name="T50" fmla="*/ 89 w 178"/>
                  <a:gd name="T51" fmla="*/ 320 h 320"/>
                  <a:gd name="T52" fmla="*/ 89 w 178"/>
                  <a:gd name="T53" fmla="*/ 40 h 320"/>
                  <a:gd name="T54" fmla="*/ 104 w 178"/>
                  <a:gd name="T55" fmla="*/ 43 h 320"/>
                  <a:gd name="T56" fmla="*/ 117 w 178"/>
                  <a:gd name="T57" fmla="*/ 51 h 320"/>
                  <a:gd name="T58" fmla="*/ 125 w 178"/>
                  <a:gd name="T59" fmla="*/ 64 h 320"/>
                  <a:gd name="T60" fmla="*/ 129 w 178"/>
                  <a:gd name="T61" fmla="*/ 80 h 320"/>
                  <a:gd name="T62" fmla="*/ 128 w 178"/>
                  <a:gd name="T63" fmla="*/ 87 h 320"/>
                  <a:gd name="T64" fmla="*/ 122 w 178"/>
                  <a:gd name="T65" fmla="*/ 102 h 320"/>
                  <a:gd name="T66" fmla="*/ 111 w 178"/>
                  <a:gd name="T67" fmla="*/ 113 h 320"/>
                  <a:gd name="T68" fmla="*/ 97 w 178"/>
                  <a:gd name="T69" fmla="*/ 119 h 320"/>
                  <a:gd name="T70" fmla="*/ 89 w 178"/>
                  <a:gd name="T71" fmla="*/ 119 h 320"/>
                  <a:gd name="T72" fmla="*/ 74 w 178"/>
                  <a:gd name="T73" fmla="*/ 116 h 320"/>
                  <a:gd name="T74" fmla="*/ 60 w 178"/>
                  <a:gd name="T75" fmla="*/ 108 h 320"/>
                  <a:gd name="T76" fmla="*/ 52 w 178"/>
                  <a:gd name="T77" fmla="*/ 96 h 320"/>
                  <a:gd name="T78" fmla="*/ 49 w 178"/>
                  <a:gd name="T79" fmla="*/ 80 h 320"/>
                  <a:gd name="T80" fmla="*/ 50 w 178"/>
                  <a:gd name="T81" fmla="*/ 72 h 320"/>
                  <a:gd name="T82" fmla="*/ 56 w 178"/>
                  <a:gd name="T83" fmla="*/ 58 h 320"/>
                  <a:gd name="T84" fmla="*/ 67 w 178"/>
                  <a:gd name="T85" fmla="*/ 47 h 320"/>
                  <a:gd name="T86" fmla="*/ 81 w 178"/>
                  <a:gd name="T87" fmla="*/ 40 h 320"/>
                  <a:gd name="T88" fmla="*/ 89 w 178"/>
                  <a:gd name="T89" fmla="*/ 4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8" h="320">
                    <a:moveTo>
                      <a:pt x="89" y="320"/>
                    </a:moveTo>
                    <a:lnTo>
                      <a:pt x="89" y="320"/>
                    </a:lnTo>
                    <a:lnTo>
                      <a:pt x="103" y="291"/>
                    </a:lnTo>
                    <a:lnTo>
                      <a:pt x="133" y="221"/>
                    </a:lnTo>
                    <a:lnTo>
                      <a:pt x="150" y="181"/>
                    </a:lnTo>
                    <a:lnTo>
                      <a:pt x="164" y="144"/>
                    </a:lnTo>
                    <a:lnTo>
                      <a:pt x="173" y="111"/>
                    </a:lnTo>
                    <a:lnTo>
                      <a:pt x="176" y="98"/>
                    </a:lnTo>
                    <a:lnTo>
                      <a:pt x="178" y="87"/>
                    </a:lnTo>
                    <a:lnTo>
                      <a:pt x="178" y="87"/>
                    </a:lnTo>
                    <a:lnTo>
                      <a:pt x="178" y="79"/>
                    </a:lnTo>
                    <a:lnTo>
                      <a:pt x="176" y="71"/>
                    </a:lnTo>
                    <a:lnTo>
                      <a:pt x="173" y="62"/>
                    </a:lnTo>
                    <a:lnTo>
                      <a:pt x="171" y="54"/>
                    </a:lnTo>
                    <a:lnTo>
                      <a:pt x="162" y="39"/>
                    </a:lnTo>
                    <a:lnTo>
                      <a:pt x="153" y="26"/>
                    </a:lnTo>
                    <a:lnTo>
                      <a:pt x="139" y="15"/>
                    </a:lnTo>
                    <a:lnTo>
                      <a:pt x="125" y="7"/>
                    </a:lnTo>
                    <a:lnTo>
                      <a:pt x="117" y="4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8" y="1"/>
                    </a:lnTo>
                    <a:lnTo>
                      <a:pt x="70" y="3"/>
                    </a:lnTo>
                    <a:lnTo>
                      <a:pt x="61" y="4"/>
                    </a:lnTo>
                    <a:lnTo>
                      <a:pt x="53" y="7"/>
                    </a:lnTo>
                    <a:lnTo>
                      <a:pt x="39" y="15"/>
                    </a:lnTo>
                    <a:lnTo>
                      <a:pt x="25" y="26"/>
                    </a:lnTo>
                    <a:lnTo>
                      <a:pt x="16" y="39"/>
                    </a:lnTo>
                    <a:lnTo>
                      <a:pt x="7" y="54"/>
                    </a:lnTo>
                    <a:lnTo>
                      <a:pt x="5" y="62"/>
                    </a:lnTo>
                    <a:lnTo>
                      <a:pt x="2" y="71"/>
                    </a:lnTo>
                    <a:lnTo>
                      <a:pt x="0" y="7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2" y="98"/>
                    </a:lnTo>
                    <a:lnTo>
                      <a:pt x="5" y="111"/>
                    </a:lnTo>
                    <a:lnTo>
                      <a:pt x="14" y="144"/>
                    </a:lnTo>
                    <a:lnTo>
                      <a:pt x="28" y="181"/>
                    </a:lnTo>
                    <a:lnTo>
                      <a:pt x="45" y="221"/>
                    </a:lnTo>
                    <a:lnTo>
                      <a:pt x="75" y="291"/>
                    </a:lnTo>
                    <a:lnTo>
                      <a:pt x="89" y="320"/>
                    </a:lnTo>
                    <a:lnTo>
                      <a:pt x="89" y="320"/>
                    </a:lnTo>
                    <a:close/>
                    <a:moveTo>
                      <a:pt x="89" y="40"/>
                    </a:moveTo>
                    <a:lnTo>
                      <a:pt x="89" y="40"/>
                    </a:lnTo>
                    <a:lnTo>
                      <a:pt x="97" y="40"/>
                    </a:lnTo>
                    <a:lnTo>
                      <a:pt x="104" y="43"/>
                    </a:lnTo>
                    <a:lnTo>
                      <a:pt x="111" y="47"/>
                    </a:lnTo>
                    <a:lnTo>
                      <a:pt x="117" y="51"/>
                    </a:lnTo>
                    <a:lnTo>
                      <a:pt x="122" y="58"/>
                    </a:lnTo>
                    <a:lnTo>
                      <a:pt x="125" y="64"/>
                    </a:lnTo>
                    <a:lnTo>
                      <a:pt x="128" y="72"/>
                    </a:lnTo>
                    <a:lnTo>
                      <a:pt x="129" y="80"/>
                    </a:lnTo>
                    <a:lnTo>
                      <a:pt x="129" y="80"/>
                    </a:lnTo>
                    <a:lnTo>
                      <a:pt x="128" y="87"/>
                    </a:lnTo>
                    <a:lnTo>
                      <a:pt x="125" y="96"/>
                    </a:lnTo>
                    <a:lnTo>
                      <a:pt x="122" y="102"/>
                    </a:lnTo>
                    <a:lnTo>
                      <a:pt x="117" y="108"/>
                    </a:lnTo>
                    <a:lnTo>
                      <a:pt x="111" y="113"/>
                    </a:lnTo>
                    <a:lnTo>
                      <a:pt x="104" y="116"/>
                    </a:lnTo>
                    <a:lnTo>
                      <a:pt x="97" y="119"/>
                    </a:lnTo>
                    <a:lnTo>
                      <a:pt x="89" y="119"/>
                    </a:lnTo>
                    <a:lnTo>
                      <a:pt x="89" y="119"/>
                    </a:lnTo>
                    <a:lnTo>
                      <a:pt x="81" y="119"/>
                    </a:lnTo>
                    <a:lnTo>
                      <a:pt x="74" y="116"/>
                    </a:lnTo>
                    <a:lnTo>
                      <a:pt x="67" y="113"/>
                    </a:lnTo>
                    <a:lnTo>
                      <a:pt x="60" y="108"/>
                    </a:lnTo>
                    <a:lnTo>
                      <a:pt x="56" y="102"/>
                    </a:lnTo>
                    <a:lnTo>
                      <a:pt x="52" y="96"/>
                    </a:lnTo>
                    <a:lnTo>
                      <a:pt x="50" y="87"/>
                    </a:lnTo>
                    <a:lnTo>
                      <a:pt x="49" y="80"/>
                    </a:lnTo>
                    <a:lnTo>
                      <a:pt x="49" y="80"/>
                    </a:lnTo>
                    <a:lnTo>
                      <a:pt x="50" y="72"/>
                    </a:lnTo>
                    <a:lnTo>
                      <a:pt x="52" y="64"/>
                    </a:lnTo>
                    <a:lnTo>
                      <a:pt x="56" y="58"/>
                    </a:lnTo>
                    <a:lnTo>
                      <a:pt x="60" y="51"/>
                    </a:lnTo>
                    <a:lnTo>
                      <a:pt x="67" y="47"/>
                    </a:lnTo>
                    <a:lnTo>
                      <a:pt x="74" y="43"/>
                    </a:lnTo>
                    <a:lnTo>
                      <a:pt x="81" y="40"/>
                    </a:lnTo>
                    <a:lnTo>
                      <a:pt x="89" y="40"/>
                    </a:lnTo>
                    <a:lnTo>
                      <a:pt x="89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做好准备，拥抱变化，做好文档记录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16660" y="1855869"/>
            <a:ext cx="9981565" cy="4781479"/>
            <a:chOff x="3588" y="4160"/>
            <a:chExt cx="11488" cy="5503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11467" y="7778"/>
              <a:ext cx="6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>
              <a:off x="9633" y="9144"/>
              <a:ext cx="138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6366" y="7766"/>
              <a:ext cx="6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6399" y="5854"/>
              <a:ext cx="6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7795" y="4373"/>
              <a:ext cx="1114" cy="281"/>
              <a:chOff x="4470269" y="1661160"/>
              <a:chExt cx="1290451" cy="262890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 flipV="1">
                <a:off x="5410200" y="1661160"/>
                <a:ext cx="350520" cy="26289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4470269" y="1663541"/>
                <a:ext cx="942312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10192" y="5528"/>
              <a:ext cx="1288" cy="1126"/>
              <a:chOff x="6842760" y="26372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六边形 54"/>
              <p:cNvSpPr/>
              <p:nvPr/>
            </p:nvSpPr>
            <p:spPr>
              <a:xfrm>
                <a:off x="6842760" y="2637270"/>
                <a:ext cx="1203960" cy="1051560"/>
              </a:xfrm>
              <a:prstGeom prst="hexagon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6" name="文本框 61"/>
              <p:cNvSpPr txBox="1"/>
              <p:nvPr/>
            </p:nvSpPr>
            <p:spPr>
              <a:xfrm>
                <a:off x="7024263" y="2809108"/>
                <a:ext cx="820724" cy="49488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624" y="4639"/>
              <a:ext cx="1288" cy="1126"/>
              <a:chOff x="5525852" y="187908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六边形 57"/>
              <p:cNvSpPr/>
              <p:nvPr/>
            </p:nvSpPr>
            <p:spPr>
              <a:xfrm>
                <a:off x="5525852" y="1879080"/>
                <a:ext cx="1203960" cy="1051560"/>
              </a:xfrm>
              <a:prstGeom prst="hexagon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文本框 64"/>
              <p:cNvSpPr txBox="1"/>
              <p:nvPr/>
            </p:nvSpPr>
            <p:spPr>
              <a:xfrm>
                <a:off x="5686670" y="1989361"/>
                <a:ext cx="882326" cy="5740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80" y="7215"/>
              <a:ext cx="1288" cy="1126"/>
              <a:chOff x="6842760" y="40088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六边形 9"/>
              <p:cNvSpPr/>
              <p:nvPr/>
            </p:nvSpPr>
            <p:spPr>
              <a:xfrm>
                <a:off x="6842760" y="4008870"/>
                <a:ext cx="1203960" cy="1051560"/>
              </a:xfrm>
              <a:prstGeom prst="hexagon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67"/>
              <p:cNvSpPr txBox="1"/>
              <p:nvPr/>
            </p:nvSpPr>
            <p:spPr>
              <a:xfrm>
                <a:off x="6981635" y="4119151"/>
                <a:ext cx="926211" cy="5740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021" y="7201"/>
              <a:ext cx="1288" cy="1126"/>
              <a:chOff x="4206240" y="40088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六边形 12"/>
              <p:cNvSpPr/>
              <p:nvPr/>
            </p:nvSpPr>
            <p:spPr>
              <a:xfrm>
                <a:off x="4206240" y="4008870"/>
                <a:ext cx="1203960" cy="1051560"/>
              </a:xfrm>
              <a:prstGeom prst="hexagon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70"/>
              <p:cNvSpPr txBox="1"/>
              <p:nvPr/>
            </p:nvSpPr>
            <p:spPr>
              <a:xfrm>
                <a:off x="4397859" y="4183708"/>
                <a:ext cx="820724" cy="5740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05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054" y="5483"/>
              <a:ext cx="1288" cy="1126"/>
              <a:chOff x="4206240" y="263727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六边形 18"/>
              <p:cNvSpPr/>
              <p:nvPr/>
            </p:nvSpPr>
            <p:spPr>
              <a:xfrm>
                <a:off x="4206240" y="2637270"/>
                <a:ext cx="1203960" cy="1051560"/>
              </a:xfrm>
              <a:prstGeom prst="hexagon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73"/>
              <p:cNvSpPr txBox="1"/>
              <p:nvPr/>
            </p:nvSpPr>
            <p:spPr>
              <a:xfrm>
                <a:off x="4387743" y="2809108"/>
                <a:ext cx="820724" cy="49488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06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5842" y="4160"/>
              <a:ext cx="1911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需求变更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47"/>
            <p:cNvSpPr>
              <a:spLocks noChangeArrowheads="1"/>
            </p:cNvSpPr>
            <p:nvPr/>
          </p:nvSpPr>
          <p:spPr bwMode="auto">
            <a:xfrm>
              <a:off x="4234" y="4513"/>
              <a:ext cx="3519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做好前期沟通工作，减少变更，同时拥抱变化，积极应对。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570" y="5607"/>
              <a:ext cx="1712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时间计划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47"/>
            <p:cNvSpPr>
              <a:spLocks noChangeArrowheads="1"/>
            </p:cNvSpPr>
            <p:nvPr/>
          </p:nvSpPr>
          <p:spPr bwMode="auto">
            <a:xfrm>
              <a:off x="3621" y="5997"/>
              <a:ext cx="2689" cy="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包括具体活动界定，活动排序，时间估计，进度安排及时间控制等项工作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234" y="7375"/>
              <a:ext cx="2048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项目沟通管理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47"/>
            <p:cNvSpPr>
              <a:spLocks noChangeArrowheads="1"/>
            </p:cNvSpPr>
            <p:nvPr/>
          </p:nvSpPr>
          <p:spPr bwMode="auto">
            <a:xfrm>
              <a:off x="3588" y="7766"/>
              <a:ext cx="2689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r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包括沟通规划，信息传输和进度报告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2154" y="5018"/>
              <a:ext cx="1961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保证质量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47"/>
            <p:cNvSpPr>
              <a:spLocks noChangeArrowheads="1"/>
            </p:cNvSpPr>
            <p:nvPr/>
          </p:nvSpPr>
          <p:spPr bwMode="auto">
            <a:xfrm>
              <a:off x="12185" y="5426"/>
              <a:ext cx="2868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做好开发测试，确保达到客户所规定的质量要求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2189" y="7055"/>
              <a:ext cx="2077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降低风险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47"/>
            <p:cNvSpPr>
              <a:spLocks noChangeArrowheads="1"/>
            </p:cNvSpPr>
            <p:nvPr/>
          </p:nvSpPr>
          <p:spPr bwMode="auto">
            <a:xfrm>
              <a:off x="12208" y="7463"/>
              <a:ext cx="2868" cy="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项目可能遇到各种不确定因素。和顾问沟通，进行风险识别，风险量化，制订对策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1079" y="8591"/>
              <a:ext cx="2326" cy="353"/>
            </a:xfrm>
            <a:prstGeom prst="rect">
              <a:avLst/>
            </a:prstGeom>
          </p:spPr>
          <p:txBody>
            <a:bodyPr wrap="square" lIns="62112" tIns="31056" rIns="62112" bIns="31056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文档记录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47"/>
            <p:cNvSpPr>
              <a:spLocks noChangeArrowheads="1"/>
            </p:cNvSpPr>
            <p:nvPr/>
          </p:nvSpPr>
          <p:spPr bwMode="auto">
            <a:xfrm>
              <a:off x="11110" y="8999"/>
              <a:ext cx="3463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112" tIns="31056" rIns="62112" bIns="3105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微软雅黑" panose="020B0503020204020204" pitchFamily="34" charset="-122"/>
                </a:rPr>
                <a:t>在科顺企业中学习和成长，做好项目过程中的所有文档记录工作。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 flipH="1">
              <a:off x="11189" y="5262"/>
              <a:ext cx="946" cy="281"/>
              <a:chOff x="4255294" y="1661160"/>
              <a:chExt cx="1505426" cy="262890"/>
            </a:xfrm>
          </p:grpSpPr>
          <p:cxnSp>
            <p:nvCxnSpPr>
              <p:cNvPr id="85" name="直接连接符 84"/>
              <p:cNvCxnSpPr/>
              <p:nvPr/>
            </p:nvCxnSpPr>
            <p:spPr>
              <a:xfrm flipH="1" flipV="1">
                <a:off x="5410200" y="1661160"/>
                <a:ext cx="350520" cy="26289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4255294" y="1663541"/>
                <a:ext cx="115728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8259" y="6060"/>
              <a:ext cx="2018" cy="1705"/>
              <a:chOff x="5927099" y="3207123"/>
              <a:chExt cx="1887055" cy="1592580"/>
            </a:xfrm>
            <a:solidFill>
              <a:schemeClr val="accent3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六边形 87"/>
              <p:cNvSpPr/>
              <p:nvPr/>
            </p:nvSpPr>
            <p:spPr>
              <a:xfrm>
                <a:off x="5927099" y="3207123"/>
                <a:ext cx="1887055" cy="1592580"/>
              </a:xfrm>
              <a:prstGeom prst="hexagon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1"/>
              <p:cNvSpPr txBox="1"/>
              <p:nvPr/>
            </p:nvSpPr>
            <p:spPr>
              <a:xfrm>
                <a:off x="6291627" y="3451749"/>
                <a:ext cx="1157998" cy="118976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SAP </a:t>
                </a:r>
                <a:r>
                  <a:rPr lang="zh-CN" altLang="en-US" sz="2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实施</a:t>
                </a:r>
                <a:endPara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624" y="8027"/>
              <a:ext cx="1288" cy="1126"/>
              <a:chOff x="5525852" y="4683240"/>
              <a:chExt cx="1203960" cy="1051560"/>
            </a:xfrm>
            <a:solidFill>
              <a:schemeClr val="accent2">
                <a:lumMod val="75000"/>
              </a:schemeClr>
            </a:solidFill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六边形 69"/>
              <p:cNvSpPr/>
              <p:nvPr/>
            </p:nvSpPr>
            <p:spPr>
              <a:xfrm>
                <a:off x="5525852" y="4683240"/>
                <a:ext cx="1203960" cy="1051560"/>
              </a:xfrm>
              <a:prstGeom prst="hexagon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6"/>
              <p:cNvSpPr txBox="1"/>
              <p:nvPr/>
            </p:nvSpPr>
            <p:spPr>
              <a:xfrm>
                <a:off x="5693284" y="4855078"/>
                <a:ext cx="820724" cy="49488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04</a:t>
                </a:r>
                <a:endParaRPr lang="zh-CN" altLang="en-US" sz="2400" baseline="-3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6700" y="2914650"/>
            <a:ext cx="930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ABAP开发实施项目过程经验总结报告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结合科顺的情况，作为ABAP开发内部顾问，如何实施配合外部顾问保证科顺成功实施SAP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结合科顺情况，ABAP开发如何实施配合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按照项目进度，做好开发管理工作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2477135"/>
            <a:ext cx="7343775" cy="314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42265" y="2693670"/>
            <a:ext cx="448310" cy="448310"/>
            <a:chOff x="539" y="4242"/>
            <a:chExt cx="706" cy="706"/>
          </a:xfrm>
        </p:grpSpPr>
        <p:sp>
          <p:nvSpPr>
            <p:cNvPr id="1331" name="Oval 11"/>
            <p:cNvSpPr>
              <a:spLocks noChangeArrowheads="1"/>
            </p:cNvSpPr>
            <p:nvPr/>
          </p:nvSpPr>
          <p:spPr bwMode="auto">
            <a:xfrm>
              <a:off x="539" y="42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12"/>
            <p:cNvSpPr/>
            <p:nvPr/>
          </p:nvSpPr>
          <p:spPr bwMode="auto">
            <a:xfrm>
              <a:off x="855" y="4578"/>
              <a:ext cx="67" cy="160"/>
            </a:xfrm>
            <a:custGeom>
              <a:avLst/>
              <a:gdLst>
                <a:gd name="T0" fmla="*/ 0 w 34"/>
                <a:gd name="T1" fmla="*/ 31 h 81"/>
                <a:gd name="T2" fmla="*/ 10 w 34"/>
                <a:gd name="T3" fmla="*/ 0 h 81"/>
                <a:gd name="T4" fmla="*/ 17 w 34"/>
                <a:gd name="T5" fmla="*/ 0 h 81"/>
                <a:gd name="T6" fmla="*/ 24 w 34"/>
                <a:gd name="T7" fmla="*/ 0 h 81"/>
                <a:gd name="T8" fmla="*/ 34 w 34"/>
                <a:gd name="T9" fmla="*/ 31 h 81"/>
                <a:gd name="T10" fmla="*/ 17 w 34"/>
                <a:gd name="T11" fmla="*/ 81 h 81"/>
                <a:gd name="T12" fmla="*/ 0 w 34"/>
                <a:gd name="T13" fmla="*/ 3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1">
                  <a:moveTo>
                    <a:pt x="0" y="31"/>
                  </a:moveTo>
                  <a:lnTo>
                    <a:pt x="10" y="0"/>
                  </a:lnTo>
                  <a:lnTo>
                    <a:pt x="17" y="0"/>
                  </a:lnTo>
                  <a:lnTo>
                    <a:pt x="24" y="0"/>
                  </a:lnTo>
                  <a:lnTo>
                    <a:pt x="34" y="31"/>
                  </a:lnTo>
                  <a:lnTo>
                    <a:pt x="17" y="8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13"/>
            <p:cNvSpPr/>
            <p:nvPr/>
          </p:nvSpPr>
          <p:spPr bwMode="auto">
            <a:xfrm>
              <a:off x="796" y="4335"/>
              <a:ext cx="186" cy="212"/>
            </a:xfrm>
            <a:custGeom>
              <a:avLst/>
              <a:gdLst>
                <a:gd name="T0" fmla="*/ 20 w 40"/>
                <a:gd name="T1" fmla="*/ 45 h 45"/>
                <a:gd name="T2" fmla="*/ 4 w 40"/>
                <a:gd name="T3" fmla="*/ 29 h 45"/>
                <a:gd name="T4" fmla="*/ 1 w 40"/>
                <a:gd name="T5" fmla="*/ 24 h 45"/>
                <a:gd name="T6" fmla="*/ 3 w 40"/>
                <a:gd name="T7" fmla="*/ 19 h 45"/>
                <a:gd name="T8" fmla="*/ 20 w 40"/>
                <a:gd name="T9" fmla="*/ 0 h 45"/>
                <a:gd name="T10" fmla="*/ 37 w 40"/>
                <a:gd name="T11" fmla="*/ 19 h 45"/>
                <a:gd name="T12" fmla="*/ 39 w 40"/>
                <a:gd name="T13" fmla="*/ 24 h 45"/>
                <a:gd name="T14" fmla="*/ 36 w 40"/>
                <a:gd name="T15" fmla="*/ 29 h 45"/>
                <a:gd name="T16" fmla="*/ 20 w 40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5">
                  <a:moveTo>
                    <a:pt x="20" y="45"/>
                  </a:moveTo>
                  <a:cubicBezTo>
                    <a:pt x="15" y="45"/>
                    <a:pt x="7" y="39"/>
                    <a:pt x="4" y="29"/>
                  </a:cubicBezTo>
                  <a:cubicBezTo>
                    <a:pt x="3" y="29"/>
                    <a:pt x="2" y="28"/>
                    <a:pt x="1" y="24"/>
                  </a:cubicBezTo>
                  <a:cubicBezTo>
                    <a:pt x="0" y="20"/>
                    <a:pt x="1" y="19"/>
                    <a:pt x="3" y="19"/>
                  </a:cubicBezTo>
                  <a:cubicBezTo>
                    <a:pt x="4" y="8"/>
                    <a:pt x="8" y="0"/>
                    <a:pt x="20" y="0"/>
                  </a:cubicBezTo>
                  <a:cubicBezTo>
                    <a:pt x="32" y="0"/>
                    <a:pt x="36" y="8"/>
                    <a:pt x="37" y="19"/>
                  </a:cubicBezTo>
                  <a:cubicBezTo>
                    <a:pt x="39" y="19"/>
                    <a:pt x="40" y="20"/>
                    <a:pt x="39" y="24"/>
                  </a:cubicBezTo>
                  <a:cubicBezTo>
                    <a:pt x="38" y="28"/>
                    <a:pt x="38" y="29"/>
                    <a:pt x="36" y="29"/>
                  </a:cubicBezTo>
                  <a:cubicBezTo>
                    <a:pt x="34" y="39"/>
                    <a:pt x="25" y="45"/>
                    <a:pt x="2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14"/>
            <p:cNvSpPr/>
            <p:nvPr/>
          </p:nvSpPr>
          <p:spPr bwMode="auto">
            <a:xfrm>
              <a:off x="683" y="4537"/>
              <a:ext cx="411" cy="318"/>
            </a:xfrm>
            <a:custGeom>
              <a:avLst/>
              <a:gdLst>
                <a:gd name="T0" fmla="*/ 43 w 88"/>
                <a:gd name="T1" fmla="*/ 68 h 68"/>
                <a:gd name="T2" fmla="*/ 0 w 88"/>
                <a:gd name="T3" fmla="*/ 39 h 68"/>
                <a:gd name="T4" fmla="*/ 0 w 88"/>
                <a:gd name="T5" fmla="*/ 25 h 68"/>
                <a:gd name="T6" fmla="*/ 27 w 88"/>
                <a:gd name="T7" fmla="*/ 0 h 68"/>
                <a:gd name="T8" fmla="*/ 44 w 88"/>
                <a:gd name="T9" fmla="*/ 49 h 68"/>
                <a:gd name="T10" fmla="*/ 61 w 88"/>
                <a:gd name="T11" fmla="*/ 0 h 68"/>
                <a:gd name="T12" fmla="*/ 88 w 88"/>
                <a:gd name="T13" fmla="*/ 25 h 68"/>
                <a:gd name="T14" fmla="*/ 88 w 88"/>
                <a:gd name="T15" fmla="*/ 39 h 68"/>
                <a:gd name="T16" fmla="*/ 45 w 88"/>
                <a:gd name="T17" fmla="*/ 68 h 68"/>
                <a:gd name="T18" fmla="*/ 43 w 88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68">
                  <a:moveTo>
                    <a:pt x="43" y="68"/>
                  </a:moveTo>
                  <a:cubicBezTo>
                    <a:pt x="5" y="68"/>
                    <a:pt x="0" y="39"/>
                    <a:pt x="0" y="3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15" y="2"/>
                    <a:pt x="27" y="0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3" y="2"/>
                    <a:pt x="88" y="9"/>
                    <a:pt x="88" y="25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3" y="68"/>
                    <a:pt x="45" y="68"/>
                  </a:cubicBezTo>
                  <a:lnTo>
                    <a:pt x="43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41070" y="2700020"/>
            <a:ext cx="448310" cy="448310"/>
            <a:chOff x="1482" y="4252"/>
            <a:chExt cx="706" cy="706"/>
          </a:xfrm>
        </p:grpSpPr>
        <p:sp>
          <p:nvSpPr>
            <p:cNvPr id="1335" name="Oval 15"/>
            <p:cNvSpPr>
              <a:spLocks noChangeArrowheads="1"/>
            </p:cNvSpPr>
            <p:nvPr/>
          </p:nvSpPr>
          <p:spPr bwMode="auto">
            <a:xfrm>
              <a:off x="1482" y="425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16"/>
            <p:cNvSpPr/>
            <p:nvPr/>
          </p:nvSpPr>
          <p:spPr bwMode="auto">
            <a:xfrm>
              <a:off x="1595" y="4762"/>
              <a:ext cx="481" cy="121"/>
            </a:xfrm>
            <a:custGeom>
              <a:avLst/>
              <a:gdLst>
                <a:gd name="T0" fmla="*/ 0 w 103"/>
                <a:gd name="T1" fmla="*/ 0 h 26"/>
                <a:gd name="T2" fmla="*/ 103 w 103"/>
                <a:gd name="T3" fmla="*/ 0 h 26"/>
                <a:gd name="T4" fmla="*/ 52 w 103"/>
                <a:gd name="T5" fmla="*/ 26 h 26"/>
                <a:gd name="T6" fmla="*/ 0 w 10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26">
                  <a:moveTo>
                    <a:pt x="0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92" y="15"/>
                    <a:pt x="73" y="26"/>
                    <a:pt x="52" y="26"/>
                  </a:cubicBezTo>
                  <a:cubicBezTo>
                    <a:pt x="31" y="26"/>
                    <a:pt x="12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17"/>
            <p:cNvSpPr/>
            <p:nvPr/>
          </p:nvSpPr>
          <p:spPr bwMode="auto">
            <a:xfrm>
              <a:off x="1595" y="4578"/>
              <a:ext cx="481" cy="174"/>
            </a:xfrm>
            <a:custGeom>
              <a:avLst/>
              <a:gdLst>
                <a:gd name="T0" fmla="*/ 24 w 103"/>
                <a:gd name="T1" fmla="*/ 12 h 37"/>
                <a:gd name="T2" fmla="*/ 18 w 103"/>
                <a:gd name="T3" fmla="*/ 11 h 37"/>
                <a:gd name="T4" fmla="*/ 16 w 103"/>
                <a:gd name="T5" fmla="*/ 12 h 37"/>
                <a:gd name="T6" fmla="*/ 16 w 103"/>
                <a:gd name="T7" fmla="*/ 13 h 37"/>
                <a:gd name="T8" fmla="*/ 16 w 103"/>
                <a:gd name="T9" fmla="*/ 27 h 37"/>
                <a:gd name="T10" fmla="*/ 39 w 103"/>
                <a:gd name="T11" fmla="*/ 27 h 37"/>
                <a:gd name="T12" fmla="*/ 64 w 103"/>
                <a:gd name="T13" fmla="*/ 27 h 37"/>
                <a:gd name="T14" fmla="*/ 87 w 103"/>
                <a:gd name="T15" fmla="*/ 27 h 37"/>
                <a:gd name="T16" fmla="*/ 87 w 103"/>
                <a:gd name="T17" fmla="*/ 14 h 37"/>
                <a:gd name="T18" fmla="*/ 87 w 103"/>
                <a:gd name="T19" fmla="*/ 12 h 37"/>
                <a:gd name="T20" fmla="*/ 85 w 103"/>
                <a:gd name="T21" fmla="*/ 11 h 37"/>
                <a:gd name="T22" fmla="*/ 79 w 103"/>
                <a:gd name="T23" fmla="*/ 12 h 37"/>
                <a:gd name="T24" fmla="*/ 76 w 103"/>
                <a:gd name="T25" fmla="*/ 4 h 37"/>
                <a:gd name="T26" fmla="*/ 84 w 103"/>
                <a:gd name="T27" fmla="*/ 1 h 37"/>
                <a:gd name="T28" fmla="*/ 87 w 103"/>
                <a:gd name="T29" fmla="*/ 7 h 37"/>
                <a:gd name="T30" fmla="*/ 94 w 103"/>
                <a:gd name="T31" fmla="*/ 10 h 37"/>
                <a:gd name="T32" fmla="*/ 95 w 103"/>
                <a:gd name="T33" fmla="*/ 13 h 37"/>
                <a:gd name="T34" fmla="*/ 92 w 103"/>
                <a:gd name="T35" fmla="*/ 14 h 37"/>
                <a:gd name="T36" fmla="*/ 91 w 103"/>
                <a:gd name="T37" fmla="*/ 13 h 37"/>
                <a:gd name="T38" fmla="*/ 91 w 103"/>
                <a:gd name="T39" fmla="*/ 27 h 37"/>
                <a:gd name="T40" fmla="*/ 92 w 103"/>
                <a:gd name="T41" fmla="*/ 27 h 37"/>
                <a:gd name="T42" fmla="*/ 103 w 103"/>
                <a:gd name="T43" fmla="*/ 37 h 37"/>
                <a:gd name="T44" fmla="*/ 52 w 103"/>
                <a:gd name="T45" fmla="*/ 37 h 37"/>
                <a:gd name="T46" fmla="*/ 0 w 103"/>
                <a:gd name="T47" fmla="*/ 37 h 37"/>
                <a:gd name="T48" fmla="*/ 11 w 103"/>
                <a:gd name="T49" fmla="*/ 27 h 37"/>
                <a:gd name="T50" fmla="*/ 12 w 103"/>
                <a:gd name="T51" fmla="*/ 27 h 37"/>
                <a:gd name="T52" fmla="*/ 12 w 103"/>
                <a:gd name="T53" fmla="*/ 14 h 37"/>
                <a:gd name="T54" fmla="*/ 11 w 103"/>
                <a:gd name="T55" fmla="*/ 14 h 37"/>
                <a:gd name="T56" fmla="*/ 9 w 103"/>
                <a:gd name="T57" fmla="*/ 13 h 37"/>
                <a:gd name="T58" fmla="*/ 10 w 103"/>
                <a:gd name="T59" fmla="*/ 10 h 37"/>
                <a:gd name="T60" fmla="*/ 16 w 103"/>
                <a:gd name="T61" fmla="*/ 7 h 37"/>
                <a:gd name="T62" fmla="*/ 20 w 103"/>
                <a:gd name="T63" fmla="*/ 2 h 37"/>
                <a:gd name="T64" fmla="*/ 27 w 103"/>
                <a:gd name="T65" fmla="*/ 5 h 37"/>
                <a:gd name="T66" fmla="*/ 24 w 103"/>
                <a:gd name="T6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37">
                  <a:moveTo>
                    <a:pt x="24" y="12"/>
                  </a:moveTo>
                  <a:cubicBezTo>
                    <a:pt x="22" y="13"/>
                    <a:pt x="20" y="13"/>
                    <a:pt x="18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4" y="12"/>
                    <a:pt x="81" y="13"/>
                    <a:pt x="79" y="12"/>
                  </a:cubicBezTo>
                  <a:cubicBezTo>
                    <a:pt x="76" y="11"/>
                    <a:pt x="75" y="7"/>
                    <a:pt x="76" y="4"/>
                  </a:cubicBezTo>
                  <a:cubicBezTo>
                    <a:pt x="77" y="1"/>
                    <a:pt x="81" y="0"/>
                    <a:pt x="84" y="1"/>
                  </a:cubicBezTo>
                  <a:cubicBezTo>
                    <a:pt x="86" y="2"/>
                    <a:pt x="87" y="5"/>
                    <a:pt x="87" y="7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5" y="10"/>
                    <a:pt x="95" y="11"/>
                    <a:pt x="95" y="13"/>
                  </a:cubicBezTo>
                  <a:cubicBezTo>
                    <a:pt x="94" y="14"/>
                    <a:pt x="93" y="14"/>
                    <a:pt x="92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9" y="14"/>
                    <a:pt x="9" y="13"/>
                  </a:cubicBezTo>
                  <a:cubicBezTo>
                    <a:pt x="8" y="12"/>
                    <a:pt x="9" y="11"/>
                    <a:pt x="10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5"/>
                    <a:pt x="18" y="3"/>
                    <a:pt x="20" y="2"/>
                  </a:cubicBezTo>
                  <a:cubicBezTo>
                    <a:pt x="23" y="1"/>
                    <a:pt x="26" y="2"/>
                    <a:pt x="27" y="5"/>
                  </a:cubicBezTo>
                  <a:cubicBezTo>
                    <a:pt x="29" y="8"/>
                    <a:pt x="27" y="11"/>
                    <a:pt x="2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18"/>
            <p:cNvSpPr/>
            <p:nvPr/>
          </p:nvSpPr>
          <p:spPr bwMode="auto">
            <a:xfrm>
              <a:off x="1811" y="4519"/>
              <a:ext cx="51" cy="125"/>
            </a:xfrm>
            <a:custGeom>
              <a:avLst/>
              <a:gdLst>
                <a:gd name="T0" fmla="*/ 19 w 26"/>
                <a:gd name="T1" fmla="*/ 0 h 63"/>
                <a:gd name="T2" fmla="*/ 26 w 26"/>
                <a:gd name="T3" fmla="*/ 26 h 63"/>
                <a:gd name="T4" fmla="*/ 14 w 26"/>
                <a:gd name="T5" fmla="*/ 63 h 63"/>
                <a:gd name="T6" fmla="*/ 0 w 26"/>
                <a:gd name="T7" fmla="*/ 26 h 63"/>
                <a:gd name="T8" fmla="*/ 7 w 26"/>
                <a:gd name="T9" fmla="*/ 0 h 63"/>
                <a:gd name="T10" fmla="*/ 14 w 26"/>
                <a:gd name="T11" fmla="*/ 0 h 63"/>
                <a:gd name="T12" fmla="*/ 19 w 26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3">
                  <a:moveTo>
                    <a:pt x="19" y="0"/>
                  </a:moveTo>
                  <a:lnTo>
                    <a:pt x="26" y="26"/>
                  </a:lnTo>
                  <a:lnTo>
                    <a:pt x="14" y="63"/>
                  </a:lnTo>
                  <a:lnTo>
                    <a:pt x="0" y="26"/>
                  </a:lnTo>
                  <a:lnTo>
                    <a:pt x="7" y="0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19"/>
            <p:cNvSpPr/>
            <p:nvPr/>
          </p:nvSpPr>
          <p:spPr bwMode="auto">
            <a:xfrm>
              <a:off x="1763" y="4327"/>
              <a:ext cx="144" cy="168"/>
            </a:xfrm>
            <a:custGeom>
              <a:avLst/>
              <a:gdLst>
                <a:gd name="T0" fmla="*/ 16 w 31"/>
                <a:gd name="T1" fmla="*/ 36 h 36"/>
                <a:gd name="T2" fmla="*/ 3 w 31"/>
                <a:gd name="T3" fmla="*/ 23 h 36"/>
                <a:gd name="T4" fmla="*/ 1 w 31"/>
                <a:gd name="T5" fmla="*/ 20 h 36"/>
                <a:gd name="T6" fmla="*/ 2 w 31"/>
                <a:gd name="T7" fmla="*/ 15 h 36"/>
                <a:gd name="T8" fmla="*/ 16 w 31"/>
                <a:gd name="T9" fmla="*/ 0 h 36"/>
                <a:gd name="T10" fmla="*/ 29 w 31"/>
                <a:gd name="T11" fmla="*/ 15 h 36"/>
                <a:gd name="T12" fmla="*/ 31 w 31"/>
                <a:gd name="T13" fmla="*/ 20 h 36"/>
                <a:gd name="T14" fmla="*/ 29 w 31"/>
                <a:gd name="T15" fmla="*/ 23 h 36"/>
                <a:gd name="T16" fmla="*/ 16 w 31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16" y="36"/>
                  </a:moveTo>
                  <a:cubicBezTo>
                    <a:pt x="12" y="36"/>
                    <a:pt x="5" y="31"/>
                    <a:pt x="3" y="23"/>
                  </a:cubicBezTo>
                  <a:cubicBezTo>
                    <a:pt x="2" y="23"/>
                    <a:pt x="1" y="22"/>
                    <a:pt x="1" y="20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3" y="7"/>
                    <a:pt x="6" y="0"/>
                    <a:pt x="16" y="0"/>
                  </a:cubicBezTo>
                  <a:cubicBezTo>
                    <a:pt x="26" y="0"/>
                    <a:pt x="29" y="7"/>
                    <a:pt x="29" y="15"/>
                  </a:cubicBezTo>
                  <a:cubicBezTo>
                    <a:pt x="31" y="16"/>
                    <a:pt x="31" y="16"/>
                    <a:pt x="31" y="20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7" y="31"/>
                    <a:pt x="20" y="36"/>
                    <a:pt x="1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20"/>
            <p:cNvSpPr/>
            <p:nvPr/>
          </p:nvSpPr>
          <p:spPr bwMode="auto">
            <a:xfrm>
              <a:off x="1674" y="4485"/>
              <a:ext cx="322" cy="206"/>
            </a:xfrm>
            <a:custGeom>
              <a:avLst/>
              <a:gdLst>
                <a:gd name="T0" fmla="*/ 13 w 69"/>
                <a:gd name="T1" fmla="*/ 23 h 44"/>
                <a:gd name="T2" fmla="*/ 2 w 69"/>
                <a:gd name="T3" fmla="*/ 19 h 44"/>
                <a:gd name="T4" fmla="*/ 0 w 69"/>
                <a:gd name="T5" fmla="*/ 21 h 44"/>
                <a:gd name="T6" fmla="*/ 0 w 69"/>
                <a:gd name="T7" fmla="*/ 20 h 44"/>
                <a:gd name="T8" fmla="*/ 22 w 69"/>
                <a:gd name="T9" fmla="*/ 0 h 44"/>
                <a:gd name="T10" fmla="*/ 35 w 69"/>
                <a:gd name="T11" fmla="*/ 39 h 44"/>
                <a:gd name="T12" fmla="*/ 48 w 69"/>
                <a:gd name="T13" fmla="*/ 0 h 44"/>
                <a:gd name="T14" fmla="*/ 69 w 69"/>
                <a:gd name="T15" fmla="*/ 20 h 44"/>
                <a:gd name="T16" fmla="*/ 69 w 69"/>
                <a:gd name="T17" fmla="*/ 20 h 44"/>
                <a:gd name="T18" fmla="*/ 68 w 69"/>
                <a:gd name="T19" fmla="*/ 19 h 44"/>
                <a:gd name="T20" fmla="*/ 57 w 69"/>
                <a:gd name="T21" fmla="*/ 23 h 44"/>
                <a:gd name="T22" fmla="*/ 61 w 69"/>
                <a:gd name="T23" fmla="*/ 34 h 44"/>
                <a:gd name="T24" fmla="*/ 69 w 69"/>
                <a:gd name="T25" fmla="*/ 34 h 44"/>
                <a:gd name="T26" fmla="*/ 62 w 69"/>
                <a:gd name="T27" fmla="*/ 44 h 44"/>
                <a:gd name="T28" fmla="*/ 7 w 69"/>
                <a:gd name="T29" fmla="*/ 44 h 44"/>
                <a:gd name="T30" fmla="*/ 1 w 69"/>
                <a:gd name="T31" fmla="*/ 33 h 44"/>
                <a:gd name="T32" fmla="*/ 9 w 69"/>
                <a:gd name="T33" fmla="*/ 34 h 44"/>
                <a:gd name="T34" fmla="*/ 13 w 69"/>
                <a:gd name="T3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4">
                  <a:moveTo>
                    <a:pt x="13" y="23"/>
                  </a:moveTo>
                  <a:cubicBezTo>
                    <a:pt x="11" y="19"/>
                    <a:pt x="6" y="17"/>
                    <a:pt x="2" y="19"/>
                  </a:cubicBezTo>
                  <a:cubicBezTo>
                    <a:pt x="2" y="20"/>
                    <a:pt x="1" y="20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12" y="2"/>
                    <a:pt x="22" y="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8" y="2"/>
                    <a:pt x="69" y="7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68" y="20"/>
                    <a:pt x="68" y="19"/>
                  </a:cubicBezTo>
                  <a:cubicBezTo>
                    <a:pt x="64" y="17"/>
                    <a:pt x="59" y="19"/>
                    <a:pt x="57" y="23"/>
                  </a:cubicBezTo>
                  <a:cubicBezTo>
                    <a:pt x="55" y="28"/>
                    <a:pt x="57" y="32"/>
                    <a:pt x="61" y="34"/>
                  </a:cubicBezTo>
                  <a:cubicBezTo>
                    <a:pt x="64" y="35"/>
                    <a:pt x="67" y="35"/>
                    <a:pt x="69" y="34"/>
                  </a:cubicBezTo>
                  <a:cubicBezTo>
                    <a:pt x="68" y="36"/>
                    <a:pt x="66" y="40"/>
                    <a:pt x="62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3" y="40"/>
                    <a:pt x="1" y="36"/>
                    <a:pt x="1" y="33"/>
                  </a:cubicBezTo>
                  <a:cubicBezTo>
                    <a:pt x="3" y="35"/>
                    <a:pt x="6" y="35"/>
                    <a:pt x="9" y="34"/>
                  </a:cubicBezTo>
                  <a:cubicBezTo>
                    <a:pt x="13" y="32"/>
                    <a:pt x="15" y="28"/>
                    <a:pt x="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753860" y="3394710"/>
            <a:ext cx="448310" cy="448310"/>
            <a:chOff x="10636" y="5346"/>
            <a:chExt cx="706" cy="706"/>
          </a:xfrm>
        </p:grpSpPr>
        <p:sp>
          <p:nvSpPr>
            <p:cNvPr id="1377" name="Oval 57"/>
            <p:cNvSpPr>
              <a:spLocks noChangeArrowheads="1"/>
            </p:cNvSpPr>
            <p:nvPr/>
          </p:nvSpPr>
          <p:spPr bwMode="auto">
            <a:xfrm>
              <a:off x="10636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58"/>
            <p:cNvSpPr/>
            <p:nvPr/>
          </p:nvSpPr>
          <p:spPr bwMode="auto">
            <a:xfrm>
              <a:off x="11064" y="5864"/>
              <a:ext cx="111" cy="99"/>
            </a:xfrm>
            <a:custGeom>
              <a:avLst/>
              <a:gdLst>
                <a:gd name="T0" fmla="*/ 49 w 56"/>
                <a:gd name="T1" fmla="*/ 0 h 50"/>
                <a:gd name="T2" fmla="*/ 56 w 56"/>
                <a:gd name="T3" fmla="*/ 5 h 50"/>
                <a:gd name="T4" fmla="*/ 4 w 56"/>
                <a:gd name="T5" fmla="*/ 50 h 50"/>
                <a:gd name="T6" fmla="*/ 0 w 56"/>
                <a:gd name="T7" fmla="*/ 45 h 50"/>
                <a:gd name="T8" fmla="*/ 49 w 56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0">
                  <a:moveTo>
                    <a:pt x="49" y="0"/>
                  </a:moveTo>
                  <a:lnTo>
                    <a:pt x="56" y="5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59"/>
            <p:cNvSpPr/>
            <p:nvPr/>
          </p:nvSpPr>
          <p:spPr bwMode="auto">
            <a:xfrm>
              <a:off x="10777" y="5613"/>
              <a:ext cx="374" cy="332"/>
            </a:xfrm>
            <a:custGeom>
              <a:avLst/>
              <a:gdLst>
                <a:gd name="T0" fmla="*/ 5 w 80"/>
                <a:gd name="T1" fmla="*/ 18 h 71"/>
                <a:gd name="T2" fmla="*/ 2 w 80"/>
                <a:gd name="T3" fmla="*/ 8 h 71"/>
                <a:gd name="T4" fmla="*/ 5 w 80"/>
                <a:gd name="T5" fmla="*/ 0 h 71"/>
                <a:gd name="T6" fmla="*/ 9 w 80"/>
                <a:gd name="T7" fmla="*/ 3 h 71"/>
                <a:gd name="T8" fmla="*/ 13 w 80"/>
                <a:gd name="T9" fmla="*/ 16 h 71"/>
                <a:gd name="T10" fmla="*/ 19 w 80"/>
                <a:gd name="T11" fmla="*/ 25 h 71"/>
                <a:gd name="T12" fmla="*/ 32 w 80"/>
                <a:gd name="T13" fmla="*/ 33 h 71"/>
                <a:gd name="T14" fmla="*/ 46 w 80"/>
                <a:gd name="T15" fmla="*/ 32 h 71"/>
                <a:gd name="T16" fmla="*/ 43 w 80"/>
                <a:gd name="T17" fmla="*/ 13 h 71"/>
                <a:gd name="T18" fmla="*/ 48 w 80"/>
                <a:gd name="T19" fmla="*/ 2 h 71"/>
                <a:gd name="T20" fmla="*/ 52 w 80"/>
                <a:gd name="T21" fmla="*/ 5 h 71"/>
                <a:gd name="T22" fmla="*/ 59 w 80"/>
                <a:gd name="T23" fmla="*/ 28 h 71"/>
                <a:gd name="T24" fmla="*/ 74 w 80"/>
                <a:gd name="T25" fmla="*/ 48 h 71"/>
                <a:gd name="T26" fmla="*/ 80 w 80"/>
                <a:gd name="T27" fmla="*/ 54 h 71"/>
                <a:gd name="T28" fmla="*/ 61 w 80"/>
                <a:gd name="T29" fmla="*/ 71 h 71"/>
                <a:gd name="T30" fmla="*/ 56 w 80"/>
                <a:gd name="T31" fmla="*/ 66 h 71"/>
                <a:gd name="T32" fmla="*/ 37 w 80"/>
                <a:gd name="T33" fmla="*/ 53 h 71"/>
                <a:gd name="T34" fmla="*/ 30 w 80"/>
                <a:gd name="T35" fmla="*/ 48 h 71"/>
                <a:gd name="T36" fmla="*/ 16 w 80"/>
                <a:gd name="T37" fmla="*/ 36 h 71"/>
                <a:gd name="T38" fmla="*/ 10 w 80"/>
                <a:gd name="T39" fmla="*/ 29 h 71"/>
                <a:gd name="T40" fmla="*/ 5 w 80"/>
                <a:gd name="T41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1">
                  <a:moveTo>
                    <a:pt x="5" y="1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0" y="0"/>
                    <a:pt x="5" y="0"/>
                    <a:pt x="5" y="0"/>
                  </a:cubicBezTo>
                  <a:cubicBezTo>
                    <a:pt x="8" y="0"/>
                    <a:pt x="9" y="3"/>
                    <a:pt x="9" y="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25" y="29"/>
                    <a:pt x="32" y="33"/>
                  </a:cubicBezTo>
                  <a:cubicBezTo>
                    <a:pt x="39" y="37"/>
                    <a:pt x="44" y="33"/>
                    <a:pt x="46" y="32"/>
                  </a:cubicBezTo>
                  <a:cubicBezTo>
                    <a:pt x="49" y="31"/>
                    <a:pt x="45" y="20"/>
                    <a:pt x="43" y="13"/>
                  </a:cubicBezTo>
                  <a:cubicBezTo>
                    <a:pt x="42" y="5"/>
                    <a:pt x="45" y="2"/>
                    <a:pt x="48" y="2"/>
                  </a:cubicBezTo>
                  <a:cubicBezTo>
                    <a:pt x="51" y="2"/>
                    <a:pt x="52" y="5"/>
                    <a:pt x="52" y="5"/>
                  </a:cubicBezTo>
                  <a:cubicBezTo>
                    <a:pt x="52" y="5"/>
                    <a:pt x="52" y="23"/>
                    <a:pt x="59" y="28"/>
                  </a:cubicBezTo>
                  <a:cubicBezTo>
                    <a:pt x="65" y="32"/>
                    <a:pt x="72" y="40"/>
                    <a:pt x="74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71"/>
                    <a:pt x="60" y="69"/>
                    <a:pt x="56" y="66"/>
                  </a:cubicBezTo>
                  <a:cubicBezTo>
                    <a:pt x="52" y="62"/>
                    <a:pt x="40" y="54"/>
                    <a:pt x="37" y="53"/>
                  </a:cubicBezTo>
                  <a:cubicBezTo>
                    <a:pt x="33" y="52"/>
                    <a:pt x="30" y="48"/>
                    <a:pt x="30" y="48"/>
                  </a:cubicBezTo>
                  <a:cubicBezTo>
                    <a:pt x="30" y="48"/>
                    <a:pt x="20" y="39"/>
                    <a:pt x="16" y="36"/>
                  </a:cubicBezTo>
                  <a:cubicBezTo>
                    <a:pt x="12" y="33"/>
                    <a:pt x="10" y="29"/>
                    <a:pt x="10" y="29"/>
                  </a:cubicBezTo>
                  <a:lnTo>
                    <a:pt x="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60"/>
            <p:cNvSpPr>
              <a:spLocks noEditPoints="1"/>
            </p:cNvSpPr>
            <p:nvPr/>
          </p:nvSpPr>
          <p:spPr bwMode="auto">
            <a:xfrm>
              <a:off x="10811" y="5468"/>
              <a:ext cx="196" cy="196"/>
            </a:xfrm>
            <a:custGeom>
              <a:avLst/>
              <a:gdLst>
                <a:gd name="T0" fmla="*/ 42 w 42"/>
                <a:gd name="T1" fmla="*/ 18 h 42"/>
                <a:gd name="T2" fmla="*/ 42 w 42"/>
                <a:gd name="T3" fmla="*/ 24 h 42"/>
                <a:gd name="T4" fmla="*/ 40 w 42"/>
                <a:gd name="T5" fmla="*/ 26 h 42"/>
                <a:gd name="T6" fmla="*/ 36 w 42"/>
                <a:gd name="T7" fmla="*/ 26 h 42"/>
                <a:gd name="T8" fmla="*/ 35 w 42"/>
                <a:gd name="T9" fmla="*/ 29 h 42"/>
                <a:gd name="T10" fmla="*/ 38 w 42"/>
                <a:gd name="T11" fmla="*/ 31 h 42"/>
                <a:gd name="T12" fmla="*/ 38 w 42"/>
                <a:gd name="T13" fmla="*/ 34 h 42"/>
                <a:gd name="T14" fmla="*/ 33 w 42"/>
                <a:gd name="T15" fmla="*/ 38 h 42"/>
                <a:gd name="T16" fmla="*/ 31 w 42"/>
                <a:gd name="T17" fmla="*/ 38 h 42"/>
                <a:gd name="T18" fmla="*/ 28 w 42"/>
                <a:gd name="T19" fmla="*/ 35 h 42"/>
                <a:gd name="T20" fmla="*/ 26 w 42"/>
                <a:gd name="T21" fmla="*/ 36 h 42"/>
                <a:gd name="T22" fmla="*/ 26 w 42"/>
                <a:gd name="T23" fmla="*/ 40 h 42"/>
                <a:gd name="T24" fmla="*/ 24 w 42"/>
                <a:gd name="T25" fmla="*/ 42 h 42"/>
                <a:gd name="T26" fmla="*/ 17 w 42"/>
                <a:gd name="T27" fmla="*/ 42 h 42"/>
                <a:gd name="T28" fmla="*/ 16 w 42"/>
                <a:gd name="T29" fmla="*/ 40 h 42"/>
                <a:gd name="T30" fmla="*/ 16 w 42"/>
                <a:gd name="T31" fmla="*/ 36 h 42"/>
                <a:gd name="T32" fmla="*/ 13 w 42"/>
                <a:gd name="T33" fmla="*/ 35 h 42"/>
                <a:gd name="T34" fmla="*/ 10 w 42"/>
                <a:gd name="T35" fmla="*/ 38 h 42"/>
                <a:gd name="T36" fmla="*/ 8 w 42"/>
                <a:gd name="T37" fmla="*/ 38 h 42"/>
                <a:gd name="T38" fmla="*/ 4 w 42"/>
                <a:gd name="T39" fmla="*/ 34 h 42"/>
                <a:gd name="T40" fmla="*/ 4 w 42"/>
                <a:gd name="T41" fmla="*/ 31 h 42"/>
                <a:gd name="T42" fmla="*/ 6 w 42"/>
                <a:gd name="T43" fmla="*/ 28 h 42"/>
                <a:gd name="T44" fmla="*/ 5 w 42"/>
                <a:gd name="T45" fmla="*/ 26 h 42"/>
                <a:gd name="T46" fmla="*/ 1 w 42"/>
                <a:gd name="T47" fmla="*/ 26 h 42"/>
                <a:gd name="T48" fmla="*/ 0 w 42"/>
                <a:gd name="T49" fmla="*/ 24 h 42"/>
                <a:gd name="T50" fmla="*/ 0 w 42"/>
                <a:gd name="T51" fmla="*/ 18 h 42"/>
                <a:gd name="T52" fmla="*/ 1 w 42"/>
                <a:gd name="T53" fmla="*/ 16 h 42"/>
                <a:gd name="T54" fmla="*/ 5 w 42"/>
                <a:gd name="T55" fmla="*/ 16 h 42"/>
                <a:gd name="T56" fmla="*/ 6 w 42"/>
                <a:gd name="T57" fmla="*/ 14 h 42"/>
                <a:gd name="T58" fmla="*/ 3 w 42"/>
                <a:gd name="T59" fmla="*/ 11 h 42"/>
                <a:gd name="T60" fmla="*/ 3 w 42"/>
                <a:gd name="T61" fmla="*/ 8 h 42"/>
                <a:gd name="T62" fmla="*/ 8 w 42"/>
                <a:gd name="T63" fmla="*/ 4 h 42"/>
                <a:gd name="T64" fmla="*/ 10 w 42"/>
                <a:gd name="T65" fmla="*/ 4 h 42"/>
                <a:gd name="T66" fmla="*/ 13 w 42"/>
                <a:gd name="T67" fmla="*/ 7 h 42"/>
                <a:gd name="T68" fmla="*/ 16 w 42"/>
                <a:gd name="T69" fmla="*/ 6 h 42"/>
                <a:gd name="T70" fmla="*/ 16 w 42"/>
                <a:gd name="T71" fmla="*/ 2 h 42"/>
                <a:gd name="T72" fmla="*/ 17 w 42"/>
                <a:gd name="T73" fmla="*/ 0 h 42"/>
                <a:gd name="T74" fmla="*/ 24 w 42"/>
                <a:gd name="T75" fmla="*/ 0 h 42"/>
                <a:gd name="T76" fmla="*/ 26 w 42"/>
                <a:gd name="T77" fmla="*/ 2 h 42"/>
                <a:gd name="T78" fmla="*/ 26 w 42"/>
                <a:gd name="T79" fmla="*/ 6 h 42"/>
                <a:gd name="T80" fmla="*/ 28 w 42"/>
                <a:gd name="T81" fmla="*/ 7 h 42"/>
                <a:gd name="T82" fmla="*/ 31 w 42"/>
                <a:gd name="T83" fmla="*/ 4 h 42"/>
                <a:gd name="T84" fmla="*/ 33 w 42"/>
                <a:gd name="T85" fmla="*/ 4 h 42"/>
                <a:gd name="T86" fmla="*/ 38 w 42"/>
                <a:gd name="T87" fmla="*/ 8 h 42"/>
                <a:gd name="T88" fmla="*/ 38 w 42"/>
                <a:gd name="T89" fmla="*/ 11 h 42"/>
                <a:gd name="T90" fmla="*/ 35 w 42"/>
                <a:gd name="T91" fmla="*/ 14 h 42"/>
                <a:gd name="T92" fmla="*/ 36 w 42"/>
                <a:gd name="T93" fmla="*/ 16 h 42"/>
                <a:gd name="T94" fmla="*/ 40 w 42"/>
                <a:gd name="T95" fmla="*/ 16 h 42"/>
                <a:gd name="T96" fmla="*/ 42 w 42"/>
                <a:gd name="T97" fmla="*/ 18 h 42"/>
                <a:gd name="T98" fmla="*/ 32 w 42"/>
                <a:gd name="T99" fmla="*/ 21 h 42"/>
                <a:gd name="T100" fmla="*/ 21 w 42"/>
                <a:gd name="T101" fmla="*/ 10 h 42"/>
                <a:gd name="T102" fmla="*/ 10 w 42"/>
                <a:gd name="T103" fmla="*/ 21 h 42"/>
                <a:gd name="T104" fmla="*/ 21 w 42"/>
                <a:gd name="T105" fmla="*/ 32 h 42"/>
                <a:gd name="T106" fmla="*/ 32 w 42"/>
                <a:gd name="T107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2">
                  <a:moveTo>
                    <a:pt x="42" y="18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25"/>
                    <a:pt x="41" y="26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5" y="28"/>
                    <a:pt x="35" y="29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2"/>
                    <a:pt x="38" y="33"/>
                    <a:pt x="38" y="3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9"/>
                    <a:pt x="31" y="39"/>
                    <a:pt x="31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6"/>
                    <a:pt x="26" y="36"/>
                    <a:pt x="26" y="36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1"/>
                    <a:pt x="25" y="42"/>
                    <a:pt x="24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1"/>
                    <a:pt x="16" y="4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6"/>
                    <a:pt x="13" y="35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9"/>
                    <a:pt x="9" y="39"/>
                    <a:pt x="8" y="38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3" y="33"/>
                    <a:pt x="3" y="32"/>
                    <a:pt x="4" y="31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7"/>
                    <a:pt x="5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6" y="14"/>
                    <a:pt x="6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0" y="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7" y="6"/>
                    <a:pt x="28" y="7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9"/>
                    <a:pt x="38" y="10"/>
                    <a:pt x="38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6" y="15"/>
                    <a:pt x="3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1" y="16"/>
                    <a:pt x="42" y="17"/>
                    <a:pt x="42" y="18"/>
                  </a:cubicBezTo>
                  <a:close/>
                  <a:moveTo>
                    <a:pt x="32" y="21"/>
                  </a:moveTo>
                  <a:cubicBezTo>
                    <a:pt x="32" y="15"/>
                    <a:pt x="27" y="10"/>
                    <a:pt x="21" y="10"/>
                  </a:cubicBezTo>
                  <a:cubicBezTo>
                    <a:pt x="15" y="10"/>
                    <a:pt x="10" y="15"/>
                    <a:pt x="10" y="21"/>
                  </a:cubicBezTo>
                  <a:cubicBezTo>
                    <a:pt x="10" y="27"/>
                    <a:pt x="15" y="32"/>
                    <a:pt x="21" y="32"/>
                  </a:cubicBezTo>
                  <a:cubicBezTo>
                    <a:pt x="27" y="32"/>
                    <a:pt x="32" y="27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61"/>
            <p:cNvSpPr>
              <a:spLocks noEditPoints="1"/>
            </p:cNvSpPr>
            <p:nvPr/>
          </p:nvSpPr>
          <p:spPr bwMode="auto">
            <a:xfrm>
              <a:off x="10872" y="5528"/>
              <a:ext cx="69" cy="75"/>
            </a:xfrm>
            <a:custGeom>
              <a:avLst/>
              <a:gdLst>
                <a:gd name="T0" fmla="*/ 8 w 15"/>
                <a:gd name="T1" fmla="*/ 0 h 16"/>
                <a:gd name="T2" fmla="*/ 15 w 15"/>
                <a:gd name="T3" fmla="*/ 8 h 16"/>
                <a:gd name="T4" fmla="*/ 8 w 15"/>
                <a:gd name="T5" fmla="*/ 16 h 16"/>
                <a:gd name="T6" fmla="*/ 0 w 15"/>
                <a:gd name="T7" fmla="*/ 8 h 16"/>
                <a:gd name="T8" fmla="*/ 8 w 15"/>
                <a:gd name="T9" fmla="*/ 0 h 16"/>
                <a:gd name="T10" fmla="*/ 12 w 15"/>
                <a:gd name="T11" fmla="*/ 8 h 16"/>
                <a:gd name="T12" fmla="*/ 8 w 15"/>
                <a:gd name="T13" fmla="*/ 3 h 16"/>
                <a:gd name="T14" fmla="*/ 3 w 15"/>
                <a:gd name="T15" fmla="*/ 8 h 16"/>
                <a:gd name="T16" fmla="*/ 8 w 15"/>
                <a:gd name="T17" fmla="*/ 13 h 16"/>
                <a:gd name="T18" fmla="*/ 12 w 15"/>
                <a:gd name="T1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6"/>
                    <a:pt x="8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12" y="8"/>
                  </a:moveTo>
                  <a:cubicBezTo>
                    <a:pt x="12" y="5"/>
                    <a:pt x="10" y="3"/>
                    <a:pt x="8" y="3"/>
                  </a:cubicBez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0" y="13"/>
                    <a:pt x="12" y="11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51275" y="2696210"/>
            <a:ext cx="448310" cy="448310"/>
            <a:chOff x="6065" y="4246"/>
            <a:chExt cx="706" cy="706"/>
          </a:xfrm>
        </p:grpSpPr>
        <p:sp>
          <p:nvSpPr>
            <p:cNvPr id="1382" name="Oval 62"/>
            <p:cNvSpPr>
              <a:spLocks noChangeArrowheads="1"/>
            </p:cNvSpPr>
            <p:nvPr/>
          </p:nvSpPr>
          <p:spPr bwMode="auto">
            <a:xfrm>
              <a:off x="6065" y="42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63"/>
            <p:cNvSpPr/>
            <p:nvPr/>
          </p:nvSpPr>
          <p:spPr bwMode="auto">
            <a:xfrm>
              <a:off x="6542" y="4471"/>
              <a:ext cx="65" cy="93"/>
            </a:xfrm>
            <a:custGeom>
              <a:avLst/>
              <a:gdLst>
                <a:gd name="T0" fmla="*/ 0 w 14"/>
                <a:gd name="T1" fmla="*/ 0 h 20"/>
                <a:gd name="T2" fmla="*/ 14 w 14"/>
                <a:gd name="T3" fmla="*/ 20 h 20"/>
                <a:gd name="T4" fmla="*/ 9 w 14"/>
                <a:gd name="T5" fmla="*/ 19 h 20"/>
                <a:gd name="T6" fmla="*/ 0 w 14"/>
                <a:gd name="T7" fmla="*/ 4 h 20"/>
                <a:gd name="T8" fmla="*/ 0 w 1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6" y="5"/>
                    <a:pt x="11" y="12"/>
                    <a:pt x="14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3"/>
                    <a:pt x="4" y="8"/>
                    <a:pt x="0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64"/>
            <p:cNvSpPr/>
            <p:nvPr/>
          </p:nvSpPr>
          <p:spPr bwMode="auto">
            <a:xfrm>
              <a:off x="6317" y="4794"/>
              <a:ext cx="198" cy="34"/>
            </a:xfrm>
            <a:custGeom>
              <a:avLst/>
              <a:gdLst>
                <a:gd name="T0" fmla="*/ 42 w 42"/>
                <a:gd name="T1" fmla="*/ 1 h 7"/>
                <a:gd name="T2" fmla="*/ 21 w 42"/>
                <a:gd name="T3" fmla="*/ 7 h 7"/>
                <a:gd name="T4" fmla="*/ 0 w 42"/>
                <a:gd name="T5" fmla="*/ 1 h 7"/>
                <a:gd name="T6" fmla="*/ 5 w 42"/>
                <a:gd name="T7" fmla="*/ 0 h 7"/>
                <a:gd name="T8" fmla="*/ 21 w 42"/>
                <a:gd name="T9" fmla="*/ 3 h 7"/>
                <a:gd name="T10" fmla="*/ 37 w 42"/>
                <a:gd name="T11" fmla="*/ 0 h 7"/>
                <a:gd name="T12" fmla="*/ 42 w 42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">
                  <a:moveTo>
                    <a:pt x="42" y="1"/>
                  </a:moveTo>
                  <a:cubicBezTo>
                    <a:pt x="36" y="5"/>
                    <a:pt x="29" y="7"/>
                    <a:pt x="21" y="7"/>
                  </a:cubicBezTo>
                  <a:cubicBezTo>
                    <a:pt x="13" y="7"/>
                    <a:pt x="6" y="5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"/>
                    <a:pt x="15" y="3"/>
                    <a:pt x="21" y="3"/>
                  </a:cubicBezTo>
                  <a:cubicBezTo>
                    <a:pt x="27" y="3"/>
                    <a:pt x="32" y="2"/>
                    <a:pt x="37" y="0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65"/>
            <p:cNvSpPr/>
            <p:nvPr/>
          </p:nvSpPr>
          <p:spPr bwMode="auto">
            <a:xfrm>
              <a:off x="6224" y="4471"/>
              <a:ext cx="65" cy="93"/>
            </a:xfrm>
            <a:custGeom>
              <a:avLst/>
              <a:gdLst>
                <a:gd name="T0" fmla="*/ 0 w 14"/>
                <a:gd name="T1" fmla="*/ 20 h 20"/>
                <a:gd name="T2" fmla="*/ 14 w 14"/>
                <a:gd name="T3" fmla="*/ 0 h 20"/>
                <a:gd name="T4" fmla="*/ 14 w 14"/>
                <a:gd name="T5" fmla="*/ 4 h 20"/>
                <a:gd name="T6" fmla="*/ 4 w 14"/>
                <a:gd name="T7" fmla="*/ 19 h 20"/>
                <a:gd name="T8" fmla="*/ 0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cubicBezTo>
                    <a:pt x="3" y="12"/>
                    <a:pt x="8" y="5"/>
                    <a:pt x="14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9"/>
                    <a:pt x="7" y="14"/>
                    <a:pt x="4" y="19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66"/>
            <p:cNvSpPr/>
            <p:nvPr/>
          </p:nvSpPr>
          <p:spPr bwMode="auto">
            <a:xfrm>
              <a:off x="6326" y="4406"/>
              <a:ext cx="182" cy="144"/>
            </a:xfrm>
            <a:custGeom>
              <a:avLst/>
              <a:gdLst>
                <a:gd name="T0" fmla="*/ 39 w 39"/>
                <a:gd name="T1" fmla="*/ 18 h 31"/>
                <a:gd name="T2" fmla="*/ 20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19 w 39"/>
                <a:gd name="T13" fmla="*/ 23 h 31"/>
                <a:gd name="T14" fmla="*/ 27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6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2"/>
                    <a:pt x="12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2" y="2"/>
                    <a:pt x="39" y="5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67"/>
            <p:cNvSpPr/>
            <p:nvPr/>
          </p:nvSpPr>
          <p:spPr bwMode="auto">
            <a:xfrm>
              <a:off x="6402" y="4424"/>
              <a:ext cx="28" cy="75"/>
            </a:xfrm>
            <a:custGeom>
              <a:avLst/>
              <a:gdLst>
                <a:gd name="T0" fmla="*/ 0 w 14"/>
                <a:gd name="T1" fmla="*/ 14 h 38"/>
                <a:gd name="T2" fmla="*/ 5 w 14"/>
                <a:gd name="T3" fmla="*/ 0 h 38"/>
                <a:gd name="T4" fmla="*/ 7 w 14"/>
                <a:gd name="T5" fmla="*/ 0 h 38"/>
                <a:gd name="T6" fmla="*/ 9 w 14"/>
                <a:gd name="T7" fmla="*/ 0 h 38"/>
                <a:gd name="T8" fmla="*/ 14 w 14"/>
                <a:gd name="T9" fmla="*/ 14 h 38"/>
                <a:gd name="T10" fmla="*/ 7 w 14"/>
                <a:gd name="T11" fmla="*/ 38 h 38"/>
                <a:gd name="T12" fmla="*/ 0 w 14"/>
                <a:gd name="T13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8">
                  <a:moveTo>
                    <a:pt x="0" y="14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4" y="14"/>
                  </a:lnTo>
                  <a:lnTo>
                    <a:pt x="7" y="3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68"/>
            <p:cNvSpPr/>
            <p:nvPr/>
          </p:nvSpPr>
          <p:spPr bwMode="auto">
            <a:xfrm>
              <a:off x="6374" y="4317"/>
              <a:ext cx="83" cy="99"/>
            </a:xfrm>
            <a:custGeom>
              <a:avLst/>
              <a:gdLst>
                <a:gd name="T0" fmla="*/ 16 w 18"/>
                <a:gd name="T1" fmla="*/ 13 h 21"/>
                <a:gd name="T2" fmla="*/ 9 w 18"/>
                <a:gd name="T3" fmla="*/ 21 h 21"/>
                <a:gd name="T4" fmla="*/ 2 w 18"/>
                <a:gd name="T5" fmla="*/ 13 h 21"/>
                <a:gd name="T6" fmla="*/ 1 w 18"/>
                <a:gd name="T7" fmla="*/ 11 h 21"/>
                <a:gd name="T8" fmla="*/ 2 w 18"/>
                <a:gd name="T9" fmla="*/ 9 h 21"/>
                <a:gd name="T10" fmla="*/ 9 w 18"/>
                <a:gd name="T11" fmla="*/ 0 h 21"/>
                <a:gd name="T12" fmla="*/ 17 w 18"/>
                <a:gd name="T13" fmla="*/ 9 h 21"/>
                <a:gd name="T14" fmla="*/ 18 w 18"/>
                <a:gd name="T15" fmla="*/ 11 h 21"/>
                <a:gd name="T16" fmla="*/ 16 w 18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6" y="13"/>
                  </a:moveTo>
                  <a:cubicBezTo>
                    <a:pt x="15" y="18"/>
                    <a:pt x="11" y="21"/>
                    <a:pt x="9" y="21"/>
                  </a:cubicBezTo>
                  <a:cubicBezTo>
                    <a:pt x="7" y="21"/>
                    <a:pt x="3" y="18"/>
                    <a:pt x="2" y="13"/>
                  </a:cubicBezTo>
                  <a:cubicBezTo>
                    <a:pt x="1" y="13"/>
                    <a:pt x="1" y="13"/>
                    <a:pt x="1" y="11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2" y="4"/>
                    <a:pt x="4" y="0"/>
                    <a:pt x="9" y="0"/>
                  </a:cubicBezTo>
                  <a:cubicBezTo>
                    <a:pt x="15" y="0"/>
                    <a:pt x="17" y="4"/>
                    <a:pt x="17" y="9"/>
                  </a:cubicBezTo>
                  <a:cubicBezTo>
                    <a:pt x="17" y="9"/>
                    <a:pt x="18" y="9"/>
                    <a:pt x="18" y="11"/>
                  </a:cubicBezTo>
                  <a:cubicBezTo>
                    <a:pt x="17" y="13"/>
                    <a:pt x="17" y="13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69"/>
            <p:cNvSpPr/>
            <p:nvPr/>
          </p:nvSpPr>
          <p:spPr bwMode="auto">
            <a:xfrm>
              <a:off x="6176" y="4653"/>
              <a:ext cx="184" cy="144"/>
            </a:xfrm>
            <a:custGeom>
              <a:avLst/>
              <a:gdLst>
                <a:gd name="T0" fmla="*/ 39 w 39"/>
                <a:gd name="T1" fmla="*/ 18 h 31"/>
                <a:gd name="T2" fmla="*/ 19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19 w 39"/>
                <a:gd name="T13" fmla="*/ 22 h 31"/>
                <a:gd name="T14" fmla="*/ 26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6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6" y="1"/>
                    <a:pt x="12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2" y="1"/>
                    <a:pt x="39" y="4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70"/>
            <p:cNvSpPr/>
            <p:nvPr/>
          </p:nvSpPr>
          <p:spPr bwMode="auto">
            <a:xfrm>
              <a:off x="6251" y="4673"/>
              <a:ext cx="28" cy="69"/>
            </a:xfrm>
            <a:custGeom>
              <a:avLst/>
              <a:gdLst>
                <a:gd name="T0" fmla="*/ 5 w 14"/>
                <a:gd name="T1" fmla="*/ 0 h 35"/>
                <a:gd name="T2" fmla="*/ 7 w 14"/>
                <a:gd name="T3" fmla="*/ 0 h 35"/>
                <a:gd name="T4" fmla="*/ 10 w 14"/>
                <a:gd name="T5" fmla="*/ 0 h 35"/>
                <a:gd name="T6" fmla="*/ 14 w 14"/>
                <a:gd name="T7" fmla="*/ 14 h 35"/>
                <a:gd name="T8" fmla="*/ 7 w 14"/>
                <a:gd name="T9" fmla="*/ 35 h 35"/>
                <a:gd name="T10" fmla="*/ 0 w 14"/>
                <a:gd name="T11" fmla="*/ 14 h 35"/>
                <a:gd name="T12" fmla="*/ 5 w 1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5">
                  <a:moveTo>
                    <a:pt x="5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4" y="14"/>
                  </a:lnTo>
                  <a:lnTo>
                    <a:pt x="7" y="35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71"/>
            <p:cNvSpPr/>
            <p:nvPr/>
          </p:nvSpPr>
          <p:spPr bwMode="auto">
            <a:xfrm>
              <a:off x="6224" y="4564"/>
              <a:ext cx="85" cy="95"/>
            </a:xfrm>
            <a:custGeom>
              <a:avLst/>
              <a:gdLst>
                <a:gd name="T0" fmla="*/ 16 w 18"/>
                <a:gd name="T1" fmla="*/ 13 h 20"/>
                <a:gd name="T2" fmla="*/ 9 w 18"/>
                <a:gd name="T3" fmla="*/ 20 h 20"/>
                <a:gd name="T4" fmla="*/ 2 w 18"/>
                <a:gd name="T5" fmla="*/ 13 h 20"/>
                <a:gd name="T6" fmla="*/ 1 w 18"/>
                <a:gd name="T7" fmla="*/ 11 h 20"/>
                <a:gd name="T8" fmla="*/ 1 w 18"/>
                <a:gd name="T9" fmla="*/ 9 h 20"/>
                <a:gd name="T10" fmla="*/ 9 w 18"/>
                <a:gd name="T11" fmla="*/ 0 h 20"/>
                <a:gd name="T12" fmla="*/ 17 w 18"/>
                <a:gd name="T13" fmla="*/ 9 h 20"/>
                <a:gd name="T14" fmla="*/ 17 w 18"/>
                <a:gd name="T15" fmla="*/ 11 h 20"/>
                <a:gd name="T16" fmla="*/ 16 w 18"/>
                <a:gd name="T17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6" y="13"/>
                  </a:moveTo>
                  <a:cubicBezTo>
                    <a:pt x="15" y="17"/>
                    <a:pt x="11" y="20"/>
                    <a:pt x="9" y="20"/>
                  </a:cubicBezTo>
                  <a:cubicBezTo>
                    <a:pt x="7" y="20"/>
                    <a:pt x="3" y="17"/>
                    <a:pt x="2" y="13"/>
                  </a:cubicBezTo>
                  <a:cubicBezTo>
                    <a:pt x="1" y="13"/>
                    <a:pt x="1" y="13"/>
                    <a:pt x="1" y="11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2" y="4"/>
                    <a:pt x="4" y="0"/>
                    <a:pt x="9" y="0"/>
                  </a:cubicBezTo>
                  <a:cubicBezTo>
                    <a:pt x="14" y="0"/>
                    <a:pt x="16" y="4"/>
                    <a:pt x="17" y="9"/>
                  </a:cubicBezTo>
                  <a:cubicBezTo>
                    <a:pt x="17" y="9"/>
                    <a:pt x="18" y="9"/>
                    <a:pt x="17" y="11"/>
                  </a:cubicBezTo>
                  <a:cubicBezTo>
                    <a:pt x="17" y="13"/>
                    <a:pt x="17" y="13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72"/>
            <p:cNvSpPr/>
            <p:nvPr/>
          </p:nvSpPr>
          <p:spPr bwMode="auto">
            <a:xfrm>
              <a:off x="6471" y="4653"/>
              <a:ext cx="182" cy="144"/>
            </a:xfrm>
            <a:custGeom>
              <a:avLst/>
              <a:gdLst>
                <a:gd name="T0" fmla="*/ 39 w 39"/>
                <a:gd name="T1" fmla="*/ 18 h 31"/>
                <a:gd name="T2" fmla="*/ 20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20 w 39"/>
                <a:gd name="T13" fmla="*/ 22 h 31"/>
                <a:gd name="T14" fmla="*/ 27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7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7" y="1"/>
                    <a:pt x="12" y="0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1"/>
                    <a:pt x="39" y="4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73"/>
            <p:cNvSpPr/>
            <p:nvPr/>
          </p:nvSpPr>
          <p:spPr bwMode="auto">
            <a:xfrm>
              <a:off x="6550" y="4673"/>
              <a:ext cx="30" cy="69"/>
            </a:xfrm>
            <a:custGeom>
              <a:avLst/>
              <a:gdLst>
                <a:gd name="T0" fmla="*/ 3 w 15"/>
                <a:gd name="T1" fmla="*/ 0 h 35"/>
                <a:gd name="T2" fmla="*/ 8 w 15"/>
                <a:gd name="T3" fmla="*/ 0 h 35"/>
                <a:gd name="T4" fmla="*/ 10 w 15"/>
                <a:gd name="T5" fmla="*/ 0 h 35"/>
                <a:gd name="T6" fmla="*/ 15 w 15"/>
                <a:gd name="T7" fmla="*/ 14 h 35"/>
                <a:gd name="T8" fmla="*/ 8 w 15"/>
                <a:gd name="T9" fmla="*/ 35 h 35"/>
                <a:gd name="T10" fmla="*/ 0 w 15"/>
                <a:gd name="T11" fmla="*/ 14 h 35"/>
                <a:gd name="T12" fmla="*/ 3 w 1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5">
                  <a:moveTo>
                    <a:pt x="3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5" y="14"/>
                  </a:lnTo>
                  <a:lnTo>
                    <a:pt x="8" y="35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74"/>
            <p:cNvSpPr/>
            <p:nvPr/>
          </p:nvSpPr>
          <p:spPr bwMode="auto">
            <a:xfrm>
              <a:off x="6522" y="4564"/>
              <a:ext cx="85" cy="95"/>
            </a:xfrm>
            <a:custGeom>
              <a:avLst/>
              <a:gdLst>
                <a:gd name="T0" fmla="*/ 9 w 18"/>
                <a:gd name="T1" fmla="*/ 20 h 20"/>
                <a:gd name="T2" fmla="*/ 2 w 18"/>
                <a:gd name="T3" fmla="*/ 13 h 20"/>
                <a:gd name="T4" fmla="*/ 0 w 18"/>
                <a:gd name="T5" fmla="*/ 11 h 20"/>
                <a:gd name="T6" fmla="*/ 1 w 18"/>
                <a:gd name="T7" fmla="*/ 8 h 20"/>
                <a:gd name="T8" fmla="*/ 9 w 18"/>
                <a:gd name="T9" fmla="*/ 0 h 20"/>
                <a:gd name="T10" fmla="*/ 16 w 18"/>
                <a:gd name="T11" fmla="*/ 8 h 20"/>
                <a:gd name="T12" fmla="*/ 17 w 18"/>
                <a:gd name="T13" fmla="*/ 11 h 20"/>
                <a:gd name="T14" fmla="*/ 16 w 18"/>
                <a:gd name="T15" fmla="*/ 13 h 20"/>
                <a:gd name="T16" fmla="*/ 9 w 1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9" y="20"/>
                  </a:moveTo>
                  <a:cubicBezTo>
                    <a:pt x="7" y="20"/>
                    <a:pt x="3" y="17"/>
                    <a:pt x="2" y="13"/>
                  </a:cubicBezTo>
                  <a:cubicBezTo>
                    <a:pt x="1" y="13"/>
                    <a:pt x="1" y="12"/>
                    <a:pt x="0" y="11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" y="4"/>
                    <a:pt x="3" y="0"/>
                    <a:pt x="9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7" y="9"/>
                    <a:pt x="18" y="9"/>
                    <a:pt x="17" y="11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5" y="17"/>
                    <a:pt x="11" y="20"/>
                    <a:pt x="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999355" y="3394710"/>
            <a:ext cx="445770" cy="448310"/>
            <a:chOff x="7873" y="5346"/>
            <a:chExt cx="702" cy="706"/>
          </a:xfrm>
        </p:grpSpPr>
        <p:sp>
          <p:nvSpPr>
            <p:cNvPr id="1415" name="Oval 95"/>
            <p:cNvSpPr>
              <a:spLocks noChangeArrowheads="1"/>
            </p:cNvSpPr>
            <p:nvPr/>
          </p:nvSpPr>
          <p:spPr bwMode="auto">
            <a:xfrm>
              <a:off x="7873" y="5346"/>
              <a:ext cx="702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96"/>
            <p:cNvSpPr/>
            <p:nvPr/>
          </p:nvSpPr>
          <p:spPr bwMode="auto">
            <a:xfrm>
              <a:off x="8291" y="5472"/>
              <a:ext cx="186" cy="402"/>
            </a:xfrm>
            <a:custGeom>
              <a:avLst/>
              <a:gdLst>
                <a:gd name="T0" fmla="*/ 19 w 94"/>
                <a:gd name="T1" fmla="*/ 57 h 203"/>
                <a:gd name="T2" fmla="*/ 0 w 94"/>
                <a:gd name="T3" fmla="*/ 57 h 203"/>
                <a:gd name="T4" fmla="*/ 47 w 94"/>
                <a:gd name="T5" fmla="*/ 0 h 203"/>
                <a:gd name="T6" fmla="*/ 94 w 94"/>
                <a:gd name="T7" fmla="*/ 57 h 203"/>
                <a:gd name="T8" fmla="*/ 75 w 94"/>
                <a:gd name="T9" fmla="*/ 57 h 203"/>
                <a:gd name="T10" fmla="*/ 75 w 94"/>
                <a:gd name="T11" fmla="*/ 203 h 203"/>
                <a:gd name="T12" fmla="*/ 19 w 94"/>
                <a:gd name="T13" fmla="*/ 203 h 203"/>
                <a:gd name="T14" fmla="*/ 19 w 94"/>
                <a:gd name="T1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03">
                  <a:moveTo>
                    <a:pt x="19" y="57"/>
                  </a:moveTo>
                  <a:lnTo>
                    <a:pt x="0" y="57"/>
                  </a:lnTo>
                  <a:lnTo>
                    <a:pt x="47" y="0"/>
                  </a:lnTo>
                  <a:lnTo>
                    <a:pt x="94" y="57"/>
                  </a:lnTo>
                  <a:lnTo>
                    <a:pt x="75" y="57"/>
                  </a:lnTo>
                  <a:lnTo>
                    <a:pt x="75" y="203"/>
                  </a:lnTo>
                  <a:lnTo>
                    <a:pt x="19" y="203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97"/>
            <p:cNvSpPr/>
            <p:nvPr/>
          </p:nvSpPr>
          <p:spPr bwMode="auto">
            <a:xfrm>
              <a:off x="8126" y="5579"/>
              <a:ext cx="188" cy="295"/>
            </a:xfrm>
            <a:custGeom>
              <a:avLst/>
              <a:gdLst>
                <a:gd name="T0" fmla="*/ 76 w 95"/>
                <a:gd name="T1" fmla="*/ 149 h 149"/>
                <a:gd name="T2" fmla="*/ 19 w 95"/>
                <a:gd name="T3" fmla="*/ 149 h 149"/>
                <a:gd name="T4" fmla="*/ 19 w 95"/>
                <a:gd name="T5" fmla="*/ 59 h 149"/>
                <a:gd name="T6" fmla="*/ 0 w 95"/>
                <a:gd name="T7" fmla="*/ 59 h 149"/>
                <a:gd name="T8" fmla="*/ 47 w 95"/>
                <a:gd name="T9" fmla="*/ 0 h 149"/>
                <a:gd name="T10" fmla="*/ 95 w 95"/>
                <a:gd name="T11" fmla="*/ 59 h 149"/>
                <a:gd name="T12" fmla="*/ 76 w 95"/>
                <a:gd name="T13" fmla="*/ 59 h 149"/>
                <a:gd name="T14" fmla="*/ 76 w 95"/>
                <a:gd name="T15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49">
                  <a:moveTo>
                    <a:pt x="76" y="149"/>
                  </a:moveTo>
                  <a:lnTo>
                    <a:pt x="19" y="149"/>
                  </a:lnTo>
                  <a:lnTo>
                    <a:pt x="19" y="59"/>
                  </a:lnTo>
                  <a:lnTo>
                    <a:pt x="0" y="59"/>
                  </a:lnTo>
                  <a:lnTo>
                    <a:pt x="47" y="0"/>
                  </a:lnTo>
                  <a:lnTo>
                    <a:pt x="95" y="59"/>
                  </a:lnTo>
                  <a:lnTo>
                    <a:pt x="76" y="59"/>
                  </a:lnTo>
                  <a:lnTo>
                    <a:pt x="76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98"/>
            <p:cNvSpPr/>
            <p:nvPr/>
          </p:nvSpPr>
          <p:spPr bwMode="auto">
            <a:xfrm>
              <a:off x="7968" y="5692"/>
              <a:ext cx="186" cy="182"/>
            </a:xfrm>
            <a:custGeom>
              <a:avLst/>
              <a:gdLst>
                <a:gd name="T0" fmla="*/ 19 w 94"/>
                <a:gd name="T1" fmla="*/ 57 h 92"/>
                <a:gd name="T2" fmla="*/ 0 w 94"/>
                <a:gd name="T3" fmla="*/ 57 h 92"/>
                <a:gd name="T4" fmla="*/ 47 w 94"/>
                <a:gd name="T5" fmla="*/ 0 h 92"/>
                <a:gd name="T6" fmla="*/ 94 w 94"/>
                <a:gd name="T7" fmla="*/ 57 h 92"/>
                <a:gd name="T8" fmla="*/ 75 w 94"/>
                <a:gd name="T9" fmla="*/ 57 h 92"/>
                <a:gd name="T10" fmla="*/ 75 w 94"/>
                <a:gd name="T11" fmla="*/ 92 h 92"/>
                <a:gd name="T12" fmla="*/ 19 w 94"/>
                <a:gd name="T13" fmla="*/ 92 h 92"/>
                <a:gd name="T14" fmla="*/ 19 w 94"/>
                <a:gd name="T15" fmla="*/ 5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2">
                  <a:moveTo>
                    <a:pt x="19" y="57"/>
                  </a:moveTo>
                  <a:lnTo>
                    <a:pt x="0" y="57"/>
                  </a:lnTo>
                  <a:lnTo>
                    <a:pt x="47" y="0"/>
                  </a:lnTo>
                  <a:lnTo>
                    <a:pt x="94" y="57"/>
                  </a:lnTo>
                  <a:lnTo>
                    <a:pt x="75" y="57"/>
                  </a:lnTo>
                  <a:lnTo>
                    <a:pt x="75" y="92"/>
                  </a:lnTo>
                  <a:lnTo>
                    <a:pt x="19" y="92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78430" y="3394710"/>
            <a:ext cx="448310" cy="448310"/>
            <a:chOff x="4218" y="5346"/>
            <a:chExt cx="706" cy="706"/>
          </a:xfrm>
        </p:grpSpPr>
        <p:sp>
          <p:nvSpPr>
            <p:cNvPr id="1436" name="Oval 116"/>
            <p:cNvSpPr>
              <a:spLocks noChangeArrowheads="1"/>
            </p:cNvSpPr>
            <p:nvPr/>
          </p:nvSpPr>
          <p:spPr bwMode="auto">
            <a:xfrm>
              <a:off x="4218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117"/>
            <p:cNvSpPr>
              <a:spLocks noEditPoints="1"/>
            </p:cNvSpPr>
            <p:nvPr/>
          </p:nvSpPr>
          <p:spPr bwMode="auto">
            <a:xfrm>
              <a:off x="4629" y="5561"/>
              <a:ext cx="182" cy="336"/>
            </a:xfrm>
            <a:custGeom>
              <a:avLst/>
              <a:gdLst>
                <a:gd name="T0" fmla="*/ 29 w 39"/>
                <a:gd name="T1" fmla="*/ 15 h 72"/>
                <a:gd name="T2" fmla="*/ 34 w 39"/>
                <a:gd name="T3" fmla="*/ 10 h 72"/>
                <a:gd name="T4" fmla="*/ 29 w 39"/>
                <a:gd name="T5" fmla="*/ 4 h 72"/>
                <a:gd name="T6" fmla="*/ 23 w 39"/>
                <a:gd name="T7" fmla="*/ 10 h 72"/>
                <a:gd name="T8" fmla="*/ 29 w 39"/>
                <a:gd name="T9" fmla="*/ 15 h 72"/>
                <a:gd name="T10" fmla="*/ 39 w 39"/>
                <a:gd name="T11" fmla="*/ 36 h 72"/>
                <a:gd name="T12" fmla="*/ 29 w 39"/>
                <a:gd name="T13" fmla="*/ 46 h 72"/>
                <a:gd name="T14" fmla="*/ 19 w 39"/>
                <a:gd name="T15" fmla="*/ 38 h 72"/>
                <a:gd name="T16" fmla="*/ 13 w 39"/>
                <a:gd name="T17" fmla="*/ 38 h 72"/>
                <a:gd name="T18" fmla="*/ 13 w 39"/>
                <a:gd name="T19" fmla="*/ 61 h 72"/>
                <a:gd name="T20" fmla="*/ 19 w 39"/>
                <a:gd name="T21" fmla="*/ 61 h 72"/>
                <a:gd name="T22" fmla="*/ 29 w 39"/>
                <a:gd name="T23" fmla="*/ 52 h 72"/>
                <a:gd name="T24" fmla="*/ 39 w 39"/>
                <a:gd name="T25" fmla="*/ 62 h 72"/>
                <a:gd name="T26" fmla="*/ 29 w 39"/>
                <a:gd name="T27" fmla="*/ 72 h 72"/>
                <a:gd name="T28" fmla="*/ 19 w 39"/>
                <a:gd name="T29" fmla="*/ 64 h 72"/>
                <a:gd name="T30" fmla="*/ 9 w 39"/>
                <a:gd name="T31" fmla="*/ 64 h 72"/>
                <a:gd name="T32" fmla="*/ 9 w 39"/>
                <a:gd name="T33" fmla="*/ 62 h 72"/>
                <a:gd name="T34" fmla="*/ 9 w 39"/>
                <a:gd name="T35" fmla="*/ 61 h 72"/>
                <a:gd name="T36" fmla="*/ 9 w 39"/>
                <a:gd name="T37" fmla="*/ 38 h 72"/>
                <a:gd name="T38" fmla="*/ 0 w 39"/>
                <a:gd name="T39" fmla="*/ 38 h 72"/>
                <a:gd name="T40" fmla="*/ 0 w 39"/>
                <a:gd name="T41" fmla="*/ 34 h 72"/>
                <a:gd name="T42" fmla="*/ 9 w 39"/>
                <a:gd name="T43" fmla="*/ 34 h 72"/>
                <a:gd name="T44" fmla="*/ 9 w 39"/>
                <a:gd name="T45" fmla="*/ 11 h 72"/>
                <a:gd name="T46" fmla="*/ 9 w 39"/>
                <a:gd name="T47" fmla="*/ 10 h 72"/>
                <a:gd name="T48" fmla="*/ 9 w 39"/>
                <a:gd name="T49" fmla="*/ 8 h 72"/>
                <a:gd name="T50" fmla="*/ 19 w 39"/>
                <a:gd name="T51" fmla="*/ 8 h 72"/>
                <a:gd name="T52" fmla="*/ 29 w 39"/>
                <a:gd name="T53" fmla="*/ 0 h 72"/>
                <a:gd name="T54" fmla="*/ 39 w 39"/>
                <a:gd name="T55" fmla="*/ 10 h 72"/>
                <a:gd name="T56" fmla="*/ 29 w 39"/>
                <a:gd name="T57" fmla="*/ 20 h 72"/>
                <a:gd name="T58" fmla="*/ 19 w 39"/>
                <a:gd name="T59" fmla="*/ 11 h 72"/>
                <a:gd name="T60" fmla="*/ 13 w 39"/>
                <a:gd name="T61" fmla="*/ 11 h 72"/>
                <a:gd name="T62" fmla="*/ 13 w 39"/>
                <a:gd name="T63" fmla="*/ 34 h 72"/>
                <a:gd name="T64" fmla="*/ 19 w 39"/>
                <a:gd name="T65" fmla="*/ 34 h 72"/>
                <a:gd name="T66" fmla="*/ 29 w 39"/>
                <a:gd name="T67" fmla="*/ 26 h 72"/>
                <a:gd name="T68" fmla="*/ 39 w 39"/>
                <a:gd name="T69" fmla="*/ 36 h 72"/>
                <a:gd name="T70" fmla="*/ 34 w 39"/>
                <a:gd name="T71" fmla="*/ 36 h 72"/>
                <a:gd name="T72" fmla="*/ 29 w 39"/>
                <a:gd name="T73" fmla="*/ 31 h 72"/>
                <a:gd name="T74" fmla="*/ 23 w 39"/>
                <a:gd name="T75" fmla="*/ 36 h 72"/>
                <a:gd name="T76" fmla="*/ 29 w 39"/>
                <a:gd name="T77" fmla="*/ 42 h 72"/>
                <a:gd name="T78" fmla="*/ 34 w 39"/>
                <a:gd name="T79" fmla="*/ 36 h 72"/>
                <a:gd name="T80" fmla="*/ 34 w 39"/>
                <a:gd name="T81" fmla="*/ 62 h 72"/>
                <a:gd name="T82" fmla="*/ 29 w 39"/>
                <a:gd name="T83" fmla="*/ 57 h 72"/>
                <a:gd name="T84" fmla="*/ 23 w 39"/>
                <a:gd name="T85" fmla="*/ 62 h 72"/>
                <a:gd name="T86" fmla="*/ 29 w 39"/>
                <a:gd name="T87" fmla="*/ 68 h 72"/>
                <a:gd name="T88" fmla="*/ 34 w 39"/>
                <a:gd name="T8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" h="72">
                  <a:moveTo>
                    <a:pt x="29" y="15"/>
                  </a:moveTo>
                  <a:cubicBezTo>
                    <a:pt x="32" y="15"/>
                    <a:pt x="34" y="13"/>
                    <a:pt x="34" y="10"/>
                  </a:cubicBezTo>
                  <a:cubicBezTo>
                    <a:pt x="34" y="7"/>
                    <a:pt x="32" y="4"/>
                    <a:pt x="29" y="4"/>
                  </a:cubicBezTo>
                  <a:cubicBezTo>
                    <a:pt x="26" y="4"/>
                    <a:pt x="23" y="7"/>
                    <a:pt x="23" y="10"/>
                  </a:cubicBezTo>
                  <a:cubicBezTo>
                    <a:pt x="23" y="13"/>
                    <a:pt x="26" y="15"/>
                    <a:pt x="29" y="15"/>
                  </a:cubicBezTo>
                  <a:close/>
                  <a:moveTo>
                    <a:pt x="39" y="36"/>
                  </a:moveTo>
                  <a:cubicBezTo>
                    <a:pt x="39" y="42"/>
                    <a:pt x="34" y="46"/>
                    <a:pt x="29" y="46"/>
                  </a:cubicBezTo>
                  <a:cubicBezTo>
                    <a:pt x="24" y="46"/>
                    <a:pt x="20" y="42"/>
                    <a:pt x="19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56"/>
                    <a:pt x="24" y="52"/>
                    <a:pt x="29" y="52"/>
                  </a:cubicBezTo>
                  <a:cubicBezTo>
                    <a:pt x="34" y="52"/>
                    <a:pt x="39" y="57"/>
                    <a:pt x="39" y="62"/>
                  </a:cubicBezTo>
                  <a:cubicBezTo>
                    <a:pt x="39" y="68"/>
                    <a:pt x="34" y="72"/>
                    <a:pt x="29" y="72"/>
                  </a:cubicBezTo>
                  <a:cubicBezTo>
                    <a:pt x="24" y="72"/>
                    <a:pt x="20" y="69"/>
                    <a:pt x="1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3"/>
                    <a:pt x="24" y="0"/>
                    <a:pt x="29" y="0"/>
                  </a:cubicBezTo>
                  <a:cubicBezTo>
                    <a:pt x="34" y="0"/>
                    <a:pt x="39" y="4"/>
                    <a:pt x="39" y="10"/>
                  </a:cubicBezTo>
                  <a:cubicBezTo>
                    <a:pt x="39" y="15"/>
                    <a:pt x="34" y="20"/>
                    <a:pt x="29" y="20"/>
                  </a:cubicBezTo>
                  <a:cubicBezTo>
                    <a:pt x="24" y="20"/>
                    <a:pt x="20" y="16"/>
                    <a:pt x="19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0"/>
                    <a:pt x="24" y="26"/>
                    <a:pt x="29" y="26"/>
                  </a:cubicBezTo>
                  <a:cubicBezTo>
                    <a:pt x="34" y="26"/>
                    <a:pt x="39" y="31"/>
                    <a:pt x="39" y="36"/>
                  </a:cubicBezTo>
                  <a:close/>
                  <a:moveTo>
                    <a:pt x="34" y="36"/>
                  </a:moveTo>
                  <a:cubicBezTo>
                    <a:pt x="34" y="33"/>
                    <a:pt x="32" y="31"/>
                    <a:pt x="29" y="31"/>
                  </a:cubicBezTo>
                  <a:cubicBezTo>
                    <a:pt x="26" y="31"/>
                    <a:pt x="23" y="33"/>
                    <a:pt x="23" y="36"/>
                  </a:cubicBezTo>
                  <a:cubicBezTo>
                    <a:pt x="23" y="39"/>
                    <a:pt x="26" y="42"/>
                    <a:pt x="29" y="42"/>
                  </a:cubicBezTo>
                  <a:cubicBezTo>
                    <a:pt x="32" y="42"/>
                    <a:pt x="34" y="39"/>
                    <a:pt x="34" y="36"/>
                  </a:cubicBezTo>
                  <a:close/>
                  <a:moveTo>
                    <a:pt x="34" y="62"/>
                  </a:moveTo>
                  <a:cubicBezTo>
                    <a:pt x="34" y="59"/>
                    <a:pt x="32" y="57"/>
                    <a:pt x="29" y="57"/>
                  </a:cubicBezTo>
                  <a:cubicBezTo>
                    <a:pt x="26" y="57"/>
                    <a:pt x="23" y="59"/>
                    <a:pt x="23" y="62"/>
                  </a:cubicBezTo>
                  <a:cubicBezTo>
                    <a:pt x="23" y="65"/>
                    <a:pt x="26" y="68"/>
                    <a:pt x="29" y="68"/>
                  </a:cubicBezTo>
                  <a:cubicBezTo>
                    <a:pt x="32" y="68"/>
                    <a:pt x="34" y="65"/>
                    <a:pt x="34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118"/>
            <p:cNvSpPr/>
            <p:nvPr/>
          </p:nvSpPr>
          <p:spPr bwMode="auto">
            <a:xfrm>
              <a:off x="4331" y="5654"/>
              <a:ext cx="285" cy="220"/>
            </a:xfrm>
            <a:custGeom>
              <a:avLst/>
              <a:gdLst>
                <a:gd name="T0" fmla="*/ 30 w 61"/>
                <a:gd name="T1" fmla="*/ 47 h 47"/>
                <a:gd name="T2" fmla="*/ 0 w 61"/>
                <a:gd name="T3" fmla="*/ 28 h 47"/>
                <a:gd name="T4" fmla="*/ 0 w 61"/>
                <a:gd name="T5" fmla="*/ 17 h 47"/>
                <a:gd name="T6" fmla="*/ 19 w 61"/>
                <a:gd name="T7" fmla="*/ 0 h 47"/>
                <a:gd name="T8" fmla="*/ 31 w 61"/>
                <a:gd name="T9" fmla="*/ 34 h 47"/>
                <a:gd name="T10" fmla="*/ 42 w 61"/>
                <a:gd name="T11" fmla="*/ 0 h 47"/>
                <a:gd name="T12" fmla="*/ 61 w 61"/>
                <a:gd name="T13" fmla="*/ 17 h 47"/>
                <a:gd name="T14" fmla="*/ 61 w 61"/>
                <a:gd name="T15" fmla="*/ 28 h 47"/>
                <a:gd name="T16" fmla="*/ 31 w 61"/>
                <a:gd name="T17" fmla="*/ 47 h 47"/>
                <a:gd name="T18" fmla="*/ 30 w 61"/>
                <a:gd name="T1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7">
                  <a:moveTo>
                    <a:pt x="30" y="47"/>
                  </a:moveTo>
                  <a:cubicBezTo>
                    <a:pt x="4" y="47"/>
                    <a:pt x="0" y="28"/>
                    <a:pt x="0" y="2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6"/>
                    <a:pt x="11" y="2"/>
                    <a:pt x="19" y="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1" y="2"/>
                    <a:pt x="61" y="6"/>
                    <a:pt x="61" y="1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58" y="47"/>
                    <a:pt x="31" y="47"/>
                  </a:cubicBezTo>
                  <a:lnTo>
                    <a:pt x="3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119"/>
            <p:cNvSpPr/>
            <p:nvPr/>
          </p:nvSpPr>
          <p:spPr bwMode="auto">
            <a:xfrm>
              <a:off x="4451" y="5682"/>
              <a:ext cx="42" cy="113"/>
            </a:xfrm>
            <a:custGeom>
              <a:avLst/>
              <a:gdLst>
                <a:gd name="T0" fmla="*/ 21 w 21"/>
                <a:gd name="T1" fmla="*/ 22 h 57"/>
                <a:gd name="T2" fmla="*/ 12 w 21"/>
                <a:gd name="T3" fmla="*/ 57 h 57"/>
                <a:gd name="T4" fmla="*/ 0 w 21"/>
                <a:gd name="T5" fmla="*/ 22 h 57"/>
                <a:gd name="T6" fmla="*/ 7 w 21"/>
                <a:gd name="T7" fmla="*/ 0 h 57"/>
                <a:gd name="T8" fmla="*/ 12 w 21"/>
                <a:gd name="T9" fmla="*/ 0 h 57"/>
                <a:gd name="T10" fmla="*/ 17 w 21"/>
                <a:gd name="T11" fmla="*/ 0 h 57"/>
                <a:gd name="T12" fmla="*/ 21 w 21"/>
                <a:gd name="T13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7">
                  <a:moveTo>
                    <a:pt x="21" y="22"/>
                  </a:moveTo>
                  <a:lnTo>
                    <a:pt x="12" y="57"/>
                  </a:lnTo>
                  <a:lnTo>
                    <a:pt x="0" y="22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120"/>
            <p:cNvSpPr/>
            <p:nvPr/>
          </p:nvSpPr>
          <p:spPr bwMode="auto">
            <a:xfrm>
              <a:off x="4410" y="5520"/>
              <a:ext cx="127" cy="144"/>
            </a:xfrm>
            <a:custGeom>
              <a:avLst/>
              <a:gdLst>
                <a:gd name="T0" fmla="*/ 0 w 27"/>
                <a:gd name="T1" fmla="*/ 16 h 31"/>
                <a:gd name="T2" fmla="*/ 2 w 27"/>
                <a:gd name="T3" fmla="*/ 12 h 31"/>
                <a:gd name="T4" fmla="*/ 14 w 27"/>
                <a:gd name="T5" fmla="*/ 0 h 31"/>
                <a:gd name="T6" fmla="*/ 26 w 27"/>
                <a:gd name="T7" fmla="*/ 12 h 31"/>
                <a:gd name="T8" fmla="*/ 27 w 27"/>
                <a:gd name="T9" fmla="*/ 16 h 31"/>
                <a:gd name="T10" fmla="*/ 25 w 27"/>
                <a:gd name="T11" fmla="*/ 20 h 31"/>
                <a:gd name="T12" fmla="*/ 14 w 27"/>
                <a:gd name="T13" fmla="*/ 31 h 31"/>
                <a:gd name="T14" fmla="*/ 2 w 27"/>
                <a:gd name="T15" fmla="*/ 20 h 31"/>
                <a:gd name="T16" fmla="*/ 0 w 27"/>
                <a:gd name="T1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0" y="16"/>
                  </a:moveTo>
                  <a:cubicBezTo>
                    <a:pt x="0" y="13"/>
                    <a:pt x="1" y="13"/>
                    <a:pt x="2" y="12"/>
                  </a:cubicBezTo>
                  <a:cubicBezTo>
                    <a:pt x="2" y="5"/>
                    <a:pt x="5" y="0"/>
                    <a:pt x="14" y="0"/>
                  </a:cubicBezTo>
                  <a:cubicBezTo>
                    <a:pt x="22" y="0"/>
                    <a:pt x="25" y="5"/>
                    <a:pt x="26" y="12"/>
                  </a:cubicBezTo>
                  <a:cubicBezTo>
                    <a:pt x="27" y="13"/>
                    <a:pt x="27" y="14"/>
                    <a:pt x="27" y="16"/>
                  </a:cubicBezTo>
                  <a:cubicBezTo>
                    <a:pt x="26" y="19"/>
                    <a:pt x="26" y="19"/>
                    <a:pt x="25" y="20"/>
                  </a:cubicBezTo>
                  <a:cubicBezTo>
                    <a:pt x="23" y="26"/>
                    <a:pt x="17" y="31"/>
                    <a:pt x="14" y="31"/>
                  </a:cubicBezTo>
                  <a:cubicBezTo>
                    <a:pt x="10" y="31"/>
                    <a:pt x="4" y="26"/>
                    <a:pt x="2" y="20"/>
                  </a:cubicBezTo>
                  <a:cubicBezTo>
                    <a:pt x="2" y="19"/>
                    <a:pt x="1" y="19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51200" y="3394710"/>
            <a:ext cx="448310" cy="448310"/>
            <a:chOff x="5120" y="5346"/>
            <a:chExt cx="706" cy="706"/>
          </a:xfrm>
        </p:grpSpPr>
        <p:sp>
          <p:nvSpPr>
            <p:cNvPr id="1441" name="Oval 121"/>
            <p:cNvSpPr>
              <a:spLocks noChangeArrowheads="1"/>
            </p:cNvSpPr>
            <p:nvPr/>
          </p:nvSpPr>
          <p:spPr bwMode="auto">
            <a:xfrm>
              <a:off x="5120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122"/>
            <p:cNvSpPr/>
            <p:nvPr/>
          </p:nvSpPr>
          <p:spPr bwMode="auto">
            <a:xfrm>
              <a:off x="5686" y="5915"/>
              <a:ext cx="38" cy="34"/>
            </a:xfrm>
            <a:custGeom>
              <a:avLst/>
              <a:gdLst>
                <a:gd name="T0" fmla="*/ 6 w 8"/>
                <a:gd name="T1" fmla="*/ 5 h 7"/>
                <a:gd name="T2" fmla="*/ 0 w 8"/>
                <a:gd name="T3" fmla="*/ 6 h 7"/>
                <a:gd name="T4" fmla="*/ 8 w 8"/>
                <a:gd name="T5" fmla="*/ 0 h 7"/>
                <a:gd name="T6" fmla="*/ 6 w 8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6" y="5"/>
                  </a:moveTo>
                  <a:cubicBezTo>
                    <a:pt x="4" y="7"/>
                    <a:pt x="2" y="7"/>
                    <a:pt x="0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4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123"/>
            <p:cNvSpPr/>
            <p:nvPr/>
          </p:nvSpPr>
          <p:spPr bwMode="auto">
            <a:xfrm>
              <a:off x="5583" y="5799"/>
              <a:ext cx="160" cy="164"/>
            </a:xfrm>
            <a:custGeom>
              <a:avLst/>
              <a:gdLst>
                <a:gd name="T0" fmla="*/ 21 w 34"/>
                <a:gd name="T1" fmla="*/ 30 h 35"/>
                <a:gd name="T2" fmla="*/ 10 w 34"/>
                <a:gd name="T3" fmla="*/ 24 h 35"/>
                <a:gd name="T4" fmla="*/ 0 w 34"/>
                <a:gd name="T5" fmla="*/ 8 h 35"/>
                <a:gd name="T6" fmla="*/ 5 w 34"/>
                <a:gd name="T7" fmla="*/ 4 h 35"/>
                <a:gd name="T8" fmla="*/ 10 w 34"/>
                <a:gd name="T9" fmla="*/ 0 h 35"/>
                <a:gd name="T10" fmla="*/ 24 w 34"/>
                <a:gd name="T11" fmla="*/ 12 h 35"/>
                <a:gd name="T12" fmla="*/ 28 w 34"/>
                <a:gd name="T13" fmla="*/ 24 h 35"/>
                <a:gd name="T14" fmla="*/ 21 w 34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21" y="30"/>
                  </a:moveTo>
                  <a:cubicBezTo>
                    <a:pt x="15" y="35"/>
                    <a:pt x="10" y="24"/>
                    <a:pt x="1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3" y="6"/>
                    <a:pt x="5" y="4"/>
                  </a:cubicBezTo>
                  <a:cubicBezTo>
                    <a:pt x="7" y="3"/>
                    <a:pt x="8" y="1"/>
                    <a:pt x="10" y="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34" y="18"/>
                    <a:pt x="28" y="24"/>
                  </a:cubicBezTo>
                  <a:lnTo>
                    <a:pt x="2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124"/>
            <p:cNvSpPr/>
            <p:nvPr/>
          </p:nvSpPr>
          <p:spPr bwMode="auto">
            <a:xfrm>
              <a:off x="5349" y="5626"/>
              <a:ext cx="233" cy="178"/>
            </a:xfrm>
            <a:custGeom>
              <a:avLst/>
              <a:gdLst>
                <a:gd name="T0" fmla="*/ 50 w 50"/>
                <a:gd name="T1" fmla="*/ 14 h 38"/>
                <a:gd name="T2" fmla="*/ 50 w 50"/>
                <a:gd name="T3" fmla="*/ 22 h 38"/>
                <a:gd name="T4" fmla="*/ 26 w 50"/>
                <a:gd name="T5" fmla="*/ 38 h 38"/>
                <a:gd name="T6" fmla="*/ 25 w 50"/>
                <a:gd name="T7" fmla="*/ 38 h 38"/>
                <a:gd name="T8" fmla="*/ 0 w 50"/>
                <a:gd name="T9" fmla="*/ 22 h 38"/>
                <a:gd name="T10" fmla="*/ 0 w 50"/>
                <a:gd name="T11" fmla="*/ 14 h 38"/>
                <a:gd name="T12" fmla="*/ 16 w 50"/>
                <a:gd name="T13" fmla="*/ 0 h 38"/>
                <a:gd name="T14" fmla="*/ 25 w 50"/>
                <a:gd name="T15" fmla="*/ 28 h 38"/>
                <a:gd name="T16" fmla="*/ 34 w 50"/>
                <a:gd name="T17" fmla="*/ 0 h 38"/>
                <a:gd name="T18" fmla="*/ 50 w 50"/>
                <a:gd name="T1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8">
                  <a:moveTo>
                    <a:pt x="50" y="14"/>
                  </a:move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47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3" y="38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9" y="1"/>
                    <a:pt x="16" y="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1"/>
                    <a:pt x="50" y="5"/>
                    <a:pt x="5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125"/>
            <p:cNvSpPr/>
            <p:nvPr/>
          </p:nvSpPr>
          <p:spPr bwMode="auto">
            <a:xfrm>
              <a:off x="5448" y="5650"/>
              <a:ext cx="38" cy="89"/>
            </a:xfrm>
            <a:custGeom>
              <a:avLst/>
              <a:gdLst>
                <a:gd name="T0" fmla="*/ 9 w 19"/>
                <a:gd name="T1" fmla="*/ 45 h 45"/>
                <a:gd name="T2" fmla="*/ 0 w 19"/>
                <a:gd name="T3" fmla="*/ 16 h 45"/>
                <a:gd name="T4" fmla="*/ 4 w 19"/>
                <a:gd name="T5" fmla="*/ 0 h 45"/>
                <a:gd name="T6" fmla="*/ 9 w 19"/>
                <a:gd name="T7" fmla="*/ 0 h 45"/>
                <a:gd name="T8" fmla="*/ 14 w 19"/>
                <a:gd name="T9" fmla="*/ 0 h 45"/>
                <a:gd name="T10" fmla="*/ 19 w 19"/>
                <a:gd name="T11" fmla="*/ 16 h 45"/>
                <a:gd name="T12" fmla="*/ 9 w 1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5">
                  <a:moveTo>
                    <a:pt x="9" y="45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16"/>
                  </a:lnTo>
                  <a:lnTo>
                    <a:pt x="9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Freeform 126"/>
            <p:cNvSpPr/>
            <p:nvPr/>
          </p:nvSpPr>
          <p:spPr bwMode="auto">
            <a:xfrm>
              <a:off x="5415" y="5514"/>
              <a:ext cx="103" cy="117"/>
            </a:xfrm>
            <a:custGeom>
              <a:avLst/>
              <a:gdLst>
                <a:gd name="T0" fmla="*/ 22 w 22"/>
                <a:gd name="T1" fmla="*/ 13 h 25"/>
                <a:gd name="T2" fmla="*/ 20 w 22"/>
                <a:gd name="T3" fmla="*/ 16 h 25"/>
                <a:gd name="T4" fmla="*/ 11 w 22"/>
                <a:gd name="T5" fmla="*/ 25 h 25"/>
                <a:gd name="T6" fmla="*/ 2 w 22"/>
                <a:gd name="T7" fmla="*/ 16 h 25"/>
                <a:gd name="T8" fmla="*/ 0 w 22"/>
                <a:gd name="T9" fmla="*/ 13 h 25"/>
                <a:gd name="T10" fmla="*/ 1 w 22"/>
                <a:gd name="T11" fmla="*/ 10 h 25"/>
                <a:gd name="T12" fmla="*/ 11 w 22"/>
                <a:gd name="T13" fmla="*/ 0 h 25"/>
                <a:gd name="T14" fmla="*/ 21 w 22"/>
                <a:gd name="T15" fmla="*/ 10 h 25"/>
                <a:gd name="T16" fmla="*/ 22 w 22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5">
                  <a:moveTo>
                    <a:pt x="22" y="13"/>
                  </a:moveTo>
                  <a:cubicBezTo>
                    <a:pt x="21" y="15"/>
                    <a:pt x="21" y="16"/>
                    <a:pt x="20" y="16"/>
                  </a:cubicBezTo>
                  <a:cubicBezTo>
                    <a:pt x="19" y="21"/>
                    <a:pt x="14" y="25"/>
                    <a:pt x="11" y="25"/>
                  </a:cubicBezTo>
                  <a:cubicBezTo>
                    <a:pt x="8" y="25"/>
                    <a:pt x="4" y="21"/>
                    <a:pt x="2" y="16"/>
                  </a:cubicBezTo>
                  <a:cubicBezTo>
                    <a:pt x="1" y="16"/>
                    <a:pt x="1" y="15"/>
                    <a:pt x="0" y="13"/>
                  </a:cubicBezTo>
                  <a:cubicBezTo>
                    <a:pt x="0" y="11"/>
                    <a:pt x="1" y="11"/>
                    <a:pt x="1" y="10"/>
                  </a:cubicBezTo>
                  <a:cubicBezTo>
                    <a:pt x="2" y="4"/>
                    <a:pt x="4" y="0"/>
                    <a:pt x="11" y="0"/>
                  </a:cubicBezTo>
                  <a:cubicBezTo>
                    <a:pt x="18" y="0"/>
                    <a:pt x="20" y="4"/>
                    <a:pt x="21" y="10"/>
                  </a:cubicBezTo>
                  <a:cubicBezTo>
                    <a:pt x="22" y="11"/>
                    <a:pt x="22" y="11"/>
                    <a:pt x="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127"/>
            <p:cNvSpPr>
              <a:spLocks noEditPoints="1"/>
            </p:cNvSpPr>
            <p:nvPr/>
          </p:nvSpPr>
          <p:spPr bwMode="auto">
            <a:xfrm>
              <a:off x="5242" y="5435"/>
              <a:ext cx="449" cy="449"/>
            </a:xfrm>
            <a:custGeom>
              <a:avLst/>
              <a:gdLst>
                <a:gd name="T0" fmla="*/ 78 w 96"/>
                <a:gd name="T1" fmla="*/ 22 h 96"/>
                <a:gd name="T2" fmla="*/ 22 w 96"/>
                <a:gd name="T3" fmla="*/ 18 h 96"/>
                <a:gd name="T4" fmla="*/ 18 w 96"/>
                <a:gd name="T5" fmla="*/ 74 h 96"/>
                <a:gd name="T6" fmla="*/ 74 w 96"/>
                <a:gd name="T7" fmla="*/ 78 h 96"/>
                <a:gd name="T8" fmla="*/ 78 w 96"/>
                <a:gd name="T9" fmla="*/ 22 h 96"/>
                <a:gd name="T10" fmla="*/ 80 w 96"/>
                <a:gd name="T11" fmla="*/ 20 h 96"/>
                <a:gd name="T12" fmla="*/ 76 w 96"/>
                <a:gd name="T13" fmla="*/ 80 h 96"/>
                <a:gd name="T14" fmla="*/ 16 w 96"/>
                <a:gd name="T15" fmla="*/ 76 h 96"/>
                <a:gd name="T16" fmla="*/ 20 w 96"/>
                <a:gd name="T17" fmla="*/ 16 h 96"/>
                <a:gd name="T18" fmla="*/ 80 w 96"/>
                <a:gd name="T19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78" y="22"/>
                  </a:moveTo>
                  <a:cubicBezTo>
                    <a:pt x="64" y="5"/>
                    <a:pt x="38" y="4"/>
                    <a:pt x="22" y="18"/>
                  </a:cubicBezTo>
                  <a:cubicBezTo>
                    <a:pt x="5" y="33"/>
                    <a:pt x="4" y="58"/>
                    <a:pt x="18" y="74"/>
                  </a:cubicBezTo>
                  <a:cubicBezTo>
                    <a:pt x="33" y="91"/>
                    <a:pt x="58" y="92"/>
                    <a:pt x="74" y="78"/>
                  </a:cubicBezTo>
                  <a:cubicBezTo>
                    <a:pt x="91" y="64"/>
                    <a:pt x="92" y="38"/>
                    <a:pt x="78" y="22"/>
                  </a:cubicBezTo>
                  <a:close/>
                  <a:moveTo>
                    <a:pt x="80" y="20"/>
                  </a:moveTo>
                  <a:cubicBezTo>
                    <a:pt x="96" y="38"/>
                    <a:pt x="94" y="65"/>
                    <a:pt x="76" y="80"/>
                  </a:cubicBezTo>
                  <a:cubicBezTo>
                    <a:pt x="58" y="96"/>
                    <a:pt x="31" y="94"/>
                    <a:pt x="16" y="76"/>
                  </a:cubicBezTo>
                  <a:cubicBezTo>
                    <a:pt x="0" y="58"/>
                    <a:pt x="2" y="31"/>
                    <a:pt x="20" y="16"/>
                  </a:cubicBezTo>
                  <a:cubicBezTo>
                    <a:pt x="38" y="0"/>
                    <a:pt x="65" y="2"/>
                    <a:pt x="8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918450" y="3400425"/>
            <a:ext cx="448310" cy="448310"/>
            <a:chOff x="12470" y="5355"/>
            <a:chExt cx="706" cy="706"/>
          </a:xfrm>
        </p:grpSpPr>
        <p:sp>
          <p:nvSpPr>
            <p:cNvPr id="1500" name="Oval 180"/>
            <p:cNvSpPr>
              <a:spLocks noChangeArrowheads="1"/>
            </p:cNvSpPr>
            <p:nvPr/>
          </p:nvSpPr>
          <p:spPr bwMode="auto">
            <a:xfrm>
              <a:off x="12470" y="5355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Freeform 181"/>
            <p:cNvSpPr>
              <a:spLocks noEditPoints="1"/>
            </p:cNvSpPr>
            <p:nvPr/>
          </p:nvSpPr>
          <p:spPr bwMode="auto">
            <a:xfrm>
              <a:off x="12967" y="5678"/>
              <a:ext cx="131" cy="192"/>
            </a:xfrm>
            <a:custGeom>
              <a:avLst/>
              <a:gdLst>
                <a:gd name="T0" fmla="*/ 10 w 28"/>
                <a:gd name="T1" fmla="*/ 30 h 41"/>
                <a:gd name="T2" fmla="*/ 13 w 28"/>
                <a:gd name="T3" fmla="*/ 22 h 41"/>
                <a:gd name="T4" fmla="*/ 10 w 28"/>
                <a:gd name="T5" fmla="*/ 12 h 41"/>
                <a:gd name="T6" fmla="*/ 6 w 28"/>
                <a:gd name="T7" fmla="*/ 25 h 41"/>
                <a:gd name="T8" fmla="*/ 10 w 28"/>
                <a:gd name="T9" fmla="*/ 30 h 41"/>
                <a:gd name="T10" fmla="*/ 16 w 28"/>
                <a:gd name="T11" fmla="*/ 4 h 41"/>
                <a:gd name="T12" fmla="*/ 19 w 28"/>
                <a:gd name="T13" fmla="*/ 0 h 41"/>
                <a:gd name="T14" fmla="*/ 23 w 28"/>
                <a:gd name="T15" fmla="*/ 4 h 41"/>
                <a:gd name="T16" fmla="*/ 28 w 28"/>
                <a:gd name="T17" fmla="*/ 16 h 41"/>
                <a:gd name="T18" fmla="*/ 28 w 28"/>
                <a:gd name="T19" fmla="*/ 30 h 41"/>
                <a:gd name="T20" fmla="*/ 8 w 28"/>
                <a:gd name="T21" fmla="*/ 41 h 41"/>
                <a:gd name="T22" fmla="*/ 2 w 28"/>
                <a:gd name="T23" fmla="*/ 34 h 41"/>
                <a:gd name="T24" fmla="*/ 3 w 28"/>
                <a:gd name="T25" fmla="*/ 11 h 41"/>
                <a:gd name="T26" fmla="*/ 6 w 28"/>
                <a:gd name="T27" fmla="*/ 7 h 41"/>
                <a:gd name="T28" fmla="*/ 6 w 28"/>
                <a:gd name="T29" fmla="*/ 7 h 41"/>
                <a:gd name="T30" fmla="*/ 16 w 28"/>
                <a:gd name="T3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1">
                  <a:moveTo>
                    <a:pt x="10" y="30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25"/>
                    <a:pt x="6" y="25"/>
                    <a:pt x="6" y="25"/>
                  </a:cubicBezTo>
                  <a:lnTo>
                    <a:pt x="10" y="30"/>
                  </a:lnTo>
                  <a:close/>
                  <a:moveTo>
                    <a:pt x="16" y="4"/>
                  </a:moveTo>
                  <a:cubicBezTo>
                    <a:pt x="17" y="3"/>
                    <a:pt x="18" y="2"/>
                    <a:pt x="19" y="0"/>
                  </a:cubicBezTo>
                  <a:cubicBezTo>
                    <a:pt x="20" y="1"/>
                    <a:pt x="22" y="2"/>
                    <a:pt x="23" y="4"/>
                  </a:cubicBezTo>
                  <a:cubicBezTo>
                    <a:pt x="23" y="4"/>
                    <a:pt x="28" y="6"/>
                    <a:pt x="28" y="16"/>
                  </a:cubicBezTo>
                  <a:cubicBezTo>
                    <a:pt x="28" y="26"/>
                    <a:pt x="28" y="30"/>
                    <a:pt x="28" y="30"/>
                  </a:cubicBezTo>
                  <a:cubicBezTo>
                    <a:pt x="28" y="30"/>
                    <a:pt x="26" y="41"/>
                    <a:pt x="8" y="41"/>
                  </a:cubicBezTo>
                  <a:cubicBezTo>
                    <a:pt x="8" y="41"/>
                    <a:pt x="2" y="40"/>
                    <a:pt x="2" y="34"/>
                  </a:cubicBezTo>
                  <a:cubicBezTo>
                    <a:pt x="2" y="27"/>
                    <a:pt x="0" y="18"/>
                    <a:pt x="3" y="11"/>
                  </a:cubicBezTo>
                  <a:cubicBezTo>
                    <a:pt x="4" y="9"/>
                    <a:pt x="5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9"/>
                    <a:pt x="13" y="8"/>
                    <a:pt x="1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Freeform 182"/>
            <p:cNvSpPr/>
            <p:nvPr/>
          </p:nvSpPr>
          <p:spPr bwMode="auto">
            <a:xfrm>
              <a:off x="12961" y="5571"/>
              <a:ext cx="109" cy="148"/>
            </a:xfrm>
            <a:custGeom>
              <a:avLst/>
              <a:gdLst>
                <a:gd name="T0" fmla="*/ 21 w 23"/>
                <a:gd name="T1" fmla="*/ 19 h 32"/>
                <a:gd name="T2" fmla="*/ 0 w 23"/>
                <a:gd name="T3" fmla="*/ 13 h 32"/>
                <a:gd name="T4" fmla="*/ 11 w 23"/>
                <a:gd name="T5" fmla="*/ 0 h 32"/>
                <a:gd name="T6" fmla="*/ 22 w 23"/>
                <a:gd name="T7" fmla="*/ 13 h 32"/>
                <a:gd name="T8" fmla="*/ 21 w 23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2">
                  <a:moveTo>
                    <a:pt x="21" y="19"/>
                  </a:moveTo>
                  <a:cubicBezTo>
                    <a:pt x="16" y="32"/>
                    <a:pt x="0" y="27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9" y="0"/>
                    <a:pt x="23" y="7"/>
                    <a:pt x="22" y="13"/>
                  </a:cubicBezTo>
                  <a:cubicBezTo>
                    <a:pt x="22" y="15"/>
                    <a:pt x="22" y="17"/>
                    <a:pt x="2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Freeform 183"/>
            <p:cNvSpPr/>
            <p:nvPr/>
          </p:nvSpPr>
          <p:spPr bwMode="auto">
            <a:xfrm>
              <a:off x="12694" y="5565"/>
              <a:ext cx="259" cy="202"/>
            </a:xfrm>
            <a:custGeom>
              <a:avLst/>
              <a:gdLst>
                <a:gd name="T0" fmla="*/ 55 w 55"/>
                <a:gd name="T1" fmla="*/ 25 h 43"/>
                <a:gd name="T2" fmla="*/ 28 w 55"/>
                <a:gd name="T3" fmla="*/ 43 h 43"/>
                <a:gd name="T4" fmla="*/ 27 w 55"/>
                <a:gd name="T5" fmla="*/ 43 h 43"/>
                <a:gd name="T6" fmla="*/ 0 w 55"/>
                <a:gd name="T7" fmla="*/ 25 h 43"/>
                <a:gd name="T8" fmla="*/ 0 w 55"/>
                <a:gd name="T9" fmla="*/ 15 h 43"/>
                <a:gd name="T10" fmla="*/ 17 w 55"/>
                <a:gd name="T11" fmla="*/ 0 h 43"/>
                <a:gd name="T12" fmla="*/ 27 w 55"/>
                <a:gd name="T13" fmla="*/ 31 h 43"/>
                <a:gd name="T14" fmla="*/ 38 w 55"/>
                <a:gd name="T15" fmla="*/ 0 h 43"/>
                <a:gd name="T16" fmla="*/ 55 w 55"/>
                <a:gd name="T17" fmla="*/ 15 h 43"/>
                <a:gd name="T18" fmla="*/ 55 w 55"/>
                <a:gd name="T19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43">
                  <a:moveTo>
                    <a:pt x="55" y="25"/>
                  </a:moveTo>
                  <a:cubicBezTo>
                    <a:pt x="55" y="25"/>
                    <a:pt x="52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" y="43"/>
                    <a:pt x="0" y="25"/>
                    <a:pt x="0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9" y="1"/>
                    <a:pt x="17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5" y="1"/>
                    <a:pt x="55" y="5"/>
                    <a:pt x="55" y="15"/>
                  </a:cubicBezTo>
                  <a:lnTo>
                    <a:pt x="55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Freeform 184"/>
            <p:cNvSpPr/>
            <p:nvPr/>
          </p:nvSpPr>
          <p:spPr bwMode="auto">
            <a:xfrm>
              <a:off x="12812" y="5589"/>
              <a:ext cx="18" cy="51"/>
            </a:xfrm>
            <a:custGeom>
              <a:avLst/>
              <a:gdLst>
                <a:gd name="T0" fmla="*/ 9 w 9"/>
                <a:gd name="T1" fmla="*/ 9 h 26"/>
                <a:gd name="T2" fmla="*/ 4 w 9"/>
                <a:gd name="T3" fmla="*/ 26 h 26"/>
                <a:gd name="T4" fmla="*/ 0 w 9"/>
                <a:gd name="T5" fmla="*/ 9 h 26"/>
                <a:gd name="T6" fmla="*/ 2 w 9"/>
                <a:gd name="T7" fmla="*/ 0 h 26"/>
                <a:gd name="T8" fmla="*/ 4 w 9"/>
                <a:gd name="T9" fmla="*/ 0 h 26"/>
                <a:gd name="T10" fmla="*/ 7 w 9"/>
                <a:gd name="T11" fmla="*/ 0 h 26"/>
                <a:gd name="T12" fmla="*/ 9 w 9"/>
                <a:gd name="T13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9"/>
                  </a:moveTo>
                  <a:lnTo>
                    <a:pt x="4" y="26"/>
                  </a:lnTo>
                  <a:lnTo>
                    <a:pt x="0" y="9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Freeform 185"/>
            <p:cNvSpPr/>
            <p:nvPr/>
          </p:nvSpPr>
          <p:spPr bwMode="auto">
            <a:xfrm>
              <a:off x="12765" y="5439"/>
              <a:ext cx="113" cy="133"/>
            </a:xfrm>
            <a:custGeom>
              <a:avLst/>
              <a:gdLst>
                <a:gd name="T0" fmla="*/ 12 w 24"/>
                <a:gd name="T1" fmla="*/ 28 h 28"/>
                <a:gd name="T2" fmla="*/ 2 w 24"/>
                <a:gd name="T3" fmla="*/ 18 h 28"/>
                <a:gd name="T4" fmla="*/ 0 w 24"/>
                <a:gd name="T5" fmla="*/ 15 h 28"/>
                <a:gd name="T6" fmla="*/ 1 w 24"/>
                <a:gd name="T7" fmla="*/ 12 h 28"/>
                <a:gd name="T8" fmla="*/ 12 w 24"/>
                <a:gd name="T9" fmla="*/ 0 h 28"/>
                <a:gd name="T10" fmla="*/ 23 w 24"/>
                <a:gd name="T11" fmla="*/ 12 h 28"/>
                <a:gd name="T12" fmla="*/ 24 w 24"/>
                <a:gd name="T13" fmla="*/ 15 h 28"/>
                <a:gd name="T14" fmla="*/ 22 w 24"/>
                <a:gd name="T15" fmla="*/ 18 h 28"/>
                <a:gd name="T16" fmla="*/ 12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4" y="24"/>
                    <a:pt x="2" y="18"/>
                  </a:cubicBezTo>
                  <a:cubicBezTo>
                    <a:pt x="1" y="18"/>
                    <a:pt x="1" y="17"/>
                    <a:pt x="0" y="15"/>
                  </a:cubicBezTo>
                  <a:cubicBezTo>
                    <a:pt x="0" y="13"/>
                    <a:pt x="1" y="12"/>
                    <a:pt x="1" y="12"/>
                  </a:cubicBezTo>
                  <a:cubicBezTo>
                    <a:pt x="2" y="5"/>
                    <a:pt x="5" y="0"/>
                    <a:pt x="12" y="0"/>
                  </a:cubicBezTo>
                  <a:cubicBezTo>
                    <a:pt x="20" y="0"/>
                    <a:pt x="23" y="5"/>
                    <a:pt x="23" y="12"/>
                  </a:cubicBezTo>
                  <a:cubicBezTo>
                    <a:pt x="24" y="12"/>
                    <a:pt x="24" y="13"/>
                    <a:pt x="24" y="15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24"/>
                    <a:pt x="15" y="28"/>
                    <a:pt x="1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Freeform 186"/>
            <p:cNvSpPr>
              <a:spLocks noEditPoints="1"/>
            </p:cNvSpPr>
            <p:nvPr/>
          </p:nvSpPr>
          <p:spPr bwMode="auto">
            <a:xfrm>
              <a:off x="12545" y="5678"/>
              <a:ext cx="131" cy="192"/>
            </a:xfrm>
            <a:custGeom>
              <a:avLst/>
              <a:gdLst>
                <a:gd name="T0" fmla="*/ 18 w 28"/>
                <a:gd name="T1" fmla="*/ 30 h 41"/>
                <a:gd name="T2" fmla="*/ 22 w 28"/>
                <a:gd name="T3" fmla="*/ 25 h 41"/>
                <a:gd name="T4" fmla="*/ 18 w 28"/>
                <a:gd name="T5" fmla="*/ 12 h 41"/>
                <a:gd name="T6" fmla="*/ 15 w 28"/>
                <a:gd name="T7" fmla="*/ 22 h 41"/>
                <a:gd name="T8" fmla="*/ 18 w 28"/>
                <a:gd name="T9" fmla="*/ 30 h 41"/>
                <a:gd name="T10" fmla="*/ 26 w 28"/>
                <a:gd name="T11" fmla="*/ 34 h 41"/>
                <a:gd name="T12" fmla="*/ 20 w 28"/>
                <a:gd name="T13" fmla="*/ 41 h 41"/>
                <a:gd name="T14" fmla="*/ 0 w 28"/>
                <a:gd name="T15" fmla="*/ 30 h 41"/>
                <a:gd name="T16" fmla="*/ 0 w 28"/>
                <a:gd name="T17" fmla="*/ 16 h 41"/>
                <a:gd name="T18" fmla="*/ 5 w 28"/>
                <a:gd name="T19" fmla="*/ 4 h 41"/>
                <a:gd name="T20" fmla="*/ 10 w 28"/>
                <a:gd name="T21" fmla="*/ 0 h 41"/>
                <a:gd name="T22" fmla="*/ 12 w 28"/>
                <a:gd name="T23" fmla="*/ 4 h 41"/>
                <a:gd name="T24" fmla="*/ 22 w 28"/>
                <a:gd name="T25" fmla="*/ 7 h 41"/>
                <a:gd name="T26" fmla="*/ 22 w 28"/>
                <a:gd name="T27" fmla="*/ 7 h 41"/>
                <a:gd name="T28" fmla="*/ 25 w 28"/>
                <a:gd name="T29" fmla="*/ 11 h 41"/>
                <a:gd name="T30" fmla="*/ 26 w 28"/>
                <a:gd name="T31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1">
                  <a:moveTo>
                    <a:pt x="18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22"/>
                    <a:pt x="15" y="22"/>
                    <a:pt x="15" y="22"/>
                  </a:cubicBezTo>
                  <a:lnTo>
                    <a:pt x="18" y="30"/>
                  </a:lnTo>
                  <a:close/>
                  <a:moveTo>
                    <a:pt x="26" y="34"/>
                  </a:moveTo>
                  <a:cubicBezTo>
                    <a:pt x="26" y="40"/>
                    <a:pt x="20" y="41"/>
                    <a:pt x="20" y="41"/>
                  </a:cubicBezTo>
                  <a:cubicBezTo>
                    <a:pt x="2" y="41"/>
                    <a:pt x="0" y="30"/>
                    <a:pt x="0" y="30"/>
                  </a:cubicBezTo>
                  <a:cubicBezTo>
                    <a:pt x="0" y="30"/>
                    <a:pt x="0" y="26"/>
                    <a:pt x="0" y="16"/>
                  </a:cubicBezTo>
                  <a:cubicBezTo>
                    <a:pt x="0" y="6"/>
                    <a:pt x="5" y="4"/>
                    <a:pt x="5" y="4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0" y="2"/>
                    <a:pt x="11" y="3"/>
                    <a:pt x="12" y="4"/>
                  </a:cubicBezTo>
                  <a:cubicBezTo>
                    <a:pt x="15" y="8"/>
                    <a:pt x="19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8"/>
                    <a:pt x="24" y="9"/>
                    <a:pt x="25" y="11"/>
                  </a:cubicBezTo>
                  <a:cubicBezTo>
                    <a:pt x="28" y="18"/>
                    <a:pt x="26" y="27"/>
                    <a:pt x="2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Freeform 187"/>
            <p:cNvSpPr/>
            <p:nvPr/>
          </p:nvSpPr>
          <p:spPr bwMode="auto">
            <a:xfrm>
              <a:off x="12577" y="5571"/>
              <a:ext cx="103" cy="148"/>
            </a:xfrm>
            <a:custGeom>
              <a:avLst/>
              <a:gdLst>
                <a:gd name="T0" fmla="*/ 22 w 22"/>
                <a:gd name="T1" fmla="*/ 13 h 32"/>
                <a:gd name="T2" fmla="*/ 1 w 22"/>
                <a:gd name="T3" fmla="*/ 19 h 32"/>
                <a:gd name="T4" fmla="*/ 0 w 22"/>
                <a:gd name="T5" fmla="*/ 13 h 32"/>
                <a:gd name="T6" fmla="*/ 11 w 22"/>
                <a:gd name="T7" fmla="*/ 0 h 32"/>
                <a:gd name="T8" fmla="*/ 22 w 22"/>
                <a:gd name="T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2">
                  <a:moveTo>
                    <a:pt x="22" y="13"/>
                  </a:moveTo>
                  <a:cubicBezTo>
                    <a:pt x="22" y="27"/>
                    <a:pt x="6" y="32"/>
                    <a:pt x="1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7"/>
                    <a:pt x="3" y="0"/>
                    <a:pt x="11" y="0"/>
                  </a:cubicBezTo>
                  <a:cubicBezTo>
                    <a:pt x="17" y="0"/>
                    <a:pt x="22" y="6"/>
                    <a:pt x="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91220" y="3392170"/>
            <a:ext cx="448310" cy="448310"/>
            <a:chOff x="13372" y="5342"/>
            <a:chExt cx="706" cy="706"/>
          </a:xfrm>
        </p:grpSpPr>
        <p:sp>
          <p:nvSpPr>
            <p:cNvPr id="1508" name="Oval 188"/>
            <p:cNvSpPr>
              <a:spLocks noChangeArrowheads="1"/>
            </p:cNvSpPr>
            <p:nvPr/>
          </p:nvSpPr>
          <p:spPr bwMode="auto">
            <a:xfrm>
              <a:off x="13372" y="53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Freeform 189"/>
            <p:cNvSpPr/>
            <p:nvPr/>
          </p:nvSpPr>
          <p:spPr bwMode="auto">
            <a:xfrm>
              <a:off x="13546" y="5674"/>
              <a:ext cx="354" cy="214"/>
            </a:xfrm>
            <a:custGeom>
              <a:avLst/>
              <a:gdLst>
                <a:gd name="T0" fmla="*/ 179 w 179"/>
                <a:gd name="T1" fmla="*/ 40 h 108"/>
                <a:gd name="T2" fmla="*/ 179 w 179"/>
                <a:gd name="T3" fmla="*/ 108 h 108"/>
                <a:gd name="T4" fmla="*/ 0 w 179"/>
                <a:gd name="T5" fmla="*/ 108 h 108"/>
                <a:gd name="T6" fmla="*/ 0 w 179"/>
                <a:gd name="T7" fmla="*/ 0 h 108"/>
                <a:gd name="T8" fmla="*/ 40 w 179"/>
                <a:gd name="T9" fmla="*/ 0 h 108"/>
                <a:gd name="T10" fmla="*/ 179 w 179"/>
                <a:gd name="T11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08">
                  <a:moveTo>
                    <a:pt x="179" y="40"/>
                  </a:moveTo>
                  <a:lnTo>
                    <a:pt x="179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17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Freeform 190"/>
            <p:cNvSpPr>
              <a:spLocks noEditPoints="1"/>
            </p:cNvSpPr>
            <p:nvPr/>
          </p:nvSpPr>
          <p:spPr bwMode="auto">
            <a:xfrm>
              <a:off x="13584" y="5458"/>
              <a:ext cx="285" cy="257"/>
            </a:xfrm>
            <a:custGeom>
              <a:avLst/>
              <a:gdLst>
                <a:gd name="T0" fmla="*/ 26 w 144"/>
                <a:gd name="T1" fmla="*/ 94 h 130"/>
                <a:gd name="T2" fmla="*/ 0 w 144"/>
                <a:gd name="T3" fmla="*/ 94 h 130"/>
                <a:gd name="T4" fmla="*/ 0 w 144"/>
                <a:gd name="T5" fmla="*/ 0 h 130"/>
                <a:gd name="T6" fmla="*/ 144 w 144"/>
                <a:gd name="T7" fmla="*/ 0 h 130"/>
                <a:gd name="T8" fmla="*/ 144 w 144"/>
                <a:gd name="T9" fmla="*/ 130 h 130"/>
                <a:gd name="T10" fmla="*/ 26 w 144"/>
                <a:gd name="T11" fmla="*/ 94 h 130"/>
                <a:gd name="T12" fmla="*/ 118 w 144"/>
                <a:gd name="T13" fmla="*/ 78 h 130"/>
                <a:gd name="T14" fmla="*/ 118 w 144"/>
                <a:gd name="T15" fmla="*/ 71 h 130"/>
                <a:gd name="T16" fmla="*/ 28 w 144"/>
                <a:gd name="T17" fmla="*/ 71 h 130"/>
                <a:gd name="T18" fmla="*/ 28 w 144"/>
                <a:gd name="T19" fmla="*/ 78 h 130"/>
                <a:gd name="T20" fmla="*/ 118 w 144"/>
                <a:gd name="T21" fmla="*/ 78 h 130"/>
                <a:gd name="T22" fmla="*/ 115 w 144"/>
                <a:gd name="T23" fmla="*/ 54 h 130"/>
                <a:gd name="T24" fmla="*/ 115 w 144"/>
                <a:gd name="T25" fmla="*/ 47 h 130"/>
                <a:gd name="T26" fmla="*/ 26 w 144"/>
                <a:gd name="T27" fmla="*/ 47 h 130"/>
                <a:gd name="T28" fmla="*/ 26 w 144"/>
                <a:gd name="T29" fmla="*/ 54 h 130"/>
                <a:gd name="T30" fmla="*/ 115 w 144"/>
                <a:gd name="T31" fmla="*/ 54 h 130"/>
                <a:gd name="T32" fmla="*/ 115 w 144"/>
                <a:gd name="T33" fmla="*/ 33 h 130"/>
                <a:gd name="T34" fmla="*/ 115 w 144"/>
                <a:gd name="T35" fmla="*/ 26 h 130"/>
                <a:gd name="T36" fmla="*/ 26 w 144"/>
                <a:gd name="T37" fmla="*/ 26 h 130"/>
                <a:gd name="T38" fmla="*/ 26 w 144"/>
                <a:gd name="T39" fmla="*/ 33 h 130"/>
                <a:gd name="T40" fmla="*/ 115 w 144"/>
                <a:gd name="T41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30">
                  <a:moveTo>
                    <a:pt x="26" y="94"/>
                  </a:moveTo>
                  <a:lnTo>
                    <a:pt x="0" y="9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30"/>
                  </a:lnTo>
                  <a:lnTo>
                    <a:pt x="26" y="94"/>
                  </a:lnTo>
                  <a:close/>
                  <a:moveTo>
                    <a:pt x="118" y="78"/>
                  </a:moveTo>
                  <a:lnTo>
                    <a:pt x="118" y="71"/>
                  </a:lnTo>
                  <a:lnTo>
                    <a:pt x="28" y="71"/>
                  </a:lnTo>
                  <a:lnTo>
                    <a:pt x="28" y="78"/>
                  </a:lnTo>
                  <a:lnTo>
                    <a:pt x="118" y="78"/>
                  </a:lnTo>
                  <a:close/>
                  <a:moveTo>
                    <a:pt x="115" y="54"/>
                  </a:moveTo>
                  <a:lnTo>
                    <a:pt x="115" y="47"/>
                  </a:lnTo>
                  <a:lnTo>
                    <a:pt x="26" y="47"/>
                  </a:lnTo>
                  <a:lnTo>
                    <a:pt x="26" y="54"/>
                  </a:lnTo>
                  <a:lnTo>
                    <a:pt x="115" y="54"/>
                  </a:lnTo>
                  <a:close/>
                  <a:moveTo>
                    <a:pt x="115" y="33"/>
                  </a:moveTo>
                  <a:lnTo>
                    <a:pt x="115" y="26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11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076690" y="3394710"/>
            <a:ext cx="448310" cy="448310"/>
            <a:chOff x="14294" y="5346"/>
            <a:chExt cx="706" cy="706"/>
          </a:xfrm>
        </p:grpSpPr>
        <p:sp>
          <p:nvSpPr>
            <p:cNvPr id="1511" name="Oval 191"/>
            <p:cNvSpPr>
              <a:spLocks noChangeArrowheads="1"/>
            </p:cNvSpPr>
            <p:nvPr/>
          </p:nvSpPr>
          <p:spPr bwMode="auto">
            <a:xfrm>
              <a:off x="14294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Rectangle 192"/>
            <p:cNvSpPr>
              <a:spLocks noChangeArrowheads="1"/>
            </p:cNvSpPr>
            <p:nvPr/>
          </p:nvSpPr>
          <p:spPr bwMode="auto">
            <a:xfrm>
              <a:off x="14565" y="5901"/>
              <a:ext cx="164" cy="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Rectangle 193"/>
            <p:cNvSpPr>
              <a:spLocks noChangeArrowheads="1"/>
            </p:cNvSpPr>
            <p:nvPr/>
          </p:nvSpPr>
          <p:spPr bwMode="auto">
            <a:xfrm>
              <a:off x="14565" y="5846"/>
              <a:ext cx="158" cy="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Freeform 194"/>
            <p:cNvSpPr>
              <a:spLocks noEditPoints="1"/>
            </p:cNvSpPr>
            <p:nvPr/>
          </p:nvSpPr>
          <p:spPr bwMode="auto">
            <a:xfrm>
              <a:off x="14480" y="5482"/>
              <a:ext cx="332" cy="346"/>
            </a:xfrm>
            <a:custGeom>
              <a:avLst/>
              <a:gdLst>
                <a:gd name="T0" fmla="*/ 27 w 71"/>
                <a:gd name="T1" fmla="*/ 12 h 74"/>
                <a:gd name="T2" fmla="*/ 10 w 71"/>
                <a:gd name="T3" fmla="*/ 33 h 74"/>
                <a:gd name="T4" fmla="*/ 19 w 71"/>
                <a:gd name="T5" fmla="*/ 33 h 74"/>
                <a:gd name="T6" fmla="*/ 27 w 71"/>
                <a:gd name="T7" fmla="*/ 12 h 74"/>
                <a:gd name="T8" fmla="*/ 0 w 71"/>
                <a:gd name="T9" fmla="*/ 31 h 74"/>
                <a:gd name="T10" fmla="*/ 35 w 71"/>
                <a:gd name="T11" fmla="*/ 0 h 74"/>
                <a:gd name="T12" fmla="*/ 71 w 71"/>
                <a:gd name="T13" fmla="*/ 31 h 74"/>
                <a:gd name="T14" fmla="*/ 57 w 71"/>
                <a:gd name="T15" fmla="*/ 55 h 74"/>
                <a:gd name="T16" fmla="*/ 53 w 71"/>
                <a:gd name="T17" fmla="*/ 74 h 74"/>
                <a:gd name="T18" fmla="*/ 41 w 71"/>
                <a:gd name="T19" fmla="*/ 74 h 74"/>
                <a:gd name="T20" fmla="*/ 30 w 71"/>
                <a:gd name="T21" fmla="*/ 74 h 74"/>
                <a:gd name="T22" fmla="*/ 18 w 71"/>
                <a:gd name="T23" fmla="*/ 74 h 74"/>
                <a:gd name="T24" fmla="*/ 14 w 71"/>
                <a:gd name="T25" fmla="*/ 55 h 74"/>
                <a:gd name="T26" fmla="*/ 0 w 71"/>
                <a:gd name="T27" fmla="*/ 3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4">
                  <a:moveTo>
                    <a:pt x="27" y="12"/>
                  </a:moveTo>
                  <a:cubicBezTo>
                    <a:pt x="27" y="12"/>
                    <a:pt x="10" y="15"/>
                    <a:pt x="1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22"/>
                    <a:pt x="27" y="12"/>
                    <a:pt x="27" y="12"/>
                  </a:cubicBezTo>
                  <a:close/>
                  <a:moveTo>
                    <a:pt x="0" y="31"/>
                  </a:moveTo>
                  <a:cubicBezTo>
                    <a:pt x="0" y="0"/>
                    <a:pt x="32" y="0"/>
                    <a:pt x="35" y="0"/>
                  </a:cubicBezTo>
                  <a:cubicBezTo>
                    <a:pt x="39" y="0"/>
                    <a:pt x="71" y="0"/>
                    <a:pt x="71" y="31"/>
                  </a:cubicBezTo>
                  <a:cubicBezTo>
                    <a:pt x="71" y="31"/>
                    <a:pt x="70" y="47"/>
                    <a:pt x="57" y="55"/>
                  </a:cubicBezTo>
                  <a:cubicBezTo>
                    <a:pt x="57" y="55"/>
                    <a:pt x="53" y="61"/>
                    <a:pt x="53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61"/>
                    <a:pt x="14" y="55"/>
                    <a:pt x="14" y="55"/>
                  </a:cubicBezTo>
                  <a:cubicBezTo>
                    <a:pt x="1" y="47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Freeform 195"/>
            <p:cNvSpPr/>
            <p:nvPr/>
          </p:nvSpPr>
          <p:spPr bwMode="auto">
            <a:xfrm>
              <a:off x="14598" y="5945"/>
              <a:ext cx="97" cy="28"/>
            </a:xfrm>
            <a:custGeom>
              <a:avLst/>
              <a:gdLst>
                <a:gd name="T0" fmla="*/ 0 w 21"/>
                <a:gd name="T1" fmla="*/ 0 h 6"/>
                <a:gd name="T2" fmla="*/ 21 w 21"/>
                <a:gd name="T3" fmla="*/ 0 h 6"/>
                <a:gd name="T4" fmla="*/ 10 w 21"/>
                <a:gd name="T5" fmla="*/ 6 h 6"/>
                <a:gd name="T6" fmla="*/ 0 w 2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3"/>
                    <a:pt x="15" y="6"/>
                    <a:pt x="10" y="6"/>
                  </a:cubicBezTo>
                  <a:cubicBezTo>
                    <a:pt x="6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658350" y="3392170"/>
            <a:ext cx="448310" cy="448310"/>
            <a:chOff x="15210" y="5342"/>
            <a:chExt cx="706" cy="706"/>
          </a:xfrm>
        </p:grpSpPr>
        <p:sp>
          <p:nvSpPr>
            <p:cNvPr id="1137" name="Oval 218"/>
            <p:cNvSpPr>
              <a:spLocks noChangeArrowheads="1"/>
            </p:cNvSpPr>
            <p:nvPr/>
          </p:nvSpPr>
          <p:spPr bwMode="auto">
            <a:xfrm>
              <a:off x="15210" y="53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Freeform 219"/>
            <p:cNvSpPr/>
            <p:nvPr/>
          </p:nvSpPr>
          <p:spPr bwMode="auto">
            <a:xfrm>
              <a:off x="15340" y="5706"/>
              <a:ext cx="421" cy="75"/>
            </a:xfrm>
            <a:custGeom>
              <a:avLst/>
              <a:gdLst>
                <a:gd name="T0" fmla="*/ 213 w 213"/>
                <a:gd name="T1" fmla="*/ 38 h 38"/>
                <a:gd name="T2" fmla="*/ 154 w 213"/>
                <a:gd name="T3" fmla="*/ 38 h 38"/>
                <a:gd name="T4" fmla="*/ 59 w 213"/>
                <a:gd name="T5" fmla="*/ 38 h 38"/>
                <a:gd name="T6" fmla="*/ 0 w 213"/>
                <a:gd name="T7" fmla="*/ 38 h 38"/>
                <a:gd name="T8" fmla="*/ 43 w 213"/>
                <a:gd name="T9" fmla="*/ 0 h 38"/>
                <a:gd name="T10" fmla="*/ 107 w 213"/>
                <a:gd name="T11" fmla="*/ 0 h 38"/>
                <a:gd name="T12" fmla="*/ 173 w 213"/>
                <a:gd name="T13" fmla="*/ 0 h 38"/>
                <a:gd name="T14" fmla="*/ 213 w 213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8">
                  <a:moveTo>
                    <a:pt x="213" y="38"/>
                  </a:moveTo>
                  <a:lnTo>
                    <a:pt x="154" y="38"/>
                  </a:lnTo>
                  <a:lnTo>
                    <a:pt x="59" y="38"/>
                  </a:lnTo>
                  <a:lnTo>
                    <a:pt x="0" y="38"/>
                  </a:lnTo>
                  <a:lnTo>
                    <a:pt x="43" y="0"/>
                  </a:lnTo>
                  <a:lnTo>
                    <a:pt x="107" y="0"/>
                  </a:lnTo>
                  <a:lnTo>
                    <a:pt x="173" y="0"/>
                  </a:lnTo>
                  <a:lnTo>
                    <a:pt x="213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Freeform 220"/>
            <p:cNvSpPr/>
            <p:nvPr/>
          </p:nvSpPr>
          <p:spPr bwMode="auto">
            <a:xfrm>
              <a:off x="15340" y="5805"/>
              <a:ext cx="421" cy="38"/>
            </a:xfrm>
            <a:custGeom>
              <a:avLst/>
              <a:gdLst>
                <a:gd name="T0" fmla="*/ 213 w 213"/>
                <a:gd name="T1" fmla="*/ 19 h 19"/>
                <a:gd name="T2" fmla="*/ 154 w 213"/>
                <a:gd name="T3" fmla="*/ 19 h 19"/>
                <a:gd name="T4" fmla="*/ 59 w 213"/>
                <a:gd name="T5" fmla="*/ 19 h 19"/>
                <a:gd name="T6" fmla="*/ 0 w 213"/>
                <a:gd name="T7" fmla="*/ 19 h 19"/>
                <a:gd name="T8" fmla="*/ 22 w 213"/>
                <a:gd name="T9" fmla="*/ 0 h 19"/>
                <a:gd name="T10" fmla="*/ 194 w 213"/>
                <a:gd name="T11" fmla="*/ 0 h 19"/>
                <a:gd name="T12" fmla="*/ 213 w 21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9">
                  <a:moveTo>
                    <a:pt x="213" y="19"/>
                  </a:moveTo>
                  <a:lnTo>
                    <a:pt x="154" y="19"/>
                  </a:lnTo>
                  <a:lnTo>
                    <a:pt x="59" y="19"/>
                  </a:lnTo>
                  <a:lnTo>
                    <a:pt x="0" y="19"/>
                  </a:lnTo>
                  <a:lnTo>
                    <a:pt x="22" y="0"/>
                  </a:lnTo>
                  <a:lnTo>
                    <a:pt x="194" y="0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Freeform 221"/>
            <p:cNvSpPr/>
            <p:nvPr/>
          </p:nvSpPr>
          <p:spPr bwMode="auto">
            <a:xfrm>
              <a:off x="15340" y="5870"/>
              <a:ext cx="421" cy="38"/>
            </a:xfrm>
            <a:custGeom>
              <a:avLst/>
              <a:gdLst>
                <a:gd name="T0" fmla="*/ 213 w 213"/>
                <a:gd name="T1" fmla="*/ 19 h 19"/>
                <a:gd name="T2" fmla="*/ 154 w 213"/>
                <a:gd name="T3" fmla="*/ 19 h 19"/>
                <a:gd name="T4" fmla="*/ 59 w 213"/>
                <a:gd name="T5" fmla="*/ 19 h 19"/>
                <a:gd name="T6" fmla="*/ 0 w 213"/>
                <a:gd name="T7" fmla="*/ 19 h 19"/>
                <a:gd name="T8" fmla="*/ 22 w 213"/>
                <a:gd name="T9" fmla="*/ 0 h 19"/>
                <a:gd name="T10" fmla="*/ 194 w 213"/>
                <a:gd name="T11" fmla="*/ 0 h 19"/>
                <a:gd name="T12" fmla="*/ 213 w 21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9">
                  <a:moveTo>
                    <a:pt x="213" y="19"/>
                  </a:moveTo>
                  <a:lnTo>
                    <a:pt x="154" y="19"/>
                  </a:lnTo>
                  <a:lnTo>
                    <a:pt x="59" y="19"/>
                  </a:lnTo>
                  <a:lnTo>
                    <a:pt x="0" y="19"/>
                  </a:lnTo>
                  <a:lnTo>
                    <a:pt x="22" y="0"/>
                  </a:lnTo>
                  <a:lnTo>
                    <a:pt x="194" y="0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Freeform 222"/>
            <p:cNvSpPr/>
            <p:nvPr/>
          </p:nvSpPr>
          <p:spPr bwMode="auto">
            <a:xfrm>
              <a:off x="15477" y="5425"/>
              <a:ext cx="202" cy="263"/>
            </a:xfrm>
            <a:custGeom>
              <a:avLst/>
              <a:gdLst>
                <a:gd name="T0" fmla="*/ 12 w 43"/>
                <a:gd name="T1" fmla="*/ 52 h 56"/>
                <a:gd name="T2" fmla="*/ 1 w 43"/>
                <a:gd name="T3" fmla="*/ 26 h 56"/>
                <a:gd name="T4" fmla="*/ 4 w 43"/>
                <a:gd name="T5" fmla="*/ 19 h 56"/>
                <a:gd name="T6" fmla="*/ 11 w 43"/>
                <a:gd name="T7" fmla="*/ 22 h 56"/>
                <a:gd name="T8" fmla="*/ 17 w 43"/>
                <a:gd name="T9" fmla="*/ 37 h 56"/>
                <a:gd name="T10" fmla="*/ 32 w 43"/>
                <a:gd name="T11" fmla="*/ 4 h 56"/>
                <a:gd name="T12" fmla="*/ 40 w 43"/>
                <a:gd name="T13" fmla="*/ 2 h 56"/>
                <a:gd name="T14" fmla="*/ 42 w 43"/>
                <a:gd name="T15" fmla="*/ 9 h 56"/>
                <a:gd name="T16" fmla="*/ 22 w 43"/>
                <a:gd name="T17" fmla="*/ 52 h 56"/>
                <a:gd name="T18" fmla="*/ 19 w 43"/>
                <a:gd name="T19" fmla="*/ 55 h 56"/>
                <a:gd name="T20" fmla="*/ 13 w 43"/>
                <a:gd name="T21" fmla="*/ 53 h 56"/>
                <a:gd name="T22" fmla="*/ 13 w 43"/>
                <a:gd name="T23" fmla="*/ 53 h 56"/>
                <a:gd name="T24" fmla="*/ 13 w 43"/>
                <a:gd name="T25" fmla="*/ 53 h 56"/>
                <a:gd name="T26" fmla="*/ 12 w 43"/>
                <a:gd name="T27" fmla="*/ 52 h 56"/>
                <a:gd name="T28" fmla="*/ 12 w 43"/>
                <a:gd name="T29" fmla="*/ 52 h 56"/>
                <a:gd name="T30" fmla="*/ 12 w 43"/>
                <a:gd name="T31" fmla="*/ 52 h 56"/>
                <a:gd name="T32" fmla="*/ 12 w 43"/>
                <a:gd name="T3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56">
                  <a:moveTo>
                    <a:pt x="12" y="52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0" y="23"/>
                    <a:pt x="1" y="20"/>
                    <a:pt x="4" y="19"/>
                  </a:cubicBezTo>
                  <a:cubicBezTo>
                    <a:pt x="7" y="18"/>
                    <a:pt x="10" y="19"/>
                    <a:pt x="11" y="2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4" y="2"/>
                    <a:pt x="37" y="0"/>
                    <a:pt x="40" y="2"/>
                  </a:cubicBezTo>
                  <a:cubicBezTo>
                    <a:pt x="42" y="3"/>
                    <a:pt x="43" y="6"/>
                    <a:pt x="42" y="9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1" y="54"/>
                    <a:pt x="19" y="55"/>
                  </a:cubicBezTo>
                  <a:cubicBezTo>
                    <a:pt x="17" y="56"/>
                    <a:pt x="14" y="55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544514" y="5188278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42" name="组合 841"/>
          <p:cNvGrpSpPr/>
          <p:nvPr/>
        </p:nvGrpSpPr>
        <p:grpSpPr>
          <a:xfrm>
            <a:off x="6160135" y="2429510"/>
            <a:ext cx="439420" cy="439420"/>
            <a:chOff x="9701" y="3826"/>
            <a:chExt cx="692" cy="692"/>
          </a:xfrm>
        </p:grpSpPr>
        <p:sp>
          <p:nvSpPr>
            <p:cNvPr id="291" name="Oval 873"/>
            <p:cNvSpPr>
              <a:spLocks noChangeArrowheads="1"/>
            </p:cNvSpPr>
            <p:nvPr/>
          </p:nvSpPr>
          <p:spPr bwMode="auto">
            <a:xfrm>
              <a:off x="9701" y="3826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874"/>
            <p:cNvSpPr>
              <a:spLocks noEditPoints="1"/>
            </p:cNvSpPr>
            <p:nvPr/>
          </p:nvSpPr>
          <p:spPr bwMode="auto">
            <a:xfrm>
              <a:off x="10067" y="4197"/>
              <a:ext cx="192" cy="192"/>
            </a:xfrm>
            <a:custGeom>
              <a:avLst/>
              <a:gdLst>
                <a:gd name="T0" fmla="*/ 99 w 99"/>
                <a:gd name="T1" fmla="*/ 0 h 99"/>
                <a:gd name="T2" fmla="*/ 99 w 99"/>
                <a:gd name="T3" fmla="*/ 99 h 99"/>
                <a:gd name="T4" fmla="*/ 0 w 99"/>
                <a:gd name="T5" fmla="*/ 99 h 99"/>
                <a:gd name="T6" fmla="*/ 0 w 99"/>
                <a:gd name="T7" fmla="*/ 0 h 99"/>
                <a:gd name="T8" fmla="*/ 99 w 99"/>
                <a:gd name="T9" fmla="*/ 0 h 99"/>
                <a:gd name="T10" fmla="*/ 92 w 99"/>
                <a:gd name="T11" fmla="*/ 90 h 99"/>
                <a:gd name="T12" fmla="*/ 92 w 99"/>
                <a:gd name="T13" fmla="*/ 7 h 99"/>
                <a:gd name="T14" fmla="*/ 9 w 99"/>
                <a:gd name="T15" fmla="*/ 7 h 99"/>
                <a:gd name="T16" fmla="*/ 9 w 99"/>
                <a:gd name="T17" fmla="*/ 90 h 99"/>
                <a:gd name="T18" fmla="*/ 92 w 99"/>
                <a:gd name="T1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99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92" y="90"/>
                  </a:moveTo>
                  <a:lnTo>
                    <a:pt x="92" y="7"/>
                  </a:lnTo>
                  <a:lnTo>
                    <a:pt x="9" y="7"/>
                  </a:lnTo>
                  <a:lnTo>
                    <a:pt x="9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875"/>
            <p:cNvSpPr>
              <a:spLocks noEditPoints="1"/>
            </p:cNvSpPr>
            <p:nvPr/>
          </p:nvSpPr>
          <p:spPr bwMode="auto">
            <a:xfrm>
              <a:off x="10067" y="3954"/>
              <a:ext cx="192" cy="192"/>
            </a:xfrm>
            <a:custGeom>
              <a:avLst/>
              <a:gdLst>
                <a:gd name="T0" fmla="*/ 99 w 99"/>
                <a:gd name="T1" fmla="*/ 0 h 99"/>
                <a:gd name="T2" fmla="*/ 99 w 99"/>
                <a:gd name="T3" fmla="*/ 99 h 99"/>
                <a:gd name="T4" fmla="*/ 0 w 99"/>
                <a:gd name="T5" fmla="*/ 99 h 99"/>
                <a:gd name="T6" fmla="*/ 0 w 99"/>
                <a:gd name="T7" fmla="*/ 0 h 99"/>
                <a:gd name="T8" fmla="*/ 99 w 99"/>
                <a:gd name="T9" fmla="*/ 0 h 99"/>
                <a:gd name="T10" fmla="*/ 92 w 99"/>
                <a:gd name="T11" fmla="*/ 92 h 99"/>
                <a:gd name="T12" fmla="*/ 92 w 99"/>
                <a:gd name="T13" fmla="*/ 9 h 99"/>
                <a:gd name="T14" fmla="*/ 9 w 99"/>
                <a:gd name="T15" fmla="*/ 9 h 99"/>
                <a:gd name="T16" fmla="*/ 9 w 99"/>
                <a:gd name="T17" fmla="*/ 92 h 99"/>
                <a:gd name="T18" fmla="*/ 92 w 99"/>
                <a:gd name="T1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0"/>
                  </a:moveTo>
                  <a:lnTo>
                    <a:pt x="99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99" y="0"/>
                  </a:lnTo>
                  <a:close/>
                  <a:moveTo>
                    <a:pt x="92" y="92"/>
                  </a:moveTo>
                  <a:lnTo>
                    <a:pt x="92" y="9"/>
                  </a:lnTo>
                  <a:lnTo>
                    <a:pt x="9" y="9"/>
                  </a:lnTo>
                  <a:lnTo>
                    <a:pt x="9" y="92"/>
                  </a:lnTo>
                  <a:lnTo>
                    <a:pt x="92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876"/>
            <p:cNvSpPr/>
            <p:nvPr/>
          </p:nvSpPr>
          <p:spPr bwMode="auto">
            <a:xfrm>
              <a:off x="10108" y="4233"/>
              <a:ext cx="114" cy="118"/>
            </a:xfrm>
            <a:custGeom>
              <a:avLst/>
              <a:gdLst>
                <a:gd name="T0" fmla="*/ 0 w 25"/>
                <a:gd name="T1" fmla="*/ 23 h 26"/>
                <a:gd name="T2" fmla="*/ 0 w 25"/>
                <a:gd name="T3" fmla="*/ 9 h 26"/>
                <a:gd name="T4" fmla="*/ 3 w 25"/>
                <a:gd name="T5" fmla="*/ 6 h 26"/>
                <a:gd name="T6" fmla="*/ 5 w 25"/>
                <a:gd name="T7" fmla="*/ 9 h 26"/>
                <a:gd name="T8" fmla="*/ 5 w 25"/>
                <a:gd name="T9" fmla="*/ 17 h 26"/>
                <a:gd name="T10" fmla="*/ 20 w 25"/>
                <a:gd name="T11" fmla="*/ 1 h 26"/>
                <a:gd name="T12" fmla="*/ 24 w 25"/>
                <a:gd name="T13" fmla="*/ 1 h 26"/>
                <a:gd name="T14" fmla="*/ 24 w 25"/>
                <a:gd name="T15" fmla="*/ 5 h 26"/>
                <a:gd name="T16" fmla="*/ 6 w 25"/>
                <a:gd name="T17" fmla="*/ 25 h 26"/>
                <a:gd name="T18" fmla="*/ 3 w 25"/>
                <a:gd name="T19" fmla="*/ 26 h 26"/>
                <a:gd name="T20" fmla="*/ 3 w 25"/>
                <a:gd name="T21" fmla="*/ 26 h 26"/>
                <a:gd name="T22" fmla="*/ 0 w 25"/>
                <a:gd name="T2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0" y="2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877"/>
            <p:cNvSpPr/>
            <p:nvPr/>
          </p:nvSpPr>
          <p:spPr bwMode="auto">
            <a:xfrm>
              <a:off x="10108" y="3991"/>
              <a:ext cx="114" cy="118"/>
            </a:xfrm>
            <a:custGeom>
              <a:avLst/>
              <a:gdLst>
                <a:gd name="T0" fmla="*/ 6 w 25"/>
                <a:gd name="T1" fmla="*/ 25 h 26"/>
                <a:gd name="T2" fmla="*/ 3 w 25"/>
                <a:gd name="T3" fmla="*/ 26 h 26"/>
                <a:gd name="T4" fmla="*/ 3 w 25"/>
                <a:gd name="T5" fmla="*/ 26 h 26"/>
                <a:gd name="T6" fmla="*/ 0 w 25"/>
                <a:gd name="T7" fmla="*/ 23 h 26"/>
                <a:gd name="T8" fmla="*/ 0 w 25"/>
                <a:gd name="T9" fmla="*/ 9 h 26"/>
                <a:gd name="T10" fmla="*/ 3 w 25"/>
                <a:gd name="T11" fmla="*/ 6 h 26"/>
                <a:gd name="T12" fmla="*/ 5 w 25"/>
                <a:gd name="T13" fmla="*/ 9 h 26"/>
                <a:gd name="T14" fmla="*/ 5 w 25"/>
                <a:gd name="T15" fmla="*/ 17 h 26"/>
                <a:gd name="T16" fmla="*/ 20 w 25"/>
                <a:gd name="T17" fmla="*/ 1 h 26"/>
                <a:gd name="T18" fmla="*/ 24 w 25"/>
                <a:gd name="T19" fmla="*/ 1 h 26"/>
                <a:gd name="T20" fmla="*/ 24 w 25"/>
                <a:gd name="T21" fmla="*/ 5 h 26"/>
                <a:gd name="T22" fmla="*/ 6 w 25"/>
                <a:gd name="T2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6" y="25"/>
                  </a:move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878"/>
            <p:cNvSpPr>
              <a:spLocks noEditPoints="1"/>
            </p:cNvSpPr>
            <p:nvPr/>
          </p:nvSpPr>
          <p:spPr bwMode="auto">
            <a:xfrm>
              <a:off x="9829" y="4197"/>
              <a:ext cx="198" cy="192"/>
            </a:xfrm>
            <a:custGeom>
              <a:avLst/>
              <a:gdLst>
                <a:gd name="T0" fmla="*/ 102 w 102"/>
                <a:gd name="T1" fmla="*/ 0 h 99"/>
                <a:gd name="T2" fmla="*/ 102 w 102"/>
                <a:gd name="T3" fmla="*/ 99 h 99"/>
                <a:gd name="T4" fmla="*/ 0 w 102"/>
                <a:gd name="T5" fmla="*/ 99 h 99"/>
                <a:gd name="T6" fmla="*/ 0 w 102"/>
                <a:gd name="T7" fmla="*/ 0 h 99"/>
                <a:gd name="T8" fmla="*/ 102 w 102"/>
                <a:gd name="T9" fmla="*/ 0 h 99"/>
                <a:gd name="T10" fmla="*/ 92 w 102"/>
                <a:gd name="T11" fmla="*/ 90 h 99"/>
                <a:gd name="T12" fmla="*/ 92 w 102"/>
                <a:gd name="T13" fmla="*/ 7 h 99"/>
                <a:gd name="T14" fmla="*/ 9 w 102"/>
                <a:gd name="T15" fmla="*/ 7 h 99"/>
                <a:gd name="T16" fmla="*/ 9 w 102"/>
                <a:gd name="T17" fmla="*/ 90 h 99"/>
                <a:gd name="T18" fmla="*/ 92 w 102"/>
                <a:gd name="T19" fmla="*/ 9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99">
                  <a:moveTo>
                    <a:pt x="102" y="0"/>
                  </a:moveTo>
                  <a:lnTo>
                    <a:pt x="102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2" y="0"/>
                  </a:lnTo>
                  <a:close/>
                  <a:moveTo>
                    <a:pt x="92" y="90"/>
                  </a:moveTo>
                  <a:lnTo>
                    <a:pt x="92" y="7"/>
                  </a:lnTo>
                  <a:lnTo>
                    <a:pt x="9" y="7"/>
                  </a:lnTo>
                  <a:lnTo>
                    <a:pt x="9" y="90"/>
                  </a:lnTo>
                  <a:lnTo>
                    <a:pt x="92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879"/>
            <p:cNvSpPr>
              <a:spLocks noEditPoints="1"/>
            </p:cNvSpPr>
            <p:nvPr/>
          </p:nvSpPr>
          <p:spPr bwMode="auto">
            <a:xfrm>
              <a:off x="9829" y="3954"/>
              <a:ext cx="198" cy="192"/>
            </a:xfrm>
            <a:custGeom>
              <a:avLst/>
              <a:gdLst>
                <a:gd name="T0" fmla="*/ 102 w 102"/>
                <a:gd name="T1" fmla="*/ 0 h 99"/>
                <a:gd name="T2" fmla="*/ 102 w 102"/>
                <a:gd name="T3" fmla="*/ 99 h 99"/>
                <a:gd name="T4" fmla="*/ 0 w 102"/>
                <a:gd name="T5" fmla="*/ 99 h 99"/>
                <a:gd name="T6" fmla="*/ 0 w 102"/>
                <a:gd name="T7" fmla="*/ 0 h 99"/>
                <a:gd name="T8" fmla="*/ 102 w 102"/>
                <a:gd name="T9" fmla="*/ 0 h 99"/>
                <a:gd name="T10" fmla="*/ 92 w 102"/>
                <a:gd name="T11" fmla="*/ 92 h 99"/>
                <a:gd name="T12" fmla="*/ 92 w 102"/>
                <a:gd name="T13" fmla="*/ 9 h 99"/>
                <a:gd name="T14" fmla="*/ 9 w 102"/>
                <a:gd name="T15" fmla="*/ 9 h 99"/>
                <a:gd name="T16" fmla="*/ 9 w 102"/>
                <a:gd name="T17" fmla="*/ 92 h 99"/>
                <a:gd name="T18" fmla="*/ 92 w 102"/>
                <a:gd name="T1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99">
                  <a:moveTo>
                    <a:pt x="102" y="0"/>
                  </a:moveTo>
                  <a:lnTo>
                    <a:pt x="102" y="99"/>
                  </a:lnTo>
                  <a:lnTo>
                    <a:pt x="0" y="99"/>
                  </a:lnTo>
                  <a:lnTo>
                    <a:pt x="0" y="0"/>
                  </a:lnTo>
                  <a:lnTo>
                    <a:pt x="102" y="0"/>
                  </a:lnTo>
                  <a:close/>
                  <a:moveTo>
                    <a:pt x="92" y="92"/>
                  </a:moveTo>
                  <a:lnTo>
                    <a:pt x="92" y="9"/>
                  </a:lnTo>
                  <a:lnTo>
                    <a:pt x="9" y="9"/>
                  </a:lnTo>
                  <a:lnTo>
                    <a:pt x="9" y="92"/>
                  </a:lnTo>
                  <a:lnTo>
                    <a:pt x="92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880"/>
            <p:cNvSpPr/>
            <p:nvPr/>
          </p:nvSpPr>
          <p:spPr bwMode="auto">
            <a:xfrm>
              <a:off x="9870" y="4233"/>
              <a:ext cx="114" cy="118"/>
            </a:xfrm>
            <a:custGeom>
              <a:avLst/>
              <a:gdLst>
                <a:gd name="T0" fmla="*/ 3 w 25"/>
                <a:gd name="T1" fmla="*/ 26 h 26"/>
                <a:gd name="T2" fmla="*/ 3 w 25"/>
                <a:gd name="T3" fmla="*/ 26 h 26"/>
                <a:gd name="T4" fmla="*/ 0 w 25"/>
                <a:gd name="T5" fmla="*/ 23 h 26"/>
                <a:gd name="T6" fmla="*/ 0 w 25"/>
                <a:gd name="T7" fmla="*/ 9 h 26"/>
                <a:gd name="T8" fmla="*/ 3 w 25"/>
                <a:gd name="T9" fmla="*/ 6 h 26"/>
                <a:gd name="T10" fmla="*/ 5 w 25"/>
                <a:gd name="T11" fmla="*/ 9 h 26"/>
                <a:gd name="T12" fmla="*/ 5 w 25"/>
                <a:gd name="T13" fmla="*/ 17 h 26"/>
                <a:gd name="T14" fmla="*/ 20 w 25"/>
                <a:gd name="T15" fmla="*/ 1 h 26"/>
                <a:gd name="T16" fmla="*/ 24 w 25"/>
                <a:gd name="T17" fmla="*/ 1 h 26"/>
                <a:gd name="T18" fmla="*/ 24 w 25"/>
                <a:gd name="T19" fmla="*/ 5 h 26"/>
                <a:gd name="T20" fmla="*/ 6 w 25"/>
                <a:gd name="T21" fmla="*/ 25 h 26"/>
                <a:gd name="T22" fmla="*/ 3 w 25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881"/>
            <p:cNvSpPr/>
            <p:nvPr/>
          </p:nvSpPr>
          <p:spPr bwMode="auto">
            <a:xfrm>
              <a:off x="9870" y="3991"/>
              <a:ext cx="114" cy="118"/>
            </a:xfrm>
            <a:custGeom>
              <a:avLst/>
              <a:gdLst>
                <a:gd name="T0" fmla="*/ 24 w 25"/>
                <a:gd name="T1" fmla="*/ 5 h 26"/>
                <a:gd name="T2" fmla="*/ 6 w 25"/>
                <a:gd name="T3" fmla="*/ 25 h 26"/>
                <a:gd name="T4" fmla="*/ 3 w 25"/>
                <a:gd name="T5" fmla="*/ 26 h 26"/>
                <a:gd name="T6" fmla="*/ 3 w 25"/>
                <a:gd name="T7" fmla="*/ 26 h 26"/>
                <a:gd name="T8" fmla="*/ 0 w 25"/>
                <a:gd name="T9" fmla="*/ 23 h 26"/>
                <a:gd name="T10" fmla="*/ 0 w 25"/>
                <a:gd name="T11" fmla="*/ 9 h 26"/>
                <a:gd name="T12" fmla="*/ 3 w 25"/>
                <a:gd name="T13" fmla="*/ 6 h 26"/>
                <a:gd name="T14" fmla="*/ 5 w 25"/>
                <a:gd name="T15" fmla="*/ 9 h 26"/>
                <a:gd name="T16" fmla="*/ 5 w 25"/>
                <a:gd name="T17" fmla="*/ 17 h 26"/>
                <a:gd name="T18" fmla="*/ 20 w 25"/>
                <a:gd name="T19" fmla="*/ 1 h 26"/>
                <a:gd name="T20" fmla="*/ 24 w 25"/>
                <a:gd name="T21" fmla="*/ 1 h 26"/>
                <a:gd name="T22" fmla="*/ 24 w 25"/>
                <a:gd name="T2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6">
                  <a:moveTo>
                    <a:pt x="24" y="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5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4" y="6"/>
                    <a:pt x="5" y="7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5" y="2"/>
                    <a:pt x="25" y="4"/>
                    <a:pt x="2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41" name="组合 840"/>
          <p:cNvGrpSpPr/>
          <p:nvPr/>
        </p:nvGrpSpPr>
        <p:grpSpPr>
          <a:xfrm>
            <a:off x="1594485" y="4004945"/>
            <a:ext cx="439420" cy="439420"/>
            <a:chOff x="2511" y="6307"/>
            <a:chExt cx="692" cy="692"/>
          </a:xfrm>
        </p:grpSpPr>
        <p:sp>
          <p:nvSpPr>
            <p:cNvPr id="375" name="Oval 957"/>
            <p:cNvSpPr>
              <a:spLocks noChangeArrowheads="1"/>
            </p:cNvSpPr>
            <p:nvPr/>
          </p:nvSpPr>
          <p:spPr bwMode="auto">
            <a:xfrm>
              <a:off x="2511" y="6307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958"/>
            <p:cNvSpPr>
              <a:spLocks noEditPoints="1"/>
            </p:cNvSpPr>
            <p:nvPr/>
          </p:nvSpPr>
          <p:spPr bwMode="auto">
            <a:xfrm>
              <a:off x="2635" y="6479"/>
              <a:ext cx="450" cy="345"/>
            </a:xfrm>
            <a:custGeom>
              <a:avLst/>
              <a:gdLst>
                <a:gd name="T0" fmla="*/ 95 w 98"/>
                <a:gd name="T1" fmla="*/ 3 h 75"/>
                <a:gd name="T2" fmla="*/ 2 w 98"/>
                <a:gd name="T3" fmla="*/ 3 h 75"/>
                <a:gd name="T4" fmla="*/ 2 w 98"/>
                <a:gd name="T5" fmla="*/ 63 h 75"/>
                <a:gd name="T6" fmla="*/ 95 w 98"/>
                <a:gd name="T7" fmla="*/ 63 h 75"/>
                <a:gd name="T8" fmla="*/ 95 w 98"/>
                <a:gd name="T9" fmla="*/ 3 h 75"/>
                <a:gd name="T10" fmla="*/ 49 w 98"/>
                <a:gd name="T11" fmla="*/ 65 h 75"/>
                <a:gd name="T12" fmla="*/ 45 w 98"/>
                <a:gd name="T13" fmla="*/ 69 h 75"/>
                <a:gd name="T14" fmla="*/ 49 w 98"/>
                <a:gd name="T15" fmla="*/ 73 h 75"/>
                <a:gd name="T16" fmla="*/ 52 w 98"/>
                <a:gd name="T17" fmla="*/ 69 h 75"/>
                <a:gd name="T18" fmla="*/ 49 w 98"/>
                <a:gd name="T19" fmla="*/ 65 h 75"/>
                <a:gd name="T20" fmla="*/ 98 w 98"/>
                <a:gd name="T21" fmla="*/ 0 h 75"/>
                <a:gd name="T22" fmla="*/ 98 w 98"/>
                <a:gd name="T23" fmla="*/ 75 h 75"/>
                <a:gd name="T24" fmla="*/ 0 w 98"/>
                <a:gd name="T25" fmla="*/ 75 h 75"/>
                <a:gd name="T26" fmla="*/ 0 w 98"/>
                <a:gd name="T27" fmla="*/ 0 h 75"/>
                <a:gd name="T28" fmla="*/ 98 w 98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75">
                  <a:moveTo>
                    <a:pt x="95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95" y="63"/>
                    <a:pt x="95" y="63"/>
                    <a:pt x="95" y="63"/>
                  </a:cubicBezTo>
                  <a:lnTo>
                    <a:pt x="95" y="3"/>
                  </a:lnTo>
                  <a:close/>
                  <a:moveTo>
                    <a:pt x="49" y="65"/>
                  </a:moveTo>
                  <a:cubicBezTo>
                    <a:pt x="47" y="65"/>
                    <a:pt x="45" y="67"/>
                    <a:pt x="45" y="69"/>
                  </a:cubicBezTo>
                  <a:cubicBezTo>
                    <a:pt x="45" y="71"/>
                    <a:pt x="47" y="73"/>
                    <a:pt x="49" y="73"/>
                  </a:cubicBezTo>
                  <a:cubicBezTo>
                    <a:pt x="51" y="73"/>
                    <a:pt x="52" y="71"/>
                    <a:pt x="52" y="69"/>
                  </a:cubicBezTo>
                  <a:cubicBezTo>
                    <a:pt x="52" y="67"/>
                    <a:pt x="51" y="65"/>
                    <a:pt x="49" y="65"/>
                  </a:cubicBezTo>
                  <a:close/>
                  <a:moveTo>
                    <a:pt x="98" y="0"/>
                  </a:moveTo>
                  <a:cubicBezTo>
                    <a:pt x="98" y="75"/>
                    <a:pt x="98" y="75"/>
                    <a:pt x="9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959"/>
            <p:cNvSpPr/>
            <p:nvPr/>
          </p:nvSpPr>
          <p:spPr bwMode="auto">
            <a:xfrm>
              <a:off x="2957" y="6667"/>
              <a:ext cx="58" cy="56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960"/>
            <p:cNvSpPr/>
            <p:nvPr/>
          </p:nvSpPr>
          <p:spPr bwMode="auto">
            <a:xfrm>
              <a:off x="2732" y="6832"/>
              <a:ext cx="260" cy="29"/>
            </a:xfrm>
            <a:custGeom>
              <a:avLst/>
              <a:gdLst>
                <a:gd name="T0" fmla="*/ 134 w 134"/>
                <a:gd name="T1" fmla="*/ 8 h 15"/>
                <a:gd name="T2" fmla="*/ 134 w 134"/>
                <a:gd name="T3" fmla="*/ 15 h 15"/>
                <a:gd name="T4" fmla="*/ 0 w 134"/>
                <a:gd name="T5" fmla="*/ 15 h 15"/>
                <a:gd name="T6" fmla="*/ 0 w 134"/>
                <a:gd name="T7" fmla="*/ 8 h 15"/>
                <a:gd name="T8" fmla="*/ 35 w 134"/>
                <a:gd name="T9" fmla="*/ 8 h 15"/>
                <a:gd name="T10" fmla="*/ 35 w 134"/>
                <a:gd name="T11" fmla="*/ 0 h 15"/>
                <a:gd name="T12" fmla="*/ 97 w 134"/>
                <a:gd name="T13" fmla="*/ 0 h 15"/>
                <a:gd name="T14" fmla="*/ 97 w 134"/>
                <a:gd name="T15" fmla="*/ 8 h 15"/>
                <a:gd name="T16" fmla="*/ 134 w 13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5">
                  <a:moveTo>
                    <a:pt x="134" y="8"/>
                  </a:moveTo>
                  <a:lnTo>
                    <a:pt x="134" y="1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5" y="8"/>
                  </a:lnTo>
                  <a:lnTo>
                    <a:pt x="35" y="0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13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961"/>
            <p:cNvSpPr/>
            <p:nvPr/>
          </p:nvSpPr>
          <p:spPr bwMode="auto">
            <a:xfrm>
              <a:off x="2942" y="6681"/>
              <a:ext cx="19" cy="37"/>
            </a:xfrm>
            <a:custGeom>
              <a:avLst/>
              <a:gdLst>
                <a:gd name="T0" fmla="*/ 5 w 10"/>
                <a:gd name="T1" fmla="*/ 19 h 19"/>
                <a:gd name="T2" fmla="*/ 0 w 10"/>
                <a:gd name="T3" fmla="*/ 8 h 19"/>
                <a:gd name="T4" fmla="*/ 3 w 10"/>
                <a:gd name="T5" fmla="*/ 0 h 19"/>
                <a:gd name="T6" fmla="*/ 5 w 10"/>
                <a:gd name="T7" fmla="*/ 0 h 19"/>
                <a:gd name="T8" fmla="*/ 8 w 10"/>
                <a:gd name="T9" fmla="*/ 0 h 19"/>
                <a:gd name="T10" fmla="*/ 10 w 10"/>
                <a:gd name="T11" fmla="*/ 8 h 19"/>
                <a:gd name="T12" fmla="*/ 5 w 10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9">
                  <a:moveTo>
                    <a:pt x="5" y="19"/>
                  </a:moveTo>
                  <a:lnTo>
                    <a:pt x="0" y="8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962"/>
            <p:cNvSpPr>
              <a:spLocks noChangeArrowheads="1"/>
            </p:cNvSpPr>
            <p:nvPr/>
          </p:nvSpPr>
          <p:spPr bwMode="auto">
            <a:xfrm>
              <a:off x="2823" y="6553"/>
              <a:ext cx="124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963"/>
            <p:cNvSpPr>
              <a:spLocks noChangeArrowheads="1"/>
            </p:cNvSpPr>
            <p:nvPr/>
          </p:nvSpPr>
          <p:spPr bwMode="auto">
            <a:xfrm>
              <a:off x="2823" y="6526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964"/>
            <p:cNvSpPr/>
            <p:nvPr/>
          </p:nvSpPr>
          <p:spPr bwMode="auto">
            <a:xfrm>
              <a:off x="2924" y="6603"/>
              <a:ext cx="54" cy="70"/>
            </a:xfrm>
            <a:custGeom>
              <a:avLst/>
              <a:gdLst>
                <a:gd name="T0" fmla="*/ 1 w 12"/>
                <a:gd name="T1" fmla="*/ 10 h 15"/>
                <a:gd name="T2" fmla="*/ 0 w 12"/>
                <a:gd name="T3" fmla="*/ 8 h 15"/>
                <a:gd name="T4" fmla="*/ 0 w 12"/>
                <a:gd name="T5" fmla="*/ 6 h 15"/>
                <a:gd name="T6" fmla="*/ 6 w 12"/>
                <a:gd name="T7" fmla="*/ 0 h 15"/>
                <a:gd name="T8" fmla="*/ 12 w 12"/>
                <a:gd name="T9" fmla="*/ 6 h 15"/>
                <a:gd name="T10" fmla="*/ 12 w 12"/>
                <a:gd name="T11" fmla="*/ 8 h 15"/>
                <a:gd name="T12" fmla="*/ 11 w 12"/>
                <a:gd name="T13" fmla="*/ 10 h 15"/>
                <a:gd name="T14" fmla="*/ 6 w 12"/>
                <a:gd name="T15" fmla="*/ 15 h 15"/>
                <a:gd name="T16" fmla="*/ 1 w 12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0"/>
                  </a:move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" y="3"/>
                    <a:pt x="2" y="0"/>
                    <a:pt x="6" y="0"/>
                  </a:cubicBezTo>
                  <a:cubicBezTo>
                    <a:pt x="10" y="0"/>
                    <a:pt x="11" y="3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9"/>
                    <a:pt x="12" y="10"/>
                    <a:pt x="11" y="10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4" y="15"/>
                    <a:pt x="2" y="13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965"/>
            <p:cNvSpPr/>
            <p:nvPr/>
          </p:nvSpPr>
          <p:spPr bwMode="auto">
            <a:xfrm>
              <a:off x="2887" y="6667"/>
              <a:ext cx="60" cy="56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966"/>
            <p:cNvSpPr/>
            <p:nvPr/>
          </p:nvSpPr>
          <p:spPr bwMode="auto">
            <a:xfrm>
              <a:off x="2864" y="6788"/>
              <a:ext cx="6" cy="17"/>
            </a:xfrm>
            <a:custGeom>
              <a:avLst/>
              <a:gdLst>
                <a:gd name="T0" fmla="*/ 1 w 1"/>
                <a:gd name="T1" fmla="*/ 2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3"/>
                    <a:pt x="1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967"/>
            <p:cNvSpPr>
              <a:spLocks noChangeArrowheads="1"/>
            </p:cNvSpPr>
            <p:nvPr/>
          </p:nvSpPr>
          <p:spPr bwMode="auto">
            <a:xfrm>
              <a:off x="2736" y="6700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968"/>
            <p:cNvSpPr>
              <a:spLocks noChangeArrowheads="1"/>
            </p:cNvSpPr>
            <p:nvPr/>
          </p:nvSpPr>
          <p:spPr bwMode="auto">
            <a:xfrm>
              <a:off x="2736" y="6667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969"/>
            <p:cNvSpPr>
              <a:spLocks noChangeArrowheads="1"/>
            </p:cNvSpPr>
            <p:nvPr/>
          </p:nvSpPr>
          <p:spPr bwMode="auto">
            <a:xfrm>
              <a:off x="2823" y="6586"/>
              <a:ext cx="7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970"/>
            <p:cNvSpPr/>
            <p:nvPr/>
          </p:nvSpPr>
          <p:spPr bwMode="auto">
            <a:xfrm>
              <a:off x="2750" y="6576"/>
              <a:ext cx="60" cy="54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971"/>
            <p:cNvSpPr>
              <a:spLocks noChangeArrowheads="1"/>
            </p:cNvSpPr>
            <p:nvPr/>
          </p:nvSpPr>
          <p:spPr bwMode="auto">
            <a:xfrm>
              <a:off x="2783" y="6728"/>
              <a:ext cx="7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972"/>
            <p:cNvSpPr/>
            <p:nvPr/>
          </p:nvSpPr>
          <p:spPr bwMode="auto">
            <a:xfrm>
              <a:off x="2736" y="6590"/>
              <a:ext cx="14" cy="37"/>
            </a:xfrm>
            <a:custGeom>
              <a:avLst/>
              <a:gdLst>
                <a:gd name="T0" fmla="*/ 5 w 7"/>
                <a:gd name="T1" fmla="*/ 19 h 19"/>
                <a:gd name="T2" fmla="*/ 0 w 7"/>
                <a:gd name="T3" fmla="*/ 7 h 19"/>
                <a:gd name="T4" fmla="*/ 2 w 7"/>
                <a:gd name="T5" fmla="*/ 0 h 19"/>
                <a:gd name="T6" fmla="*/ 5 w 7"/>
                <a:gd name="T7" fmla="*/ 0 h 19"/>
                <a:gd name="T8" fmla="*/ 5 w 7"/>
                <a:gd name="T9" fmla="*/ 0 h 19"/>
                <a:gd name="T10" fmla="*/ 7 w 7"/>
                <a:gd name="T11" fmla="*/ 7 h 19"/>
                <a:gd name="T12" fmla="*/ 5 w 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5" y="19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7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973"/>
            <p:cNvSpPr/>
            <p:nvPr/>
          </p:nvSpPr>
          <p:spPr bwMode="auto">
            <a:xfrm>
              <a:off x="2713" y="6512"/>
              <a:ext cx="60" cy="68"/>
            </a:xfrm>
            <a:custGeom>
              <a:avLst/>
              <a:gdLst>
                <a:gd name="T0" fmla="*/ 13 w 13"/>
                <a:gd name="T1" fmla="*/ 8 h 15"/>
                <a:gd name="T2" fmla="*/ 12 w 13"/>
                <a:gd name="T3" fmla="*/ 10 h 15"/>
                <a:gd name="T4" fmla="*/ 7 w 13"/>
                <a:gd name="T5" fmla="*/ 15 h 15"/>
                <a:gd name="T6" fmla="*/ 1 w 13"/>
                <a:gd name="T7" fmla="*/ 10 h 15"/>
                <a:gd name="T8" fmla="*/ 1 w 13"/>
                <a:gd name="T9" fmla="*/ 8 h 15"/>
                <a:gd name="T10" fmla="*/ 1 w 13"/>
                <a:gd name="T11" fmla="*/ 6 h 15"/>
                <a:gd name="T12" fmla="*/ 7 w 13"/>
                <a:gd name="T13" fmla="*/ 0 h 15"/>
                <a:gd name="T14" fmla="*/ 12 w 13"/>
                <a:gd name="T15" fmla="*/ 6 h 15"/>
                <a:gd name="T16" fmla="*/ 13 w 13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8"/>
                  </a:moveTo>
                  <a:cubicBezTo>
                    <a:pt x="13" y="9"/>
                    <a:pt x="12" y="10"/>
                    <a:pt x="12" y="10"/>
                  </a:cubicBezTo>
                  <a:cubicBezTo>
                    <a:pt x="11" y="13"/>
                    <a:pt x="8" y="15"/>
                    <a:pt x="7" y="15"/>
                  </a:cubicBezTo>
                  <a:cubicBezTo>
                    <a:pt x="5" y="15"/>
                    <a:pt x="2" y="13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1" y="0"/>
                    <a:pt x="12" y="3"/>
                    <a:pt x="12" y="6"/>
                  </a:cubicBezTo>
                  <a:cubicBezTo>
                    <a:pt x="13" y="7"/>
                    <a:pt x="13" y="7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974"/>
            <p:cNvSpPr/>
            <p:nvPr/>
          </p:nvSpPr>
          <p:spPr bwMode="auto">
            <a:xfrm>
              <a:off x="2676" y="6576"/>
              <a:ext cx="60" cy="54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43" name="组合 842"/>
          <p:cNvGrpSpPr/>
          <p:nvPr/>
        </p:nvGrpSpPr>
        <p:grpSpPr>
          <a:xfrm>
            <a:off x="9010015" y="3298825"/>
            <a:ext cx="439420" cy="439420"/>
            <a:chOff x="14189" y="5195"/>
            <a:chExt cx="692" cy="692"/>
          </a:xfrm>
        </p:grpSpPr>
        <p:sp>
          <p:nvSpPr>
            <p:cNvPr id="546" name="Oval 1129"/>
            <p:cNvSpPr>
              <a:spLocks noChangeArrowheads="1"/>
            </p:cNvSpPr>
            <p:nvPr/>
          </p:nvSpPr>
          <p:spPr bwMode="auto">
            <a:xfrm>
              <a:off x="14189" y="5195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1130"/>
            <p:cNvSpPr/>
            <p:nvPr/>
          </p:nvSpPr>
          <p:spPr bwMode="auto">
            <a:xfrm>
              <a:off x="14321" y="5434"/>
              <a:ext cx="400" cy="262"/>
            </a:xfrm>
            <a:custGeom>
              <a:avLst/>
              <a:gdLst>
                <a:gd name="T0" fmla="*/ 87 w 87"/>
                <a:gd name="T1" fmla="*/ 0 h 57"/>
                <a:gd name="T2" fmla="*/ 87 w 87"/>
                <a:gd name="T3" fmla="*/ 18 h 57"/>
                <a:gd name="T4" fmla="*/ 84 w 87"/>
                <a:gd name="T5" fmla="*/ 18 h 57"/>
                <a:gd name="T6" fmla="*/ 63 w 87"/>
                <a:gd name="T7" fmla="*/ 39 h 57"/>
                <a:gd name="T8" fmla="*/ 74 w 87"/>
                <a:gd name="T9" fmla="*/ 57 h 57"/>
                <a:gd name="T10" fmla="*/ 4 w 87"/>
                <a:gd name="T11" fmla="*/ 57 h 57"/>
                <a:gd name="T12" fmla="*/ 0 w 87"/>
                <a:gd name="T13" fmla="*/ 53 h 57"/>
                <a:gd name="T14" fmla="*/ 0 w 87"/>
                <a:gd name="T15" fmla="*/ 0 h 57"/>
                <a:gd name="T16" fmla="*/ 43 w 87"/>
                <a:gd name="T17" fmla="*/ 32 h 57"/>
                <a:gd name="T18" fmla="*/ 87 w 8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57">
                  <a:moveTo>
                    <a:pt x="87" y="0"/>
                  </a:move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5" y="18"/>
                    <a:pt x="84" y="18"/>
                  </a:cubicBezTo>
                  <a:cubicBezTo>
                    <a:pt x="73" y="18"/>
                    <a:pt x="63" y="27"/>
                    <a:pt x="63" y="39"/>
                  </a:cubicBezTo>
                  <a:cubicBezTo>
                    <a:pt x="63" y="47"/>
                    <a:pt x="68" y="54"/>
                    <a:pt x="7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5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1131"/>
            <p:cNvSpPr>
              <a:spLocks noEditPoints="1"/>
            </p:cNvSpPr>
            <p:nvPr/>
          </p:nvSpPr>
          <p:spPr bwMode="auto">
            <a:xfrm>
              <a:off x="14633" y="5535"/>
              <a:ext cx="161" cy="161"/>
            </a:xfrm>
            <a:custGeom>
              <a:avLst/>
              <a:gdLst>
                <a:gd name="T0" fmla="*/ 17 w 35"/>
                <a:gd name="T1" fmla="*/ 22 h 35"/>
                <a:gd name="T2" fmla="*/ 20 w 35"/>
                <a:gd name="T3" fmla="*/ 19 h 35"/>
                <a:gd name="T4" fmla="*/ 20 w 35"/>
                <a:gd name="T5" fmla="*/ 7 h 35"/>
                <a:gd name="T6" fmla="*/ 19 w 35"/>
                <a:gd name="T7" fmla="*/ 5 h 35"/>
                <a:gd name="T8" fmla="*/ 17 w 35"/>
                <a:gd name="T9" fmla="*/ 4 h 35"/>
                <a:gd name="T10" fmla="*/ 14 w 35"/>
                <a:gd name="T11" fmla="*/ 7 h 35"/>
                <a:gd name="T12" fmla="*/ 14 w 35"/>
                <a:gd name="T13" fmla="*/ 19 h 35"/>
                <a:gd name="T14" fmla="*/ 15 w 35"/>
                <a:gd name="T15" fmla="*/ 21 h 35"/>
                <a:gd name="T16" fmla="*/ 17 w 35"/>
                <a:gd name="T17" fmla="*/ 22 h 35"/>
                <a:gd name="T18" fmla="*/ 21 w 35"/>
                <a:gd name="T19" fmla="*/ 27 h 35"/>
                <a:gd name="T20" fmla="*/ 17 w 35"/>
                <a:gd name="T21" fmla="*/ 23 h 35"/>
                <a:gd name="T22" fmla="*/ 13 w 35"/>
                <a:gd name="T23" fmla="*/ 27 h 35"/>
                <a:gd name="T24" fmla="*/ 17 w 35"/>
                <a:gd name="T25" fmla="*/ 31 h 35"/>
                <a:gd name="T26" fmla="*/ 21 w 35"/>
                <a:gd name="T27" fmla="*/ 27 h 35"/>
                <a:gd name="T28" fmla="*/ 17 w 35"/>
                <a:gd name="T29" fmla="*/ 0 h 35"/>
                <a:gd name="T30" fmla="*/ 35 w 35"/>
                <a:gd name="T31" fmla="*/ 17 h 35"/>
                <a:gd name="T32" fmla="*/ 17 w 35"/>
                <a:gd name="T33" fmla="*/ 35 h 35"/>
                <a:gd name="T34" fmla="*/ 0 w 35"/>
                <a:gd name="T35" fmla="*/ 17 h 35"/>
                <a:gd name="T36" fmla="*/ 17 w 35"/>
                <a:gd name="T3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35">
                  <a:moveTo>
                    <a:pt x="17" y="22"/>
                  </a:moveTo>
                  <a:cubicBezTo>
                    <a:pt x="19" y="22"/>
                    <a:pt x="20" y="21"/>
                    <a:pt x="20" y="1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5"/>
                    <a:pt x="19" y="5"/>
                  </a:cubicBezTo>
                  <a:cubicBezTo>
                    <a:pt x="19" y="4"/>
                    <a:pt x="18" y="4"/>
                    <a:pt x="17" y="4"/>
                  </a:cubicBezTo>
                  <a:cubicBezTo>
                    <a:pt x="16" y="4"/>
                    <a:pt x="14" y="5"/>
                    <a:pt x="14" y="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2"/>
                    <a:pt x="16" y="22"/>
                    <a:pt x="17" y="22"/>
                  </a:cubicBezTo>
                  <a:close/>
                  <a:moveTo>
                    <a:pt x="21" y="27"/>
                  </a:moveTo>
                  <a:cubicBezTo>
                    <a:pt x="21" y="25"/>
                    <a:pt x="19" y="23"/>
                    <a:pt x="17" y="23"/>
                  </a:cubicBezTo>
                  <a:cubicBezTo>
                    <a:pt x="15" y="23"/>
                    <a:pt x="13" y="25"/>
                    <a:pt x="13" y="27"/>
                  </a:cubicBezTo>
                  <a:cubicBezTo>
                    <a:pt x="13" y="29"/>
                    <a:pt x="15" y="31"/>
                    <a:pt x="17" y="31"/>
                  </a:cubicBezTo>
                  <a:cubicBezTo>
                    <a:pt x="19" y="31"/>
                    <a:pt x="21" y="29"/>
                    <a:pt x="21" y="27"/>
                  </a:cubicBezTo>
                  <a:close/>
                  <a:moveTo>
                    <a:pt x="17" y="0"/>
                  </a:moveTo>
                  <a:cubicBezTo>
                    <a:pt x="27" y="0"/>
                    <a:pt x="35" y="7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ubicBezTo>
                    <a:pt x="7" y="35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1132"/>
            <p:cNvSpPr/>
            <p:nvPr/>
          </p:nvSpPr>
          <p:spPr bwMode="auto">
            <a:xfrm>
              <a:off x="14340" y="5416"/>
              <a:ext cx="357" cy="142"/>
            </a:xfrm>
            <a:custGeom>
              <a:avLst/>
              <a:gdLst>
                <a:gd name="T0" fmla="*/ 184 w 184"/>
                <a:gd name="T1" fmla="*/ 0 h 73"/>
                <a:gd name="T2" fmla="*/ 182 w 184"/>
                <a:gd name="T3" fmla="*/ 2 h 73"/>
                <a:gd name="T4" fmla="*/ 182 w 184"/>
                <a:gd name="T5" fmla="*/ 2 h 73"/>
                <a:gd name="T6" fmla="*/ 92 w 184"/>
                <a:gd name="T7" fmla="*/ 73 h 73"/>
                <a:gd name="T8" fmla="*/ 0 w 184"/>
                <a:gd name="T9" fmla="*/ 0 h 73"/>
                <a:gd name="T10" fmla="*/ 184 w 184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73">
                  <a:moveTo>
                    <a:pt x="184" y="0"/>
                  </a:moveTo>
                  <a:lnTo>
                    <a:pt x="182" y="2"/>
                  </a:lnTo>
                  <a:lnTo>
                    <a:pt x="182" y="2"/>
                  </a:lnTo>
                  <a:lnTo>
                    <a:pt x="92" y="73"/>
                  </a:lnTo>
                  <a:lnTo>
                    <a:pt x="0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4601004" cy="4091879"/>
            <a:chOff x="8175289" y="1757609"/>
            <a:chExt cx="4601004" cy="409187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24180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科顺信息化系统情况了解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273113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内部开发工作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376872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结合科顺情况，ABAP开发如何实施配合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6"/>
              <a:ext cx="129476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科顺信息化建设情况了解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摘自</a:t>
            </a:r>
            <a:r>
              <a:rPr lang="en-US" altLang="zh-CN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sz="15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sz="15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信息管理中心年终总结</a:t>
            </a:r>
            <a:endParaRPr lang="zh-CN" altLang="en-US" sz="15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0030" y="4159885"/>
            <a:ext cx="2479675" cy="1560195"/>
            <a:chOff x="378" y="6551"/>
            <a:chExt cx="3905" cy="2457"/>
          </a:xfrm>
        </p:grpSpPr>
        <p:sp>
          <p:nvSpPr>
            <p:cNvPr id="3" name="五边形 2"/>
            <p:cNvSpPr/>
            <p:nvPr/>
          </p:nvSpPr>
          <p:spPr>
            <a:xfrm>
              <a:off x="378" y="7131"/>
              <a:ext cx="3905" cy="1877"/>
            </a:xfrm>
            <a:prstGeom prst="homePlat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基础为主</a:t>
              </a:r>
              <a:endParaRPr lang="zh-CN" altLang="en-US"/>
            </a:p>
            <a:p>
              <a:pPr algn="ctr"/>
              <a:r>
                <a:rPr lang="zh-CN" altLang="en-US"/>
                <a:t>运营先行</a:t>
              </a:r>
              <a:endParaRPr lang="zh-CN" altLang="en-US"/>
            </a:p>
            <a:p>
              <a:pPr algn="ctr"/>
              <a:r>
                <a:rPr lang="zh-CN" altLang="en-US"/>
                <a:t>规范流程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37" y="6551"/>
              <a:ext cx="1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2018</a:t>
              </a:r>
              <a:r>
                <a:rPr lang="zh-CN" altLang="en-US" b="1"/>
                <a:t>年</a:t>
              </a:r>
              <a:endParaRPr lang="zh-CN" altLang="en-US" b="1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64330" y="4159885"/>
            <a:ext cx="2479675" cy="1560195"/>
            <a:chOff x="6447" y="6551"/>
            <a:chExt cx="3905" cy="2457"/>
          </a:xfrm>
        </p:grpSpPr>
        <p:sp>
          <p:nvSpPr>
            <p:cNvPr id="4" name="五边形 3"/>
            <p:cNvSpPr/>
            <p:nvPr/>
          </p:nvSpPr>
          <p:spPr>
            <a:xfrm>
              <a:off x="6447" y="7131"/>
              <a:ext cx="3905" cy="1877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智能制造</a:t>
              </a:r>
              <a:endParaRPr lang="zh-CN" altLang="en-US"/>
            </a:p>
            <a:p>
              <a:pPr algn="ctr"/>
              <a:r>
                <a:rPr lang="zh-CN" altLang="en-US"/>
                <a:t>精确内控</a:t>
              </a:r>
              <a:endParaRPr lang="zh-CN" altLang="en-US"/>
            </a:p>
            <a:p>
              <a:pPr algn="ctr"/>
              <a:r>
                <a:rPr lang="zh-CN" altLang="en-US"/>
                <a:t>数据协同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04" y="6551"/>
              <a:ext cx="1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2019</a:t>
              </a:r>
              <a:r>
                <a:rPr lang="zh-CN" altLang="en-US" b="1"/>
                <a:t>年</a:t>
              </a:r>
              <a:endParaRPr lang="zh-CN" altLang="en-US" b="1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88630" y="4159885"/>
            <a:ext cx="2479675" cy="1560195"/>
            <a:chOff x="12509" y="2797"/>
            <a:chExt cx="3905" cy="2457"/>
          </a:xfrm>
        </p:grpSpPr>
        <p:sp>
          <p:nvSpPr>
            <p:cNvPr id="5" name="五边形 4"/>
            <p:cNvSpPr/>
            <p:nvPr/>
          </p:nvSpPr>
          <p:spPr>
            <a:xfrm>
              <a:off x="12509" y="3377"/>
              <a:ext cx="3905" cy="1877"/>
            </a:xfrm>
            <a:prstGeom prst="homePlat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全面预算</a:t>
              </a:r>
              <a:endParaRPr lang="zh-CN" altLang="en-US"/>
            </a:p>
            <a:p>
              <a:pPr algn="ctr"/>
              <a:r>
                <a:rPr lang="zh-CN" altLang="en-US"/>
                <a:t>大数据驱动</a:t>
              </a:r>
              <a:endParaRPr lang="zh-CN" altLang="en-US"/>
            </a:p>
            <a:p>
              <a:pPr algn="ctr"/>
              <a:r>
                <a:rPr lang="zh-CN" altLang="en-US"/>
                <a:t>战略分析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347" y="2797"/>
              <a:ext cx="1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/>
                <a:t>2020</a:t>
              </a:r>
              <a:r>
                <a:rPr lang="zh-CN" altLang="en-US" b="1"/>
                <a:t>年</a:t>
              </a:r>
              <a:endParaRPr lang="zh-CN" altLang="en-US" b="1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4330" y="1606550"/>
            <a:ext cx="29730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各级组织实施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ERP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系统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营销管理平台建设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供应商关系管理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SRM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工程项目管理系统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推动产品研发的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PLM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制造过程执行平台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MES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物流运输系统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TMS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完善仓储系统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WMS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科顺专业私有云建设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KPI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数据考核体系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42250" y="2345055"/>
            <a:ext cx="29730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全面预算管理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智能制造平台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BI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战略分析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大数据智能分析平台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研发协同平台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营销五星定制平台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网络运维监控平台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科顺信息化建设情况了解</a:t>
            </a:r>
            <a:endParaRPr lang="zh-CN" altLang="en-US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目前正在使用的各个系统的关系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060825" y="3756025"/>
            <a:ext cx="1515110" cy="112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NC ERP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35635" y="186626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35635" y="375602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用友</a:t>
            </a:r>
            <a:r>
              <a:rPr lang="en-US" altLang="zh-CN"/>
              <a:t>BQ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735705" y="186626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通达</a:t>
            </a:r>
            <a:r>
              <a:rPr lang="en-US" altLang="zh-CN"/>
              <a:t>OA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62305" y="539877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Salesforce CRM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853045" y="3756025"/>
            <a:ext cx="1313180" cy="1111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SAP ERP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804920" y="5399405"/>
            <a:ext cx="1313180" cy="1111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人众</a:t>
            </a:r>
            <a:r>
              <a:rPr lang="en-US" altLang="zh-CN"/>
              <a:t>HR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360160" y="186626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泛微</a:t>
            </a:r>
            <a:r>
              <a:rPr lang="en-US" altLang="zh-CN"/>
              <a:t>OA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566535" y="5399405"/>
            <a:ext cx="1313180" cy="1111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朗新</a:t>
            </a:r>
            <a:r>
              <a:rPr lang="en-US" altLang="zh-CN"/>
              <a:t>HR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5148580" y="2219960"/>
            <a:ext cx="121158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切换中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191125" y="5767705"/>
            <a:ext cx="1348740" cy="577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切换中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1935480" y="2421890"/>
            <a:ext cx="2112010" cy="1896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2" idx="1"/>
          </p:cNvCxnSpPr>
          <p:nvPr/>
        </p:nvCxnSpPr>
        <p:spPr>
          <a:xfrm>
            <a:off x="1935480" y="4311650"/>
            <a:ext cx="2112010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2" idx="1"/>
          </p:cNvCxnSpPr>
          <p:nvPr/>
        </p:nvCxnSpPr>
        <p:spPr>
          <a:xfrm flipV="1">
            <a:off x="1962150" y="4318635"/>
            <a:ext cx="2085340" cy="1635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12" idx="0"/>
          </p:cNvCxnSpPr>
          <p:nvPr/>
        </p:nvCxnSpPr>
        <p:spPr>
          <a:xfrm rot="5400000" flipV="1">
            <a:off x="5748338" y="3937953"/>
            <a:ext cx="518160" cy="2404745"/>
          </a:xfrm>
          <a:prstGeom prst="bentConnector3">
            <a:avLst>
              <a:gd name="adj1" fmla="val 4993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5575935" y="4067175"/>
            <a:ext cx="2277110" cy="50482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准备中</a:t>
            </a:r>
            <a:endParaRPr lang="zh-CN" altLang="en-US"/>
          </a:p>
        </p:txBody>
      </p:sp>
      <p:cxnSp>
        <p:nvCxnSpPr>
          <p:cNvPr id="21" name="肘形连接符 20"/>
          <p:cNvCxnSpPr>
            <a:stCxn id="2" idx="0"/>
            <a:endCxn id="11" idx="2"/>
          </p:cNvCxnSpPr>
          <p:nvPr/>
        </p:nvCxnSpPr>
        <p:spPr>
          <a:xfrm rot="16200000">
            <a:off x="5514975" y="2267585"/>
            <a:ext cx="778510" cy="219837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0260330" y="1673225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NC</a:t>
            </a:r>
            <a:r>
              <a:rPr lang="zh-CN" altLang="en-US"/>
              <a:t>网上报销系统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0260965" y="295529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企业邮箱</a:t>
            </a:r>
            <a:endParaRPr lang="zh-CN"/>
          </a:p>
        </p:txBody>
      </p:sp>
      <p:sp>
        <p:nvSpPr>
          <p:cNvPr id="28" name="圆角矩形 27"/>
          <p:cNvSpPr/>
          <p:nvPr/>
        </p:nvSpPr>
        <p:spPr>
          <a:xfrm>
            <a:off x="10261600" y="4237355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文档服务器</a:t>
            </a:r>
            <a:endParaRPr lang="zh-CN"/>
          </a:p>
        </p:txBody>
      </p:sp>
      <p:sp>
        <p:nvSpPr>
          <p:cNvPr id="29" name="圆角矩形 28"/>
          <p:cNvSpPr/>
          <p:nvPr/>
        </p:nvSpPr>
        <p:spPr>
          <a:xfrm>
            <a:off x="10262235" y="551942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</a:t>
            </a:r>
            <a:r>
              <a:rPr lang="zh-CN" altLang="en-US"/>
              <a:t>报障服务系统</a:t>
            </a:r>
            <a:endParaRPr lang="zh-CN"/>
          </a:p>
        </p:txBody>
      </p:sp>
      <p:sp>
        <p:nvSpPr>
          <p:cNvPr id="30" name="圆角矩形 29"/>
          <p:cNvSpPr/>
          <p:nvPr/>
        </p:nvSpPr>
        <p:spPr>
          <a:xfrm>
            <a:off x="8571865" y="5398770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中控打卡</a:t>
            </a:r>
            <a:r>
              <a:rPr lang="zh-CN" altLang="en-US"/>
              <a:t>系统</a:t>
            </a:r>
            <a:endParaRPr lang="zh-CN"/>
          </a:p>
        </p:txBody>
      </p:sp>
      <p:cxnSp>
        <p:nvCxnSpPr>
          <p:cNvPr id="8" name="直接箭头连接符 7"/>
          <p:cNvCxnSpPr>
            <a:stCxn id="12" idx="3"/>
            <a:endCxn id="30" idx="1"/>
          </p:cNvCxnSpPr>
          <p:nvPr/>
        </p:nvCxnSpPr>
        <p:spPr>
          <a:xfrm flipV="1">
            <a:off x="7879715" y="5954395"/>
            <a:ext cx="69215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SAP项目ABAP内部开发工作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ABAP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内部顾问工作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193675" y="4528185"/>
            <a:ext cx="2276475" cy="119189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准备阶段</a:t>
            </a:r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>
            <a:off x="1993900" y="4526915"/>
            <a:ext cx="2400935" cy="1193165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蓝图阶段</a:t>
            </a:r>
            <a:endParaRPr lang="zh-CN" altLang="en-US"/>
          </a:p>
        </p:txBody>
      </p:sp>
      <p:sp>
        <p:nvSpPr>
          <p:cNvPr id="12" name="燕尾形 11"/>
          <p:cNvSpPr/>
          <p:nvPr/>
        </p:nvSpPr>
        <p:spPr>
          <a:xfrm>
            <a:off x="3884295" y="4528185"/>
            <a:ext cx="2400935" cy="119316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实现阶段</a:t>
            </a:r>
            <a:endParaRPr lang="zh-CN" altLang="en-US"/>
          </a:p>
        </p:txBody>
      </p:sp>
      <p:sp>
        <p:nvSpPr>
          <p:cNvPr id="13" name="燕尾形 12"/>
          <p:cNvSpPr/>
          <p:nvPr/>
        </p:nvSpPr>
        <p:spPr>
          <a:xfrm>
            <a:off x="5774690" y="4528185"/>
            <a:ext cx="2400935" cy="1193165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最后准备阶段</a:t>
            </a:r>
            <a:endParaRPr lang="zh-CN" altLang="en-US"/>
          </a:p>
        </p:txBody>
      </p:sp>
      <p:sp>
        <p:nvSpPr>
          <p:cNvPr id="14" name="燕尾形 13"/>
          <p:cNvSpPr/>
          <p:nvPr/>
        </p:nvSpPr>
        <p:spPr>
          <a:xfrm>
            <a:off x="7694295" y="4528185"/>
            <a:ext cx="2400935" cy="1193165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正式运行阶段</a:t>
            </a:r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>
            <a:off x="9570720" y="4528185"/>
            <a:ext cx="2400935" cy="1193165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运维阶段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3675" y="3120390"/>
            <a:ext cx="1995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开发模板准备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系统集成沟通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内部开发培训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案例分析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熟悉企业情况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2018665" y="2874010"/>
            <a:ext cx="1890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开发模板确定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开发需求沟通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开发方案准备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集成方案沟通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业务开发设计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风险分析把控</a:t>
            </a:r>
            <a:endParaRPr lang="zh-CN" altLang="en-US" sz="1600"/>
          </a:p>
        </p:txBody>
      </p:sp>
      <p:sp>
        <p:nvSpPr>
          <p:cNvPr id="18" name="文本框 17"/>
          <p:cNvSpPr txBox="1"/>
          <p:nvPr/>
        </p:nvSpPr>
        <p:spPr>
          <a:xfrm>
            <a:off x="3909060" y="2135505"/>
            <a:ext cx="24009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协助外部开发顾问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开发需求沟通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开发说明书整理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开发计划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集成测试、验收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需求变更管理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传输请求管理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权限分配收集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5940425" y="3120390"/>
            <a:ext cx="206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需求变更管理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风险、性能分析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集成测试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验收报告</a:t>
            </a:r>
            <a:endParaRPr lang="zh-CN" altLang="en-US" sz="1600"/>
          </a:p>
        </p:txBody>
      </p:sp>
      <p:sp>
        <p:nvSpPr>
          <p:cNvPr id="20" name="文本框 19"/>
          <p:cNvSpPr txBox="1"/>
          <p:nvPr/>
        </p:nvSpPr>
        <p:spPr>
          <a:xfrm>
            <a:off x="7860030" y="3328035"/>
            <a:ext cx="20694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需求管理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系统监控分析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上线运行报告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9736455" y="3120390"/>
            <a:ext cx="206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问题收集解决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效能分析报告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开发运维和监控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优化提升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传输请求管理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准备阶段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准备阶段工作介绍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193675" y="4528185"/>
            <a:ext cx="2276475" cy="119189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准备阶段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3675" y="3120390"/>
            <a:ext cx="1995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开发模板准备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系统集成沟通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内部开发培训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案例分析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熟悉企业情况</a:t>
            </a:r>
            <a:endParaRPr lang="zh-CN" altLang="en-US" sz="160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97980" y="2731135"/>
            <a:ext cx="1139825" cy="939165"/>
            <a:chOff x="13372" y="5342"/>
            <a:chExt cx="706" cy="706"/>
          </a:xfrm>
        </p:grpSpPr>
        <p:sp>
          <p:nvSpPr>
            <p:cNvPr id="1508" name="Oval 188"/>
            <p:cNvSpPr>
              <a:spLocks noChangeArrowheads="1"/>
            </p:cNvSpPr>
            <p:nvPr/>
          </p:nvSpPr>
          <p:spPr bwMode="auto">
            <a:xfrm>
              <a:off x="13372" y="53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9" name="Freeform 189"/>
            <p:cNvSpPr/>
            <p:nvPr/>
          </p:nvSpPr>
          <p:spPr bwMode="auto">
            <a:xfrm>
              <a:off x="13546" y="5674"/>
              <a:ext cx="354" cy="214"/>
            </a:xfrm>
            <a:custGeom>
              <a:avLst/>
              <a:gdLst>
                <a:gd name="T0" fmla="*/ 179 w 179"/>
                <a:gd name="T1" fmla="*/ 40 h 108"/>
                <a:gd name="T2" fmla="*/ 179 w 179"/>
                <a:gd name="T3" fmla="*/ 108 h 108"/>
                <a:gd name="T4" fmla="*/ 0 w 179"/>
                <a:gd name="T5" fmla="*/ 108 h 108"/>
                <a:gd name="T6" fmla="*/ 0 w 179"/>
                <a:gd name="T7" fmla="*/ 0 h 108"/>
                <a:gd name="T8" fmla="*/ 40 w 179"/>
                <a:gd name="T9" fmla="*/ 0 h 108"/>
                <a:gd name="T10" fmla="*/ 179 w 179"/>
                <a:gd name="T11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08">
                  <a:moveTo>
                    <a:pt x="179" y="40"/>
                  </a:moveTo>
                  <a:lnTo>
                    <a:pt x="179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17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0" name="Freeform 190"/>
            <p:cNvSpPr>
              <a:spLocks noEditPoints="1"/>
            </p:cNvSpPr>
            <p:nvPr/>
          </p:nvSpPr>
          <p:spPr bwMode="auto">
            <a:xfrm>
              <a:off x="13584" y="5458"/>
              <a:ext cx="285" cy="257"/>
            </a:xfrm>
            <a:custGeom>
              <a:avLst/>
              <a:gdLst>
                <a:gd name="T0" fmla="*/ 26 w 144"/>
                <a:gd name="T1" fmla="*/ 94 h 130"/>
                <a:gd name="T2" fmla="*/ 0 w 144"/>
                <a:gd name="T3" fmla="*/ 94 h 130"/>
                <a:gd name="T4" fmla="*/ 0 w 144"/>
                <a:gd name="T5" fmla="*/ 0 h 130"/>
                <a:gd name="T6" fmla="*/ 144 w 144"/>
                <a:gd name="T7" fmla="*/ 0 h 130"/>
                <a:gd name="T8" fmla="*/ 144 w 144"/>
                <a:gd name="T9" fmla="*/ 130 h 130"/>
                <a:gd name="T10" fmla="*/ 26 w 144"/>
                <a:gd name="T11" fmla="*/ 94 h 130"/>
                <a:gd name="T12" fmla="*/ 118 w 144"/>
                <a:gd name="T13" fmla="*/ 78 h 130"/>
                <a:gd name="T14" fmla="*/ 118 w 144"/>
                <a:gd name="T15" fmla="*/ 71 h 130"/>
                <a:gd name="T16" fmla="*/ 28 w 144"/>
                <a:gd name="T17" fmla="*/ 71 h 130"/>
                <a:gd name="T18" fmla="*/ 28 w 144"/>
                <a:gd name="T19" fmla="*/ 78 h 130"/>
                <a:gd name="T20" fmla="*/ 118 w 144"/>
                <a:gd name="T21" fmla="*/ 78 h 130"/>
                <a:gd name="T22" fmla="*/ 115 w 144"/>
                <a:gd name="T23" fmla="*/ 54 h 130"/>
                <a:gd name="T24" fmla="*/ 115 w 144"/>
                <a:gd name="T25" fmla="*/ 47 h 130"/>
                <a:gd name="T26" fmla="*/ 26 w 144"/>
                <a:gd name="T27" fmla="*/ 47 h 130"/>
                <a:gd name="T28" fmla="*/ 26 w 144"/>
                <a:gd name="T29" fmla="*/ 54 h 130"/>
                <a:gd name="T30" fmla="*/ 115 w 144"/>
                <a:gd name="T31" fmla="*/ 54 h 130"/>
                <a:gd name="T32" fmla="*/ 115 w 144"/>
                <a:gd name="T33" fmla="*/ 33 h 130"/>
                <a:gd name="T34" fmla="*/ 115 w 144"/>
                <a:gd name="T35" fmla="*/ 26 h 130"/>
                <a:gd name="T36" fmla="*/ 26 w 144"/>
                <a:gd name="T37" fmla="*/ 26 h 130"/>
                <a:gd name="T38" fmla="*/ 26 w 144"/>
                <a:gd name="T39" fmla="*/ 33 h 130"/>
                <a:gd name="T40" fmla="*/ 115 w 144"/>
                <a:gd name="T41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30">
                  <a:moveTo>
                    <a:pt x="26" y="94"/>
                  </a:moveTo>
                  <a:lnTo>
                    <a:pt x="0" y="9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30"/>
                  </a:lnTo>
                  <a:lnTo>
                    <a:pt x="26" y="94"/>
                  </a:lnTo>
                  <a:close/>
                  <a:moveTo>
                    <a:pt x="118" y="78"/>
                  </a:moveTo>
                  <a:lnTo>
                    <a:pt x="118" y="71"/>
                  </a:lnTo>
                  <a:lnTo>
                    <a:pt x="28" y="71"/>
                  </a:lnTo>
                  <a:lnTo>
                    <a:pt x="28" y="78"/>
                  </a:lnTo>
                  <a:lnTo>
                    <a:pt x="118" y="78"/>
                  </a:lnTo>
                  <a:close/>
                  <a:moveTo>
                    <a:pt x="115" y="54"/>
                  </a:moveTo>
                  <a:lnTo>
                    <a:pt x="115" y="47"/>
                  </a:lnTo>
                  <a:lnTo>
                    <a:pt x="26" y="47"/>
                  </a:lnTo>
                  <a:lnTo>
                    <a:pt x="26" y="54"/>
                  </a:lnTo>
                  <a:lnTo>
                    <a:pt x="115" y="54"/>
                  </a:lnTo>
                  <a:close/>
                  <a:moveTo>
                    <a:pt x="115" y="33"/>
                  </a:moveTo>
                  <a:lnTo>
                    <a:pt x="115" y="26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11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674225" y="2731770"/>
            <a:ext cx="1012190" cy="946150"/>
            <a:chOff x="15235" y="4302"/>
            <a:chExt cx="1594" cy="1490"/>
          </a:xfrm>
        </p:grpSpPr>
        <p:sp>
          <p:nvSpPr>
            <p:cNvPr id="1335" name="Oval 15"/>
            <p:cNvSpPr>
              <a:spLocks noChangeArrowheads="1"/>
            </p:cNvSpPr>
            <p:nvPr/>
          </p:nvSpPr>
          <p:spPr bwMode="auto">
            <a:xfrm>
              <a:off x="15235" y="4302"/>
              <a:ext cx="1595" cy="1491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6" name="Freeform 16"/>
            <p:cNvSpPr/>
            <p:nvPr/>
          </p:nvSpPr>
          <p:spPr bwMode="auto">
            <a:xfrm>
              <a:off x="15490" y="5379"/>
              <a:ext cx="1087" cy="256"/>
            </a:xfrm>
            <a:custGeom>
              <a:avLst/>
              <a:gdLst>
                <a:gd name="T0" fmla="*/ 0 w 103"/>
                <a:gd name="T1" fmla="*/ 0 h 26"/>
                <a:gd name="T2" fmla="*/ 103 w 103"/>
                <a:gd name="T3" fmla="*/ 0 h 26"/>
                <a:gd name="T4" fmla="*/ 52 w 103"/>
                <a:gd name="T5" fmla="*/ 26 h 26"/>
                <a:gd name="T6" fmla="*/ 0 w 10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26">
                  <a:moveTo>
                    <a:pt x="0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92" y="15"/>
                    <a:pt x="73" y="26"/>
                    <a:pt x="52" y="26"/>
                  </a:cubicBezTo>
                  <a:cubicBezTo>
                    <a:pt x="31" y="26"/>
                    <a:pt x="12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7" name="Freeform 17"/>
            <p:cNvSpPr/>
            <p:nvPr/>
          </p:nvSpPr>
          <p:spPr bwMode="auto">
            <a:xfrm>
              <a:off x="15490" y="4990"/>
              <a:ext cx="1087" cy="367"/>
            </a:xfrm>
            <a:custGeom>
              <a:avLst/>
              <a:gdLst>
                <a:gd name="T0" fmla="*/ 24 w 103"/>
                <a:gd name="T1" fmla="*/ 12 h 37"/>
                <a:gd name="T2" fmla="*/ 18 w 103"/>
                <a:gd name="T3" fmla="*/ 11 h 37"/>
                <a:gd name="T4" fmla="*/ 16 w 103"/>
                <a:gd name="T5" fmla="*/ 12 h 37"/>
                <a:gd name="T6" fmla="*/ 16 w 103"/>
                <a:gd name="T7" fmla="*/ 13 h 37"/>
                <a:gd name="T8" fmla="*/ 16 w 103"/>
                <a:gd name="T9" fmla="*/ 27 h 37"/>
                <a:gd name="T10" fmla="*/ 39 w 103"/>
                <a:gd name="T11" fmla="*/ 27 h 37"/>
                <a:gd name="T12" fmla="*/ 64 w 103"/>
                <a:gd name="T13" fmla="*/ 27 h 37"/>
                <a:gd name="T14" fmla="*/ 87 w 103"/>
                <a:gd name="T15" fmla="*/ 27 h 37"/>
                <a:gd name="T16" fmla="*/ 87 w 103"/>
                <a:gd name="T17" fmla="*/ 14 h 37"/>
                <a:gd name="T18" fmla="*/ 87 w 103"/>
                <a:gd name="T19" fmla="*/ 12 h 37"/>
                <a:gd name="T20" fmla="*/ 85 w 103"/>
                <a:gd name="T21" fmla="*/ 11 h 37"/>
                <a:gd name="T22" fmla="*/ 79 w 103"/>
                <a:gd name="T23" fmla="*/ 12 h 37"/>
                <a:gd name="T24" fmla="*/ 76 w 103"/>
                <a:gd name="T25" fmla="*/ 4 h 37"/>
                <a:gd name="T26" fmla="*/ 84 w 103"/>
                <a:gd name="T27" fmla="*/ 1 h 37"/>
                <a:gd name="T28" fmla="*/ 87 w 103"/>
                <a:gd name="T29" fmla="*/ 7 h 37"/>
                <a:gd name="T30" fmla="*/ 94 w 103"/>
                <a:gd name="T31" fmla="*/ 10 h 37"/>
                <a:gd name="T32" fmla="*/ 95 w 103"/>
                <a:gd name="T33" fmla="*/ 13 h 37"/>
                <a:gd name="T34" fmla="*/ 92 w 103"/>
                <a:gd name="T35" fmla="*/ 14 h 37"/>
                <a:gd name="T36" fmla="*/ 91 w 103"/>
                <a:gd name="T37" fmla="*/ 13 h 37"/>
                <a:gd name="T38" fmla="*/ 91 w 103"/>
                <a:gd name="T39" fmla="*/ 27 h 37"/>
                <a:gd name="T40" fmla="*/ 92 w 103"/>
                <a:gd name="T41" fmla="*/ 27 h 37"/>
                <a:gd name="T42" fmla="*/ 103 w 103"/>
                <a:gd name="T43" fmla="*/ 37 h 37"/>
                <a:gd name="T44" fmla="*/ 52 w 103"/>
                <a:gd name="T45" fmla="*/ 37 h 37"/>
                <a:gd name="T46" fmla="*/ 0 w 103"/>
                <a:gd name="T47" fmla="*/ 37 h 37"/>
                <a:gd name="T48" fmla="*/ 11 w 103"/>
                <a:gd name="T49" fmla="*/ 27 h 37"/>
                <a:gd name="T50" fmla="*/ 12 w 103"/>
                <a:gd name="T51" fmla="*/ 27 h 37"/>
                <a:gd name="T52" fmla="*/ 12 w 103"/>
                <a:gd name="T53" fmla="*/ 14 h 37"/>
                <a:gd name="T54" fmla="*/ 11 w 103"/>
                <a:gd name="T55" fmla="*/ 14 h 37"/>
                <a:gd name="T56" fmla="*/ 9 w 103"/>
                <a:gd name="T57" fmla="*/ 13 h 37"/>
                <a:gd name="T58" fmla="*/ 10 w 103"/>
                <a:gd name="T59" fmla="*/ 10 h 37"/>
                <a:gd name="T60" fmla="*/ 16 w 103"/>
                <a:gd name="T61" fmla="*/ 7 h 37"/>
                <a:gd name="T62" fmla="*/ 20 w 103"/>
                <a:gd name="T63" fmla="*/ 2 h 37"/>
                <a:gd name="T64" fmla="*/ 27 w 103"/>
                <a:gd name="T65" fmla="*/ 5 h 37"/>
                <a:gd name="T66" fmla="*/ 24 w 103"/>
                <a:gd name="T6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37">
                  <a:moveTo>
                    <a:pt x="24" y="12"/>
                  </a:moveTo>
                  <a:cubicBezTo>
                    <a:pt x="22" y="13"/>
                    <a:pt x="20" y="13"/>
                    <a:pt x="18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4" y="12"/>
                    <a:pt x="81" y="13"/>
                    <a:pt x="79" y="12"/>
                  </a:cubicBezTo>
                  <a:cubicBezTo>
                    <a:pt x="76" y="11"/>
                    <a:pt x="75" y="7"/>
                    <a:pt x="76" y="4"/>
                  </a:cubicBezTo>
                  <a:cubicBezTo>
                    <a:pt x="77" y="1"/>
                    <a:pt x="81" y="0"/>
                    <a:pt x="84" y="1"/>
                  </a:cubicBezTo>
                  <a:cubicBezTo>
                    <a:pt x="86" y="2"/>
                    <a:pt x="87" y="5"/>
                    <a:pt x="87" y="7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5" y="10"/>
                    <a:pt x="95" y="11"/>
                    <a:pt x="95" y="13"/>
                  </a:cubicBezTo>
                  <a:cubicBezTo>
                    <a:pt x="94" y="14"/>
                    <a:pt x="93" y="14"/>
                    <a:pt x="92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9" y="14"/>
                    <a:pt x="9" y="13"/>
                  </a:cubicBezTo>
                  <a:cubicBezTo>
                    <a:pt x="8" y="12"/>
                    <a:pt x="9" y="11"/>
                    <a:pt x="10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5"/>
                    <a:pt x="18" y="3"/>
                    <a:pt x="20" y="2"/>
                  </a:cubicBezTo>
                  <a:cubicBezTo>
                    <a:pt x="23" y="1"/>
                    <a:pt x="26" y="2"/>
                    <a:pt x="27" y="5"/>
                  </a:cubicBezTo>
                  <a:cubicBezTo>
                    <a:pt x="29" y="8"/>
                    <a:pt x="27" y="11"/>
                    <a:pt x="2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8" name="Freeform 18"/>
            <p:cNvSpPr/>
            <p:nvPr/>
          </p:nvSpPr>
          <p:spPr bwMode="auto">
            <a:xfrm>
              <a:off x="15978" y="4866"/>
              <a:ext cx="115" cy="264"/>
            </a:xfrm>
            <a:custGeom>
              <a:avLst/>
              <a:gdLst>
                <a:gd name="T0" fmla="*/ 19 w 26"/>
                <a:gd name="T1" fmla="*/ 0 h 63"/>
                <a:gd name="T2" fmla="*/ 26 w 26"/>
                <a:gd name="T3" fmla="*/ 26 h 63"/>
                <a:gd name="T4" fmla="*/ 14 w 26"/>
                <a:gd name="T5" fmla="*/ 63 h 63"/>
                <a:gd name="T6" fmla="*/ 0 w 26"/>
                <a:gd name="T7" fmla="*/ 26 h 63"/>
                <a:gd name="T8" fmla="*/ 7 w 26"/>
                <a:gd name="T9" fmla="*/ 0 h 63"/>
                <a:gd name="T10" fmla="*/ 14 w 26"/>
                <a:gd name="T11" fmla="*/ 0 h 63"/>
                <a:gd name="T12" fmla="*/ 19 w 26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3">
                  <a:moveTo>
                    <a:pt x="19" y="0"/>
                  </a:moveTo>
                  <a:lnTo>
                    <a:pt x="26" y="26"/>
                  </a:lnTo>
                  <a:lnTo>
                    <a:pt x="14" y="63"/>
                  </a:lnTo>
                  <a:lnTo>
                    <a:pt x="0" y="26"/>
                  </a:lnTo>
                  <a:lnTo>
                    <a:pt x="7" y="0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39" name="Freeform 19"/>
            <p:cNvSpPr/>
            <p:nvPr/>
          </p:nvSpPr>
          <p:spPr bwMode="auto">
            <a:xfrm>
              <a:off x="15870" y="4460"/>
              <a:ext cx="325" cy="355"/>
            </a:xfrm>
            <a:custGeom>
              <a:avLst/>
              <a:gdLst>
                <a:gd name="T0" fmla="*/ 16 w 31"/>
                <a:gd name="T1" fmla="*/ 36 h 36"/>
                <a:gd name="T2" fmla="*/ 3 w 31"/>
                <a:gd name="T3" fmla="*/ 23 h 36"/>
                <a:gd name="T4" fmla="*/ 1 w 31"/>
                <a:gd name="T5" fmla="*/ 20 h 36"/>
                <a:gd name="T6" fmla="*/ 2 w 31"/>
                <a:gd name="T7" fmla="*/ 15 h 36"/>
                <a:gd name="T8" fmla="*/ 16 w 31"/>
                <a:gd name="T9" fmla="*/ 0 h 36"/>
                <a:gd name="T10" fmla="*/ 29 w 31"/>
                <a:gd name="T11" fmla="*/ 15 h 36"/>
                <a:gd name="T12" fmla="*/ 31 w 31"/>
                <a:gd name="T13" fmla="*/ 20 h 36"/>
                <a:gd name="T14" fmla="*/ 29 w 31"/>
                <a:gd name="T15" fmla="*/ 23 h 36"/>
                <a:gd name="T16" fmla="*/ 16 w 31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16" y="36"/>
                  </a:moveTo>
                  <a:cubicBezTo>
                    <a:pt x="12" y="36"/>
                    <a:pt x="5" y="31"/>
                    <a:pt x="3" y="23"/>
                  </a:cubicBezTo>
                  <a:cubicBezTo>
                    <a:pt x="2" y="23"/>
                    <a:pt x="1" y="22"/>
                    <a:pt x="1" y="20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3" y="7"/>
                    <a:pt x="6" y="0"/>
                    <a:pt x="16" y="0"/>
                  </a:cubicBezTo>
                  <a:cubicBezTo>
                    <a:pt x="26" y="0"/>
                    <a:pt x="29" y="7"/>
                    <a:pt x="29" y="15"/>
                  </a:cubicBezTo>
                  <a:cubicBezTo>
                    <a:pt x="31" y="16"/>
                    <a:pt x="31" y="16"/>
                    <a:pt x="31" y="20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7" y="31"/>
                    <a:pt x="20" y="36"/>
                    <a:pt x="1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40" name="Freeform 20"/>
            <p:cNvSpPr/>
            <p:nvPr/>
          </p:nvSpPr>
          <p:spPr bwMode="auto">
            <a:xfrm>
              <a:off x="15669" y="4794"/>
              <a:ext cx="727" cy="435"/>
            </a:xfrm>
            <a:custGeom>
              <a:avLst/>
              <a:gdLst>
                <a:gd name="T0" fmla="*/ 13 w 69"/>
                <a:gd name="T1" fmla="*/ 23 h 44"/>
                <a:gd name="T2" fmla="*/ 2 w 69"/>
                <a:gd name="T3" fmla="*/ 19 h 44"/>
                <a:gd name="T4" fmla="*/ 0 w 69"/>
                <a:gd name="T5" fmla="*/ 21 h 44"/>
                <a:gd name="T6" fmla="*/ 0 w 69"/>
                <a:gd name="T7" fmla="*/ 20 h 44"/>
                <a:gd name="T8" fmla="*/ 22 w 69"/>
                <a:gd name="T9" fmla="*/ 0 h 44"/>
                <a:gd name="T10" fmla="*/ 35 w 69"/>
                <a:gd name="T11" fmla="*/ 39 h 44"/>
                <a:gd name="T12" fmla="*/ 48 w 69"/>
                <a:gd name="T13" fmla="*/ 0 h 44"/>
                <a:gd name="T14" fmla="*/ 69 w 69"/>
                <a:gd name="T15" fmla="*/ 20 h 44"/>
                <a:gd name="T16" fmla="*/ 69 w 69"/>
                <a:gd name="T17" fmla="*/ 20 h 44"/>
                <a:gd name="T18" fmla="*/ 68 w 69"/>
                <a:gd name="T19" fmla="*/ 19 h 44"/>
                <a:gd name="T20" fmla="*/ 57 w 69"/>
                <a:gd name="T21" fmla="*/ 23 h 44"/>
                <a:gd name="T22" fmla="*/ 61 w 69"/>
                <a:gd name="T23" fmla="*/ 34 h 44"/>
                <a:gd name="T24" fmla="*/ 69 w 69"/>
                <a:gd name="T25" fmla="*/ 34 h 44"/>
                <a:gd name="T26" fmla="*/ 62 w 69"/>
                <a:gd name="T27" fmla="*/ 44 h 44"/>
                <a:gd name="T28" fmla="*/ 7 w 69"/>
                <a:gd name="T29" fmla="*/ 44 h 44"/>
                <a:gd name="T30" fmla="*/ 1 w 69"/>
                <a:gd name="T31" fmla="*/ 33 h 44"/>
                <a:gd name="T32" fmla="*/ 9 w 69"/>
                <a:gd name="T33" fmla="*/ 34 h 44"/>
                <a:gd name="T34" fmla="*/ 13 w 69"/>
                <a:gd name="T3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4">
                  <a:moveTo>
                    <a:pt x="13" y="23"/>
                  </a:moveTo>
                  <a:cubicBezTo>
                    <a:pt x="11" y="19"/>
                    <a:pt x="6" y="17"/>
                    <a:pt x="2" y="19"/>
                  </a:cubicBezTo>
                  <a:cubicBezTo>
                    <a:pt x="2" y="20"/>
                    <a:pt x="1" y="20"/>
                    <a:pt x="0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7"/>
                    <a:pt x="12" y="2"/>
                    <a:pt x="22" y="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8" y="2"/>
                    <a:pt x="69" y="7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68" y="20"/>
                    <a:pt x="68" y="19"/>
                  </a:cubicBezTo>
                  <a:cubicBezTo>
                    <a:pt x="64" y="17"/>
                    <a:pt x="59" y="19"/>
                    <a:pt x="57" y="23"/>
                  </a:cubicBezTo>
                  <a:cubicBezTo>
                    <a:pt x="55" y="28"/>
                    <a:pt x="57" y="32"/>
                    <a:pt x="61" y="34"/>
                  </a:cubicBezTo>
                  <a:cubicBezTo>
                    <a:pt x="64" y="35"/>
                    <a:pt x="67" y="35"/>
                    <a:pt x="69" y="34"/>
                  </a:cubicBezTo>
                  <a:cubicBezTo>
                    <a:pt x="68" y="36"/>
                    <a:pt x="66" y="40"/>
                    <a:pt x="62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3" y="40"/>
                    <a:pt x="1" y="36"/>
                    <a:pt x="1" y="33"/>
                  </a:cubicBezTo>
                  <a:cubicBezTo>
                    <a:pt x="3" y="35"/>
                    <a:pt x="6" y="35"/>
                    <a:pt x="9" y="34"/>
                  </a:cubicBezTo>
                  <a:cubicBezTo>
                    <a:pt x="13" y="32"/>
                    <a:pt x="15" y="28"/>
                    <a:pt x="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87700" y="2708910"/>
            <a:ext cx="1019810" cy="961390"/>
            <a:chOff x="4218" y="5346"/>
            <a:chExt cx="706" cy="706"/>
          </a:xfrm>
        </p:grpSpPr>
        <p:sp>
          <p:nvSpPr>
            <p:cNvPr id="1436" name="Oval 116"/>
            <p:cNvSpPr>
              <a:spLocks noChangeArrowheads="1"/>
            </p:cNvSpPr>
            <p:nvPr/>
          </p:nvSpPr>
          <p:spPr bwMode="auto">
            <a:xfrm>
              <a:off x="4218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7" name="Freeform 117"/>
            <p:cNvSpPr>
              <a:spLocks noEditPoints="1"/>
            </p:cNvSpPr>
            <p:nvPr/>
          </p:nvSpPr>
          <p:spPr bwMode="auto">
            <a:xfrm>
              <a:off x="4629" y="5561"/>
              <a:ext cx="182" cy="336"/>
            </a:xfrm>
            <a:custGeom>
              <a:avLst/>
              <a:gdLst>
                <a:gd name="T0" fmla="*/ 29 w 39"/>
                <a:gd name="T1" fmla="*/ 15 h 72"/>
                <a:gd name="T2" fmla="*/ 34 w 39"/>
                <a:gd name="T3" fmla="*/ 10 h 72"/>
                <a:gd name="T4" fmla="*/ 29 w 39"/>
                <a:gd name="T5" fmla="*/ 4 h 72"/>
                <a:gd name="T6" fmla="*/ 23 w 39"/>
                <a:gd name="T7" fmla="*/ 10 h 72"/>
                <a:gd name="T8" fmla="*/ 29 w 39"/>
                <a:gd name="T9" fmla="*/ 15 h 72"/>
                <a:gd name="T10" fmla="*/ 39 w 39"/>
                <a:gd name="T11" fmla="*/ 36 h 72"/>
                <a:gd name="T12" fmla="*/ 29 w 39"/>
                <a:gd name="T13" fmla="*/ 46 h 72"/>
                <a:gd name="T14" fmla="*/ 19 w 39"/>
                <a:gd name="T15" fmla="*/ 38 h 72"/>
                <a:gd name="T16" fmla="*/ 13 w 39"/>
                <a:gd name="T17" fmla="*/ 38 h 72"/>
                <a:gd name="T18" fmla="*/ 13 w 39"/>
                <a:gd name="T19" fmla="*/ 61 h 72"/>
                <a:gd name="T20" fmla="*/ 19 w 39"/>
                <a:gd name="T21" fmla="*/ 61 h 72"/>
                <a:gd name="T22" fmla="*/ 29 w 39"/>
                <a:gd name="T23" fmla="*/ 52 h 72"/>
                <a:gd name="T24" fmla="*/ 39 w 39"/>
                <a:gd name="T25" fmla="*/ 62 h 72"/>
                <a:gd name="T26" fmla="*/ 29 w 39"/>
                <a:gd name="T27" fmla="*/ 72 h 72"/>
                <a:gd name="T28" fmla="*/ 19 w 39"/>
                <a:gd name="T29" fmla="*/ 64 h 72"/>
                <a:gd name="T30" fmla="*/ 9 w 39"/>
                <a:gd name="T31" fmla="*/ 64 h 72"/>
                <a:gd name="T32" fmla="*/ 9 w 39"/>
                <a:gd name="T33" fmla="*/ 62 h 72"/>
                <a:gd name="T34" fmla="*/ 9 w 39"/>
                <a:gd name="T35" fmla="*/ 61 h 72"/>
                <a:gd name="T36" fmla="*/ 9 w 39"/>
                <a:gd name="T37" fmla="*/ 38 h 72"/>
                <a:gd name="T38" fmla="*/ 0 w 39"/>
                <a:gd name="T39" fmla="*/ 38 h 72"/>
                <a:gd name="T40" fmla="*/ 0 w 39"/>
                <a:gd name="T41" fmla="*/ 34 h 72"/>
                <a:gd name="T42" fmla="*/ 9 w 39"/>
                <a:gd name="T43" fmla="*/ 34 h 72"/>
                <a:gd name="T44" fmla="*/ 9 w 39"/>
                <a:gd name="T45" fmla="*/ 11 h 72"/>
                <a:gd name="T46" fmla="*/ 9 w 39"/>
                <a:gd name="T47" fmla="*/ 10 h 72"/>
                <a:gd name="T48" fmla="*/ 9 w 39"/>
                <a:gd name="T49" fmla="*/ 8 h 72"/>
                <a:gd name="T50" fmla="*/ 19 w 39"/>
                <a:gd name="T51" fmla="*/ 8 h 72"/>
                <a:gd name="T52" fmla="*/ 29 w 39"/>
                <a:gd name="T53" fmla="*/ 0 h 72"/>
                <a:gd name="T54" fmla="*/ 39 w 39"/>
                <a:gd name="T55" fmla="*/ 10 h 72"/>
                <a:gd name="T56" fmla="*/ 29 w 39"/>
                <a:gd name="T57" fmla="*/ 20 h 72"/>
                <a:gd name="T58" fmla="*/ 19 w 39"/>
                <a:gd name="T59" fmla="*/ 11 h 72"/>
                <a:gd name="T60" fmla="*/ 13 w 39"/>
                <a:gd name="T61" fmla="*/ 11 h 72"/>
                <a:gd name="T62" fmla="*/ 13 w 39"/>
                <a:gd name="T63" fmla="*/ 34 h 72"/>
                <a:gd name="T64" fmla="*/ 19 w 39"/>
                <a:gd name="T65" fmla="*/ 34 h 72"/>
                <a:gd name="T66" fmla="*/ 29 w 39"/>
                <a:gd name="T67" fmla="*/ 26 h 72"/>
                <a:gd name="T68" fmla="*/ 39 w 39"/>
                <a:gd name="T69" fmla="*/ 36 h 72"/>
                <a:gd name="T70" fmla="*/ 34 w 39"/>
                <a:gd name="T71" fmla="*/ 36 h 72"/>
                <a:gd name="T72" fmla="*/ 29 w 39"/>
                <a:gd name="T73" fmla="*/ 31 h 72"/>
                <a:gd name="T74" fmla="*/ 23 w 39"/>
                <a:gd name="T75" fmla="*/ 36 h 72"/>
                <a:gd name="T76" fmla="*/ 29 w 39"/>
                <a:gd name="T77" fmla="*/ 42 h 72"/>
                <a:gd name="T78" fmla="*/ 34 w 39"/>
                <a:gd name="T79" fmla="*/ 36 h 72"/>
                <a:gd name="T80" fmla="*/ 34 w 39"/>
                <a:gd name="T81" fmla="*/ 62 h 72"/>
                <a:gd name="T82" fmla="*/ 29 w 39"/>
                <a:gd name="T83" fmla="*/ 57 h 72"/>
                <a:gd name="T84" fmla="*/ 23 w 39"/>
                <a:gd name="T85" fmla="*/ 62 h 72"/>
                <a:gd name="T86" fmla="*/ 29 w 39"/>
                <a:gd name="T87" fmla="*/ 68 h 72"/>
                <a:gd name="T88" fmla="*/ 34 w 39"/>
                <a:gd name="T89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" h="72">
                  <a:moveTo>
                    <a:pt x="29" y="15"/>
                  </a:moveTo>
                  <a:cubicBezTo>
                    <a:pt x="32" y="15"/>
                    <a:pt x="34" y="13"/>
                    <a:pt x="34" y="10"/>
                  </a:cubicBezTo>
                  <a:cubicBezTo>
                    <a:pt x="34" y="7"/>
                    <a:pt x="32" y="4"/>
                    <a:pt x="29" y="4"/>
                  </a:cubicBezTo>
                  <a:cubicBezTo>
                    <a:pt x="26" y="4"/>
                    <a:pt x="23" y="7"/>
                    <a:pt x="23" y="10"/>
                  </a:cubicBezTo>
                  <a:cubicBezTo>
                    <a:pt x="23" y="13"/>
                    <a:pt x="26" y="15"/>
                    <a:pt x="29" y="15"/>
                  </a:cubicBezTo>
                  <a:close/>
                  <a:moveTo>
                    <a:pt x="39" y="36"/>
                  </a:moveTo>
                  <a:cubicBezTo>
                    <a:pt x="39" y="42"/>
                    <a:pt x="34" y="46"/>
                    <a:pt x="29" y="46"/>
                  </a:cubicBezTo>
                  <a:cubicBezTo>
                    <a:pt x="24" y="46"/>
                    <a:pt x="20" y="42"/>
                    <a:pt x="19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56"/>
                    <a:pt x="24" y="52"/>
                    <a:pt x="29" y="52"/>
                  </a:cubicBezTo>
                  <a:cubicBezTo>
                    <a:pt x="34" y="52"/>
                    <a:pt x="39" y="57"/>
                    <a:pt x="39" y="62"/>
                  </a:cubicBezTo>
                  <a:cubicBezTo>
                    <a:pt x="39" y="68"/>
                    <a:pt x="34" y="72"/>
                    <a:pt x="29" y="72"/>
                  </a:cubicBezTo>
                  <a:cubicBezTo>
                    <a:pt x="24" y="72"/>
                    <a:pt x="20" y="69"/>
                    <a:pt x="1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3"/>
                    <a:pt x="24" y="0"/>
                    <a:pt x="29" y="0"/>
                  </a:cubicBezTo>
                  <a:cubicBezTo>
                    <a:pt x="34" y="0"/>
                    <a:pt x="39" y="4"/>
                    <a:pt x="39" y="10"/>
                  </a:cubicBezTo>
                  <a:cubicBezTo>
                    <a:pt x="39" y="15"/>
                    <a:pt x="34" y="20"/>
                    <a:pt x="29" y="20"/>
                  </a:cubicBezTo>
                  <a:cubicBezTo>
                    <a:pt x="24" y="20"/>
                    <a:pt x="20" y="16"/>
                    <a:pt x="19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30"/>
                    <a:pt x="24" y="26"/>
                    <a:pt x="29" y="26"/>
                  </a:cubicBezTo>
                  <a:cubicBezTo>
                    <a:pt x="34" y="26"/>
                    <a:pt x="39" y="31"/>
                    <a:pt x="39" y="36"/>
                  </a:cubicBezTo>
                  <a:close/>
                  <a:moveTo>
                    <a:pt x="34" y="36"/>
                  </a:moveTo>
                  <a:cubicBezTo>
                    <a:pt x="34" y="33"/>
                    <a:pt x="32" y="31"/>
                    <a:pt x="29" y="31"/>
                  </a:cubicBezTo>
                  <a:cubicBezTo>
                    <a:pt x="26" y="31"/>
                    <a:pt x="23" y="33"/>
                    <a:pt x="23" y="36"/>
                  </a:cubicBezTo>
                  <a:cubicBezTo>
                    <a:pt x="23" y="39"/>
                    <a:pt x="26" y="42"/>
                    <a:pt x="29" y="42"/>
                  </a:cubicBezTo>
                  <a:cubicBezTo>
                    <a:pt x="32" y="42"/>
                    <a:pt x="34" y="39"/>
                    <a:pt x="34" y="36"/>
                  </a:cubicBezTo>
                  <a:close/>
                  <a:moveTo>
                    <a:pt x="34" y="62"/>
                  </a:moveTo>
                  <a:cubicBezTo>
                    <a:pt x="34" y="59"/>
                    <a:pt x="32" y="57"/>
                    <a:pt x="29" y="57"/>
                  </a:cubicBezTo>
                  <a:cubicBezTo>
                    <a:pt x="26" y="57"/>
                    <a:pt x="23" y="59"/>
                    <a:pt x="23" y="62"/>
                  </a:cubicBezTo>
                  <a:cubicBezTo>
                    <a:pt x="23" y="65"/>
                    <a:pt x="26" y="68"/>
                    <a:pt x="29" y="68"/>
                  </a:cubicBezTo>
                  <a:cubicBezTo>
                    <a:pt x="32" y="68"/>
                    <a:pt x="34" y="65"/>
                    <a:pt x="34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8" name="Freeform 118"/>
            <p:cNvSpPr/>
            <p:nvPr/>
          </p:nvSpPr>
          <p:spPr bwMode="auto">
            <a:xfrm>
              <a:off x="4331" y="5654"/>
              <a:ext cx="285" cy="220"/>
            </a:xfrm>
            <a:custGeom>
              <a:avLst/>
              <a:gdLst>
                <a:gd name="T0" fmla="*/ 30 w 61"/>
                <a:gd name="T1" fmla="*/ 47 h 47"/>
                <a:gd name="T2" fmla="*/ 0 w 61"/>
                <a:gd name="T3" fmla="*/ 28 h 47"/>
                <a:gd name="T4" fmla="*/ 0 w 61"/>
                <a:gd name="T5" fmla="*/ 17 h 47"/>
                <a:gd name="T6" fmla="*/ 19 w 61"/>
                <a:gd name="T7" fmla="*/ 0 h 47"/>
                <a:gd name="T8" fmla="*/ 31 w 61"/>
                <a:gd name="T9" fmla="*/ 34 h 47"/>
                <a:gd name="T10" fmla="*/ 42 w 61"/>
                <a:gd name="T11" fmla="*/ 0 h 47"/>
                <a:gd name="T12" fmla="*/ 61 w 61"/>
                <a:gd name="T13" fmla="*/ 17 h 47"/>
                <a:gd name="T14" fmla="*/ 61 w 61"/>
                <a:gd name="T15" fmla="*/ 28 h 47"/>
                <a:gd name="T16" fmla="*/ 31 w 61"/>
                <a:gd name="T17" fmla="*/ 47 h 47"/>
                <a:gd name="T18" fmla="*/ 30 w 61"/>
                <a:gd name="T1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7">
                  <a:moveTo>
                    <a:pt x="30" y="47"/>
                  </a:moveTo>
                  <a:cubicBezTo>
                    <a:pt x="4" y="47"/>
                    <a:pt x="0" y="28"/>
                    <a:pt x="0" y="2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6"/>
                    <a:pt x="11" y="2"/>
                    <a:pt x="19" y="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1" y="2"/>
                    <a:pt x="61" y="6"/>
                    <a:pt x="61" y="1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58" y="47"/>
                    <a:pt x="31" y="47"/>
                  </a:cubicBezTo>
                  <a:lnTo>
                    <a:pt x="3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39" name="Freeform 119"/>
            <p:cNvSpPr/>
            <p:nvPr/>
          </p:nvSpPr>
          <p:spPr bwMode="auto">
            <a:xfrm>
              <a:off x="4451" y="5682"/>
              <a:ext cx="42" cy="113"/>
            </a:xfrm>
            <a:custGeom>
              <a:avLst/>
              <a:gdLst>
                <a:gd name="T0" fmla="*/ 21 w 21"/>
                <a:gd name="T1" fmla="*/ 22 h 57"/>
                <a:gd name="T2" fmla="*/ 12 w 21"/>
                <a:gd name="T3" fmla="*/ 57 h 57"/>
                <a:gd name="T4" fmla="*/ 0 w 21"/>
                <a:gd name="T5" fmla="*/ 22 h 57"/>
                <a:gd name="T6" fmla="*/ 7 w 21"/>
                <a:gd name="T7" fmla="*/ 0 h 57"/>
                <a:gd name="T8" fmla="*/ 12 w 21"/>
                <a:gd name="T9" fmla="*/ 0 h 57"/>
                <a:gd name="T10" fmla="*/ 17 w 21"/>
                <a:gd name="T11" fmla="*/ 0 h 57"/>
                <a:gd name="T12" fmla="*/ 21 w 21"/>
                <a:gd name="T13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7">
                  <a:moveTo>
                    <a:pt x="21" y="22"/>
                  </a:moveTo>
                  <a:lnTo>
                    <a:pt x="12" y="57"/>
                  </a:lnTo>
                  <a:lnTo>
                    <a:pt x="0" y="22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0" name="Freeform 120"/>
            <p:cNvSpPr/>
            <p:nvPr/>
          </p:nvSpPr>
          <p:spPr bwMode="auto">
            <a:xfrm>
              <a:off x="4410" y="5520"/>
              <a:ext cx="127" cy="144"/>
            </a:xfrm>
            <a:custGeom>
              <a:avLst/>
              <a:gdLst>
                <a:gd name="T0" fmla="*/ 0 w 27"/>
                <a:gd name="T1" fmla="*/ 16 h 31"/>
                <a:gd name="T2" fmla="*/ 2 w 27"/>
                <a:gd name="T3" fmla="*/ 12 h 31"/>
                <a:gd name="T4" fmla="*/ 14 w 27"/>
                <a:gd name="T5" fmla="*/ 0 h 31"/>
                <a:gd name="T6" fmla="*/ 26 w 27"/>
                <a:gd name="T7" fmla="*/ 12 h 31"/>
                <a:gd name="T8" fmla="*/ 27 w 27"/>
                <a:gd name="T9" fmla="*/ 16 h 31"/>
                <a:gd name="T10" fmla="*/ 25 w 27"/>
                <a:gd name="T11" fmla="*/ 20 h 31"/>
                <a:gd name="T12" fmla="*/ 14 w 27"/>
                <a:gd name="T13" fmla="*/ 31 h 31"/>
                <a:gd name="T14" fmla="*/ 2 w 27"/>
                <a:gd name="T15" fmla="*/ 20 h 31"/>
                <a:gd name="T16" fmla="*/ 0 w 27"/>
                <a:gd name="T17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0" y="16"/>
                  </a:moveTo>
                  <a:cubicBezTo>
                    <a:pt x="0" y="13"/>
                    <a:pt x="1" y="13"/>
                    <a:pt x="2" y="12"/>
                  </a:cubicBezTo>
                  <a:cubicBezTo>
                    <a:pt x="2" y="5"/>
                    <a:pt x="5" y="0"/>
                    <a:pt x="14" y="0"/>
                  </a:cubicBezTo>
                  <a:cubicBezTo>
                    <a:pt x="22" y="0"/>
                    <a:pt x="25" y="5"/>
                    <a:pt x="26" y="12"/>
                  </a:cubicBezTo>
                  <a:cubicBezTo>
                    <a:pt x="27" y="13"/>
                    <a:pt x="27" y="14"/>
                    <a:pt x="27" y="16"/>
                  </a:cubicBezTo>
                  <a:cubicBezTo>
                    <a:pt x="26" y="19"/>
                    <a:pt x="26" y="19"/>
                    <a:pt x="25" y="20"/>
                  </a:cubicBezTo>
                  <a:cubicBezTo>
                    <a:pt x="23" y="26"/>
                    <a:pt x="17" y="31"/>
                    <a:pt x="14" y="31"/>
                  </a:cubicBezTo>
                  <a:cubicBezTo>
                    <a:pt x="10" y="31"/>
                    <a:pt x="4" y="26"/>
                    <a:pt x="2" y="20"/>
                  </a:cubicBezTo>
                  <a:cubicBezTo>
                    <a:pt x="2" y="19"/>
                    <a:pt x="1" y="19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976938" y="4094480"/>
            <a:ext cx="296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制定开发需求说明书模板</a:t>
            </a:r>
            <a:endParaRPr lang="zh-CN" altLang="en-US"/>
          </a:p>
          <a:p>
            <a:r>
              <a:rPr lang="zh-CN" altLang="en-US"/>
              <a:t>制定程序设计规范文档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789873" y="4094480"/>
            <a:ext cx="2968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熟悉系统现状，</a:t>
            </a:r>
            <a:endParaRPr lang="zh-CN" altLang="en-US"/>
          </a:p>
          <a:p>
            <a:r>
              <a:rPr lang="zh-CN" altLang="en-US"/>
              <a:t>熟悉</a:t>
            </a:r>
            <a:r>
              <a:rPr lang="en-US" altLang="zh-CN"/>
              <a:t>SAP ERP</a:t>
            </a:r>
            <a:r>
              <a:rPr lang="zh-CN" altLang="en-US"/>
              <a:t>系统操作</a:t>
            </a:r>
            <a:endParaRPr lang="zh-CN" altLang="en-US"/>
          </a:p>
          <a:p>
            <a:r>
              <a:rPr lang="zh-CN" altLang="en-US"/>
              <a:t>了解企业信息系统，</a:t>
            </a:r>
            <a:endParaRPr lang="zh-CN" altLang="en-US"/>
          </a:p>
          <a:p>
            <a:r>
              <a:rPr lang="zh-CN" altLang="en-US"/>
              <a:t>了解数据流转集成开发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141778" y="4094480"/>
            <a:ext cx="2968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加强科顺内部开发人员对</a:t>
            </a:r>
            <a:r>
              <a:rPr lang="en-US" altLang="zh-CN"/>
              <a:t>SAP</a:t>
            </a:r>
            <a:r>
              <a:rPr lang="zh-CN" altLang="en-US"/>
              <a:t>开发集成的了解，</a:t>
            </a:r>
            <a:endParaRPr lang="zh-CN" altLang="en-US"/>
          </a:p>
          <a:p>
            <a:r>
              <a:rPr lang="zh-CN" altLang="en-US"/>
              <a:t>组织培训</a:t>
            </a:r>
            <a:r>
              <a:rPr lang="en-US" altLang="zh-CN"/>
              <a:t>abap</a:t>
            </a:r>
            <a:r>
              <a:rPr lang="zh-CN" altLang="en-US"/>
              <a:t>开发为后期集成开发打基础</a:t>
            </a:r>
            <a:endParaRPr lang="zh-CN" altLang="en-US"/>
          </a:p>
          <a:p>
            <a:r>
              <a:rPr lang="zh-CN" altLang="en-US"/>
              <a:t>与顾问沟通技术，学习和突破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40245" y="372618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文档</a:t>
            </a:r>
            <a:endParaRPr lang="zh-CN" altLang="en-US" sz="1600" b="1"/>
          </a:p>
        </p:txBody>
      </p:sp>
      <p:sp>
        <p:nvSpPr>
          <p:cNvPr id="4" name="文本框 3"/>
          <p:cNvSpPr txBox="1"/>
          <p:nvPr/>
        </p:nvSpPr>
        <p:spPr>
          <a:xfrm>
            <a:off x="9885680" y="37572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培训</a:t>
            </a:r>
            <a:endParaRPr lang="zh-CN" altLang="en-US"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3390900" y="369189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了解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蓝图阶段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蓝图阶段工作说明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30835" y="4526915"/>
            <a:ext cx="2400935" cy="1193165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蓝图阶段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5600" y="2628265"/>
            <a:ext cx="1890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开发模板确定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</a:rPr>
              <a:t>开发需求沟通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开发方案准备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集成方案沟通</a:t>
            </a:r>
            <a:endParaRPr lang="zh-CN" altLang="en-US" sz="1600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业务开发设计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/>
              <a:t>风险分析把控</a:t>
            </a:r>
            <a:endParaRPr lang="zh-CN" altLang="en-US" sz="1600"/>
          </a:p>
        </p:txBody>
      </p:sp>
      <p:grpSp>
        <p:nvGrpSpPr>
          <p:cNvPr id="8" name="组合 7"/>
          <p:cNvGrpSpPr/>
          <p:nvPr/>
        </p:nvGrpSpPr>
        <p:grpSpPr>
          <a:xfrm>
            <a:off x="6697980" y="2596515"/>
            <a:ext cx="1133475" cy="991870"/>
            <a:chOff x="13372" y="5342"/>
            <a:chExt cx="706" cy="706"/>
          </a:xfrm>
        </p:grpSpPr>
        <p:sp>
          <p:nvSpPr>
            <p:cNvPr id="1508" name="Oval 188"/>
            <p:cNvSpPr>
              <a:spLocks noChangeArrowheads="1"/>
            </p:cNvSpPr>
            <p:nvPr/>
          </p:nvSpPr>
          <p:spPr bwMode="auto">
            <a:xfrm>
              <a:off x="13372" y="53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9" name="Freeform 189"/>
            <p:cNvSpPr/>
            <p:nvPr/>
          </p:nvSpPr>
          <p:spPr bwMode="auto">
            <a:xfrm>
              <a:off x="13546" y="5674"/>
              <a:ext cx="354" cy="214"/>
            </a:xfrm>
            <a:custGeom>
              <a:avLst/>
              <a:gdLst>
                <a:gd name="T0" fmla="*/ 179 w 179"/>
                <a:gd name="T1" fmla="*/ 40 h 108"/>
                <a:gd name="T2" fmla="*/ 179 w 179"/>
                <a:gd name="T3" fmla="*/ 108 h 108"/>
                <a:gd name="T4" fmla="*/ 0 w 179"/>
                <a:gd name="T5" fmla="*/ 108 h 108"/>
                <a:gd name="T6" fmla="*/ 0 w 179"/>
                <a:gd name="T7" fmla="*/ 0 h 108"/>
                <a:gd name="T8" fmla="*/ 40 w 179"/>
                <a:gd name="T9" fmla="*/ 0 h 108"/>
                <a:gd name="T10" fmla="*/ 179 w 179"/>
                <a:gd name="T11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08">
                  <a:moveTo>
                    <a:pt x="179" y="40"/>
                  </a:moveTo>
                  <a:lnTo>
                    <a:pt x="179" y="108"/>
                  </a:lnTo>
                  <a:lnTo>
                    <a:pt x="0" y="108"/>
                  </a:lnTo>
                  <a:lnTo>
                    <a:pt x="0" y="0"/>
                  </a:lnTo>
                  <a:lnTo>
                    <a:pt x="40" y="0"/>
                  </a:lnTo>
                  <a:lnTo>
                    <a:pt x="17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10" name="Freeform 190"/>
            <p:cNvSpPr>
              <a:spLocks noEditPoints="1"/>
            </p:cNvSpPr>
            <p:nvPr/>
          </p:nvSpPr>
          <p:spPr bwMode="auto">
            <a:xfrm>
              <a:off x="13584" y="5458"/>
              <a:ext cx="285" cy="257"/>
            </a:xfrm>
            <a:custGeom>
              <a:avLst/>
              <a:gdLst>
                <a:gd name="T0" fmla="*/ 26 w 144"/>
                <a:gd name="T1" fmla="*/ 94 h 130"/>
                <a:gd name="T2" fmla="*/ 0 w 144"/>
                <a:gd name="T3" fmla="*/ 94 h 130"/>
                <a:gd name="T4" fmla="*/ 0 w 144"/>
                <a:gd name="T5" fmla="*/ 0 h 130"/>
                <a:gd name="T6" fmla="*/ 144 w 144"/>
                <a:gd name="T7" fmla="*/ 0 h 130"/>
                <a:gd name="T8" fmla="*/ 144 w 144"/>
                <a:gd name="T9" fmla="*/ 130 h 130"/>
                <a:gd name="T10" fmla="*/ 26 w 144"/>
                <a:gd name="T11" fmla="*/ 94 h 130"/>
                <a:gd name="T12" fmla="*/ 118 w 144"/>
                <a:gd name="T13" fmla="*/ 78 h 130"/>
                <a:gd name="T14" fmla="*/ 118 w 144"/>
                <a:gd name="T15" fmla="*/ 71 h 130"/>
                <a:gd name="T16" fmla="*/ 28 w 144"/>
                <a:gd name="T17" fmla="*/ 71 h 130"/>
                <a:gd name="T18" fmla="*/ 28 w 144"/>
                <a:gd name="T19" fmla="*/ 78 h 130"/>
                <a:gd name="T20" fmla="*/ 118 w 144"/>
                <a:gd name="T21" fmla="*/ 78 h 130"/>
                <a:gd name="T22" fmla="*/ 115 w 144"/>
                <a:gd name="T23" fmla="*/ 54 h 130"/>
                <a:gd name="T24" fmla="*/ 115 w 144"/>
                <a:gd name="T25" fmla="*/ 47 h 130"/>
                <a:gd name="T26" fmla="*/ 26 w 144"/>
                <a:gd name="T27" fmla="*/ 47 h 130"/>
                <a:gd name="T28" fmla="*/ 26 w 144"/>
                <a:gd name="T29" fmla="*/ 54 h 130"/>
                <a:gd name="T30" fmla="*/ 115 w 144"/>
                <a:gd name="T31" fmla="*/ 54 h 130"/>
                <a:gd name="T32" fmla="*/ 115 w 144"/>
                <a:gd name="T33" fmla="*/ 33 h 130"/>
                <a:gd name="T34" fmla="*/ 115 w 144"/>
                <a:gd name="T35" fmla="*/ 26 h 130"/>
                <a:gd name="T36" fmla="*/ 26 w 144"/>
                <a:gd name="T37" fmla="*/ 26 h 130"/>
                <a:gd name="T38" fmla="*/ 26 w 144"/>
                <a:gd name="T39" fmla="*/ 33 h 130"/>
                <a:gd name="T40" fmla="*/ 115 w 144"/>
                <a:gd name="T41" fmla="*/ 3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130">
                  <a:moveTo>
                    <a:pt x="26" y="94"/>
                  </a:moveTo>
                  <a:lnTo>
                    <a:pt x="0" y="9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30"/>
                  </a:lnTo>
                  <a:lnTo>
                    <a:pt x="26" y="94"/>
                  </a:lnTo>
                  <a:close/>
                  <a:moveTo>
                    <a:pt x="118" y="78"/>
                  </a:moveTo>
                  <a:lnTo>
                    <a:pt x="118" y="71"/>
                  </a:lnTo>
                  <a:lnTo>
                    <a:pt x="28" y="71"/>
                  </a:lnTo>
                  <a:lnTo>
                    <a:pt x="28" y="78"/>
                  </a:lnTo>
                  <a:lnTo>
                    <a:pt x="118" y="78"/>
                  </a:lnTo>
                  <a:close/>
                  <a:moveTo>
                    <a:pt x="115" y="54"/>
                  </a:moveTo>
                  <a:lnTo>
                    <a:pt x="115" y="47"/>
                  </a:lnTo>
                  <a:lnTo>
                    <a:pt x="26" y="47"/>
                  </a:lnTo>
                  <a:lnTo>
                    <a:pt x="26" y="54"/>
                  </a:lnTo>
                  <a:lnTo>
                    <a:pt x="115" y="54"/>
                  </a:lnTo>
                  <a:close/>
                  <a:moveTo>
                    <a:pt x="115" y="33"/>
                  </a:moveTo>
                  <a:lnTo>
                    <a:pt x="115" y="26"/>
                  </a:lnTo>
                  <a:lnTo>
                    <a:pt x="26" y="26"/>
                  </a:lnTo>
                  <a:lnTo>
                    <a:pt x="26" y="33"/>
                  </a:lnTo>
                  <a:lnTo>
                    <a:pt x="115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976938" y="3998595"/>
            <a:ext cx="2968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确定开发需求说明书模板</a:t>
            </a:r>
            <a:endParaRPr lang="zh-CN" altLang="en-US"/>
          </a:p>
          <a:p>
            <a:r>
              <a:rPr lang="zh-CN" altLang="en-US"/>
              <a:t>确定程序设计规范文档</a:t>
            </a:r>
            <a:endParaRPr lang="zh-CN" altLang="en-US"/>
          </a:p>
          <a:p>
            <a:r>
              <a:rPr lang="zh-CN" altLang="en-US"/>
              <a:t>学习顾问的方法，做好内部开发的工作任务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69945" y="2661920"/>
            <a:ext cx="1016635" cy="926465"/>
            <a:chOff x="6065" y="4246"/>
            <a:chExt cx="706" cy="706"/>
          </a:xfrm>
        </p:grpSpPr>
        <p:sp>
          <p:nvSpPr>
            <p:cNvPr id="1382" name="Oval 62"/>
            <p:cNvSpPr>
              <a:spLocks noChangeArrowheads="1"/>
            </p:cNvSpPr>
            <p:nvPr/>
          </p:nvSpPr>
          <p:spPr bwMode="auto">
            <a:xfrm>
              <a:off x="6065" y="42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3" name="Freeform 63"/>
            <p:cNvSpPr/>
            <p:nvPr/>
          </p:nvSpPr>
          <p:spPr bwMode="auto">
            <a:xfrm>
              <a:off x="6542" y="4471"/>
              <a:ext cx="65" cy="93"/>
            </a:xfrm>
            <a:custGeom>
              <a:avLst/>
              <a:gdLst>
                <a:gd name="T0" fmla="*/ 0 w 14"/>
                <a:gd name="T1" fmla="*/ 0 h 20"/>
                <a:gd name="T2" fmla="*/ 14 w 14"/>
                <a:gd name="T3" fmla="*/ 20 h 20"/>
                <a:gd name="T4" fmla="*/ 9 w 14"/>
                <a:gd name="T5" fmla="*/ 19 h 20"/>
                <a:gd name="T6" fmla="*/ 0 w 14"/>
                <a:gd name="T7" fmla="*/ 4 h 20"/>
                <a:gd name="T8" fmla="*/ 0 w 1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6" y="5"/>
                    <a:pt x="11" y="12"/>
                    <a:pt x="14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3"/>
                    <a:pt x="4" y="8"/>
                    <a:pt x="0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4" name="Freeform 64"/>
            <p:cNvSpPr/>
            <p:nvPr/>
          </p:nvSpPr>
          <p:spPr bwMode="auto">
            <a:xfrm>
              <a:off x="6317" y="4794"/>
              <a:ext cx="198" cy="34"/>
            </a:xfrm>
            <a:custGeom>
              <a:avLst/>
              <a:gdLst>
                <a:gd name="T0" fmla="*/ 42 w 42"/>
                <a:gd name="T1" fmla="*/ 1 h 7"/>
                <a:gd name="T2" fmla="*/ 21 w 42"/>
                <a:gd name="T3" fmla="*/ 7 h 7"/>
                <a:gd name="T4" fmla="*/ 0 w 42"/>
                <a:gd name="T5" fmla="*/ 1 h 7"/>
                <a:gd name="T6" fmla="*/ 5 w 42"/>
                <a:gd name="T7" fmla="*/ 0 h 7"/>
                <a:gd name="T8" fmla="*/ 21 w 42"/>
                <a:gd name="T9" fmla="*/ 3 h 7"/>
                <a:gd name="T10" fmla="*/ 37 w 42"/>
                <a:gd name="T11" fmla="*/ 0 h 7"/>
                <a:gd name="T12" fmla="*/ 42 w 42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">
                  <a:moveTo>
                    <a:pt x="42" y="1"/>
                  </a:moveTo>
                  <a:cubicBezTo>
                    <a:pt x="36" y="5"/>
                    <a:pt x="29" y="7"/>
                    <a:pt x="21" y="7"/>
                  </a:cubicBezTo>
                  <a:cubicBezTo>
                    <a:pt x="13" y="7"/>
                    <a:pt x="6" y="5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2"/>
                    <a:pt x="15" y="3"/>
                    <a:pt x="21" y="3"/>
                  </a:cubicBezTo>
                  <a:cubicBezTo>
                    <a:pt x="27" y="3"/>
                    <a:pt x="32" y="2"/>
                    <a:pt x="37" y="0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5" name="Freeform 65"/>
            <p:cNvSpPr/>
            <p:nvPr/>
          </p:nvSpPr>
          <p:spPr bwMode="auto">
            <a:xfrm>
              <a:off x="6224" y="4471"/>
              <a:ext cx="65" cy="93"/>
            </a:xfrm>
            <a:custGeom>
              <a:avLst/>
              <a:gdLst>
                <a:gd name="T0" fmla="*/ 0 w 14"/>
                <a:gd name="T1" fmla="*/ 20 h 20"/>
                <a:gd name="T2" fmla="*/ 14 w 14"/>
                <a:gd name="T3" fmla="*/ 0 h 20"/>
                <a:gd name="T4" fmla="*/ 14 w 14"/>
                <a:gd name="T5" fmla="*/ 4 h 20"/>
                <a:gd name="T6" fmla="*/ 4 w 14"/>
                <a:gd name="T7" fmla="*/ 19 h 20"/>
                <a:gd name="T8" fmla="*/ 0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0" y="20"/>
                  </a:moveTo>
                  <a:cubicBezTo>
                    <a:pt x="3" y="12"/>
                    <a:pt x="8" y="5"/>
                    <a:pt x="14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9"/>
                    <a:pt x="7" y="14"/>
                    <a:pt x="4" y="19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6" name="Freeform 66"/>
            <p:cNvSpPr/>
            <p:nvPr/>
          </p:nvSpPr>
          <p:spPr bwMode="auto">
            <a:xfrm>
              <a:off x="6326" y="4406"/>
              <a:ext cx="182" cy="144"/>
            </a:xfrm>
            <a:custGeom>
              <a:avLst/>
              <a:gdLst>
                <a:gd name="T0" fmla="*/ 39 w 39"/>
                <a:gd name="T1" fmla="*/ 18 h 31"/>
                <a:gd name="T2" fmla="*/ 20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19 w 39"/>
                <a:gd name="T13" fmla="*/ 23 h 31"/>
                <a:gd name="T14" fmla="*/ 27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6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2"/>
                    <a:pt x="12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2" y="2"/>
                    <a:pt x="39" y="5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7" name="Freeform 67"/>
            <p:cNvSpPr/>
            <p:nvPr/>
          </p:nvSpPr>
          <p:spPr bwMode="auto">
            <a:xfrm>
              <a:off x="6402" y="4424"/>
              <a:ext cx="28" cy="75"/>
            </a:xfrm>
            <a:custGeom>
              <a:avLst/>
              <a:gdLst>
                <a:gd name="T0" fmla="*/ 0 w 14"/>
                <a:gd name="T1" fmla="*/ 14 h 38"/>
                <a:gd name="T2" fmla="*/ 5 w 14"/>
                <a:gd name="T3" fmla="*/ 0 h 38"/>
                <a:gd name="T4" fmla="*/ 7 w 14"/>
                <a:gd name="T5" fmla="*/ 0 h 38"/>
                <a:gd name="T6" fmla="*/ 9 w 14"/>
                <a:gd name="T7" fmla="*/ 0 h 38"/>
                <a:gd name="T8" fmla="*/ 14 w 14"/>
                <a:gd name="T9" fmla="*/ 14 h 38"/>
                <a:gd name="T10" fmla="*/ 7 w 14"/>
                <a:gd name="T11" fmla="*/ 38 h 38"/>
                <a:gd name="T12" fmla="*/ 0 w 14"/>
                <a:gd name="T13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8">
                  <a:moveTo>
                    <a:pt x="0" y="14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4" y="14"/>
                  </a:lnTo>
                  <a:lnTo>
                    <a:pt x="7" y="3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8" name="Freeform 68"/>
            <p:cNvSpPr/>
            <p:nvPr/>
          </p:nvSpPr>
          <p:spPr bwMode="auto">
            <a:xfrm>
              <a:off x="6374" y="4317"/>
              <a:ext cx="83" cy="99"/>
            </a:xfrm>
            <a:custGeom>
              <a:avLst/>
              <a:gdLst>
                <a:gd name="T0" fmla="*/ 16 w 18"/>
                <a:gd name="T1" fmla="*/ 13 h 21"/>
                <a:gd name="T2" fmla="*/ 9 w 18"/>
                <a:gd name="T3" fmla="*/ 21 h 21"/>
                <a:gd name="T4" fmla="*/ 2 w 18"/>
                <a:gd name="T5" fmla="*/ 13 h 21"/>
                <a:gd name="T6" fmla="*/ 1 w 18"/>
                <a:gd name="T7" fmla="*/ 11 h 21"/>
                <a:gd name="T8" fmla="*/ 2 w 18"/>
                <a:gd name="T9" fmla="*/ 9 h 21"/>
                <a:gd name="T10" fmla="*/ 9 w 18"/>
                <a:gd name="T11" fmla="*/ 0 h 21"/>
                <a:gd name="T12" fmla="*/ 17 w 18"/>
                <a:gd name="T13" fmla="*/ 9 h 21"/>
                <a:gd name="T14" fmla="*/ 18 w 18"/>
                <a:gd name="T15" fmla="*/ 11 h 21"/>
                <a:gd name="T16" fmla="*/ 16 w 18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1">
                  <a:moveTo>
                    <a:pt x="16" y="13"/>
                  </a:moveTo>
                  <a:cubicBezTo>
                    <a:pt x="15" y="18"/>
                    <a:pt x="11" y="21"/>
                    <a:pt x="9" y="21"/>
                  </a:cubicBezTo>
                  <a:cubicBezTo>
                    <a:pt x="7" y="21"/>
                    <a:pt x="3" y="18"/>
                    <a:pt x="2" y="13"/>
                  </a:cubicBezTo>
                  <a:cubicBezTo>
                    <a:pt x="1" y="13"/>
                    <a:pt x="1" y="13"/>
                    <a:pt x="1" y="11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2" y="4"/>
                    <a:pt x="4" y="0"/>
                    <a:pt x="9" y="0"/>
                  </a:cubicBezTo>
                  <a:cubicBezTo>
                    <a:pt x="15" y="0"/>
                    <a:pt x="17" y="4"/>
                    <a:pt x="17" y="9"/>
                  </a:cubicBezTo>
                  <a:cubicBezTo>
                    <a:pt x="17" y="9"/>
                    <a:pt x="18" y="9"/>
                    <a:pt x="18" y="11"/>
                  </a:cubicBezTo>
                  <a:cubicBezTo>
                    <a:pt x="17" y="13"/>
                    <a:pt x="17" y="13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89" name="Freeform 69"/>
            <p:cNvSpPr/>
            <p:nvPr/>
          </p:nvSpPr>
          <p:spPr bwMode="auto">
            <a:xfrm>
              <a:off x="6176" y="4653"/>
              <a:ext cx="184" cy="144"/>
            </a:xfrm>
            <a:custGeom>
              <a:avLst/>
              <a:gdLst>
                <a:gd name="T0" fmla="*/ 39 w 39"/>
                <a:gd name="T1" fmla="*/ 18 h 31"/>
                <a:gd name="T2" fmla="*/ 19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19 w 39"/>
                <a:gd name="T13" fmla="*/ 22 h 31"/>
                <a:gd name="T14" fmla="*/ 26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6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6" y="1"/>
                    <a:pt x="12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2" y="1"/>
                    <a:pt x="39" y="4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0" name="Freeform 70"/>
            <p:cNvSpPr/>
            <p:nvPr/>
          </p:nvSpPr>
          <p:spPr bwMode="auto">
            <a:xfrm>
              <a:off x="6251" y="4673"/>
              <a:ext cx="28" cy="69"/>
            </a:xfrm>
            <a:custGeom>
              <a:avLst/>
              <a:gdLst>
                <a:gd name="T0" fmla="*/ 5 w 14"/>
                <a:gd name="T1" fmla="*/ 0 h 35"/>
                <a:gd name="T2" fmla="*/ 7 w 14"/>
                <a:gd name="T3" fmla="*/ 0 h 35"/>
                <a:gd name="T4" fmla="*/ 10 w 14"/>
                <a:gd name="T5" fmla="*/ 0 h 35"/>
                <a:gd name="T6" fmla="*/ 14 w 14"/>
                <a:gd name="T7" fmla="*/ 14 h 35"/>
                <a:gd name="T8" fmla="*/ 7 w 14"/>
                <a:gd name="T9" fmla="*/ 35 h 35"/>
                <a:gd name="T10" fmla="*/ 0 w 14"/>
                <a:gd name="T11" fmla="*/ 14 h 35"/>
                <a:gd name="T12" fmla="*/ 5 w 1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5">
                  <a:moveTo>
                    <a:pt x="5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4" y="14"/>
                  </a:lnTo>
                  <a:lnTo>
                    <a:pt x="7" y="35"/>
                  </a:lnTo>
                  <a:lnTo>
                    <a:pt x="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1" name="Freeform 71"/>
            <p:cNvSpPr/>
            <p:nvPr/>
          </p:nvSpPr>
          <p:spPr bwMode="auto">
            <a:xfrm>
              <a:off x="6224" y="4564"/>
              <a:ext cx="85" cy="95"/>
            </a:xfrm>
            <a:custGeom>
              <a:avLst/>
              <a:gdLst>
                <a:gd name="T0" fmla="*/ 16 w 18"/>
                <a:gd name="T1" fmla="*/ 13 h 20"/>
                <a:gd name="T2" fmla="*/ 9 w 18"/>
                <a:gd name="T3" fmla="*/ 20 h 20"/>
                <a:gd name="T4" fmla="*/ 2 w 18"/>
                <a:gd name="T5" fmla="*/ 13 h 20"/>
                <a:gd name="T6" fmla="*/ 1 w 18"/>
                <a:gd name="T7" fmla="*/ 11 h 20"/>
                <a:gd name="T8" fmla="*/ 1 w 18"/>
                <a:gd name="T9" fmla="*/ 9 h 20"/>
                <a:gd name="T10" fmla="*/ 9 w 18"/>
                <a:gd name="T11" fmla="*/ 0 h 20"/>
                <a:gd name="T12" fmla="*/ 17 w 18"/>
                <a:gd name="T13" fmla="*/ 9 h 20"/>
                <a:gd name="T14" fmla="*/ 17 w 18"/>
                <a:gd name="T15" fmla="*/ 11 h 20"/>
                <a:gd name="T16" fmla="*/ 16 w 18"/>
                <a:gd name="T17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16" y="13"/>
                  </a:moveTo>
                  <a:cubicBezTo>
                    <a:pt x="15" y="17"/>
                    <a:pt x="11" y="20"/>
                    <a:pt x="9" y="20"/>
                  </a:cubicBezTo>
                  <a:cubicBezTo>
                    <a:pt x="7" y="20"/>
                    <a:pt x="3" y="17"/>
                    <a:pt x="2" y="13"/>
                  </a:cubicBezTo>
                  <a:cubicBezTo>
                    <a:pt x="1" y="13"/>
                    <a:pt x="1" y="13"/>
                    <a:pt x="1" y="11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2" y="4"/>
                    <a:pt x="4" y="0"/>
                    <a:pt x="9" y="0"/>
                  </a:cubicBezTo>
                  <a:cubicBezTo>
                    <a:pt x="14" y="0"/>
                    <a:pt x="16" y="4"/>
                    <a:pt x="17" y="9"/>
                  </a:cubicBezTo>
                  <a:cubicBezTo>
                    <a:pt x="17" y="9"/>
                    <a:pt x="18" y="9"/>
                    <a:pt x="17" y="11"/>
                  </a:cubicBezTo>
                  <a:cubicBezTo>
                    <a:pt x="17" y="13"/>
                    <a:pt x="17" y="13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2" name="Freeform 72"/>
            <p:cNvSpPr/>
            <p:nvPr/>
          </p:nvSpPr>
          <p:spPr bwMode="auto">
            <a:xfrm>
              <a:off x="6471" y="4653"/>
              <a:ext cx="182" cy="144"/>
            </a:xfrm>
            <a:custGeom>
              <a:avLst/>
              <a:gdLst>
                <a:gd name="T0" fmla="*/ 39 w 39"/>
                <a:gd name="T1" fmla="*/ 18 h 31"/>
                <a:gd name="T2" fmla="*/ 20 w 39"/>
                <a:gd name="T3" fmla="*/ 31 h 31"/>
                <a:gd name="T4" fmla="*/ 19 w 39"/>
                <a:gd name="T5" fmla="*/ 31 h 31"/>
                <a:gd name="T6" fmla="*/ 0 w 39"/>
                <a:gd name="T7" fmla="*/ 18 h 31"/>
                <a:gd name="T8" fmla="*/ 0 w 39"/>
                <a:gd name="T9" fmla="*/ 11 h 31"/>
                <a:gd name="T10" fmla="*/ 12 w 39"/>
                <a:gd name="T11" fmla="*/ 0 h 31"/>
                <a:gd name="T12" fmla="*/ 20 w 39"/>
                <a:gd name="T13" fmla="*/ 22 h 31"/>
                <a:gd name="T14" fmla="*/ 27 w 39"/>
                <a:gd name="T15" fmla="*/ 0 h 31"/>
                <a:gd name="T16" fmla="*/ 39 w 39"/>
                <a:gd name="T17" fmla="*/ 11 h 31"/>
                <a:gd name="T18" fmla="*/ 39 w 39"/>
                <a:gd name="T1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">
                  <a:moveTo>
                    <a:pt x="39" y="18"/>
                  </a:moveTo>
                  <a:cubicBezTo>
                    <a:pt x="39" y="18"/>
                    <a:pt x="37" y="31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" y="31"/>
                    <a:pt x="0" y="18"/>
                    <a:pt x="0" y="1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7" y="1"/>
                    <a:pt x="12" y="0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1"/>
                    <a:pt x="39" y="4"/>
                    <a:pt x="39" y="11"/>
                  </a:cubicBezTo>
                  <a:lnTo>
                    <a:pt x="3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3" name="Freeform 73"/>
            <p:cNvSpPr/>
            <p:nvPr/>
          </p:nvSpPr>
          <p:spPr bwMode="auto">
            <a:xfrm>
              <a:off x="6550" y="4673"/>
              <a:ext cx="30" cy="69"/>
            </a:xfrm>
            <a:custGeom>
              <a:avLst/>
              <a:gdLst>
                <a:gd name="T0" fmla="*/ 3 w 15"/>
                <a:gd name="T1" fmla="*/ 0 h 35"/>
                <a:gd name="T2" fmla="*/ 8 w 15"/>
                <a:gd name="T3" fmla="*/ 0 h 35"/>
                <a:gd name="T4" fmla="*/ 10 w 15"/>
                <a:gd name="T5" fmla="*/ 0 h 35"/>
                <a:gd name="T6" fmla="*/ 15 w 15"/>
                <a:gd name="T7" fmla="*/ 14 h 35"/>
                <a:gd name="T8" fmla="*/ 8 w 15"/>
                <a:gd name="T9" fmla="*/ 35 h 35"/>
                <a:gd name="T10" fmla="*/ 0 w 15"/>
                <a:gd name="T11" fmla="*/ 14 h 35"/>
                <a:gd name="T12" fmla="*/ 3 w 1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5">
                  <a:moveTo>
                    <a:pt x="3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5" y="14"/>
                  </a:lnTo>
                  <a:lnTo>
                    <a:pt x="8" y="35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94" name="Freeform 74"/>
            <p:cNvSpPr/>
            <p:nvPr/>
          </p:nvSpPr>
          <p:spPr bwMode="auto">
            <a:xfrm>
              <a:off x="6522" y="4564"/>
              <a:ext cx="85" cy="95"/>
            </a:xfrm>
            <a:custGeom>
              <a:avLst/>
              <a:gdLst>
                <a:gd name="T0" fmla="*/ 9 w 18"/>
                <a:gd name="T1" fmla="*/ 20 h 20"/>
                <a:gd name="T2" fmla="*/ 2 w 18"/>
                <a:gd name="T3" fmla="*/ 13 h 20"/>
                <a:gd name="T4" fmla="*/ 0 w 18"/>
                <a:gd name="T5" fmla="*/ 11 h 20"/>
                <a:gd name="T6" fmla="*/ 1 w 18"/>
                <a:gd name="T7" fmla="*/ 8 h 20"/>
                <a:gd name="T8" fmla="*/ 9 w 18"/>
                <a:gd name="T9" fmla="*/ 0 h 20"/>
                <a:gd name="T10" fmla="*/ 16 w 18"/>
                <a:gd name="T11" fmla="*/ 8 h 20"/>
                <a:gd name="T12" fmla="*/ 17 w 18"/>
                <a:gd name="T13" fmla="*/ 11 h 20"/>
                <a:gd name="T14" fmla="*/ 16 w 18"/>
                <a:gd name="T15" fmla="*/ 13 h 20"/>
                <a:gd name="T16" fmla="*/ 9 w 1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0">
                  <a:moveTo>
                    <a:pt x="9" y="20"/>
                  </a:moveTo>
                  <a:cubicBezTo>
                    <a:pt x="7" y="20"/>
                    <a:pt x="3" y="17"/>
                    <a:pt x="2" y="13"/>
                  </a:cubicBezTo>
                  <a:cubicBezTo>
                    <a:pt x="1" y="13"/>
                    <a:pt x="1" y="12"/>
                    <a:pt x="0" y="11"/>
                  </a:cubicBezTo>
                  <a:cubicBezTo>
                    <a:pt x="0" y="9"/>
                    <a:pt x="1" y="8"/>
                    <a:pt x="1" y="8"/>
                  </a:cubicBezTo>
                  <a:cubicBezTo>
                    <a:pt x="1" y="4"/>
                    <a:pt x="3" y="0"/>
                    <a:pt x="9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7" y="9"/>
                    <a:pt x="18" y="9"/>
                    <a:pt x="17" y="11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5" y="17"/>
                    <a:pt x="11" y="20"/>
                    <a:pt x="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270885" y="3998595"/>
            <a:ext cx="23088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熟悉了解公司业务，</a:t>
            </a:r>
            <a:endParaRPr lang="zh-CN" altLang="en-US"/>
          </a:p>
          <a:p>
            <a:r>
              <a:rPr lang="zh-CN" altLang="en-US"/>
              <a:t>沟通系统集成，</a:t>
            </a:r>
            <a:endParaRPr lang="zh-CN" altLang="en-US"/>
          </a:p>
          <a:p>
            <a:r>
              <a:rPr lang="zh-CN" altLang="en-US"/>
              <a:t>配合顾问，收集开发需求，</a:t>
            </a:r>
            <a:endParaRPr lang="zh-CN" altLang="en-US"/>
          </a:p>
          <a:p>
            <a:r>
              <a:rPr lang="zh-CN" altLang="en-US"/>
              <a:t>熟练</a:t>
            </a:r>
            <a:r>
              <a:rPr lang="en-US" altLang="zh-CN"/>
              <a:t>SAP ERP</a:t>
            </a:r>
            <a:r>
              <a:rPr lang="zh-CN" altLang="en-US"/>
              <a:t>的操作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658350" y="2661920"/>
            <a:ext cx="970280" cy="926465"/>
            <a:chOff x="15210" y="5342"/>
            <a:chExt cx="706" cy="706"/>
          </a:xfrm>
        </p:grpSpPr>
        <p:sp>
          <p:nvSpPr>
            <p:cNvPr id="1137" name="Oval 218"/>
            <p:cNvSpPr>
              <a:spLocks noChangeArrowheads="1"/>
            </p:cNvSpPr>
            <p:nvPr/>
          </p:nvSpPr>
          <p:spPr bwMode="auto">
            <a:xfrm>
              <a:off x="15210" y="5342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8" name="Freeform 219"/>
            <p:cNvSpPr/>
            <p:nvPr/>
          </p:nvSpPr>
          <p:spPr bwMode="auto">
            <a:xfrm>
              <a:off x="15340" y="5706"/>
              <a:ext cx="421" cy="75"/>
            </a:xfrm>
            <a:custGeom>
              <a:avLst/>
              <a:gdLst>
                <a:gd name="T0" fmla="*/ 213 w 213"/>
                <a:gd name="T1" fmla="*/ 38 h 38"/>
                <a:gd name="T2" fmla="*/ 154 w 213"/>
                <a:gd name="T3" fmla="*/ 38 h 38"/>
                <a:gd name="T4" fmla="*/ 59 w 213"/>
                <a:gd name="T5" fmla="*/ 38 h 38"/>
                <a:gd name="T6" fmla="*/ 0 w 213"/>
                <a:gd name="T7" fmla="*/ 38 h 38"/>
                <a:gd name="T8" fmla="*/ 43 w 213"/>
                <a:gd name="T9" fmla="*/ 0 h 38"/>
                <a:gd name="T10" fmla="*/ 107 w 213"/>
                <a:gd name="T11" fmla="*/ 0 h 38"/>
                <a:gd name="T12" fmla="*/ 173 w 213"/>
                <a:gd name="T13" fmla="*/ 0 h 38"/>
                <a:gd name="T14" fmla="*/ 213 w 213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8">
                  <a:moveTo>
                    <a:pt x="213" y="38"/>
                  </a:moveTo>
                  <a:lnTo>
                    <a:pt x="154" y="38"/>
                  </a:lnTo>
                  <a:lnTo>
                    <a:pt x="59" y="38"/>
                  </a:lnTo>
                  <a:lnTo>
                    <a:pt x="0" y="38"/>
                  </a:lnTo>
                  <a:lnTo>
                    <a:pt x="43" y="0"/>
                  </a:lnTo>
                  <a:lnTo>
                    <a:pt x="107" y="0"/>
                  </a:lnTo>
                  <a:lnTo>
                    <a:pt x="173" y="0"/>
                  </a:lnTo>
                  <a:lnTo>
                    <a:pt x="213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39" name="Freeform 220"/>
            <p:cNvSpPr/>
            <p:nvPr/>
          </p:nvSpPr>
          <p:spPr bwMode="auto">
            <a:xfrm>
              <a:off x="15340" y="5805"/>
              <a:ext cx="421" cy="38"/>
            </a:xfrm>
            <a:custGeom>
              <a:avLst/>
              <a:gdLst>
                <a:gd name="T0" fmla="*/ 213 w 213"/>
                <a:gd name="T1" fmla="*/ 19 h 19"/>
                <a:gd name="T2" fmla="*/ 154 w 213"/>
                <a:gd name="T3" fmla="*/ 19 h 19"/>
                <a:gd name="T4" fmla="*/ 59 w 213"/>
                <a:gd name="T5" fmla="*/ 19 h 19"/>
                <a:gd name="T6" fmla="*/ 0 w 213"/>
                <a:gd name="T7" fmla="*/ 19 h 19"/>
                <a:gd name="T8" fmla="*/ 22 w 213"/>
                <a:gd name="T9" fmla="*/ 0 h 19"/>
                <a:gd name="T10" fmla="*/ 194 w 213"/>
                <a:gd name="T11" fmla="*/ 0 h 19"/>
                <a:gd name="T12" fmla="*/ 213 w 21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9">
                  <a:moveTo>
                    <a:pt x="213" y="19"/>
                  </a:moveTo>
                  <a:lnTo>
                    <a:pt x="154" y="19"/>
                  </a:lnTo>
                  <a:lnTo>
                    <a:pt x="59" y="19"/>
                  </a:lnTo>
                  <a:lnTo>
                    <a:pt x="0" y="19"/>
                  </a:lnTo>
                  <a:lnTo>
                    <a:pt x="22" y="0"/>
                  </a:lnTo>
                  <a:lnTo>
                    <a:pt x="194" y="0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0" name="Freeform 221"/>
            <p:cNvSpPr/>
            <p:nvPr/>
          </p:nvSpPr>
          <p:spPr bwMode="auto">
            <a:xfrm>
              <a:off x="15340" y="5870"/>
              <a:ext cx="421" cy="38"/>
            </a:xfrm>
            <a:custGeom>
              <a:avLst/>
              <a:gdLst>
                <a:gd name="T0" fmla="*/ 213 w 213"/>
                <a:gd name="T1" fmla="*/ 19 h 19"/>
                <a:gd name="T2" fmla="*/ 154 w 213"/>
                <a:gd name="T3" fmla="*/ 19 h 19"/>
                <a:gd name="T4" fmla="*/ 59 w 213"/>
                <a:gd name="T5" fmla="*/ 19 h 19"/>
                <a:gd name="T6" fmla="*/ 0 w 213"/>
                <a:gd name="T7" fmla="*/ 19 h 19"/>
                <a:gd name="T8" fmla="*/ 22 w 213"/>
                <a:gd name="T9" fmla="*/ 0 h 19"/>
                <a:gd name="T10" fmla="*/ 194 w 213"/>
                <a:gd name="T11" fmla="*/ 0 h 19"/>
                <a:gd name="T12" fmla="*/ 213 w 213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9">
                  <a:moveTo>
                    <a:pt x="213" y="19"/>
                  </a:moveTo>
                  <a:lnTo>
                    <a:pt x="154" y="19"/>
                  </a:lnTo>
                  <a:lnTo>
                    <a:pt x="59" y="19"/>
                  </a:lnTo>
                  <a:lnTo>
                    <a:pt x="0" y="19"/>
                  </a:lnTo>
                  <a:lnTo>
                    <a:pt x="22" y="0"/>
                  </a:lnTo>
                  <a:lnTo>
                    <a:pt x="194" y="0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41" name="Freeform 222"/>
            <p:cNvSpPr/>
            <p:nvPr/>
          </p:nvSpPr>
          <p:spPr bwMode="auto">
            <a:xfrm>
              <a:off x="15477" y="5425"/>
              <a:ext cx="202" cy="263"/>
            </a:xfrm>
            <a:custGeom>
              <a:avLst/>
              <a:gdLst>
                <a:gd name="T0" fmla="*/ 12 w 43"/>
                <a:gd name="T1" fmla="*/ 52 h 56"/>
                <a:gd name="T2" fmla="*/ 1 w 43"/>
                <a:gd name="T3" fmla="*/ 26 h 56"/>
                <a:gd name="T4" fmla="*/ 4 w 43"/>
                <a:gd name="T5" fmla="*/ 19 h 56"/>
                <a:gd name="T6" fmla="*/ 11 w 43"/>
                <a:gd name="T7" fmla="*/ 22 h 56"/>
                <a:gd name="T8" fmla="*/ 17 w 43"/>
                <a:gd name="T9" fmla="*/ 37 h 56"/>
                <a:gd name="T10" fmla="*/ 32 w 43"/>
                <a:gd name="T11" fmla="*/ 4 h 56"/>
                <a:gd name="T12" fmla="*/ 40 w 43"/>
                <a:gd name="T13" fmla="*/ 2 h 56"/>
                <a:gd name="T14" fmla="*/ 42 w 43"/>
                <a:gd name="T15" fmla="*/ 9 h 56"/>
                <a:gd name="T16" fmla="*/ 22 w 43"/>
                <a:gd name="T17" fmla="*/ 52 h 56"/>
                <a:gd name="T18" fmla="*/ 19 w 43"/>
                <a:gd name="T19" fmla="*/ 55 h 56"/>
                <a:gd name="T20" fmla="*/ 13 w 43"/>
                <a:gd name="T21" fmla="*/ 53 h 56"/>
                <a:gd name="T22" fmla="*/ 13 w 43"/>
                <a:gd name="T23" fmla="*/ 53 h 56"/>
                <a:gd name="T24" fmla="*/ 13 w 43"/>
                <a:gd name="T25" fmla="*/ 53 h 56"/>
                <a:gd name="T26" fmla="*/ 12 w 43"/>
                <a:gd name="T27" fmla="*/ 52 h 56"/>
                <a:gd name="T28" fmla="*/ 12 w 43"/>
                <a:gd name="T29" fmla="*/ 52 h 56"/>
                <a:gd name="T30" fmla="*/ 12 w 43"/>
                <a:gd name="T31" fmla="*/ 52 h 56"/>
                <a:gd name="T32" fmla="*/ 12 w 43"/>
                <a:gd name="T33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56">
                  <a:moveTo>
                    <a:pt x="12" y="52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0" y="23"/>
                    <a:pt x="1" y="20"/>
                    <a:pt x="4" y="19"/>
                  </a:cubicBezTo>
                  <a:cubicBezTo>
                    <a:pt x="7" y="18"/>
                    <a:pt x="10" y="19"/>
                    <a:pt x="11" y="2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4" y="2"/>
                    <a:pt x="37" y="0"/>
                    <a:pt x="40" y="2"/>
                  </a:cubicBezTo>
                  <a:cubicBezTo>
                    <a:pt x="42" y="3"/>
                    <a:pt x="43" y="6"/>
                    <a:pt x="42" y="9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1" y="54"/>
                    <a:pt x="19" y="55"/>
                  </a:cubicBezTo>
                  <a:cubicBezTo>
                    <a:pt x="17" y="56"/>
                    <a:pt x="14" y="55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400540" y="3998595"/>
            <a:ext cx="2625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初步开发设计沟通</a:t>
            </a:r>
            <a:endParaRPr lang="zh-CN" altLang="en-US"/>
          </a:p>
          <a:p>
            <a:r>
              <a:rPr lang="zh-CN" altLang="en-US"/>
              <a:t>对开发风险进行管理把控，制定开发策略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99180" y="36614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沟通</a:t>
            </a:r>
            <a:endParaRPr lang="zh-CN" altLang="en-US" sz="1600" b="1"/>
          </a:p>
        </p:txBody>
      </p:sp>
      <p:sp>
        <p:nvSpPr>
          <p:cNvPr id="9" name="文本框 8"/>
          <p:cNvSpPr txBox="1"/>
          <p:nvPr/>
        </p:nvSpPr>
        <p:spPr>
          <a:xfrm>
            <a:off x="6977380" y="36614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文档</a:t>
            </a:r>
            <a:endParaRPr lang="zh-CN" altLang="en-US" sz="1600" b="1"/>
          </a:p>
        </p:txBody>
      </p:sp>
      <p:sp>
        <p:nvSpPr>
          <p:cNvPr id="10" name="文本框 9"/>
          <p:cNvSpPr txBox="1"/>
          <p:nvPr/>
        </p:nvSpPr>
        <p:spPr>
          <a:xfrm>
            <a:off x="9869170" y="36614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构思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实现阶段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实现阶段工作说明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297815" y="4555490"/>
            <a:ext cx="2400935" cy="1193165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实现阶段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7815" y="2214245"/>
            <a:ext cx="24009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协助外部开发顾问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开发需求沟通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开发说明书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rgbClr val="FF0000"/>
                </a:solidFill>
                <a:sym typeface="+mn-ea"/>
              </a:rPr>
              <a:t>开发计划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测试验收报告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需求变更管理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传输请求管理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>
                <a:sym typeface="+mn-ea"/>
              </a:rPr>
              <a:t>权限分配收集</a:t>
            </a:r>
            <a:endParaRPr lang="zh-CN" altLang="en-US" sz="1600"/>
          </a:p>
        </p:txBody>
      </p:sp>
      <p:grpSp>
        <p:nvGrpSpPr>
          <p:cNvPr id="841" name="组合 840"/>
          <p:cNvGrpSpPr/>
          <p:nvPr/>
        </p:nvGrpSpPr>
        <p:grpSpPr>
          <a:xfrm>
            <a:off x="3964305" y="2820670"/>
            <a:ext cx="934085" cy="871220"/>
            <a:chOff x="2511" y="6307"/>
            <a:chExt cx="692" cy="692"/>
          </a:xfrm>
        </p:grpSpPr>
        <p:sp>
          <p:nvSpPr>
            <p:cNvPr id="375" name="Oval 957"/>
            <p:cNvSpPr>
              <a:spLocks noChangeArrowheads="1"/>
            </p:cNvSpPr>
            <p:nvPr/>
          </p:nvSpPr>
          <p:spPr bwMode="auto">
            <a:xfrm>
              <a:off x="2511" y="6307"/>
              <a:ext cx="692" cy="692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958"/>
            <p:cNvSpPr>
              <a:spLocks noEditPoints="1"/>
            </p:cNvSpPr>
            <p:nvPr/>
          </p:nvSpPr>
          <p:spPr bwMode="auto">
            <a:xfrm>
              <a:off x="2635" y="6479"/>
              <a:ext cx="450" cy="345"/>
            </a:xfrm>
            <a:custGeom>
              <a:avLst/>
              <a:gdLst>
                <a:gd name="T0" fmla="*/ 95 w 98"/>
                <a:gd name="T1" fmla="*/ 3 h 75"/>
                <a:gd name="T2" fmla="*/ 2 w 98"/>
                <a:gd name="T3" fmla="*/ 3 h 75"/>
                <a:gd name="T4" fmla="*/ 2 w 98"/>
                <a:gd name="T5" fmla="*/ 63 h 75"/>
                <a:gd name="T6" fmla="*/ 95 w 98"/>
                <a:gd name="T7" fmla="*/ 63 h 75"/>
                <a:gd name="T8" fmla="*/ 95 w 98"/>
                <a:gd name="T9" fmla="*/ 3 h 75"/>
                <a:gd name="T10" fmla="*/ 49 w 98"/>
                <a:gd name="T11" fmla="*/ 65 h 75"/>
                <a:gd name="T12" fmla="*/ 45 w 98"/>
                <a:gd name="T13" fmla="*/ 69 h 75"/>
                <a:gd name="T14" fmla="*/ 49 w 98"/>
                <a:gd name="T15" fmla="*/ 73 h 75"/>
                <a:gd name="T16" fmla="*/ 52 w 98"/>
                <a:gd name="T17" fmla="*/ 69 h 75"/>
                <a:gd name="T18" fmla="*/ 49 w 98"/>
                <a:gd name="T19" fmla="*/ 65 h 75"/>
                <a:gd name="T20" fmla="*/ 98 w 98"/>
                <a:gd name="T21" fmla="*/ 0 h 75"/>
                <a:gd name="T22" fmla="*/ 98 w 98"/>
                <a:gd name="T23" fmla="*/ 75 h 75"/>
                <a:gd name="T24" fmla="*/ 0 w 98"/>
                <a:gd name="T25" fmla="*/ 75 h 75"/>
                <a:gd name="T26" fmla="*/ 0 w 98"/>
                <a:gd name="T27" fmla="*/ 0 h 75"/>
                <a:gd name="T28" fmla="*/ 98 w 98"/>
                <a:gd name="T2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75">
                  <a:moveTo>
                    <a:pt x="95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95" y="63"/>
                    <a:pt x="95" y="63"/>
                    <a:pt x="95" y="63"/>
                  </a:cubicBezTo>
                  <a:lnTo>
                    <a:pt x="95" y="3"/>
                  </a:lnTo>
                  <a:close/>
                  <a:moveTo>
                    <a:pt x="49" y="65"/>
                  </a:moveTo>
                  <a:cubicBezTo>
                    <a:pt x="47" y="65"/>
                    <a:pt x="45" y="67"/>
                    <a:pt x="45" y="69"/>
                  </a:cubicBezTo>
                  <a:cubicBezTo>
                    <a:pt x="45" y="71"/>
                    <a:pt x="47" y="73"/>
                    <a:pt x="49" y="73"/>
                  </a:cubicBezTo>
                  <a:cubicBezTo>
                    <a:pt x="51" y="73"/>
                    <a:pt x="52" y="71"/>
                    <a:pt x="52" y="69"/>
                  </a:cubicBezTo>
                  <a:cubicBezTo>
                    <a:pt x="52" y="67"/>
                    <a:pt x="51" y="65"/>
                    <a:pt x="49" y="65"/>
                  </a:cubicBezTo>
                  <a:close/>
                  <a:moveTo>
                    <a:pt x="98" y="0"/>
                  </a:moveTo>
                  <a:cubicBezTo>
                    <a:pt x="98" y="75"/>
                    <a:pt x="98" y="75"/>
                    <a:pt x="9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959"/>
            <p:cNvSpPr/>
            <p:nvPr/>
          </p:nvSpPr>
          <p:spPr bwMode="auto">
            <a:xfrm>
              <a:off x="2957" y="6667"/>
              <a:ext cx="58" cy="56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Freeform 960"/>
            <p:cNvSpPr/>
            <p:nvPr/>
          </p:nvSpPr>
          <p:spPr bwMode="auto">
            <a:xfrm>
              <a:off x="2732" y="6832"/>
              <a:ext cx="260" cy="29"/>
            </a:xfrm>
            <a:custGeom>
              <a:avLst/>
              <a:gdLst>
                <a:gd name="T0" fmla="*/ 134 w 134"/>
                <a:gd name="T1" fmla="*/ 8 h 15"/>
                <a:gd name="T2" fmla="*/ 134 w 134"/>
                <a:gd name="T3" fmla="*/ 15 h 15"/>
                <a:gd name="T4" fmla="*/ 0 w 134"/>
                <a:gd name="T5" fmla="*/ 15 h 15"/>
                <a:gd name="T6" fmla="*/ 0 w 134"/>
                <a:gd name="T7" fmla="*/ 8 h 15"/>
                <a:gd name="T8" fmla="*/ 35 w 134"/>
                <a:gd name="T9" fmla="*/ 8 h 15"/>
                <a:gd name="T10" fmla="*/ 35 w 134"/>
                <a:gd name="T11" fmla="*/ 0 h 15"/>
                <a:gd name="T12" fmla="*/ 97 w 134"/>
                <a:gd name="T13" fmla="*/ 0 h 15"/>
                <a:gd name="T14" fmla="*/ 97 w 134"/>
                <a:gd name="T15" fmla="*/ 8 h 15"/>
                <a:gd name="T16" fmla="*/ 134 w 13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5">
                  <a:moveTo>
                    <a:pt x="134" y="8"/>
                  </a:moveTo>
                  <a:lnTo>
                    <a:pt x="134" y="1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5" y="8"/>
                  </a:lnTo>
                  <a:lnTo>
                    <a:pt x="35" y="0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13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Freeform 961"/>
            <p:cNvSpPr/>
            <p:nvPr/>
          </p:nvSpPr>
          <p:spPr bwMode="auto">
            <a:xfrm>
              <a:off x="2942" y="6681"/>
              <a:ext cx="19" cy="37"/>
            </a:xfrm>
            <a:custGeom>
              <a:avLst/>
              <a:gdLst>
                <a:gd name="T0" fmla="*/ 5 w 10"/>
                <a:gd name="T1" fmla="*/ 19 h 19"/>
                <a:gd name="T2" fmla="*/ 0 w 10"/>
                <a:gd name="T3" fmla="*/ 8 h 19"/>
                <a:gd name="T4" fmla="*/ 3 w 10"/>
                <a:gd name="T5" fmla="*/ 0 h 19"/>
                <a:gd name="T6" fmla="*/ 5 w 10"/>
                <a:gd name="T7" fmla="*/ 0 h 19"/>
                <a:gd name="T8" fmla="*/ 8 w 10"/>
                <a:gd name="T9" fmla="*/ 0 h 19"/>
                <a:gd name="T10" fmla="*/ 10 w 10"/>
                <a:gd name="T11" fmla="*/ 8 h 19"/>
                <a:gd name="T12" fmla="*/ 5 w 10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9">
                  <a:moveTo>
                    <a:pt x="5" y="19"/>
                  </a:moveTo>
                  <a:lnTo>
                    <a:pt x="0" y="8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962"/>
            <p:cNvSpPr>
              <a:spLocks noChangeArrowheads="1"/>
            </p:cNvSpPr>
            <p:nvPr/>
          </p:nvSpPr>
          <p:spPr bwMode="auto">
            <a:xfrm>
              <a:off x="2823" y="6553"/>
              <a:ext cx="124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963"/>
            <p:cNvSpPr>
              <a:spLocks noChangeArrowheads="1"/>
            </p:cNvSpPr>
            <p:nvPr/>
          </p:nvSpPr>
          <p:spPr bwMode="auto">
            <a:xfrm>
              <a:off x="2823" y="6526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Freeform 964"/>
            <p:cNvSpPr/>
            <p:nvPr/>
          </p:nvSpPr>
          <p:spPr bwMode="auto">
            <a:xfrm>
              <a:off x="2924" y="6603"/>
              <a:ext cx="54" cy="70"/>
            </a:xfrm>
            <a:custGeom>
              <a:avLst/>
              <a:gdLst>
                <a:gd name="T0" fmla="*/ 1 w 12"/>
                <a:gd name="T1" fmla="*/ 10 h 15"/>
                <a:gd name="T2" fmla="*/ 0 w 12"/>
                <a:gd name="T3" fmla="*/ 8 h 15"/>
                <a:gd name="T4" fmla="*/ 0 w 12"/>
                <a:gd name="T5" fmla="*/ 6 h 15"/>
                <a:gd name="T6" fmla="*/ 6 w 12"/>
                <a:gd name="T7" fmla="*/ 0 h 15"/>
                <a:gd name="T8" fmla="*/ 12 w 12"/>
                <a:gd name="T9" fmla="*/ 6 h 15"/>
                <a:gd name="T10" fmla="*/ 12 w 12"/>
                <a:gd name="T11" fmla="*/ 8 h 15"/>
                <a:gd name="T12" fmla="*/ 11 w 12"/>
                <a:gd name="T13" fmla="*/ 10 h 15"/>
                <a:gd name="T14" fmla="*/ 6 w 12"/>
                <a:gd name="T15" fmla="*/ 15 h 15"/>
                <a:gd name="T16" fmla="*/ 1 w 12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5">
                  <a:moveTo>
                    <a:pt x="1" y="10"/>
                  </a:move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" y="3"/>
                    <a:pt x="2" y="0"/>
                    <a:pt x="6" y="0"/>
                  </a:cubicBezTo>
                  <a:cubicBezTo>
                    <a:pt x="10" y="0"/>
                    <a:pt x="11" y="3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9"/>
                    <a:pt x="12" y="10"/>
                    <a:pt x="11" y="10"/>
                  </a:cubicBezTo>
                  <a:cubicBezTo>
                    <a:pt x="10" y="13"/>
                    <a:pt x="8" y="15"/>
                    <a:pt x="6" y="15"/>
                  </a:cubicBezTo>
                  <a:cubicBezTo>
                    <a:pt x="4" y="15"/>
                    <a:pt x="2" y="13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Freeform 965"/>
            <p:cNvSpPr/>
            <p:nvPr/>
          </p:nvSpPr>
          <p:spPr bwMode="auto">
            <a:xfrm>
              <a:off x="2887" y="6667"/>
              <a:ext cx="60" cy="56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Freeform 966"/>
            <p:cNvSpPr/>
            <p:nvPr/>
          </p:nvSpPr>
          <p:spPr bwMode="auto">
            <a:xfrm>
              <a:off x="2864" y="6788"/>
              <a:ext cx="6" cy="17"/>
            </a:xfrm>
            <a:custGeom>
              <a:avLst/>
              <a:gdLst>
                <a:gd name="T0" fmla="*/ 1 w 1"/>
                <a:gd name="T1" fmla="*/ 2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1" y="3"/>
                    <a:pt x="1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967"/>
            <p:cNvSpPr>
              <a:spLocks noChangeArrowheads="1"/>
            </p:cNvSpPr>
            <p:nvPr/>
          </p:nvSpPr>
          <p:spPr bwMode="auto">
            <a:xfrm>
              <a:off x="2736" y="6700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968"/>
            <p:cNvSpPr>
              <a:spLocks noChangeArrowheads="1"/>
            </p:cNvSpPr>
            <p:nvPr/>
          </p:nvSpPr>
          <p:spPr bwMode="auto">
            <a:xfrm>
              <a:off x="2736" y="6667"/>
              <a:ext cx="124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969"/>
            <p:cNvSpPr>
              <a:spLocks noChangeArrowheads="1"/>
            </p:cNvSpPr>
            <p:nvPr/>
          </p:nvSpPr>
          <p:spPr bwMode="auto">
            <a:xfrm>
              <a:off x="2823" y="6586"/>
              <a:ext cx="78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Freeform 970"/>
            <p:cNvSpPr/>
            <p:nvPr/>
          </p:nvSpPr>
          <p:spPr bwMode="auto">
            <a:xfrm>
              <a:off x="2750" y="6576"/>
              <a:ext cx="60" cy="54"/>
            </a:xfrm>
            <a:custGeom>
              <a:avLst/>
              <a:gdLst>
                <a:gd name="T0" fmla="*/ 13 w 13"/>
                <a:gd name="T1" fmla="*/ 8 h 12"/>
                <a:gd name="T2" fmla="*/ 13 w 13"/>
                <a:gd name="T3" fmla="*/ 12 h 12"/>
                <a:gd name="T4" fmla="*/ 0 w 13"/>
                <a:gd name="T5" fmla="*/ 12 h 12"/>
                <a:gd name="T6" fmla="*/ 4 w 13"/>
                <a:gd name="T7" fmla="*/ 0 h 12"/>
                <a:gd name="T8" fmla="*/ 13 w 13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8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1"/>
                    <a:pt x="13" y="3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971"/>
            <p:cNvSpPr>
              <a:spLocks noChangeArrowheads="1"/>
            </p:cNvSpPr>
            <p:nvPr/>
          </p:nvSpPr>
          <p:spPr bwMode="auto">
            <a:xfrm>
              <a:off x="2783" y="6728"/>
              <a:ext cx="7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Freeform 972"/>
            <p:cNvSpPr/>
            <p:nvPr/>
          </p:nvSpPr>
          <p:spPr bwMode="auto">
            <a:xfrm>
              <a:off x="2736" y="6590"/>
              <a:ext cx="14" cy="37"/>
            </a:xfrm>
            <a:custGeom>
              <a:avLst/>
              <a:gdLst>
                <a:gd name="T0" fmla="*/ 5 w 7"/>
                <a:gd name="T1" fmla="*/ 19 h 19"/>
                <a:gd name="T2" fmla="*/ 0 w 7"/>
                <a:gd name="T3" fmla="*/ 7 h 19"/>
                <a:gd name="T4" fmla="*/ 2 w 7"/>
                <a:gd name="T5" fmla="*/ 0 h 19"/>
                <a:gd name="T6" fmla="*/ 5 w 7"/>
                <a:gd name="T7" fmla="*/ 0 h 19"/>
                <a:gd name="T8" fmla="*/ 5 w 7"/>
                <a:gd name="T9" fmla="*/ 0 h 19"/>
                <a:gd name="T10" fmla="*/ 7 w 7"/>
                <a:gd name="T11" fmla="*/ 7 h 19"/>
                <a:gd name="T12" fmla="*/ 5 w 7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5" y="19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7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Freeform 973"/>
            <p:cNvSpPr/>
            <p:nvPr/>
          </p:nvSpPr>
          <p:spPr bwMode="auto">
            <a:xfrm>
              <a:off x="2713" y="6512"/>
              <a:ext cx="60" cy="68"/>
            </a:xfrm>
            <a:custGeom>
              <a:avLst/>
              <a:gdLst>
                <a:gd name="T0" fmla="*/ 13 w 13"/>
                <a:gd name="T1" fmla="*/ 8 h 15"/>
                <a:gd name="T2" fmla="*/ 12 w 13"/>
                <a:gd name="T3" fmla="*/ 10 h 15"/>
                <a:gd name="T4" fmla="*/ 7 w 13"/>
                <a:gd name="T5" fmla="*/ 15 h 15"/>
                <a:gd name="T6" fmla="*/ 1 w 13"/>
                <a:gd name="T7" fmla="*/ 10 h 15"/>
                <a:gd name="T8" fmla="*/ 1 w 13"/>
                <a:gd name="T9" fmla="*/ 8 h 15"/>
                <a:gd name="T10" fmla="*/ 1 w 13"/>
                <a:gd name="T11" fmla="*/ 6 h 15"/>
                <a:gd name="T12" fmla="*/ 7 w 13"/>
                <a:gd name="T13" fmla="*/ 0 h 15"/>
                <a:gd name="T14" fmla="*/ 12 w 13"/>
                <a:gd name="T15" fmla="*/ 6 h 15"/>
                <a:gd name="T16" fmla="*/ 13 w 13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8"/>
                  </a:moveTo>
                  <a:cubicBezTo>
                    <a:pt x="13" y="9"/>
                    <a:pt x="12" y="10"/>
                    <a:pt x="12" y="10"/>
                  </a:cubicBezTo>
                  <a:cubicBezTo>
                    <a:pt x="11" y="13"/>
                    <a:pt x="8" y="15"/>
                    <a:pt x="7" y="15"/>
                  </a:cubicBezTo>
                  <a:cubicBezTo>
                    <a:pt x="5" y="15"/>
                    <a:pt x="2" y="13"/>
                    <a:pt x="1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1" y="0"/>
                    <a:pt x="12" y="3"/>
                    <a:pt x="12" y="6"/>
                  </a:cubicBezTo>
                  <a:cubicBezTo>
                    <a:pt x="13" y="7"/>
                    <a:pt x="13" y="7"/>
                    <a:pt x="1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Freeform 974"/>
            <p:cNvSpPr/>
            <p:nvPr/>
          </p:nvSpPr>
          <p:spPr bwMode="auto">
            <a:xfrm>
              <a:off x="2676" y="6576"/>
              <a:ext cx="60" cy="54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12 h 12"/>
                <a:gd name="T4" fmla="*/ 0 w 13"/>
                <a:gd name="T5" fmla="*/ 8 h 12"/>
                <a:gd name="T6" fmla="*/ 9 w 13"/>
                <a:gd name="T7" fmla="*/ 0 h 12"/>
                <a:gd name="T8" fmla="*/ 13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1"/>
                    <a:pt x="9" y="0"/>
                  </a:cubicBezTo>
                  <a:lnTo>
                    <a:pt x="13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88785" y="2834005"/>
            <a:ext cx="892175" cy="857885"/>
            <a:chOff x="12470" y="5355"/>
            <a:chExt cx="706" cy="706"/>
          </a:xfrm>
        </p:grpSpPr>
        <p:sp>
          <p:nvSpPr>
            <p:cNvPr id="1500" name="Oval 180"/>
            <p:cNvSpPr>
              <a:spLocks noChangeArrowheads="1"/>
            </p:cNvSpPr>
            <p:nvPr/>
          </p:nvSpPr>
          <p:spPr bwMode="auto">
            <a:xfrm>
              <a:off x="12470" y="5355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1" name="Freeform 181"/>
            <p:cNvSpPr>
              <a:spLocks noEditPoints="1"/>
            </p:cNvSpPr>
            <p:nvPr/>
          </p:nvSpPr>
          <p:spPr bwMode="auto">
            <a:xfrm>
              <a:off x="12967" y="5678"/>
              <a:ext cx="131" cy="192"/>
            </a:xfrm>
            <a:custGeom>
              <a:avLst/>
              <a:gdLst>
                <a:gd name="T0" fmla="*/ 10 w 28"/>
                <a:gd name="T1" fmla="*/ 30 h 41"/>
                <a:gd name="T2" fmla="*/ 13 w 28"/>
                <a:gd name="T3" fmla="*/ 22 h 41"/>
                <a:gd name="T4" fmla="*/ 10 w 28"/>
                <a:gd name="T5" fmla="*/ 12 h 41"/>
                <a:gd name="T6" fmla="*/ 6 w 28"/>
                <a:gd name="T7" fmla="*/ 25 h 41"/>
                <a:gd name="T8" fmla="*/ 10 w 28"/>
                <a:gd name="T9" fmla="*/ 30 h 41"/>
                <a:gd name="T10" fmla="*/ 16 w 28"/>
                <a:gd name="T11" fmla="*/ 4 h 41"/>
                <a:gd name="T12" fmla="*/ 19 w 28"/>
                <a:gd name="T13" fmla="*/ 0 h 41"/>
                <a:gd name="T14" fmla="*/ 23 w 28"/>
                <a:gd name="T15" fmla="*/ 4 h 41"/>
                <a:gd name="T16" fmla="*/ 28 w 28"/>
                <a:gd name="T17" fmla="*/ 16 h 41"/>
                <a:gd name="T18" fmla="*/ 28 w 28"/>
                <a:gd name="T19" fmla="*/ 30 h 41"/>
                <a:gd name="T20" fmla="*/ 8 w 28"/>
                <a:gd name="T21" fmla="*/ 41 h 41"/>
                <a:gd name="T22" fmla="*/ 2 w 28"/>
                <a:gd name="T23" fmla="*/ 34 h 41"/>
                <a:gd name="T24" fmla="*/ 3 w 28"/>
                <a:gd name="T25" fmla="*/ 11 h 41"/>
                <a:gd name="T26" fmla="*/ 6 w 28"/>
                <a:gd name="T27" fmla="*/ 7 h 41"/>
                <a:gd name="T28" fmla="*/ 6 w 28"/>
                <a:gd name="T29" fmla="*/ 7 h 41"/>
                <a:gd name="T30" fmla="*/ 16 w 28"/>
                <a:gd name="T3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1">
                  <a:moveTo>
                    <a:pt x="10" y="30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25"/>
                    <a:pt x="6" y="25"/>
                    <a:pt x="6" y="25"/>
                  </a:cubicBezTo>
                  <a:lnTo>
                    <a:pt x="10" y="30"/>
                  </a:lnTo>
                  <a:close/>
                  <a:moveTo>
                    <a:pt x="16" y="4"/>
                  </a:moveTo>
                  <a:cubicBezTo>
                    <a:pt x="17" y="3"/>
                    <a:pt x="18" y="2"/>
                    <a:pt x="19" y="0"/>
                  </a:cubicBezTo>
                  <a:cubicBezTo>
                    <a:pt x="20" y="1"/>
                    <a:pt x="22" y="2"/>
                    <a:pt x="23" y="4"/>
                  </a:cubicBezTo>
                  <a:cubicBezTo>
                    <a:pt x="23" y="4"/>
                    <a:pt x="28" y="6"/>
                    <a:pt x="28" y="16"/>
                  </a:cubicBezTo>
                  <a:cubicBezTo>
                    <a:pt x="28" y="26"/>
                    <a:pt x="28" y="30"/>
                    <a:pt x="28" y="30"/>
                  </a:cubicBezTo>
                  <a:cubicBezTo>
                    <a:pt x="28" y="30"/>
                    <a:pt x="26" y="41"/>
                    <a:pt x="8" y="41"/>
                  </a:cubicBezTo>
                  <a:cubicBezTo>
                    <a:pt x="8" y="41"/>
                    <a:pt x="2" y="40"/>
                    <a:pt x="2" y="34"/>
                  </a:cubicBezTo>
                  <a:cubicBezTo>
                    <a:pt x="2" y="27"/>
                    <a:pt x="0" y="18"/>
                    <a:pt x="3" y="11"/>
                  </a:cubicBezTo>
                  <a:cubicBezTo>
                    <a:pt x="4" y="9"/>
                    <a:pt x="5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9"/>
                    <a:pt x="13" y="8"/>
                    <a:pt x="1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2" name="Freeform 182"/>
            <p:cNvSpPr/>
            <p:nvPr/>
          </p:nvSpPr>
          <p:spPr bwMode="auto">
            <a:xfrm>
              <a:off x="12961" y="5571"/>
              <a:ext cx="109" cy="148"/>
            </a:xfrm>
            <a:custGeom>
              <a:avLst/>
              <a:gdLst>
                <a:gd name="T0" fmla="*/ 21 w 23"/>
                <a:gd name="T1" fmla="*/ 19 h 32"/>
                <a:gd name="T2" fmla="*/ 0 w 23"/>
                <a:gd name="T3" fmla="*/ 13 h 32"/>
                <a:gd name="T4" fmla="*/ 11 w 23"/>
                <a:gd name="T5" fmla="*/ 0 h 32"/>
                <a:gd name="T6" fmla="*/ 22 w 23"/>
                <a:gd name="T7" fmla="*/ 13 h 32"/>
                <a:gd name="T8" fmla="*/ 21 w 23"/>
                <a:gd name="T9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2">
                  <a:moveTo>
                    <a:pt x="21" y="19"/>
                  </a:moveTo>
                  <a:cubicBezTo>
                    <a:pt x="16" y="32"/>
                    <a:pt x="0" y="27"/>
                    <a:pt x="0" y="13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19" y="0"/>
                    <a:pt x="23" y="7"/>
                    <a:pt x="22" y="13"/>
                  </a:cubicBezTo>
                  <a:cubicBezTo>
                    <a:pt x="22" y="15"/>
                    <a:pt x="22" y="17"/>
                    <a:pt x="2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3" name="Freeform 183"/>
            <p:cNvSpPr/>
            <p:nvPr/>
          </p:nvSpPr>
          <p:spPr bwMode="auto">
            <a:xfrm>
              <a:off x="12694" y="5565"/>
              <a:ext cx="259" cy="202"/>
            </a:xfrm>
            <a:custGeom>
              <a:avLst/>
              <a:gdLst>
                <a:gd name="T0" fmla="*/ 55 w 55"/>
                <a:gd name="T1" fmla="*/ 25 h 43"/>
                <a:gd name="T2" fmla="*/ 28 w 55"/>
                <a:gd name="T3" fmla="*/ 43 h 43"/>
                <a:gd name="T4" fmla="*/ 27 w 55"/>
                <a:gd name="T5" fmla="*/ 43 h 43"/>
                <a:gd name="T6" fmla="*/ 0 w 55"/>
                <a:gd name="T7" fmla="*/ 25 h 43"/>
                <a:gd name="T8" fmla="*/ 0 w 55"/>
                <a:gd name="T9" fmla="*/ 15 h 43"/>
                <a:gd name="T10" fmla="*/ 17 w 55"/>
                <a:gd name="T11" fmla="*/ 0 h 43"/>
                <a:gd name="T12" fmla="*/ 27 w 55"/>
                <a:gd name="T13" fmla="*/ 31 h 43"/>
                <a:gd name="T14" fmla="*/ 38 w 55"/>
                <a:gd name="T15" fmla="*/ 0 h 43"/>
                <a:gd name="T16" fmla="*/ 55 w 55"/>
                <a:gd name="T17" fmla="*/ 15 h 43"/>
                <a:gd name="T18" fmla="*/ 55 w 55"/>
                <a:gd name="T19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43">
                  <a:moveTo>
                    <a:pt x="55" y="25"/>
                  </a:moveTo>
                  <a:cubicBezTo>
                    <a:pt x="55" y="25"/>
                    <a:pt x="52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" y="43"/>
                    <a:pt x="0" y="25"/>
                    <a:pt x="0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9" y="1"/>
                    <a:pt x="17" y="0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5" y="1"/>
                    <a:pt x="55" y="5"/>
                    <a:pt x="55" y="15"/>
                  </a:cubicBezTo>
                  <a:lnTo>
                    <a:pt x="55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4" name="Freeform 184"/>
            <p:cNvSpPr/>
            <p:nvPr/>
          </p:nvSpPr>
          <p:spPr bwMode="auto">
            <a:xfrm>
              <a:off x="12812" y="5589"/>
              <a:ext cx="18" cy="51"/>
            </a:xfrm>
            <a:custGeom>
              <a:avLst/>
              <a:gdLst>
                <a:gd name="T0" fmla="*/ 9 w 9"/>
                <a:gd name="T1" fmla="*/ 9 h 26"/>
                <a:gd name="T2" fmla="*/ 4 w 9"/>
                <a:gd name="T3" fmla="*/ 26 h 26"/>
                <a:gd name="T4" fmla="*/ 0 w 9"/>
                <a:gd name="T5" fmla="*/ 9 h 26"/>
                <a:gd name="T6" fmla="*/ 2 w 9"/>
                <a:gd name="T7" fmla="*/ 0 h 26"/>
                <a:gd name="T8" fmla="*/ 4 w 9"/>
                <a:gd name="T9" fmla="*/ 0 h 26"/>
                <a:gd name="T10" fmla="*/ 7 w 9"/>
                <a:gd name="T11" fmla="*/ 0 h 26"/>
                <a:gd name="T12" fmla="*/ 9 w 9"/>
                <a:gd name="T13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6">
                  <a:moveTo>
                    <a:pt x="9" y="9"/>
                  </a:moveTo>
                  <a:lnTo>
                    <a:pt x="4" y="26"/>
                  </a:lnTo>
                  <a:lnTo>
                    <a:pt x="0" y="9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5" name="Freeform 185"/>
            <p:cNvSpPr/>
            <p:nvPr/>
          </p:nvSpPr>
          <p:spPr bwMode="auto">
            <a:xfrm>
              <a:off x="12765" y="5439"/>
              <a:ext cx="113" cy="133"/>
            </a:xfrm>
            <a:custGeom>
              <a:avLst/>
              <a:gdLst>
                <a:gd name="T0" fmla="*/ 12 w 24"/>
                <a:gd name="T1" fmla="*/ 28 h 28"/>
                <a:gd name="T2" fmla="*/ 2 w 24"/>
                <a:gd name="T3" fmla="*/ 18 h 28"/>
                <a:gd name="T4" fmla="*/ 0 w 24"/>
                <a:gd name="T5" fmla="*/ 15 h 28"/>
                <a:gd name="T6" fmla="*/ 1 w 24"/>
                <a:gd name="T7" fmla="*/ 12 h 28"/>
                <a:gd name="T8" fmla="*/ 12 w 24"/>
                <a:gd name="T9" fmla="*/ 0 h 28"/>
                <a:gd name="T10" fmla="*/ 23 w 24"/>
                <a:gd name="T11" fmla="*/ 12 h 28"/>
                <a:gd name="T12" fmla="*/ 24 w 24"/>
                <a:gd name="T13" fmla="*/ 15 h 28"/>
                <a:gd name="T14" fmla="*/ 22 w 24"/>
                <a:gd name="T15" fmla="*/ 18 h 28"/>
                <a:gd name="T16" fmla="*/ 12 w 24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4" y="24"/>
                    <a:pt x="2" y="18"/>
                  </a:cubicBezTo>
                  <a:cubicBezTo>
                    <a:pt x="1" y="18"/>
                    <a:pt x="1" y="17"/>
                    <a:pt x="0" y="15"/>
                  </a:cubicBezTo>
                  <a:cubicBezTo>
                    <a:pt x="0" y="13"/>
                    <a:pt x="1" y="12"/>
                    <a:pt x="1" y="12"/>
                  </a:cubicBezTo>
                  <a:cubicBezTo>
                    <a:pt x="2" y="5"/>
                    <a:pt x="5" y="0"/>
                    <a:pt x="12" y="0"/>
                  </a:cubicBezTo>
                  <a:cubicBezTo>
                    <a:pt x="20" y="0"/>
                    <a:pt x="23" y="5"/>
                    <a:pt x="23" y="12"/>
                  </a:cubicBezTo>
                  <a:cubicBezTo>
                    <a:pt x="24" y="12"/>
                    <a:pt x="24" y="13"/>
                    <a:pt x="24" y="15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24"/>
                    <a:pt x="15" y="28"/>
                    <a:pt x="1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6" name="Freeform 186"/>
            <p:cNvSpPr>
              <a:spLocks noEditPoints="1"/>
            </p:cNvSpPr>
            <p:nvPr/>
          </p:nvSpPr>
          <p:spPr bwMode="auto">
            <a:xfrm>
              <a:off x="12545" y="5678"/>
              <a:ext cx="131" cy="192"/>
            </a:xfrm>
            <a:custGeom>
              <a:avLst/>
              <a:gdLst>
                <a:gd name="T0" fmla="*/ 18 w 28"/>
                <a:gd name="T1" fmla="*/ 30 h 41"/>
                <a:gd name="T2" fmla="*/ 22 w 28"/>
                <a:gd name="T3" fmla="*/ 25 h 41"/>
                <a:gd name="T4" fmla="*/ 18 w 28"/>
                <a:gd name="T5" fmla="*/ 12 h 41"/>
                <a:gd name="T6" fmla="*/ 15 w 28"/>
                <a:gd name="T7" fmla="*/ 22 h 41"/>
                <a:gd name="T8" fmla="*/ 18 w 28"/>
                <a:gd name="T9" fmla="*/ 30 h 41"/>
                <a:gd name="T10" fmla="*/ 26 w 28"/>
                <a:gd name="T11" fmla="*/ 34 h 41"/>
                <a:gd name="T12" fmla="*/ 20 w 28"/>
                <a:gd name="T13" fmla="*/ 41 h 41"/>
                <a:gd name="T14" fmla="*/ 0 w 28"/>
                <a:gd name="T15" fmla="*/ 30 h 41"/>
                <a:gd name="T16" fmla="*/ 0 w 28"/>
                <a:gd name="T17" fmla="*/ 16 h 41"/>
                <a:gd name="T18" fmla="*/ 5 w 28"/>
                <a:gd name="T19" fmla="*/ 4 h 41"/>
                <a:gd name="T20" fmla="*/ 10 w 28"/>
                <a:gd name="T21" fmla="*/ 0 h 41"/>
                <a:gd name="T22" fmla="*/ 12 w 28"/>
                <a:gd name="T23" fmla="*/ 4 h 41"/>
                <a:gd name="T24" fmla="*/ 22 w 28"/>
                <a:gd name="T25" fmla="*/ 7 h 41"/>
                <a:gd name="T26" fmla="*/ 22 w 28"/>
                <a:gd name="T27" fmla="*/ 7 h 41"/>
                <a:gd name="T28" fmla="*/ 25 w 28"/>
                <a:gd name="T29" fmla="*/ 11 h 41"/>
                <a:gd name="T30" fmla="*/ 26 w 28"/>
                <a:gd name="T31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41">
                  <a:moveTo>
                    <a:pt x="18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22"/>
                    <a:pt x="15" y="22"/>
                    <a:pt x="15" y="22"/>
                  </a:cubicBezTo>
                  <a:lnTo>
                    <a:pt x="18" y="30"/>
                  </a:lnTo>
                  <a:close/>
                  <a:moveTo>
                    <a:pt x="26" y="34"/>
                  </a:moveTo>
                  <a:cubicBezTo>
                    <a:pt x="26" y="40"/>
                    <a:pt x="20" y="41"/>
                    <a:pt x="20" y="41"/>
                  </a:cubicBezTo>
                  <a:cubicBezTo>
                    <a:pt x="2" y="41"/>
                    <a:pt x="0" y="30"/>
                    <a:pt x="0" y="30"/>
                  </a:cubicBezTo>
                  <a:cubicBezTo>
                    <a:pt x="0" y="30"/>
                    <a:pt x="0" y="26"/>
                    <a:pt x="0" y="16"/>
                  </a:cubicBezTo>
                  <a:cubicBezTo>
                    <a:pt x="0" y="6"/>
                    <a:pt x="5" y="4"/>
                    <a:pt x="5" y="4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0" y="2"/>
                    <a:pt x="11" y="3"/>
                    <a:pt x="12" y="4"/>
                  </a:cubicBezTo>
                  <a:cubicBezTo>
                    <a:pt x="15" y="8"/>
                    <a:pt x="19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8"/>
                    <a:pt x="24" y="9"/>
                    <a:pt x="25" y="11"/>
                  </a:cubicBezTo>
                  <a:cubicBezTo>
                    <a:pt x="28" y="18"/>
                    <a:pt x="26" y="27"/>
                    <a:pt x="2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07" name="Freeform 187"/>
            <p:cNvSpPr/>
            <p:nvPr/>
          </p:nvSpPr>
          <p:spPr bwMode="auto">
            <a:xfrm>
              <a:off x="12577" y="5571"/>
              <a:ext cx="103" cy="148"/>
            </a:xfrm>
            <a:custGeom>
              <a:avLst/>
              <a:gdLst>
                <a:gd name="T0" fmla="*/ 22 w 22"/>
                <a:gd name="T1" fmla="*/ 13 h 32"/>
                <a:gd name="T2" fmla="*/ 1 w 22"/>
                <a:gd name="T3" fmla="*/ 19 h 32"/>
                <a:gd name="T4" fmla="*/ 0 w 22"/>
                <a:gd name="T5" fmla="*/ 13 h 32"/>
                <a:gd name="T6" fmla="*/ 11 w 22"/>
                <a:gd name="T7" fmla="*/ 0 h 32"/>
                <a:gd name="T8" fmla="*/ 22 w 22"/>
                <a:gd name="T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2">
                  <a:moveTo>
                    <a:pt x="22" y="13"/>
                  </a:moveTo>
                  <a:cubicBezTo>
                    <a:pt x="22" y="27"/>
                    <a:pt x="6" y="32"/>
                    <a:pt x="1" y="19"/>
                  </a:cubicBezTo>
                  <a:cubicBezTo>
                    <a:pt x="0" y="17"/>
                    <a:pt x="0" y="15"/>
                    <a:pt x="0" y="13"/>
                  </a:cubicBezTo>
                  <a:cubicBezTo>
                    <a:pt x="0" y="7"/>
                    <a:pt x="3" y="0"/>
                    <a:pt x="11" y="0"/>
                  </a:cubicBezTo>
                  <a:cubicBezTo>
                    <a:pt x="17" y="0"/>
                    <a:pt x="22" y="6"/>
                    <a:pt x="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1355" y="2800985"/>
            <a:ext cx="904875" cy="890905"/>
            <a:chOff x="5120" y="5346"/>
            <a:chExt cx="706" cy="706"/>
          </a:xfrm>
        </p:grpSpPr>
        <p:sp>
          <p:nvSpPr>
            <p:cNvPr id="1441" name="Oval 121"/>
            <p:cNvSpPr>
              <a:spLocks noChangeArrowheads="1"/>
            </p:cNvSpPr>
            <p:nvPr/>
          </p:nvSpPr>
          <p:spPr bwMode="auto">
            <a:xfrm>
              <a:off x="5120" y="5346"/>
              <a:ext cx="706" cy="706"/>
            </a:xfrm>
            <a:prstGeom prst="ellipse">
              <a:avLst/>
            </a:prstGeom>
            <a:solidFill>
              <a:srgbClr val="0046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2" name="Freeform 122"/>
            <p:cNvSpPr/>
            <p:nvPr/>
          </p:nvSpPr>
          <p:spPr bwMode="auto">
            <a:xfrm>
              <a:off x="5686" y="5915"/>
              <a:ext cx="38" cy="34"/>
            </a:xfrm>
            <a:custGeom>
              <a:avLst/>
              <a:gdLst>
                <a:gd name="T0" fmla="*/ 6 w 8"/>
                <a:gd name="T1" fmla="*/ 5 h 7"/>
                <a:gd name="T2" fmla="*/ 0 w 8"/>
                <a:gd name="T3" fmla="*/ 6 h 7"/>
                <a:gd name="T4" fmla="*/ 8 w 8"/>
                <a:gd name="T5" fmla="*/ 0 h 7"/>
                <a:gd name="T6" fmla="*/ 6 w 8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6" y="5"/>
                  </a:moveTo>
                  <a:cubicBezTo>
                    <a:pt x="4" y="7"/>
                    <a:pt x="2" y="7"/>
                    <a:pt x="0" y="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4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3" name="Freeform 123"/>
            <p:cNvSpPr/>
            <p:nvPr/>
          </p:nvSpPr>
          <p:spPr bwMode="auto">
            <a:xfrm>
              <a:off x="5583" y="5799"/>
              <a:ext cx="160" cy="164"/>
            </a:xfrm>
            <a:custGeom>
              <a:avLst/>
              <a:gdLst>
                <a:gd name="T0" fmla="*/ 21 w 34"/>
                <a:gd name="T1" fmla="*/ 30 h 35"/>
                <a:gd name="T2" fmla="*/ 10 w 34"/>
                <a:gd name="T3" fmla="*/ 24 h 35"/>
                <a:gd name="T4" fmla="*/ 0 w 34"/>
                <a:gd name="T5" fmla="*/ 8 h 35"/>
                <a:gd name="T6" fmla="*/ 5 w 34"/>
                <a:gd name="T7" fmla="*/ 4 h 35"/>
                <a:gd name="T8" fmla="*/ 10 w 34"/>
                <a:gd name="T9" fmla="*/ 0 h 35"/>
                <a:gd name="T10" fmla="*/ 24 w 34"/>
                <a:gd name="T11" fmla="*/ 12 h 35"/>
                <a:gd name="T12" fmla="*/ 28 w 34"/>
                <a:gd name="T13" fmla="*/ 24 h 35"/>
                <a:gd name="T14" fmla="*/ 21 w 34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21" y="30"/>
                  </a:moveTo>
                  <a:cubicBezTo>
                    <a:pt x="15" y="35"/>
                    <a:pt x="10" y="24"/>
                    <a:pt x="10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3" y="6"/>
                    <a:pt x="5" y="4"/>
                  </a:cubicBezTo>
                  <a:cubicBezTo>
                    <a:pt x="7" y="3"/>
                    <a:pt x="8" y="1"/>
                    <a:pt x="10" y="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34" y="18"/>
                    <a:pt x="28" y="24"/>
                  </a:cubicBezTo>
                  <a:lnTo>
                    <a:pt x="2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4" name="Freeform 124"/>
            <p:cNvSpPr/>
            <p:nvPr/>
          </p:nvSpPr>
          <p:spPr bwMode="auto">
            <a:xfrm>
              <a:off x="5349" y="5626"/>
              <a:ext cx="233" cy="178"/>
            </a:xfrm>
            <a:custGeom>
              <a:avLst/>
              <a:gdLst>
                <a:gd name="T0" fmla="*/ 50 w 50"/>
                <a:gd name="T1" fmla="*/ 14 h 38"/>
                <a:gd name="T2" fmla="*/ 50 w 50"/>
                <a:gd name="T3" fmla="*/ 22 h 38"/>
                <a:gd name="T4" fmla="*/ 26 w 50"/>
                <a:gd name="T5" fmla="*/ 38 h 38"/>
                <a:gd name="T6" fmla="*/ 25 w 50"/>
                <a:gd name="T7" fmla="*/ 38 h 38"/>
                <a:gd name="T8" fmla="*/ 0 w 50"/>
                <a:gd name="T9" fmla="*/ 22 h 38"/>
                <a:gd name="T10" fmla="*/ 0 w 50"/>
                <a:gd name="T11" fmla="*/ 14 h 38"/>
                <a:gd name="T12" fmla="*/ 16 w 50"/>
                <a:gd name="T13" fmla="*/ 0 h 38"/>
                <a:gd name="T14" fmla="*/ 25 w 50"/>
                <a:gd name="T15" fmla="*/ 28 h 38"/>
                <a:gd name="T16" fmla="*/ 34 w 50"/>
                <a:gd name="T17" fmla="*/ 0 h 38"/>
                <a:gd name="T18" fmla="*/ 50 w 50"/>
                <a:gd name="T1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8">
                  <a:moveTo>
                    <a:pt x="50" y="14"/>
                  </a:move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47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3" y="38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5"/>
                    <a:pt x="9" y="1"/>
                    <a:pt x="16" y="0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1" y="1"/>
                    <a:pt x="50" y="5"/>
                    <a:pt x="5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5" name="Freeform 125"/>
            <p:cNvSpPr/>
            <p:nvPr/>
          </p:nvSpPr>
          <p:spPr bwMode="auto">
            <a:xfrm>
              <a:off x="5448" y="5650"/>
              <a:ext cx="38" cy="89"/>
            </a:xfrm>
            <a:custGeom>
              <a:avLst/>
              <a:gdLst>
                <a:gd name="T0" fmla="*/ 9 w 19"/>
                <a:gd name="T1" fmla="*/ 45 h 45"/>
                <a:gd name="T2" fmla="*/ 0 w 19"/>
                <a:gd name="T3" fmla="*/ 16 h 45"/>
                <a:gd name="T4" fmla="*/ 4 w 19"/>
                <a:gd name="T5" fmla="*/ 0 h 45"/>
                <a:gd name="T6" fmla="*/ 9 w 19"/>
                <a:gd name="T7" fmla="*/ 0 h 45"/>
                <a:gd name="T8" fmla="*/ 14 w 19"/>
                <a:gd name="T9" fmla="*/ 0 h 45"/>
                <a:gd name="T10" fmla="*/ 19 w 19"/>
                <a:gd name="T11" fmla="*/ 16 h 45"/>
                <a:gd name="T12" fmla="*/ 9 w 1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5">
                  <a:moveTo>
                    <a:pt x="9" y="45"/>
                  </a:moveTo>
                  <a:lnTo>
                    <a:pt x="0" y="16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16"/>
                  </a:lnTo>
                  <a:lnTo>
                    <a:pt x="9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6" name="Freeform 126"/>
            <p:cNvSpPr/>
            <p:nvPr/>
          </p:nvSpPr>
          <p:spPr bwMode="auto">
            <a:xfrm>
              <a:off x="5415" y="5514"/>
              <a:ext cx="103" cy="117"/>
            </a:xfrm>
            <a:custGeom>
              <a:avLst/>
              <a:gdLst>
                <a:gd name="T0" fmla="*/ 22 w 22"/>
                <a:gd name="T1" fmla="*/ 13 h 25"/>
                <a:gd name="T2" fmla="*/ 20 w 22"/>
                <a:gd name="T3" fmla="*/ 16 h 25"/>
                <a:gd name="T4" fmla="*/ 11 w 22"/>
                <a:gd name="T5" fmla="*/ 25 h 25"/>
                <a:gd name="T6" fmla="*/ 2 w 22"/>
                <a:gd name="T7" fmla="*/ 16 h 25"/>
                <a:gd name="T8" fmla="*/ 0 w 22"/>
                <a:gd name="T9" fmla="*/ 13 h 25"/>
                <a:gd name="T10" fmla="*/ 1 w 22"/>
                <a:gd name="T11" fmla="*/ 10 h 25"/>
                <a:gd name="T12" fmla="*/ 11 w 22"/>
                <a:gd name="T13" fmla="*/ 0 h 25"/>
                <a:gd name="T14" fmla="*/ 21 w 22"/>
                <a:gd name="T15" fmla="*/ 10 h 25"/>
                <a:gd name="T16" fmla="*/ 22 w 22"/>
                <a:gd name="T1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5">
                  <a:moveTo>
                    <a:pt x="22" y="13"/>
                  </a:moveTo>
                  <a:cubicBezTo>
                    <a:pt x="21" y="15"/>
                    <a:pt x="21" y="16"/>
                    <a:pt x="20" y="16"/>
                  </a:cubicBezTo>
                  <a:cubicBezTo>
                    <a:pt x="19" y="21"/>
                    <a:pt x="14" y="25"/>
                    <a:pt x="11" y="25"/>
                  </a:cubicBezTo>
                  <a:cubicBezTo>
                    <a:pt x="8" y="25"/>
                    <a:pt x="4" y="21"/>
                    <a:pt x="2" y="16"/>
                  </a:cubicBezTo>
                  <a:cubicBezTo>
                    <a:pt x="1" y="16"/>
                    <a:pt x="1" y="15"/>
                    <a:pt x="0" y="13"/>
                  </a:cubicBezTo>
                  <a:cubicBezTo>
                    <a:pt x="0" y="11"/>
                    <a:pt x="1" y="11"/>
                    <a:pt x="1" y="10"/>
                  </a:cubicBezTo>
                  <a:cubicBezTo>
                    <a:pt x="2" y="4"/>
                    <a:pt x="4" y="0"/>
                    <a:pt x="11" y="0"/>
                  </a:cubicBezTo>
                  <a:cubicBezTo>
                    <a:pt x="18" y="0"/>
                    <a:pt x="20" y="4"/>
                    <a:pt x="21" y="10"/>
                  </a:cubicBezTo>
                  <a:cubicBezTo>
                    <a:pt x="22" y="11"/>
                    <a:pt x="22" y="11"/>
                    <a:pt x="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47" name="Freeform 127"/>
            <p:cNvSpPr>
              <a:spLocks noEditPoints="1"/>
            </p:cNvSpPr>
            <p:nvPr/>
          </p:nvSpPr>
          <p:spPr bwMode="auto">
            <a:xfrm>
              <a:off x="5242" y="5435"/>
              <a:ext cx="449" cy="449"/>
            </a:xfrm>
            <a:custGeom>
              <a:avLst/>
              <a:gdLst>
                <a:gd name="T0" fmla="*/ 78 w 96"/>
                <a:gd name="T1" fmla="*/ 22 h 96"/>
                <a:gd name="T2" fmla="*/ 22 w 96"/>
                <a:gd name="T3" fmla="*/ 18 h 96"/>
                <a:gd name="T4" fmla="*/ 18 w 96"/>
                <a:gd name="T5" fmla="*/ 74 h 96"/>
                <a:gd name="T6" fmla="*/ 74 w 96"/>
                <a:gd name="T7" fmla="*/ 78 h 96"/>
                <a:gd name="T8" fmla="*/ 78 w 96"/>
                <a:gd name="T9" fmla="*/ 22 h 96"/>
                <a:gd name="T10" fmla="*/ 80 w 96"/>
                <a:gd name="T11" fmla="*/ 20 h 96"/>
                <a:gd name="T12" fmla="*/ 76 w 96"/>
                <a:gd name="T13" fmla="*/ 80 h 96"/>
                <a:gd name="T14" fmla="*/ 16 w 96"/>
                <a:gd name="T15" fmla="*/ 76 h 96"/>
                <a:gd name="T16" fmla="*/ 20 w 96"/>
                <a:gd name="T17" fmla="*/ 16 h 96"/>
                <a:gd name="T18" fmla="*/ 80 w 96"/>
                <a:gd name="T19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78" y="22"/>
                  </a:moveTo>
                  <a:cubicBezTo>
                    <a:pt x="64" y="5"/>
                    <a:pt x="38" y="4"/>
                    <a:pt x="22" y="18"/>
                  </a:cubicBezTo>
                  <a:cubicBezTo>
                    <a:pt x="5" y="33"/>
                    <a:pt x="4" y="58"/>
                    <a:pt x="18" y="74"/>
                  </a:cubicBezTo>
                  <a:cubicBezTo>
                    <a:pt x="33" y="91"/>
                    <a:pt x="58" y="92"/>
                    <a:pt x="74" y="78"/>
                  </a:cubicBezTo>
                  <a:cubicBezTo>
                    <a:pt x="91" y="64"/>
                    <a:pt x="92" y="38"/>
                    <a:pt x="78" y="22"/>
                  </a:cubicBezTo>
                  <a:close/>
                  <a:moveTo>
                    <a:pt x="80" y="20"/>
                  </a:moveTo>
                  <a:cubicBezTo>
                    <a:pt x="96" y="38"/>
                    <a:pt x="94" y="65"/>
                    <a:pt x="76" y="80"/>
                  </a:cubicBezTo>
                  <a:cubicBezTo>
                    <a:pt x="58" y="96"/>
                    <a:pt x="31" y="94"/>
                    <a:pt x="16" y="76"/>
                  </a:cubicBezTo>
                  <a:cubicBezTo>
                    <a:pt x="0" y="58"/>
                    <a:pt x="2" y="31"/>
                    <a:pt x="20" y="16"/>
                  </a:cubicBezTo>
                  <a:cubicBezTo>
                    <a:pt x="38" y="0"/>
                    <a:pt x="65" y="2"/>
                    <a:pt x="8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35750" y="4049395"/>
            <a:ext cx="2679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开发需求沟通</a:t>
            </a:r>
            <a:endParaRPr lang="zh-CN" altLang="en-US"/>
          </a:p>
          <a:p>
            <a:r>
              <a:rPr lang="zh-CN" altLang="en-US"/>
              <a:t>收集开发说明书</a:t>
            </a:r>
            <a:endParaRPr lang="zh-CN" altLang="en-US"/>
          </a:p>
          <a:p>
            <a:r>
              <a:rPr lang="zh-CN" altLang="en-US"/>
              <a:t>制定开发测试计划</a:t>
            </a:r>
            <a:endParaRPr lang="zh-CN" altLang="en-US"/>
          </a:p>
          <a:p>
            <a:r>
              <a:rPr lang="zh-CN" altLang="en-US"/>
              <a:t>协助外部开发顾问进行</a:t>
            </a:r>
            <a:endParaRPr lang="zh-CN" altLang="en-US"/>
          </a:p>
          <a:p>
            <a:r>
              <a:rPr lang="zh-CN" altLang="en-US"/>
              <a:t>完整的集成测试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30385" y="4049395"/>
            <a:ext cx="25520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监控开发进度，把控风险，跟踪开发问题</a:t>
            </a:r>
            <a:endParaRPr lang="zh-CN" altLang="en-US"/>
          </a:p>
          <a:p>
            <a:r>
              <a:rPr lang="zh-CN" altLang="en-US"/>
              <a:t>协调、解决开发问题</a:t>
            </a:r>
            <a:endParaRPr lang="zh-CN" altLang="en-US"/>
          </a:p>
          <a:p>
            <a:r>
              <a:rPr lang="zh-CN" altLang="en-US">
                <a:sym typeface="+mn-ea"/>
              </a:rPr>
              <a:t>对需求变更进行管理</a:t>
            </a:r>
            <a:endParaRPr lang="zh-CN" altLang="en-US"/>
          </a:p>
          <a:p>
            <a:r>
              <a:rPr lang="zh-CN" altLang="en-US">
                <a:sym typeface="+mn-ea"/>
              </a:rPr>
              <a:t>沟通和协调顾问工作开展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36950" y="4049395"/>
            <a:ext cx="2654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把控风险性传输请求</a:t>
            </a:r>
            <a:endParaRPr lang="zh-CN" altLang="en-US"/>
          </a:p>
          <a:p>
            <a:r>
              <a:rPr lang="zh-CN" altLang="en-US">
                <a:sym typeface="+mn-ea"/>
              </a:rPr>
              <a:t>收集权限分配，</a:t>
            </a:r>
            <a:r>
              <a:rPr lang="zh-CN" altLang="en-US"/>
              <a:t>配合</a:t>
            </a:r>
            <a:r>
              <a:rPr lang="en-US" altLang="zh-CN"/>
              <a:t>basic 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57015" y="3712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风险</a:t>
            </a:r>
            <a:endParaRPr lang="zh-CN" altLang="en-US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6993255" y="3712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开发</a:t>
            </a:r>
            <a:endParaRPr lang="zh-CN" altLang="en-US" sz="1600" b="1"/>
          </a:p>
        </p:txBody>
      </p:sp>
      <p:sp>
        <p:nvSpPr>
          <p:cNvPr id="9" name="文本框 8"/>
          <p:cNvSpPr txBox="1"/>
          <p:nvPr/>
        </p:nvSpPr>
        <p:spPr>
          <a:xfrm>
            <a:off x="9780905" y="3712210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/>
              <a:t>进度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ags/tag2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2987</Words>
  <Application>WPS 演示</Application>
  <PresentationFormat>宽屏</PresentationFormat>
  <Paragraphs>540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Open Sans</vt:lpstr>
      <vt:lpstr>Open Sans</vt:lpstr>
      <vt:lpstr>Helvetica Neue</vt:lpstr>
      <vt:lpstr>Calibri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138</cp:revision>
  <dcterms:created xsi:type="dcterms:W3CDTF">2018-09-27T08:28:00Z</dcterms:created>
  <dcterms:modified xsi:type="dcterms:W3CDTF">2019-02-14T02:33:23Z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