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03" r:id="rId8"/>
    <p:sldId id="2442" r:id="rId9"/>
    <p:sldId id="2443" r:id="rId10"/>
    <p:sldId id="2435" r:id="rId11"/>
    <p:sldId id="2434" r:id="rId12"/>
    <p:sldId id="2405" r:id="rId13"/>
    <p:sldId id="2400" r:id="rId14"/>
    <p:sldId id="2429" r:id="rId15"/>
    <p:sldId id="328" r:id="rId16"/>
    <p:sldId id="32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42"/>
            <p14:sldId id="2443"/>
            <p14:sldId id="2435"/>
            <p14:sldId id="2434"/>
            <p14:sldId id="240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3052"/>
        <p:guide orient="horz" pos="10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集成方案说明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379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信息管理中心 软件开发部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软件开发部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介绍科顺集团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ERP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集成外围系统的整体架构和初步方案。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3047159" cy="3004919"/>
            <a:chOff x="8175289" y="1757609"/>
            <a:chExt cx="3047159" cy="300491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22148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系统集成整体架构说明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199009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科顺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中间件系统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接口文档模板确定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467995" y="1116330"/>
            <a:ext cx="2545715" cy="53708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9301480" y="1115695"/>
            <a:ext cx="2489835" cy="53714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622300" y="406400"/>
            <a:ext cx="108070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系统集成架构说明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ERP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的集成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15890" y="3011170"/>
            <a:ext cx="1376045" cy="9410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29690" y="260731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329690" y="124714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用友</a:t>
            </a:r>
            <a:r>
              <a:rPr lang="en-US" altLang="zh-CN"/>
              <a:t>BQ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329690" y="530606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15890" y="5306060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329690" y="3981450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6" idx="3"/>
            <a:endCxn id="5" idx="1"/>
          </p:cNvCxnSpPr>
          <p:nvPr/>
        </p:nvCxnSpPr>
        <p:spPr>
          <a:xfrm>
            <a:off x="2642870" y="3162935"/>
            <a:ext cx="2573020" cy="318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5" idx="1"/>
          </p:cNvCxnSpPr>
          <p:nvPr/>
        </p:nvCxnSpPr>
        <p:spPr>
          <a:xfrm>
            <a:off x="2642870" y="1802765"/>
            <a:ext cx="2573020" cy="1678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  <a:endCxn id="5" idx="1"/>
          </p:cNvCxnSpPr>
          <p:nvPr/>
        </p:nvCxnSpPr>
        <p:spPr>
          <a:xfrm flipV="1">
            <a:off x="2642870" y="3481705"/>
            <a:ext cx="2573020" cy="2379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0260965" y="266192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15" name="圆角矩形 14"/>
          <p:cNvSpPr/>
          <p:nvPr/>
        </p:nvSpPr>
        <p:spPr>
          <a:xfrm>
            <a:off x="10261600" y="395732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16" name="圆角矩形 15"/>
          <p:cNvSpPr/>
          <p:nvPr/>
        </p:nvSpPr>
        <p:spPr>
          <a:xfrm>
            <a:off x="10262235" y="5212715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</a:t>
            </a:r>
            <a:r>
              <a:rPr lang="zh-CN" altLang="en-US"/>
              <a:t>报障服务系统</a:t>
            </a:r>
            <a:endParaRPr lang="zh-CN"/>
          </a:p>
        </p:txBody>
      </p:sp>
      <p:sp>
        <p:nvSpPr>
          <p:cNvPr id="25" name="圆角矩形 24"/>
          <p:cNvSpPr/>
          <p:nvPr/>
        </p:nvSpPr>
        <p:spPr>
          <a:xfrm>
            <a:off x="7176135" y="5306060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金税</a:t>
            </a:r>
            <a:r>
              <a:rPr lang="en-US" altLang="zh-CN"/>
              <a:t>/</a:t>
            </a:r>
            <a:r>
              <a:rPr lang="zh-CN" altLang="en-US"/>
              <a:t>银企直连系统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5" idx="1"/>
            <a:endCxn id="11" idx="3"/>
          </p:cNvCxnSpPr>
          <p:nvPr/>
        </p:nvCxnSpPr>
        <p:spPr>
          <a:xfrm flipH="1">
            <a:off x="6529070" y="5861685"/>
            <a:ext cx="6470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0254615" y="1442085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企业微信</a:t>
            </a:r>
            <a:endParaRPr 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82455" y="3277870"/>
            <a:ext cx="487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服务总线</a:t>
            </a:r>
            <a:endParaRPr lang="zh-CN" altLang="en-US" sz="2400" b="1"/>
          </a:p>
        </p:txBody>
      </p:sp>
      <p:sp>
        <p:nvSpPr>
          <p:cNvPr id="44" name="右箭头 43"/>
          <p:cNvSpPr/>
          <p:nvPr/>
        </p:nvSpPr>
        <p:spPr>
          <a:xfrm>
            <a:off x="6591935" y="3266440"/>
            <a:ext cx="2709545" cy="43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47" name="左右箭头 46"/>
          <p:cNvSpPr/>
          <p:nvPr/>
        </p:nvSpPr>
        <p:spPr>
          <a:xfrm rot="16200000">
            <a:off x="5227320" y="4399280"/>
            <a:ext cx="1353185" cy="4591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22300" y="2703830"/>
            <a:ext cx="551815" cy="2141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 b="1"/>
              <a:t>企业应用系统</a:t>
            </a:r>
            <a:endParaRPr lang="zh-CN" altLang="en-US" sz="2400" b="1"/>
          </a:p>
        </p:txBody>
      </p:sp>
      <p:cxnSp>
        <p:nvCxnSpPr>
          <p:cNvPr id="50" name="直接箭头连接符 49"/>
          <p:cNvCxnSpPr>
            <a:stCxn id="12" idx="3"/>
            <a:endCxn id="5" idx="1"/>
          </p:cNvCxnSpPr>
          <p:nvPr/>
        </p:nvCxnSpPr>
        <p:spPr>
          <a:xfrm flipV="1">
            <a:off x="2642870" y="3481705"/>
            <a:ext cx="2573020" cy="1055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513205" y="851535"/>
            <a:ext cx="97224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622300" y="406400"/>
            <a:ext cx="108070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接口方式介绍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的接口集成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3305" y="1946275"/>
            <a:ext cx="9565005" cy="4103370"/>
            <a:chOff x="4126" y="4707"/>
            <a:chExt cx="11236" cy="4820"/>
          </a:xfrm>
        </p:grpSpPr>
        <p:sp>
          <p:nvSpPr>
            <p:cNvPr id="27" name="箭头3"/>
            <p:cNvSpPr/>
            <p:nvPr/>
          </p:nvSpPr>
          <p:spPr bwMode="gray">
            <a:xfrm flipV="1">
              <a:off x="5017" y="7136"/>
              <a:ext cx="1291" cy="1796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箭头2"/>
            <p:cNvSpPr/>
            <p:nvPr/>
          </p:nvSpPr>
          <p:spPr bwMode="gray">
            <a:xfrm rot="16200000">
              <a:off x="5358" y="6388"/>
              <a:ext cx="384" cy="153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箭头1"/>
            <p:cNvSpPr/>
            <p:nvPr/>
          </p:nvSpPr>
          <p:spPr bwMode="gray">
            <a:xfrm>
              <a:off x="5009" y="5174"/>
              <a:ext cx="1291" cy="208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1"/>
            <p:cNvSpPr>
              <a:spLocks noChangeArrowheads="1"/>
            </p:cNvSpPr>
            <p:nvPr/>
          </p:nvSpPr>
          <p:spPr bwMode="gray">
            <a:xfrm>
              <a:off x="8152" y="4714"/>
              <a:ext cx="7210" cy="1413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基于SOAP的基础之上，实现了应用上的跨平台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，有严格的规范和标准，包括安全，事务等各个方面的内容，配置复杂，使用效率也不高。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标题1"/>
            <p:cNvSpPr>
              <a:spLocks noChangeArrowheads="1"/>
            </p:cNvSpPr>
            <p:nvPr/>
          </p:nvSpPr>
          <p:spPr bwMode="gray">
            <a:xfrm>
              <a:off x="6457" y="4707"/>
              <a:ext cx="1468" cy="1420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2"/>
            <p:cNvSpPr>
              <a:spLocks noChangeArrowheads="1"/>
            </p:cNvSpPr>
            <p:nvPr/>
          </p:nvSpPr>
          <p:spPr bwMode="gray">
            <a:xfrm>
              <a:off x="8152" y="6431"/>
              <a:ext cx="7210" cy="1408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RFC是SAP系统和其他（SAP或非SAP）系统间的一个重要而常用的双向接口技术，也被视为SAP与外部通信的基本协议，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内部的函数，便于开发和实施。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标题2"/>
            <p:cNvSpPr>
              <a:spLocks noChangeArrowheads="1"/>
            </p:cNvSpPr>
            <p:nvPr/>
          </p:nvSpPr>
          <p:spPr bwMode="gray">
            <a:xfrm>
              <a:off x="6457" y="6431"/>
              <a:ext cx="1468" cy="1408"/>
            </a:xfrm>
            <a:prstGeom prst="roundRect">
              <a:avLst>
                <a:gd name="adj" fmla="val 11921"/>
              </a:avLst>
            </a:prstGeom>
            <a:solidFill>
              <a:schemeClr val="accent3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RFC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3"/>
            <p:cNvSpPr>
              <a:spLocks noChangeArrowheads="1"/>
            </p:cNvSpPr>
            <p:nvPr/>
          </p:nvSpPr>
          <p:spPr bwMode="ltGray">
            <a:xfrm>
              <a:off x="8152" y="8133"/>
              <a:ext cx="7210" cy="1395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其核心是面向资源，专门针对网络应用设计和开发方式，以降低开发的复杂性，提高系统的可伸缩性，对数据传输效率高，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S4 hana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标题3"/>
            <p:cNvSpPr>
              <a:spLocks noChangeArrowheads="1"/>
            </p:cNvSpPr>
            <p:nvPr/>
          </p:nvSpPr>
          <p:spPr bwMode="gray">
            <a:xfrm>
              <a:off x="6457" y="8133"/>
              <a:ext cx="1468" cy="1395"/>
            </a:xfrm>
            <a:prstGeom prst="roundRect">
              <a:avLst>
                <a:gd name="adj" fmla="val 11921"/>
              </a:avLst>
            </a:prstGeom>
            <a:solidFill>
              <a:schemeClr val="accent6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4126" y="6318"/>
              <a:ext cx="1633" cy="1635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513205" y="837565"/>
            <a:ext cx="97224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webservice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6523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SAP </a:t>
            </a:r>
            <a:r>
              <a:rPr lang="zh-CN" altLang="en-US" sz="1600"/>
              <a:t>开发函数</a:t>
            </a:r>
            <a:endParaRPr lang="zh-CN" altLang="en-US" sz="1600"/>
          </a:p>
        </p:txBody>
      </p:sp>
      <p:sp>
        <p:nvSpPr>
          <p:cNvPr id="3" name="圆角矩形 2"/>
          <p:cNvSpPr/>
          <p:nvPr/>
        </p:nvSpPr>
        <p:spPr>
          <a:xfrm>
            <a:off x="523684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SAP配置发布接口信息</a:t>
            </a:r>
            <a:endParaRPr lang="en-US" altLang="zh-CN" sz="1600"/>
          </a:p>
        </p:txBody>
      </p:sp>
      <p:sp>
        <p:nvSpPr>
          <p:cNvPr id="4" name="圆角矩形 3"/>
          <p:cNvSpPr/>
          <p:nvPr/>
        </p:nvSpPr>
        <p:spPr>
          <a:xfrm>
            <a:off x="78212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第三方系统通过WSDL生成代理类</a:t>
            </a:r>
            <a:endParaRPr lang="en-US" altLang="zh-CN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409892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668337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0725" y="3167380"/>
            <a:ext cx="11012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SAP</a:t>
            </a:r>
            <a:r>
              <a:rPr lang="zh-CN" altLang="en-US"/>
              <a:t>内开发功能函数，通过函数发布和配置对外的接口，第三方系统通过</a:t>
            </a:r>
            <a:r>
              <a:rPr lang="en-US" altLang="zh-CN"/>
              <a:t>wsdl</a:t>
            </a:r>
            <a:r>
              <a:rPr lang="zh-CN" altLang="en-US"/>
              <a:t>文件生成代理类调用接口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、传统的开发方式，有严格的要求，安全性和数据格式要求较高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、外网访问需要开放端口。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、修改接口字段后，需要重新部署，不利于运维管理。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678180" y="837565"/>
            <a:ext cx="105987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RESTful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9095" y="2607310"/>
            <a:ext cx="9818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、基于</a:t>
            </a:r>
            <a:r>
              <a:rPr lang="en-US" altLang="zh-CN"/>
              <a:t>SAP http </a:t>
            </a:r>
            <a:r>
              <a:rPr lang="zh-CN" altLang="en-US"/>
              <a:t>服务类的扩展，</a:t>
            </a:r>
            <a:r>
              <a:rPr lang="en-US" altLang="zh-CN"/>
              <a:t>SAP </a:t>
            </a:r>
            <a:r>
              <a:rPr lang="zh-CN" altLang="en-US"/>
              <a:t>新的功能特性。需要开发一个类，通过配置外部服务发布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、数据格式是</a:t>
            </a:r>
            <a:r>
              <a:rPr lang="en-US" altLang="zh-CN"/>
              <a:t>JSON</a:t>
            </a:r>
            <a:r>
              <a:rPr lang="zh-CN" altLang="en-US"/>
              <a:t>，传输效率上较高，发布配置的过程简单，对外网需要提供端口访问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、SAP 推荐以 OData （开放数据协议）方式提供 Restful Service，一种非常简单的接口协议，主流的开发接口方式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304925" y="837565"/>
            <a:ext cx="89833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RFC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2651125"/>
            <a:ext cx="9832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、只需要开发</a:t>
            </a:r>
            <a:r>
              <a:rPr lang="en-US" altLang="zh-CN"/>
              <a:t>SAP</a:t>
            </a:r>
            <a:r>
              <a:rPr lang="zh-CN" altLang="en-US"/>
              <a:t>内部函数，并勾选</a:t>
            </a:r>
            <a:r>
              <a:rPr lang="en-US" altLang="zh-CN"/>
              <a:t>RFC</a:t>
            </a:r>
            <a:r>
              <a:rPr lang="zh-CN" altLang="en-US"/>
              <a:t>方式即可发布成服务，提供给外围系统访问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、泛微</a:t>
            </a:r>
            <a:r>
              <a:rPr lang="en-US" altLang="zh-CN"/>
              <a:t>OA</a:t>
            </a:r>
            <a:r>
              <a:rPr lang="zh-CN" altLang="en-US"/>
              <a:t>支持</a:t>
            </a:r>
            <a:r>
              <a:rPr lang="en-US" altLang="zh-CN"/>
              <a:t>RFC</a:t>
            </a:r>
            <a:r>
              <a:rPr lang="zh-CN" altLang="en-US"/>
              <a:t>方式配置，简单易用。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、外网系统访问需要特殊配置，不利于云系统的对接。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WPS 演示</Application>
  <PresentationFormat>自定义</PresentationFormat>
  <Paragraphs>129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47</cp:revision>
  <dcterms:created xsi:type="dcterms:W3CDTF">2018-09-27T08:28:00Z</dcterms:created>
  <dcterms:modified xsi:type="dcterms:W3CDTF">2019-05-14T07:22:09Z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