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72" r:id="rId3"/>
    <p:sldId id="274" r:id="rId4"/>
    <p:sldId id="271" r:id="rId5"/>
    <p:sldId id="275" r:id="rId6"/>
    <p:sldId id="273" r:id="rId7"/>
    <p:sldId id="276" r:id="rId8"/>
    <p:sldId id="27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6E4B"/>
    <a:srgbClr val="0082CD"/>
    <a:srgbClr val="00A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6" y="3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59041DB8-B66F-4DC8-A96E-33677E0F90FF}" type="datetimeFigureOut">
              <a:rPr lang="en-US" altLang="zh-TW" smtClean="0"/>
              <a:t>3/31/2017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1604A0D4-B89B-4ADD-AF9E-38636B40EE4E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DEB49C4A-65AC-492D-9701-81B46C3AD0E4}" type="datetimeFigureOut">
              <a:t>2017/3/31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82869989-EB00-4EE7-BCB5-25BDC5BB29F8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線接點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群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線接點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接點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群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線接點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線接點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線接點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群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線接點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群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線接點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線接點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 latinLnBrk="0">
              <a:lnSpc>
                <a:spcPct val="76000"/>
              </a:lnSpc>
              <a:defRPr lang="zh-TW" sz="8000" cap="none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TW" sz="2000" b="0">
                <a:solidFill>
                  <a:schemeClr val="accent1"/>
                </a:solidFill>
              </a:defRPr>
            </a:lvl1pPr>
            <a:lvl2pPr marL="457200" indent="0" algn="ctr" latinLnBrk="0">
              <a:buNone/>
              <a:defRPr lang="zh-TW" sz="2000"/>
            </a:lvl2pPr>
            <a:lvl3pPr marL="914400" indent="0" algn="ctr" latinLnBrk="0">
              <a:buNone/>
              <a:defRPr lang="zh-TW" sz="1800"/>
            </a:lvl3pPr>
            <a:lvl4pPr marL="1371600" indent="0" algn="ctr" latinLnBrk="0">
              <a:buNone/>
              <a:defRPr lang="zh-TW" sz="1600"/>
            </a:lvl4pPr>
            <a:lvl5pPr marL="1828800" indent="0" algn="ctr" latinLnBrk="0">
              <a:buNone/>
              <a:defRPr lang="zh-TW" sz="1600"/>
            </a:lvl5pPr>
            <a:lvl6pPr marL="2286000" indent="0" algn="ctr" latinLnBrk="0">
              <a:buNone/>
              <a:defRPr lang="zh-TW" sz="1600"/>
            </a:lvl6pPr>
            <a:lvl7pPr marL="2743200" indent="0" algn="ctr" latinLnBrk="0">
              <a:buNone/>
              <a:defRPr lang="zh-TW" sz="1600"/>
            </a:lvl7pPr>
            <a:lvl8pPr marL="3200400" indent="0" algn="ctr" latinLnBrk="0">
              <a:buNone/>
              <a:defRPr lang="zh-TW" sz="1600"/>
            </a:lvl8pPr>
            <a:lvl9pPr marL="3657600" indent="0" algn="ctr" latinLnBrk="0">
              <a:buNone/>
              <a:defRPr lang="zh-TW"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dirty="0"/>
          </a:p>
        </p:txBody>
      </p:sp>
      <p:cxnSp>
        <p:nvCxnSpPr>
          <p:cNvPr id="58" name="直線接點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垂直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t>2017/3/31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t>2017/3/31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t>2017/3/31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線接點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群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線接點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群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線接點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線接點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群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線接點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群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線接點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線接點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 latinLnBrk="0">
              <a:lnSpc>
                <a:spcPct val="85000"/>
              </a:lnSpc>
              <a:defRPr lang="zh-TW" sz="6000" cap="none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0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TW" sz="2000"/>
            </a:lvl2pPr>
            <a:lvl3pPr marL="914400" indent="0" latinLnBrk="0">
              <a:buNone/>
              <a:defRPr lang="zh-TW" sz="1800"/>
            </a:lvl3pPr>
            <a:lvl4pPr marL="1371600" indent="0" latinLnBrk="0">
              <a:buNone/>
              <a:defRPr lang="zh-TW" sz="1600"/>
            </a:lvl4pPr>
            <a:lvl5pPr marL="1828800" indent="0" latinLnBrk="0">
              <a:buNone/>
              <a:defRPr lang="zh-TW" sz="1600"/>
            </a:lvl5pPr>
            <a:lvl6pPr marL="2286000" indent="0" latinLnBrk="0">
              <a:buNone/>
              <a:defRPr lang="zh-TW" sz="1600"/>
            </a:lvl6pPr>
            <a:lvl7pPr marL="2743200" indent="0" latinLnBrk="0">
              <a:buNone/>
              <a:defRPr lang="zh-TW" sz="1600"/>
            </a:lvl7pPr>
            <a:lvl8pPr marL="3200400" indent="0" latinLnBrk="0">
              <a:buNone/>
              <a:defRPr lang="zh-TW" sz="1600"/>
            </a:lvl8pPr>
            <a:lvl9pPr marL="3657600" indent="0" latinLnBrk="0">
              <a:buNone/>
              <a:defRPr lang="zh-TW"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58" name="直線接點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800"/>
            </a:lvl6pPr>
            <a:lvl7pPr latinLnBrk="0">
              <a:defRPr lang="zh-TW" sz="1800"/>
            </a:lvl7pPr>
            <a:lvl8pPr latinLnBrk="0">
              <a:defRPr lang="zh-TW" sz="1800"/>
            </a:lvl8pPr>
            <a:lvl9pPr latinLnBrk="0">
              <a:defRPr lang="zh-TW"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800"/>
            </a:lvl6pPr>
            <a:lvl7pPr latinLnBrk="0">
              <a:defRPr lang="zh-TW" sz="1800"/>
            </a:lvl7pPr>
            <a:lvl8pPr latinLnBrk="0">
              <a:defRPr lang="zh-TW" sz="1800"/>
            </a:lvl8pPr>
            <a:lvl9pPr latinLnBrk="0">
              <a:defRPr lang="zh-TW"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t>2017/3/31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t>2017/3/31</a:t>
            </a:fld>
            <a:endParaRPr 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t>2017/3/31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群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線接點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接點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接點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接點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接點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接點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接點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接點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群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線接點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線接點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線接點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群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線接點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線接點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線接點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線接點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線接點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線接點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線接點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線接點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線接點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線接點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群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線接點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線接點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線接點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線接點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線接點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群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線接點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線接點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線接點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線接點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線接點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線接點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線接點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線接點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接點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線接點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日期版面配置區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t>2017/3/31</a:t>
            </a:fld>
            <a:endParaRPr lang="zh-TW"/>
          </a:p>
        </p:txBody>
      </p:sp>
      <p:sp>
        <p:nvSpPr>
          <p:cNvPr id="213" name="頁尾版面配置區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214" name="投影片編號版面配置區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線接點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群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線接點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群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接點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線接點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群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線接點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群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接點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線接點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 latinLnBrk="0">
              <a:defRPr lang="zh-TW" sz="26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2000"/>
            </a:lvl6pPr>
            <a:lvl7pPr latinLnBrk="0">
              <a:defRPr lang="zh-TW" sz="2000"/>
            </a:lvl7pPr>
            <a:lvl8pPr latinLnBrk="0">
              <a:defRPr lang="zh-TW" sz="2000"/>
            </a:lvl8pPr>
            <a:lvl9pPr latinLnBrk="0">
              <a:defRPr lang="zh-TW"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TW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TW" sz="1400"/>
            </a:lvl2pPr>
            <a:lvl3pPr marL="914400" indent="0" latinLnBrk="0">
              <a:buNone/>
              <a:defRPr lang="zh-TW" sz="1200"/>
            </a:lvl3pPr>
            <a:lvl4pPr marL="1371600" indent="0" latinLnBrk="0">
              <a:buNone/>
              <a:defRPr lang="zh-TW" sz="1000"/>
            </a:lvl4pPr>
            <a:lvl5pPr marL="1828800" indent="0" latinLnBrk="0">
              <a:buNone/>
              <a:defRPr lang="zh-TW" sz="1000"/>
            </a:lvl5pPr>
            <a:lvl6pPr marL="2286000" indent="0" latinLnBrk="0">
              <a:buNone/>
              <a:defRPr lang="zh-TW" sz="1000"/>
            </a:lvl6pPr>
            <a:lvl7pPr marL="2743200" indent="0" latinLnBrk="0">
              <a:buNone/>
              <a:defRPr lang="zh-TW" sz="1000"/>
            </a:lvl7pPr>
            <a:lvl8pPr marL="3200400" indent="0" latinLnBrk="0">
              <a:buNone/>
              <a:defRPr lang="zh-TW" sz="1000"/>
            </a:lvl8pPr>
            <a:lvl9pPr marL="3657600" indent="0" latinLnBrk="0">
              <a:buNone/>
              <a:defRPr lang="zh-TW"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60" name="直線接點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t>2017/3/31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線接點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群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線接點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群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群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線接點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群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 latinLnBrk="0">
              <a:buNone/>
              <a:defRPr lang="zh-TW" sz="2000"/>
            </a:lvl1pPr>
            <a:lvl2pPr marL="457200" indent="0" latinLnBrk="0">
              <a:buNone/>
              <a:defRPr lang="zh-TW" sz="2800"/>
            </a:lvl2pPr>
            <a:lvl3pPr marL="914400" indent="0" latinLnBrk="0">
              <a:buNone/>
              <a:defRPr lang="zh-TW" sz="2400"/>
            </a:lvl3pPr>
            <a:lvl4pPr marL="1371600" indent="0" latinLnBrk="0">
              <a:buNone/>
              <a:defRPr lang="zh-TW" sz="2000"/>
            </a:lvl4pPr>
            <a:lvl5pPr marL="1828800" indent="0" latinLnBrk="0">
              <a:buNone/>
              <a:defRPr lang="zh-TW" sz="2000"/>
            </a:lvl5pPr>
            <a:lvl6pPr marL="2286000" indent="0" latinLnBrk="0">
              <a:buNone/>
              <a:defRPr lang="zh-TW" sz="2000"/>
            </a:lvl6pPr>
            <a:lvl7pPr marL="2743200" indent="0" latinLnBrk="0">
              <a:buNone/>
              <a:defRPr lang="zh-TW" sz="2000"/>
            </a:lvl7pPr>
            <a:lvl8pPr marL="3200400" indent="0" latinLnBrk="0">
              <a:buNone/>
              <a:defRPr lang="zh-TW" sz="2000"/>
            </a:lvl8pPr>
            <a:lvl9pPr marL="3657600" indent="0" latinLnBrk="0">
              <a:buNone/>
              <a:defRPr lang="zh-TW" sz="2000"/>
            </a:lvl9pPr>
          </a:lstStyle>
          <a:p>
            <a:r>
              <a:rPr lang="zh-TW" altLang="en-US" smtClean="0"/>
              <a:t>按一下圖示以新增圖片</a:t>
            </a:r>
            <a:endParaRPr lang="zh-TW" dirty="0"/>
          </a:p>
        </p:txBody>
      </p:sp>
      <p:cxnSp>
        <p:nvCxnSpPr>
          <p:cNvPr id="59" name="直線接點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 latinLnBrk="0">
              <a:defRPr lang="zh-TW" sz="26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 latinLnBrk="0">
              <a:spcBef>
                <a:spcPts val="1200"/>
              </a:spcBef>
              <a:buNone/>
              <a:defRPr lang="zh-TW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TW" sz="1400"/>
            </a:lvl2pPr>
            <a:lvl3pPr marL="914400" indent="0" latinLnBrk="0">
              <a:buNone/>
              <a:defRPr lang="zh-TW" sz="1200"/>
            </a:lvl3pPr>
            <a:lvl4pPr marL="1371600" indent="0" latinLnBrk="0">
              <a:buNone/>
              <a:defRPr lang="zh-TW" sz="1000"/>
            </a:lvl4pPr>
            <a:lvl5pPr marL="1828800" indent="0" latinLnBrk="0">
              <a:buNone/>
              <a:defRPr lang="zh-TW" sz="1000"/>
            </a:lvl5pPr>
            <a:lvl6pPr marL="2286000" indent="0" latinLnBrk="0">
              <a:buNone/>
              <a:defRPr lang="zh-TW" sz="1000"/>
            </a:lvl6pPr>
            <a:lvl7pPr marL="2743200" indent="0" latinLnBrk="0">
              <a:buNone/>
              <a:defRPr lang="zh-TW" sz="1000"/>
            </a:lvl7pPr>
            <a:lvl8pPr marL="3200400" indent="0" latinLnBrk="0">
              <a:buNone/>
              <a:defRPr lang="zh-TW" sz="1000"/>
            </a:lvl8pPr>
            <a:lvl9pPr marL="3657600" indent="0" latinLnBrk="0">
              <a:buNone/>
              <a:defRPr lang="zh-TW"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群組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直線接點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接點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接點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接點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接點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接點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群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線接點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接點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線接點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線接點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線接點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群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線接點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線接點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線接點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線接點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線接點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線接點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線接點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線接點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線接點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線接點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群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線接點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接點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接點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線接點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接點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群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線接點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線接點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線接點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線接點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線接點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線接點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接點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線接點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線接點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線接點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8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1B2453-8663-4C69-AF73-9FD7B1DEC5D0}" type="datetime1">
              <a:rPr lang="en-US" altLang="zh-TW" smtClean="0"/>
              <a:pPr/>
              <a:t>3/31/2017</a:t>
            </a:fld>
            <a:endParaRPr lang="en-US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TW" sz="8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8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31375A4-56A4-47D6-9801-1991572033F7}" type="slidenum">
              <a:rPr lang="en-US" altLang="zh-TW" smtClean="0"/>
              <a:pPr/>
              <a:t>‹#›</a:t>
            </a:fld>
            <a:endParaRPr lang="en-US" altLang="zh-TW"/>
          </a:p>
        </p:txBody>
      </p:sp>
      <p:cxnSp>
        <p:nvCxnSpPr>
          <p:cNvPr id="148" name="直線接點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TW" sz="3200" b="1" kern="1200">
          <a:solidFill>
            <a:schemeClr val="accent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lang="zh-TW"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lang="zh-TW"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zh-TW"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056835" y="3817550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110419025</a:t>
            </a:r>
            <a:r>
              <a:rPr lang="zh-TW" altLang="en-US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盧玉軒</a:t>
            </a:r>
            <a:endParaRPr lang="zh-TW" altLang="en-US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114815" y="3228946"/>
            <a:ext cx="401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UX</a:t>
            </a:r>
            <a:r>
              <a:rPr lang="zh-TW" altLang="en-US" sz="2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framework for </a:t>
            </a:r>
            <a:r>
              <a:rPr lang="en-US" altLang="zh-TW" sz="28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Trello</a:t>
            </a:r>
            <a:endParaRPr lang="zh-TW" altLang="en-US" sz="2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641" y="2585452"/>
            <a:ext cx="1610713" cy="49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211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126836" y="852998"/>
            <a:ext cx="1272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1.Trello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126836" y="1376218"/>
            <a:ext cx="1928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1.1 Functional Map</a:t>
            </a:r>
            <a:endParaRPr lang="zh-TW" altLang="en-US" sz="16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88017" y="1060585"/>
            <a:ext cx="1209963" cy="631265"/>
          </a:xfrm>
          <a:prstGeom prst="rect">
            <a:avLst/>
          </a:prstGeom>
          <a:solidFill>
            <a:schemeClr val="bg1"/>
          </a:solidFill>
          <a:ln w="19050">
            <a:solidFill>
              <a:srgbClr val="0082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rgbClr val="0082CD"/>
                </a:solidFill>
                <a:latin typeface="+mj-ea"/>
                <a:ea typeface="+mj-ea"/>
              </a:rPr>
              <a:t>Trello</a:t>
            </a:r>
            <a:endParaRPr lang="zh-TW" altLang="en-US" dirty="0">
              <a:solidFill>
                <a:srgbClr val="0082CD"/>
              </a:solidFill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78054" y="2192038"/>
            <a:ext cx="1209963" cy="631265"/>
          </a:xfrm>
          <a:prstGeom prst="rect">
            <a:avLst/>
          </a:prstGeom>
          <a:solidFill>
            <a:srgbClr val="0082CD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+mj-ea"/>
                <a:ea typeface="+mj-ea"/>
              </a:rPr>
              <a:t>搜尋</a:t>
            </a:r>
            <a:endParaRPr lang="zh-TW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97980" y="2192037"/>
            <a:ext cx="1209963" cy="631265"/>
          </a:xfrm>
          <a:prstGeom prst="rect">
            <a:avLst/>
          </a:prstGeom>
          <a:solidFill>
            <a:srgbClr val="0082CD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+mj-ea"/>
                <a:ea typeface="+mj-ea"/>
              </a:rPr>
              <a:t>通知</a:t>
            </a:r>
            <a:endParaRPr lang="zh-TW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117906" y="2192037"/>
            <a:ext cx="1209963" cy="631265"/>
          </a:xfrm>
          <a:prstGeom prst="rect">
            <a:avLst/>
          </a:prstGeom>
          <a:solidFill>
            <a:srgbClr val="0082CD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+mj-ea"/>
                <a:ea typeface="+mj-ea"/>
              </a:rPr>
              <a:t>帳號</a:t>
            </a:r>
            <a:endParaRPr lang="zh-TW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37986" y="2192037"/>
            <a:ext cx="1209963" cy="631265"/>
          </a:xfrm>
          <a:prstGeom prst="rect">
            <a:avLst/>
          </a:prstGeom>
          <a:solidFill>
            <a:srgbClr val="0082CD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+mj-ea"/>
                <a:ea typeface="+mj-ea"/>
              </a:rPr>
              <a:t>看板</a:t>
            </a:r>
            <a:endParaRPr lang="zh-TW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2437924" y="1895049"/>
            <a:ext cx="72895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7" idx="0"/>
          </p:cNvCxnSpPr>
          <p:nvPr/>
        </p:nvCxnSpPr>
        <p:spPr>
          <a:xfrm flipV="1">
            <a:off x="9722888" y="1885813"/>
            <a:ext cx="4619" cy="306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8" idx="0"/>
          </p:cNvCxnSpPr>
          <p:nvPr/>
        </p:nvCxnSpPr>
        <p:spPr>
          <a:xfrm flipH="1" flipV="1">
            <a:off x="2437924" y="1895049"/>
            <a:ext cx="5044" cy="296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5" idx="0"/>
          </p:cNvCxnSpPr>
          <p:nvPr/>
        </p:nvCxnSpPr>
        <p:spPr>
          <a:xfrm flipH="1" flipV="1">
            <a:off x="4876800" y="1895049"/>
            <a:ext cx="6236" cy="296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>
            <a:stCxn id="6" idx="0"/>
          </p:cNvCxnSpPr>
          <p:nvPr/>
        </p:nvCxnSpPr>
        <p:spPr>
          <a:xfrm flipH="1" flipV="1">
            <a:off x="7299960" y="1895049"/>
            <a:ext cx="3002" cy="296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>
            <a:stCxn id="4" idx="2"/>
          </p:cNvCxnSpPr>
          <p:nvPr/>
        </p:nvCxnSpPr>
        <p:spPr>
          <a:xfrm>
            <a:off x="6092999" y="1691850"/>
            <a:ext cx="3001" cy="203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7535704" y="3120289"/>
            <a:ext cx="1209963" cy="631265"/>
          </a:xfrm>
          <a:prstGeom prst="rect">
            <a:avLst/>
          </a:prstGeom>
          <a:solidFill>
            <a:schemeClr val="bg1"/>
          </a:solidFill>
          <a:ln w="19050">
            <a:solidFill>
              <a:srgbClr val="DE6E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0082CD"/>
                </a:solidFill>
                <a:latin typeface="+mj-ea"/>
                <a:ea typeface="+mj-ea"/>
              </a:rPr>
              <a:t>全部</a:t>
            </a:r>
            <a:endParaRPr lang="zh-TW" altLang="en-US" dirty="0">
              <a:solidFill>
                <a:srgbClr val="0082CD"/>
              </a:solidFill>
              <a:latin typeface="+mj-ea"/>
              <a:ea typeface="+mj-e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535704" y="4048541"/>
            <a:ext cx="1209963" cy="631265"/>
          </a:xfrm>
          <a:prstGeom prst="rect">
            <a:avLst/>
          </a:prstGeom>
          <a:solidFill>
            <a:schemeClr val="bg1"/>
          </a:solidFill>
          <a:ln w="19050">
            <a:solidFill>
              <a:srgbClr val="DE6E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0082CD"/>
                </a:solidFill>
                <a:latin typeface="+mj-ea"/>
                <a:ea typeface="+mj-ea"/>
              </a:rPr>
              <a:t>我</a:t>
            </a:r>
            <a:endParaRPr lang="zh-TW" altLang="en-US" dirty="0">
              <a:solidFill>
                <a:srgbClr val="0082CD"/>
              </a:solidFill>
              <a:latin typeface="+mj-ea"/>
              <a:ea typeface="+mj-e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535704" y="4976793"/>
            <a:ext cx="1209963" cy="631265"/>
          </a:xfrm>
          <a:prstGeom prst="rect">
            <a:avLst/>
          </a:prstGeom>
          <a:solidFill>
            <a:schemeClr val="bg1"/>
          </a:solidFill>
          <a:ln w="19050">
            <a:solidFill>
              <a:srgbClr val="DE6E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0082CD"/>
                </a:solidFill>
                <a:latin typeface="+mj-ea"/>
                <a:ea typeface="+mj-ea"/>
              </a:rPr>
              <a:t>評論</a:t>
            </a:r>
            <a:endParaRPr lang="zh-TW" altLang="en-US" dirty="0">
              <a:solidFill>
                <a:srgbClr val="0082CD"/>
              </a:solidFill>
              <a:latin typeface="+mj-ea"/>
              <a:ea typeface="+mj-e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074444" y="3120288"/>
            <a:ext cx="1209963" cy="631265"/>
          </a:xfrm>
          <a:prstGeom prst="rect">
            <a:avLst/>
          </a:prstGeom>
          <a:solidFill>
            <a:schemeClr val="bg1"/>
          </a:solidFill>
          <a:ln w="19050">
            <a:solidFill>
              <a:srgbClr val="DE6E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0082CD"/>
                </a:solidFill>
                <a:latin typeface="+mj-ea"/>
                <a:ea typeface="+mj-ea"/>
              </a:rPr>
              <a:t>最近搜尋</a:t>
            </a:r>
            <a:endParaRPr lang="zh-TW" altLang="en-US" dirty="0">
              <a:solidFill>
                <a:srgbClr val="0082CD"/>
              </a:solidFill>
              <a:latin typeface="+mj-ea"/>
              <a:ea typeface="+mj-e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613184" y="3120288"/>
            <a:ext cx="1209963" cy="631265"/>
          </a:xfrm>
          <a:prstGeom prst="rect">
            <a:avLst/>
          </a:prstGeom>
          <a:solidFill>
            <a:schemeClr val="bg1"/>
          </a:solidFill>
          <a:ln w="19050">
            <a:solidFill>
              <a:srgbClr val="DE6E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0082CD"/>
                </a:solidFill>
                <a:latin typeface="+mj-ea"/>
                <a:ea typeface="+mj-ea"/>
              </a:rPr>
              <a:t>新增看板</a:t>
            </a:r>
            <a:endParaRPr lang="zh-TW" altLang="en-US" dirty="0">
              <a:solidFill>
                <a:srgbClr val="0082CD"/>
              </a:solidFill>
              <a:latin typeface="+mj-ea"/>
              <a:ea typeface="+mj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613183" y="4048541"/>
            <a:ext cx="1209963" cy="631265"/>
          </a:xfrm>
          <a:prstGeom prst="rect">
            <a:avLst/>
          </a:prstGeom>
          <a:solidFill>
            <a:schemeClr val="bg1"/>
          </a:solidFill>
          <a:ln w="19050">
            <a:solidFill>
              <a:srgbClr val="DE6E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0082CD"/>
                </a:solidFill>
                <a:latin typeface="+mj-ea"/>
                <a:ea typeface="+mj-ea"/>
              </a:rPr>
              <a:t>個人看板</a:t>
            </a:r>
            <a:endParaRPr lang="zh-TW" altLang="en-US" dirty="0">
              <a:solidFill>
                <a:srgbClr val="0082CD"/>
              </a:solidFill>
              <a:latin typeface="+mj-ea"/>
              <a:ea typeface="+mj-e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613183" y="4976791"/>
            <a:ext cx="1209963" cy="631265"/>
          </a:xfrm>
          <a:prstGeom prst="rect">
            <a:avLst/>
          </a:prstGeom>
          <a:solidFill>
            <a:schemeClr val="bg1"/>
          </a:solidFill>
          <a:ln w="19050">
            <a:solidFill>
              <a:srgbClr val="DE6E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0082CD"/>
                </a:solidFill>
                <a:latin typeface="+mj-ea"/>
                <a:ea typeface="+mj-ea"/>
              </a:rPr>
              <a:t>團隊看板</a:t>
            </a:r>
            <a:endParaRPr lang="zh-TW" altLang="en-US" dirty="0">
              <a:solidFill>
                <a:srgbClr val="0082CD"/>
              </a:solidFill>
              <a:latin typeface="+mj-ea"/>
              <a:ea typeface="+mj-e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9996963" y="2953149"/>
            <a:ext cx="1209963" cy="631265"/>
          </a:xfrm>
          <a:prstGeom prst="rect">
            <a:avLst/>
          </a:prstGeom>
          <a:solidFill>
            <a:schemeClr val="bg1"/>
          </a:solidFill>
          <a:ln w="19050">
            <a:solidFill>
              <a:srgbClr val="DE6E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0082CD"/>
                </a:solidFill>
                <a:latin typeface="+mj-ea"/>
                <a:ea typeface="+mj-ea"/>
              </a:rPr>
              <a:t>團隊</a:t>
            </a:r>
            <a:endParaRPr lang="zh-TW" altLang="en-US" dirty="0">
              <a:solidFill>
                <a:srgbClr val="0082CD"/>
              </a:solidFill>
              <a:latin typeface="+mj-ea"/>
              <a:ea typeface="+mj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9996963" y="3714261"/>
            <a:ext cx="1209963" cy="631265"/>
          </a:xfrm>
          <a:prstGeom prst="rect">
            <a:avLst/>
          </a:prstGeom>
          <a:solidFill>
            <a:schemeClr val="bg1"/>
          </a:solidFill>
          <a:ln w="19050">
            <a:solidFill>
              <a:srgbClr val="DE6E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0082CD"/>
                </a:solidFill>
                <a:latin typeface="+mj-ea"/>
                <a:ea typeface="+mj-ea"/>
              </a:rPr>
              <a:t>帳號</a:t>
            </a:r>
            <a:endParaRPr lang="zh-TW" altLang="en-US" dirty="0">
              <a:solidFill>
                <a:srgbClr val="0082CD"/>
              </a:solidFill>
              <a:latin typeface="+mj-ea"/>
              <a:ea typeface="+mj-e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9996963" y="4475373"/>
            <a:ext cx="1209963" cy="631265"/>
          </a:xfrm>
          <a:prstGeom prst="rect">
            <a:avLst/>
          </a:prstGeom>
          <a:solidFill>
            <a:schemeClr val="bg1"/>
          </a:solidFill>
          <a:ln w="19050">
            <a:solidFill>
              <a:srgbClr val="DE6E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0082CD"/>
                </a:solidFill>
                <a:latin typeface="+mj-ea"/>
                <a:ea typeface="+mj-ea"/>
              </a:rPr>
              <a:t>輔助工具</a:t>
            </a:r>
            <a:endParaRPr lang="zh-TW" altLang="en-US" dirty="0">
              <a:solidFill>
                <a:srgbClr val="0082CD"/>
              </a:solidFill>
              <a:latin typeface="+mj-ea"/>
              <a:ea typeface="+mj-ea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9996962" y="5236485"/>
            <a:ext cx="1209963" cy="631265"/>
          </a:xfrm>
          <a:prstGeom prst="rect">
            <a:avLst/>
          </a:prstGeom>
          <a:solidFill>
            <a:schemeClr val="bg1"/>
          </a:solidFill>
          <a:ln w="19050">
            <a:solidFill>
              <a:srgbClr val="DE6E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0082CD"/>
                </a:solidFill>
                <a:latin typeface="+mj-ea"/>
                <a:ea typeface="+mj-ea"/>
              </a:rPr>
              <a:t>同步</a:t>
            </a:r>
            <a:endParaRPr lang="zh-TW" altLang="en-US" dirty="0">
              <a:solidFill>
                <a:srgbClr val="0082CD"/>
              </a:solidFill>
              <a:latin typeface="+mj-ea"/>
              <a:ea typeface="+mj-ea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9996962" y="5997597"/>
            <a:ext cx="1209963" cy="631265"/>
          </a:xfrm>
          <a:prstGeom prst="rect">
            <a:avLst/>
          </a:prstGeom>
          <a:solidFill>
            <a:schemeClr val="bg1"/>
          </a:solidFill>
          <a:ln w="19050">
            <a:solidFill>
              <a:srgbClr val="DE6E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0082CD"/>
                </a:solidFill>
                <a:latin typeface="+mj-ea"/>
                <a:ea typeface="+mj-ea"/>
              </a:rPr>
              <a:t>關於</a:t>
            </a:r>
            <a:endParaRPr lang="zh-TW" altLang="en-US" dirty="0">
              <a:solidFill>
                <a:srgbClr val="0082CD"/>
              </a:solidFill>
              <a:latin typeface="+mj-ea"/>
              <a:ea typeface="+mj-ea"/>
            </a:endParaRPr>
          </a:p>
        </p:txBody>
      </p:sp>
      <p:cxnSp>
        <p:nvCxnSpPr>
          <p:cNvPr id="58" name="直線接點 57"/>
          <p:cNvCxnSpPr>
            <a:stCxn id="49" idx="1"/>
          </p:cNvCxnSpPr>
          <p:nvPr/>
        </p:nvCxnSpPr>
        <p:spPr>
          <a:xfrm flipH="1" flipV="1">
            <a:off x="2209800" y="3435920"/>
            <a:ext cx="40338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>
            <a:stCxn id="50" idx="1"/>
          </p:cNvCxnSpPr>
          <p:nvPr/>
        </p:nvCxnSpPr>
        <p:spPr>
          <a:xfrm flipH="1" flipV="1">
            <a:off x="2209800" y="4364173"/>
            <a:ext cx="40338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>
            <a:stCxn id="51" idx="1"/>
          </p:cNvCxnSpPr>
          <p:nvPr/>
        </p:nvCxnSpPr>
        <p:spPr>
          <a:xfrm flipH="1" flipV="1">
            <a:off x="2209800" y="5292423"/>
            <a:ext cx="40338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 flipV="1">
            <a:off x="2209800" y="2823302"/>
            <a:ext cx="0" cy="2469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 flipH="1" flipV="1">
            <a:off x="7132318" y="3435920"/>
            <a:ext cx="40338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/>
          <p:cNvCxnSpPr/>
          <p:nvPr/>
        </p:nvCxnSpPr>
        <p:spPr>
          <a:xfrm flipH="1" flipV="1">
            <a:off x="7132318" y="4364173"/>
            <a:ext cx="40338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/>
        </p:nvCxnSpPr>
        <p:spPr>
          <a:xfrm flipH="1" flipV="1">
            <a:off x="7132318" y="5292423"/>
            <a:ext cx="40338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 flipV="1">
            <a:off x="7132318" y="2823302"/>
            <a:ext cx="0" cy="2469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 flipH="1" flipV="1">
            <a:off x="4671057" y="3435920"/>
            <a:ext cx="40338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/>
          <p:cNvCxnSpPr/>
          <p:nvPr/>
        </p:nvCxnSpPr>
        <p:spPr>
          <a:xfrm flipV="1">
            <a:off x="4671057" y="2823302"/>
            <a:ext cx="0" cy="612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>
            <a:stCxn id="52" idx="1"/>
          </p:cNvCxnSpPr>
          <p:nvPr/>
        </p:nvCxnSpPr>
        <p:spPr>
          <a:xfrm flipH="1">
            <a:off x="9433560" y="3268782"/>
            <a:ext cx="5634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/>
          <p:cNvCxnSpPr/>
          <p:nvPr/>
        </p:nvCxnSpPr>
        <p:spPr>
          <a:xfrm flipH="1">
            <a:off x="9433559" y="4055963"/>
            <a:ext cx="5634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接點 93"/>
          <p:cNvCxnSpPr/>
          <p:nvPr/>
        </p:nvCxnSpPr>
        <p:spPr>
          <a:xfrm flipH="1">
            <a:off x="9433559" y="4777542"/>
            <a:ext cx="5634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接點 94"/>
          <p:cNvCxnSpPr/>
          <p:nvPr/>
        </p:nvCxnSpPr>
        <p:spPr>
          <a:xfrm flipH="1">
            <a:off x="9433559" y="5584734"/>
            <a:ext cx="5634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/>
          <p:cNvCxnSpPr/>
          <p:nvPr/>
        </p:nvCxnSpPr>
        <p:spPr>
          <a:xfrm flipH="1">
            <a:off x="9441186" y="6339642"/>
            <a:ext cx="5634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/>
          <p:cNvCxnSpPr/>
          <p:nvPr/>
        </p:nvCxnSpPr>
        <p:spPr>
          <a:xfrm flipV="1">
            <a:off x="9433559" y="2823302"/>
            <a:ext cx="0" cy="3524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032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126836" y="1376218"/>
            <a:ext cx="150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1.2 Main Page</a:t>
            </a:r>
            <a:endParaRPr lang="zh-TW" altLang="en-US" sz="16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9" t="10505" r="8409" b="11246"/>
          <a:stretch/>
        </p:blipFill>
        <p:spPr>
          <a:xfrm>
            <a:off x="1880408" y="1714772"/>
            <a:ext cx="8420100" cy="442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211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126836" y="852998"/>
            <a:ext cx="2435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2</a:t>
            </a:r>
            <a:r>
              <a:rPr lang="en-US" altLang="zh-TW" sz="2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.</a:t>
            </a:r>
            <a:r>
              <a:rPr lang="zh-TW" altLang="en-US" sz="2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功能</a:t>
            </a:r>
            <a:r>
              <a:rPr lang="en-US" altLang="zh-TW" sz="2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1—</a:t>
            </a:r>
            <a:r>
              <a:rPr lang="zh-TW" altLang="en-US" sz="2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搜尋</a:t>
            </a:r>
            <a:endParaRPr lang="en-US" altLang="zh-TW" sz="28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126836" y="1376218"/>
            <a:ext cx="1456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2.1 Wireframe</a:t>
            </a:r>
            <a:endParaRPr lang="zh-TW" altLang="en-US" sz="16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0" t="11428" r="70156" b="17389"/>
          <a:stretch/>
        </p:blipFill>
        <p:spPr>
          <a:xfrm>
            <a:off x="1126836" y="1714772"/>
            <a:ext cx="2352155" cy="442091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562118" y="3925230"/>
            <a:ext cx="764771" cy="386030"/>
          </a:xfrm>
          <a:prstGeom prst="rect">
            <a:avLst/>
          </a:prstGeom>
          <a:solidFill>
            <a:schemeClr val="bg1"/>
          </a:solidFill>
          <a:ln w="19050">
            <a:solidFill>
              <a:srgbClr val="0082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rgbClr val="0082CD"/>
                </a:solidFill>
                <a:latin typeface="+mj-ea"/>
                <a:ea typeface="+mj-ea"/>
              </a:rPr>
              <a:t>看板</a:t>
            </a:r>
            <a:r>
              <a:rPr lang="en-US" altLang="zh-TW" sz="1200" dirty="0" err="1" smtClean="0">
                <a:solidFill>
                  <a:srgbClr val="0082CD"/>
                </a:solidFill>
                <a:latin typeface="+mj-ea"/>
                <a:ea typeface="+mj-ea"/>
              </a:rPr>
              <a:t>btn</a:t>
            </a:r>
            <a:endParaRPr lang="zh-TW" altLang="en-US" sz="1200" dirty="0">
              <a:solidFill>
                <a:srgbClr val="0082CD"/>
              </a:solidFill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62118" y="4369730"/>
            <a:ext cx="764771" cy="386030"/>
          </a:xfrm>
          <a:prstGeom prst="rect">
            <a:avLst/>
          </a:prstGeom>
          <a:solidFill>
            <a:schemeClr val="bg1"/>
          </a:solidFill>
          <a:ln w="19050">
            <a:solidFill>
              <a:srgbClr val="0082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rgbClr val="0082CD"/>
                </a:solidFill>
                <a:latin typeface="+mj-ea"/>
                <a:ea typeface="+mj-ea"/>
              </a:rPr>
              <a:t>搜尋</a:t>
            </a:r>
            <a:r>
              <a:rPr lang="en-US" altLang="zh-TW" sz="1200" dirty="0" err="1" smtClean="0">
                <a:solidFill>
                  <a:srgbClr val="0082CD"/>
                </a:solidFill>
                <a:latin typeface="+mj-ea"/>
                <a:ea typeface="+mj-ea"/>
              </a:rPr>
              <a:t>btn</a:t>
            </a:r>
            <a:endParaRPr lang="zh-TW" altLang="en-US" sz="1200" dirty="0">
              <a:solidFill>
                <a:srgbClr val="0082CD"/>
              </a:solidFill>
              <a:latin typeface="+mj-ea"/>
              <a:ea typeface="+mj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62118" y="4804975"/>
            <a:ext cx="764771" cy="386030"/>
          </a:xfrm>
          <a:prstGeom prst="rect">
            <a:avLst/>
          </a:prstGeom>
          <a:solidFill>
            <a:schemeClr val="bg1"/>
          </a:solidFill>
          <a:ln w="19050">
            <a:solidFill>
              <a:srgbClr val="0082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rgbClr val="0082CD"/>
                </a:solidFill>
                <a:latin typeface="+mj-ea"/>
                <a:ea typeface="+mj-ea"/>
              </a:rPr>
              <a:t>通知</a:t>
            </a:r>
            <a:r>
              <a:rPr lang="en-US" altLang="zh-TW" sz="1200" dirty="0" err="1" smtClean="0">
                <a:solidFill>
                  <a:srgbClr val="0082CD"/>
                </a:solidFill>
                <a:latin typeface="+mj-ea"/>
                <a:ea typeface="+mj-ea"/>
              </a:rPr>
              <a:t>btn</a:t>
            </a:r>
            <a:endParaRPr lang="zh-TW" altLang="en-US" sz="1200" dirty="0">
              <a:solidFill>
                <a:srgbClr val="0082CD"/>
              </a:solidFill>
              <a:latin typeface="+mj-ea"/>
              <a:ea typeface="+mj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62118" y="5240220"/>
            <a:ext cx="764771" cy="386030"/>
          </a:xfrm>
          <a:prstGeom prst="rect">
            <a:avLst/>
          </a:prstGeom>
          <a:solidFill>
            <a:schemeClr val="bg1"/>
          </a:solidFill>
          <a:ln w="19050">
            <a:solidFill>
              <a:srgbClr val="0082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rgbClr val="0082CD"/>
                </a:solidFill>
                <a:latin typeface="+mj-ea"/>
                <a:ea typeface="+mj-ea"/>
              </a:rPr>
              <a:t>帳號</a:t>
            </a:r>
            <a:r>
              <a:rPr lang="en-US" altLang="zh-TW" sz="1200" dirty="0" err="1" smtClean="0">
                <a:solidFill>
                  <a:srgbClr val="0082CD"/>
                </a:solidFill>
                <a:latin typeface="+mj-ea"/>
                <a:ea typeface="+mj-ea"/>
              </a:rPr>
              <a:t>btn</a:t>
            </a:r>
            <a:endParaRPr lang="zh-TW" altLang="en-US" sz="1200" dirty="0">
              <a:solidFill>
                <a:srgbClr val="0082CD"/>
              </a:solidFill>
              <a:latin typeface="+mj-ea"/>
              <a:ea typeface="+mj-ea"/>
            </a:endParaRPr>
          </a:p>
        </p:txBody>
      </p:sp>
      <p:cxnSp>
        <p:nvCxnSpPr>
          <p:cNvPr id="12" name="直線接點 11"/>
          <p:cNvCxnSpPr>
            <a:stCxn id="7" idx="1"/>
          </p:cNvCxnSpPr>
          <p:nvPr/>
        </p:nvCxnSpPr>
        <p:spPr>
          <a:xfrm flipH="1">
            <a:off x="1854920" y="4118245"/>
            <a:ext cx="1707198" cy="0"/>
          </a:xfrm>
          <a:prstGeom prst="line">
            <a:avLst/>
          </a:prstGeom>
          <a:ln w="19050">
            <a:solidFill>
              <a:srgbClr val="0082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H="1">
            <a:off x="2240741" y="4547140"/>
            <a:ext cx="1321378" cy="0"/>
          </a:xfrm>
          <a:prstGeom prst="line">
            <a:avLst/>
          </a:prstGeom>
          <a:ln w="19050">
            <a:solidFill>
              <a:srgbClr val="0082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H="1">
            <a:off x="2631115" y="4988735"/>
            <a:ext cx="931003" cy="0"/>
          </a:xfrm>
          <a:prstGeom prst="line">
            <a:avLst/>
          </a:prstGeom>
          <a:ln w="19050">
            <a:solidFill>
              <a:srgbClr val="0082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 flipH="1">
            <a:off x="3098800" y="5433235"/>
            <a:ext cx="463318" cy="0"/>
          </a:xfrm>
          <a:prstGeom prst="line">
            <a:avLst/>
          </a:prstGeom>
          <a:ln w="19050">
            <a:solidFill>
              <a:srgbClr val="0082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H="1">
            <a:off x="1612900" y="4118245"/>
            <a:ext cx="242020" cy="1215755"/>
          </a:xfrm>
          <a:prstGeom prst="line">
            <a:avLst/>
          </a:prstGeom>
          <a:ln w="19050">
            <a:solidFill>
              <a:srgbClr val="0082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H="1">
            <a:off x="2078831" y="4547140"/>
            <a:ext cx="161911" cy="786860"/>
          </a:xfrm>
          <a:prstGeom prst="line">
            <a:avLst/>
          </a:prstGeom>
          <a:ln w="19050">
            <a:solidFill>
              <a:srgbClr val="0082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 flipH="1">
            <a:off x="2547164" y="4988735"/>
            <a:ext cx="83951" cy="349967"/>
          </a:xfrm>
          <a:prstGeom prst="line">
            <a:avLst/>
          </a:prstGeom>
          <a:ln w="19050">
            <a:solidFill>
              <a:srgbClr val="0082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3562118" y="1833017"/>
            <a:ext cx="824579" cy="386030"/>
          </a:xfrm>
          <a:prstGeom prst="rect">
            <a:avLst/>
          </a:prstGeom>
          <a:solidFill>
            <a:schemeClr val="bg1"/>
          </a:solidFill>
          <a:ln w="19050">
            <a:solidFill>
              <a:srgbClr val="DE6E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rgbClr val="DE6E4B"/>
                </a:solidFill>
                <a:latin typeface="+mj-ea"/>
                <a:ea typeface="+mj-ea"/>
              </a:rPr>
              <a:t>搜尋欄位</a:t>
            </a:r>
            <a:endParaRPr lang="zh-TW" altLang="en-US" sz="1200" dirty="0">
              <a:solidFill>
                <a:srgbClr val="DE6E4B"/>
              </a:solidFill>
              <a:latin typeface="+mj-ea"/>
              <a:ea typeface="+mj-ea"/>
            </a:endParaRPr>
          </a:p>
        </p:txBody>
      </p:sp>
      <p:cxnSp>
        <p:nvCxnSpPr>
          <p:cNvPr id="36" name="直線接點 35"/>
          <p:cNvCxnSpPr>
            <a:stCxn id="34" idx="1"/>
          </p:cNvCxnSpPr>
          <p:nvPr/>
        </p:nvCxnSpPr>
        <p:spPr>
          <a:xfrm flipH="1">
            <a:off x="2838450" y="2026032"/>
            <a:ext cx="723668" cy="5968"/>
          </a:xfrm>
          <a:prstGeom prst="line">
            <a:avLst/>
          </a:prstGeom>
          <a:ln w="19050">
            <a:solidFill>
              <a:srgbClr val="DE6E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 flipH="1">
            <a:off x="2489200" y="2026032"/>
            <a:ext cx="349251" cy="444118"/>
          </a:xfrm>
          <a:prstGeom prst="line">
            <a:avLst/>
          </a:prstGeom>
          <a:ln w="19050">
            <a:solidFill>
              <a:srgbClr val="DE6E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H="1">
            <a:off x="2468880" y="2026032"/>
            <a:ext cx="369570" cy="475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flipH="1">
            <a:off x="1612900" y="4118245"/>
            <a:ext cx="242020" cy="1215755"/>
          </a:xfrm>
          <a:prstGeom prst="straightConnector1">
            <a:avLst/>
          </a:prstGeom>
          <a:ln>
            <a:solidFill>
              <a:srgbClr val="0082C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 flipH="1">
            <a:off x="2077756" y="4547140"/>
            <a:ext cx="162984" cy="786860"/>
          </a:xfrm>
          <a:prstGeom prst="straightConnector1">
            <a:avLst/>
          </a:prstGeom>
          <a:ln>
            <a:solidFill>
              <a:srgbClr val="0082C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H="1">
            <a:off x="2541635" y="4988735"/>
            <a:ext cx="89479" cy="345265"/>
          </a:xfrm>
          <a:prstGeom prst="straightConnector1">
            <a:avLst/>
          </a:prstGeom>
          <a:ln>
            <a:solidFill>
              <a:srgbClr val="0082C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10" idx="1"/>
          </p:cNvCxnSpPr>
          <p:nvPr/>
        </p:nvCxnSpPr>
        <p:spPr>
          <a:xfrm flipH="1" flipV="1">
            <a:off x="3052763" y="5430330"/>
            <a:ext cx="509355" cy="2905"/>
          </a:xfrm>
          <a:prstGeom prst="straightConnector1">
            <a:avLst/>
          </a:prstGeom>
          <a:ln>
            <a:solidFill>
              <a:srgbClr val="0082C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3562117" y="2752341"/>
            <a:ext cx="984483" cy="386030"/>
          </a:xfrm>
          <a:prstGeom prst="rect">
            <a:avLst/>
          </a:prstGeom>
          <a:solidFill>
            <a:schemeClr val="bg1"/>
          </a:solidFill>
          <a:ln w="19050">
            <a:solidFill>
              <a:srgbClr val="00A6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rgbClr val="00A676"/>
                </a:solidFill>
                <a:latin typeface="+mj-ea"/>
                <a:ea typeface="+mj-ea"/>
              </a:rPr>
              <a:t>最近搜尋的項目</a:t>
            </a:r>
            <a:r>
              <a:rPr lang="en-US" altLang="zh-TW" sz="1200" dirty="0" err="1" smtClean="0">
                <a:solidFill>
                  <a:srgbClr val="00A676"/>
                </a:solidFill>
                <a:latin typeface="+mj-ea"/>
                <a:ea typeface="+mj-ea"/>
              </a:rPr>
              <a:t>btn</a:t>
            </a:r>
            <a:endParaRPr lang="zh-TW" altLang="en-US" sz="1200" dirty="0">
              <a:solidFill>
                <a:srgbClr val="00A676"/>
              </a:solidFill>
              <a:latin typeface="+mj-ea"/>
              <a:ea typeface="+mj-ea"/>
            </a:endParaRPr>
          </a:p>
        </p:txBody>
      </p:sp>
      <p:cxnSp>
        <p:nvCxnSpPr>
          <p:cNvPr id="60" name="直線單箭頭接點 59"/>
          <p:cNvCxnSpPr>
            <a:stCxn id="58" idx="1"/>
          </p:cNvCxnSpPr>
          <p:nvPr/>
        </p:nvCxnSpPr>
        <p:spPr>
          <a:xfrm flipH="1">
            <a:off x="1993901" y="2945356"/>
            <a:ext cx="1568216" cy="0"/>
          </a:xfrm>
          <a:prstGeom prst="straightConnector1">
            <a:avLst/>
          </a:prstGeom>
          <a:ln w="19050">
            <a:solidFill>
              <a:srgbClr val="00A6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4850508" y="1363518"/>
            <a:ext cx="2089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2.2.1 Use Case--</a:t>
            </a:r>
            <a:r>
              <a:rPr lang="zh-TW" altLang="en-US" sz="16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搜尋</a:t>
            </a:r>
            <a:endParaRPr lang="zh-TW" altLang="en-US" sz="16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940068" y="1833017"/>
            <a:ext cx="824579" cy="386030"/>
          </a:xfrm>
          <a:prstGeom prst="rect">
            <a:avLst/>
          </a:prstGeom>
          <a:solidFill>
            <a:schemeClr val="bg1"/>
          </a:solidFill>
          <a:ln w="19050">
            <a:solidFill>
              <a:srgbClr val="DE6E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rgbClr val="DE6E4B"/>
                </a:solidFill>
                <a:latin typeface="+mj-ea"/>
                <a:ea typeface="+mj-ea"/>
              </a:rPr>
              <a:t>點</a:t>
            </a:r>
            <a:r>
              <a:rPr lang="zh-TW" altLang="en-US" sz="1200" dirty="0" smtClean="0">
                <a:solidFill>
                  <a:srgbClr val="DE6E4B"/>
                </a:solidFill>
                <a:latin typeface="+mj-ea"/>
                <a:ea typeface="+mj-ea"/>
              </a:rPr>
              <a:t>擊</a:t>
            </a:r>
            <a:endParaRPr lang="en-US" altLang="zh-TW" sz="1200" dirty="0" smtClean="0">
              <a:solidFill>
                <a:srgbClr val="DE6E4B"/>
              </a:solidFill>
              <a:latin typeface="+mj-ea"/>
              <a:ea typeface="+mj-ea"/>
            </a:endParaRPr>
          </a:p>
          <a:p>
            <a:pPr algn="ctr"/>
            <a:r>
              <a:rPr lang="zh-TW" altLang="en-US" sz="1200" dirty="0" smtClean="0">
                <a:solidFill>
                  <a:srgbClr val="DE6E4B"/>
                </a:solidFill>
                <a:latin typeface="+mj-ea"/>
                <a:ea typeface="+mj-ea"/>
              </a:rPr>
              <a:t>搜尋欄位</a:t>
            </a:r>
            <a:endParaRPr lang="zh-TW" altLang="en-US" sz="1200" dirty="0">
              <a:solidFill>
                <a:srgbClr val="DE6E4B"/>
              </a:solidFill>
              <a:latin typeface="+mj-ea"/>
              <a:ea typeface="+mj-ea"/>
            </a:endParaRPr>
          </a:p>
        </p:txBody>
      </p:sp>
      <p:cxnSp>
        <p:nvCxnSpPr>
          <p:cNvPr id="66" name="直線單箭頭接點 65"/>
          <p:cNvCxnSpPr>
            <a:stCxn id="64" idx="3"/>
          </p:cNvCxnSpPr>
          <p:nvPr/>
        </p:nvCxnSpPr>
        <p:spPr>
          <a:xfrm>
            <a:off x="5764647" y="2026032"/>
            <a:ext cx="45835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6223000" y="1833017"/>
            <a:ext cx="824579" cy="386030"/>
          </a:xfrm>
          <a:prstGeom prst="rect">
            <a:avLst/>
          </a:prstGeom>
          <a:solidFill>
            <a:schemeClr val="bg1"/>
          </a:solidFill>
          <a:ln w="19050">
            <a:solidFill>
              <a:srgbClr val="DE6E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rgbClr val="DE6E4B"/>
                </a:solidFill>
                <a:latin typeface="+mj-ea"/>
                <a:ea typeface="+mj-ea"/>
              </a:rPr>
              <a:t>輸入</a:t>
            </a:r>
            <a:endParaRPr lang="en-US" altLang="zh-TW" sz="1200" dirty="0" smtClean="0">
              <a:solidFill>
                <a:srgbClr val="DE6E4B"/>
              </a:solidFill>
              <a:latin typeface="+mj-ea"/>
              <a:ea typeface="+mj-ea"/>
            </a:endParaRPr>
          </a:p>
          <a:p>
            <a:pPr algn="ctr"/>
            <a:r>
              <a:rPr lang="zh-TW" altLang="en-US" sz="1200" dirty="0" smtClean="0">
                <a:solidFill>
                  <a:srgbClr val="DE6E4B"/>
                </a:solidFill>
                <a:latin typeface="+mj-ea"/>
                <a:ea typeface="+mj-ea"/>
              </a:rPr>
              <a:t>關鍵</a:t>
            </a:r>
            <a:r>
              <a:rPr lang="zh-TW" altLang="en-US" sz="1200" dirty="0">
                <a:solidFill>
                  <a:srgbClr val="DE6E4B"/>
                </a:solidFill>
                <a:latin typeface="+mj-ea"/>
                <a:ea typeface="+mj-ea"/>
              </a:rPr>
              <a:t>字</a:t>
            </a:r>
          </a:p>
        </p:txBody>
      </p:sp>
      <p:cxnSp>
        <p:nvCxnSpPr>
          <p:cNvPr id="68" name="直線單箭頭接點 67"/>
          <p:cNvCxnSpPr/>
          <p:nvPr/>
        </p:nvCxnSpPr>
        <p:spPr>
          <a:xfrm>
            <a:off x="7047579" y="2026032"/>
            <a:ext cx="45835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菱形 68"/>
          <p:cNvSpPr/>
          <p:nvPr/>
        </p:nvSpPr>
        <p:spPr>
          <a:xfrm>
            <a:off x="7505932" y="1702072"/>
            <a:ext cx="1123950" cy="636937"/>
          </a:xfrm>
          <a:prstGeom prst="diamond">
            <a:avLst/>
          </a:prstGeom>
          <a:noFill/>
          <a:ln w="19050">
            <a:solidFill>
              <a:srgbClr val="DE6E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文字方塊 70"/>
          <p:cNvSpPr txBox="1"/>
          <p:nvPr/>
        </p:nvSpPr>
        <p:spPr>
          <a:xfrm>
            <a:off x="7541666" y="1788160"/>
            <a:ext cx="11038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100" dirty="0" smtClean="0">
                <a:solidFill>
                  <a:srgbClr val="DE6E4B"/>
                </a:solidFill>
              </a:rPr>
              <a:t>有無</a:t>
            </a:r>
            <a:endParaRPr lang="en-US" altLang="zh-TW" sz="1100" dirty="0" smtClean="0">
              <a:solidFill>
                <a:srgbClr val="DE6E4B"/>
              </a:solidFill>
            </a:endParaRPr>
          </a:p>
          <a:p>
            <a:pPr algn="ctr"/>
            <a:r>
              <a:rPr lang="zh-TW" altLang="en-US" sz="1100" dirty="0" smtClean="0">
                <a:solidFill>
                  <a:srgbClr val="DE6E4B"/>
                </a:solidFill>
              </a:rPr>
              <a:t>相關資料？</a:t>
            </a:r>
            <a:endParaRPr lang="zh-TW" altLang="en-US" sz="1100" dirty="0">
              <a:solidFill>
                <a:srgbClr val="DE6E4B"/>
              </a:solidFill>
            </a:endParaRPr>
          </a:p>
        </p:txBody>
      </p:sp>
      <p:cxnSp>
        <p:nvCxnSpPr>
          <p:cNvPr id="73" name="直線單箭頭接點 72"/>
          <p:cNvCxnSpPr>
            <a:stCxn id="69" idx="2"/>
          </p:cNvCxnSpPr>
          <p:nvPr/>
        </p:nvCxnSpPr>
        <p:spPr>
          <a:xfrm>
            <a:off x="8067907" y="2339009"/>
            <a:ext cx="0" cy="28989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7537075" y="2628900"/>
            <a:ext cx="1061663" cy="497022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rgbClr val="C00000"/>
                </a:solidFill>
                <a:latin typeface="+mj-ea"/>
                <a:ea typeface="+mj-ea"/>
              </a:rPr>
              <a:t>顯示</a:t>
            </a:r>
            <a:endParaRPr lang="en-US" altLang="zh-TW" sz="1200" dirty="0" smtClean="0">
              <a:solidFill>
                <a:srgbClr val="C00000"/>
              </a:solidFill>
              <a:latin typeface="+mj-ea"/>
              <a:ea typeface="+mj-ea"/>
            </a:endParaRPr>
          </a:p>
          <a:p>
            <a:pPr algn="ctr"/>
            <a:r>
              <a:rPr lang="zh-TW" altLang="en-US" sz="1200" dirty="0" smtClean="0">
                <a:solidFill>
                  <a:srgbClr val="C00000"/>
                </a:solidFill>
                <a:latin typeface="+mj-ea"/>
                <a:ea typeface="+mj-ea"/>
              </a:rPr>
              <a:t>找不到</a:t>
            </a:r>
            <a:r>
              <a:rPr lang="zh-TW" altLang="en-US" sz="1200" dirty="0">
                <a:solidFill>
                  <a:srgbClr val="C00000"/>
                </a:solidFill>
                <a:latin typeface="+mj-ea"/>
                <a:ea typeface="+mj-ea"/>
              </a:rPr>
              <a:t>結果</a:t>
            </a:r>
          </a:p>
        </p:txBody>
      </p:sp>
      <p:sp>
        <p:nvSpPr>
          <p:cNvPr id="75" name="文字方塊 74"/>
          <p:cNvSpPr txBox="1"/>
          <p:nvPr/>
        </p:nvSpPr>
        <p:spPr>
          <a:xfrm>
            <a:off x="8067906" y="2339345"/>
            <a:ext cx="365806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100" dirty="0" smtClean="0">
                <a:solidFill>
                  <a:srgbClr val="C00000"/>
                </a:solidFill>
              </a:rPr>
              <a:t>No</a:t>
            </a:r>
            <a:endParaRPr lang="zh-TW" altLang="en-US" sz="1100" dirty="0">
              <a:solidFill>
                <a:srgbClr val="C00000"/>
              </a:solidFill>
            </a:endParaRPr>
          </a:p>
        </p:txBody>
      </p:sp>
      <p:cxnSp>
        <p:nvCxnSpPr>
          <p:cNvPr id="79" name="肘形接點 78"/>
          <p:cNvCxnSpPr>
            <a:stCxn id="74" idx="1"/>
            <a:endCxn id="67" idx="2"/>
          </p:cNvCxnSpPr>
          <p:nvPr/>
        </p:nvCxnSpPr>
        <p:spPr>
          <a:xfrm rot="10800000">
            <a:off x="6635291" y="2219047"/>
            <a:ext cx="901785" cy="658364"/>
          </a:xfrm>
          <a:prstGeom prst="bent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stCxn id="74" idx="2"/>
          </p:cNvCxnSpPr>
          <p:nvPr/>
        </p:nvCxnSpPr>
        <p:spPr>
          <a:xfrm flipH="1">
            <a:off x="8067906" y="3125922"/>
            <a:ext cx="1" cy="39451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7537075" y="3520440"/>
            <a:ext cx="1061663" cy="497022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rgbClr val="00B0F0"/>
                </a:solidFill>
                <a:latin typeface="+mj-ea"/>
                <a:ea typeface="+mj-ea"/>
              </a:rPr>
              <a:t>重新載入</a:t>
            </a:r>
            <a:endParaRPr lang="zh-TW" altLang="en-US" sz="1200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cxnSp>
        <p:nvCxnSpPr>
          <p:cNvPr id="84" name="肘形接點 83"/>
          <p:cNvCxnSpPr>
            <a:stCxn id="82" idx="1"/>
          </p:cNvCxnSpPr>
          <p:nvPr/>
        </p:nvCxnSpPr>
        <p:spPr>
          <a:xfrm rot="10800000">
            <a:off x="7208521" y="2029017"/>
            <a:ext cx="328555" cy="1739935"/>
          </a:xfrm>
          <a:prstGeom prst="bentConnector2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/>
          <p:nvPr/>
        </p:nvCxnSpPr>
        <p:spPr>
          <a:xfrm>
            <a:off x="8645527" y="2020540"/>
            <a:ext cx="458353" cy="0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9088235" y="1780505"/>
            <a:ext cx="1061663" cy="497022"/>
          </a:xfrm>
          <a:prstGeom prst="rect">
            <a:avLst/>
          </a:pr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rgbClr val="92D050"/>
                </a:solidFill>
                <a:latin typeface="+mj-ea"/>
                <a:ea typeface="+mj-ea"/>
              </a:rPr>
              <a:t>顯示</a:t>
            </a:r>
            <a:endParaRPr lang="en-US" altLang="zh-TW" sz="1200" dirty="0" smtClean="0">
              <a:solidFill>
                <a:srgbClr val="92D050"/>
              </a:solidFill>
              <a:latin typeface="+mj-ea"/>
              <a:ea typeface="+mj-ea"/>
            </a:endParaRPr>
          </a:p>
          <a:p>
            <a:pPr algn="ctr"/>
            <a:r>
              <a:rPr lang="zh-TW" altLang="en-US" sz="1200" dirty="0" smtClean="0">
                <a:solidFill>
                  <a:srgbClr val="92D050"/>
                </a:solidFill>
                <a:latin typeface="+mj-ea"/>
                <a:ea typeface="+mj-ea"/>
              </a:rPr>
              <a:t>搜尋結果</a:t>
            </a:r>
            <a:endParaRPr lang="zh-TW" altLang="en-US" sz="1200" dirty="0">
              <a:solidFill>
                <a:srgbClr val="92D050"/>
              </a:solidFill>
              <a:latin typeface="+mj-ea"/>
              <a:ea typeface="+mj-ea"/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8637075" y="1734645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>
                <a:solidFill>
                  <a:srgbClr val="92D050"/>
                </a:solidFill>
              </a:rPr>
              <a:t>Yes</a:t>
            </a:r>
            <a:endParaRPr lang="zh-TW" altLang="en-US" sz="1100" dirty="0">
              <a:solidFill>
                <a:srgbClr val="92D050"/>
              </a:solidFill>
            </a:endParaRPr>
          </a:p>
        </p:txBody>
      </p:sp>
      <p:cxnSp>
        <p:nvCxnSpPr>
          <p:cNvPr id="89" name="直線單箭頭接點 88"/>
          <p:cNvCxnSpPr>
            <a:stCxn id="86" idx="2"/>
          </p:cNvCxnSpPr>
          <p:nvPr/>
        </p:nvCxnSpPr>
        <p:spPr>
          <a:xfrm flipH="1">
            <a:off x="9619066" y="2277527"/>
            <a:ext cx="1" cy="323428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9065396" y="2600955"/>
            <a:ext cx="1288567" cy="497022"/>
          </a:xfrm>
          <a:prstGeom prst="rect">
            <a:avLst/>
          </a:pr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rgbClr val="92D050"/>
                </a:solidFill>
                <a:latin typeface="+mj-ea"/>
                <a:ea typeface="+mj-ea"/>
              </a:rPr>
              <a:t>點</a:t>
            </a:r>
            <a:r>
              <a:rPr lang="zh-TW" altLang="en-US" sz="1200" dirty="0">
                <a:solidFill>
                  <a:srgbClr val="92D050"/>
                </a:solidFill>
                <a:latin typeface="+mj-ea"/>
                <a:ea typeface="+mj-ea"/>
              </a:rPr>
              <a:t>擊</a:t>
            </a:r>
            <a:endParaRPr lang="en-US" altLang="zh-TW" sz="1200" dirty="0" smtClean="0">
              <a:solidFill>
                <a:srgbClr val="92D050"/>
              </a:solidFill>
              <a:latin typeface="+mj-ea"/>
              <a:ea typeface="+mj-ea"/>
            </a:endParaRPr>
          </a:p>
          <a:p>
            <a:pPr algn="ctr"/>
            <a:r>
              <a:rPr lang="zh-TW" altLang="en-US" sz="1200" dirty="0" smtClean="0">
                <a:solidFill>
                  <a:srgbClr val="92D050"/>
                </a:solidFill>
                <a:latin typeface="+mj-ea"/>
                <a:ea typeface="+mj-ea"/>
              </a:rPr>
              <a:t>進入看板或卡片</a:t>
            </a:r>
            <a:endParaRPr lang="zh-TW" altLang="en-US" sz="1200" dirty="0">
              <a:solidFill>
                <a:srgbClr val="92D050"/>
              </a:solidFill>
              <a:latin typeface="+mj-ea"/>
              <a:ea typeface="+mj-ea"/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4843315" y="1603840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0070C0"/>
                </a:solidFill>
              </a:rPr>
              <a:t>方案</a:t>
            </a:r>
            <a:r>
              <a:rPr lang="en-US" altLang="zh-TW" sz="1100" dirty="0" smtClean="0">
                <a:solidFill>
                  <a:srgbClr val="0070C0"/>
                </a:solidFill>
              </a:rPr>
              <a:t>1</a:t>
            </a:r>
            <a:endParaRPr lang="zh-TW" altLang="en-US" sz="1100" dirty="0">
              <a:solidFill>
                <a:srgbClr val="0070C0"/>
              </a:solidFill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4940068" y="4049650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0070C0"/>
                </a:solidFill>
              </a:rPr>
              <a:t>方案</a:t>
            </a:r>
            <a:r>
              <a:rPr lang="en-US" altLang="zh-TW" sz="1100" dirty="0">
                <a:solidFill>
                  <a:srgbClr val="0070C0"/>
                </a:solidFill>
              </a:rPr>
              <a:t>2</a:t>
            </a:r>
            <a:endParaRPr lang="zh-TW" altLang="en-US" sz="1100" dirty="0">
              <a:solidFill>
                <a:srgbClr val="0070C0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5044251" y="4311259"/>
            <a:ext cx="1054338" cy="677475"/>
          </a:xfrm>
          <a:prstGeom prst="rect">
            <a:avLst/>
          </a:prstGeom>
          <a:solidFill>
            <a:schemeClr val="bg1"/>
          </a:solidFill>
          <a:ln w="19050">
            <a:solidFill>
              <a:srgbClr val="DE6E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rgbClr val="DE6E4B"/>
                </a:solidFill>
                <a:latin typeface="+mj-ea"/>
                <a:ea typeface="+mj-ea"/>
              </a:rPr>
              <a:t>點</a:t>
            </a:r>
            <a:r>
              <a:rPr lang="zh-TW" altLang="en-US" sz="1200" dirty="0" smtClean="0">
                <a:solidFill>
                  <a:srgbClr val="DE6E4B"/>
                </a:solidFill>
                <a:latin typeface="+mj-ea"/>
                <a:ea typeface="+mj-ea"/>
              </a:rPr>
              <a:t>擊</a:t>
            </a:r>
            <a:endParaRPr lang="en-US" altLang="zh-TW" sz="1200" dirty="0" smtClean="0">
              <a:solidFill>
                <a:srgbClr val="DE6E4B"/>
              </a:solidFill>
              <a:latin typeface="+mj-ea"/>
              <a:ea typeface="+mj-ea"/>
            </a:endParaRPr>
          </a:p>
          <a:p>
            <a:pPr algn="ctr"/>
            <a:r>
              <a:rPr lang="zh-TW" altLang="en-US" sz="1200" dirty="0">
                <a:solidFill>
                  <a:srgbClr val="00A676"/>
                </a:solidFill>
                <a:latin typeface="+mj-ea"/>
              </a:rPr>
              <a:t>最近</a:t>
            </a:r>
            <a:r>
              <a:rPr lang="zh-TW" altLang="en-US" sz="1200" dirty="0" smtClean="0">
                <a:solidFill>
                  <a:srgbClr val="00A676"/>
                </a:solidFill>
                <a:latin typeface="+mj-ea"/>
              </a:rPr>
              <a:t>搜尋過的</a:t>
            </a:r>
            <a:r>
              <a:rPr lang="zh-TW" altLang="en-US" sz="1200" dirty="0">
                <a:solidFill>
                  <a:srgbClr val="00A676"/>
                </a:solidFill>
                <a:latin typeface="+mj-ea"/>
              </a:rPr>
              <a:t>項目</a:t>
            </a:r>
            <a:r>
              <a:rPr lang="en-US" altLang="zh-TW" sz="1200" dirty="0" err="1">
                <a:solidFill>
                  <a:srgbClr val="00A676"/>
                </a:solidFill>
                <a:latin typeface="+mj-ea"/>
              </a:rPr>
              <a:t>btn</a:t>
            </a:r>
            <a:endParaRPr lang="zh-TW" altLang="en-US" sz="1200" dirty="0">
              <a:solidFill>
                <a:srgbClr val="00A676"/>
              </a:solidFill>
              <a:latin typeface="+mj-ea"/>
            </a:endParaRPr>
          </a:p>
        </p:txBody>
      </p:sp>
      <p:cxnSp>
        <p:nvCxnSpPr>
          <p:cNvPr id="95" name="直線單箭頭接點 94"/>
          <p:cNvCxnSpPr/>
          <p:nvPr/>
        </p:nvCxnSpPr>
        <p:spPr>
          <a:xfrm>
            <a:off x="6098589" y="4657522"/>
            <a:ext cx="458353" cy="0"/>
          </a:xfrm>
          <a:prstGeom prst="straightConnector1">
            <a:avLst/>
          </a:prstGeom>
          <a:ln w="19050">
            <a:solidFill>
              <a:srgbClr val="00A6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6556942" y="4411980"/>
            <a:ext cx="1061663" cy="497022"/>
          </a:xfrm>
          <a:prstGeom prst="rect">
            <a:avLst/>
          </a:prstGeom>
          <a:solidFill>
            <a:schemeClr val="bg1"/>
          </a:solidFill>
          <a:ln w="19050">
            <a:solidFill>
              <a:srgbClr val="00A6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rgbClr val="00A676"/>
                </a:solidFill>
                <a:latin typeface="+mj-ea"/>
                <a:ea typeface="+mj-ea"/>
              </a:rPr>
              <a:t>進入</a:t>
            </a:r>
            <a:endParaRPr lang="en-US" altLang="zh-TW" sz="1200" dirty="0" smtClean="0">
              <a:solidFill>
                <a:srgbClr val="00A676"/>
              </a:solidFill>
              <a:latin typeface="+mj-ea"/>
              <a:ea typeface="+mj-ea"/>
            </a:endParaRPr>
          </a:p>
          <a:p>
            <a:pPr algn="ctr"/>
            <a:r>
              <a:rPr lang="zh-TW" altLang="en-US" sz="1200" dirty="0" smtClean="0">
                <a:solidFill>
                  <a:srgbClr val="00A676"/>
                </a:solidFill>
                <a:latin typeface="+mj-ea"/>
                <a:ea typeface="+mj-ea"/>
              </a:rPr>
              <a:t>搜尋</a:t>
            </a:r>
            <a:r>
              <a:rPr lang="zh-TW" altLang="en-US" sz="1200" dirty="0">
                <a:solidFill>
                  <a:srgbClr val="00A676"/>
                </a:solidFill>
                <a:latin typeface="+mj-ea"/>
                <a:ea typeface="+mj-ea"/>
              </a:rPr>
              <a:t>結果</a:t>
            </a:r>
          </a:p>
        </p:txBody>
      </p:sp>
      <p:cxnSp>
        <p:nvCxnSpPr>
          <p:cNvPr id="97" name="直線單箭頭接點 96"/>
          <p:cNvCxnSpPr/>
          <p:nvPr/>
        </p:nvCxnSpPr>
        <p:spPr>
          <a:xfrm>
            <a:off x="7635243" y="4657522"/>
            <a:ext cx="458353" cy="0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/>
          <p:cNvSpPr/>
          <p:nvPr/>
        </p:nvSpPr>
        <p:spPr>
          <a:xfrm>
            <a:off x="8093596" y="4419479"/>
            <a:ext cx="1355204" cy="497022"/>
          </a:xfrm>
          <a:prstGeom prst="rect">
            <a:avLst/>
          </a:pr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rgbClr val="92D050"/>
                </a:solidFill>
                <a:latin typeface="+mj-ea"/>
                <a:ea typeface="+mj-ea"/>
              </a:rPr>
              <a:t>點</a:t>
            </a:r>
            <a:r>
              <a:rPr lang="zh-TW" altLang="en-US" sz="1200" dirty="0">
                <a:solidFill>
                  <a:srgbClr val="92D050"/>
                </a:solidFill>
                <a:latin typeface="+mj-ea"/>
                <a:ea typeface="+mj-ea"/>
              </a:rPr>
              <a:t>擊</a:t>
            </a:r>
            <a:endParaRPr lang="en-US" altLang="zh-TW" sz="1200" dirty="0" smtClean="0">
              <a:solidFill>
                <a:srgbClr val="92D050"/>
              </a:solidFill>
              <a:latin typeface="+mj-ea"/>
              <a:ea typeface="+mj-ea"/>
            </a:endParaRPr>
          </a:p>
          <a:p>
            <a:pPr algn="ctr"/>
            <a:r>
              <a:rPr lang="zh-TW" altLang="en-US" sz="1200" dirty="0" smtClean="0">
                <a:solidFill>
                  <a:srgbClr val="92D050"/>
                </a:solidFill>
                <a:latin typeface="+mj-ea"/>
                <a:ea typeface="+mj-ea"/>
              </a:rPr>
              <a:t>進入看板或卡片</a:t>
            </a:r>
            <a:endParaRPr lang="zh-TW" altLang="en-US" sz="1200" dirty="0">
              <a:solidFill>
                <a:srgbClr val="92D05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31618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圖片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18" t="11102" r="35537" b="17069"/>
          <a:stretch/>
        </p:blipFill>
        <p:spPr>
          <a:xfrm>
            <a:off x="6719425" y="1714772"/>
            <a:ext cx="2296119" cy="4450628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5" t="11102" r="70063" b="16743"/>
          <a:stretch/>
        </p:blipFill>
        <p:spPr>
          <a:xfrm>
            <a:off x="3562118" y="1685061"/>
            <a:ext cx="2392218" cy="4480338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1126836" y="852998"/>
            <a:ext cx="2435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2</a:t>
            </a:r>
            <a:r>
              <a:rPr lang="en-US" altLang="zh-TW" sz="2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.</a:t>
            </a:r>
            <a:r>
              <a:rPr lang="zh-TW" altLang="en-US" sz="2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功能</a:t>
            </a:r>
            <a:r>
              <a:rPr lang="en-US" altLang="zh-TW" sz="2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1—</a:t>
            </a:r>
            <a:r>
              <a:rPr lang="zh-TW" altLang="en-US" sz="2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搜尋</a:t>
            </a:r>
            <a:endParaRPr lang="en-US" altLang="zh-TW" sz="28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126836" y="1376218"/>
            <a:ext cx="2122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2.2.2 </a:t>
            </a:r>
            <a:r>
              <a:rPr lang="en-US" altLang="zh-TW" sz="16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Use </a:t>
            </a:r>
            <a:r>
              <a:rPr lang="en-US" altLang="zh-TW" sz="16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Case--</a:t>
            </a:r>
            <a:r>
              <a:rPr lang="zh-TW" altLang="en-US" sz="16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搜尋</a:t>
            </a:r>
            <a:endParaRPr lang="zh-TW" altLang="en-US" sz="16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0" t="11428" r="70156" b="17389"/>
          <a:stretch/>
        </p:blipFill>
        <p:spPr>
          <a:xfrm>
            <a:off x="1033683" y="1714772"/>
            <a:ext cx="2352155" cy="4420917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93174" y="2053326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70C0"/>
                </a:solidFill>
              </a:rPr>
              <a:t>方案</a:t>
            </a:r>
            <a:r>
              <a:rPr lang="en-US" altLang="zh-TW" dirty="0" smtClean="0">
                <a:solidFill>
                  <a:srgbClr val="0070C0"/>
                </a:solidFill>
              </a:rPr>
              <a:t>1</a:t>
            </a:r>
            <a:endParaRPr lang="zh-TW" altLang="en-US" dirty="0">
              <a:solidFill>
                <a:srgbClr val="0070C0"/>
              </a:solidFill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>
            <a:off x="2908665" y="2493818"/>
            <a:ext cx="98829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3154258" y="215526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solidFill>
                  <a:srgbClr val="DE6E4B"/>
                </a:solidFill>
              </a:rPr>
              <a:t>點擊</a:t>
            </a:r>
            <a:endParaRPr lang="zh-TW" altLang="en-US" sz="1600" b="1" dirty="0">
              <a:solidFill>
                <a:srgbClr val="DE6E4B"/>
              </a:solidFill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 flipH="1" flipV="1">
            <a:off x="4026265" y="1376218"/>
            <a:ext cx="18473" cy="1046440"/>
          </a:xfrm>
          <a:prstGeom prst="straightConnector1">
            <a:avLst/>
          </a:prstGeom>
          <a:ln>
            <a:solidFill>
              <a:srgbClr val="00A6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3616837" y="1109810"/>
            <a:ext cx="1927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00A676"/>
                </a:solidFill>
              </a:rPr>
              <a:t>搜尋文字</a:t>
            </a:r>
            <a:r>
              <a:rPr lang="en-US" altLang="zh-TW" sz="1600" dirty="0" smtClean="0">
                <a:solidFill>
                  <a:srgbClr val="00A676"/>
                </a:solidFill>
              </a:rPr>
              <a:t>&amp;icon</a:t>
            </a:r>
            <a:r>
              <a:rPr lang="zh-TW" altLang="en-US" sz="1600" dirty="0" smtClean="0">
                <a:solidFill>
                  <a:srgbClr val="00A676"/>
                </a:solidFill>
              </a:rPr>
              <a:t>置左</a:t>
            </a:r>
            <a:endParaRPr lang="zh-TW" altLang="en-US" sz="1600" dirty="0">
              <a:solidFill>
                <a:srgbClr val="00A676"/>
              </a:solidFill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 flipH="1" flipV="1">
            <a:off x="4795319" y="3940087"/>
            <a:ext cx="6291" cy="308842"/>
          </a:xfrm>
          <a:prstGeom prst="straightConnector1">
            <a:avLst/>
          </a:prstGeom>
          <a:ln>
            <a:solidFill>
              <a:srgbClr val="00A6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4298909" y="360153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00A676"/>
                </a:solidFill>
              </a:rPr>
              <a:t>鍵盤彈出</a:t>
            </a:r>
            <a:endParaRPr lang="zh-TW" altLang="en-US" sz="1600" dirty="0">
              <a:solidFill>
                <a:srgbClr val="00A676"/>
              </a:solidFill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5550264" y="2493818"/>
            <a:ext cx="147781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5662442" y="215805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solidFill>
                  <a:srgbClr val="DE6E4B"/>
                </a:solidFill>
              </a:rPr>
              <a:t>鍵入後搜尋</a:t>
            </a:r>
            <a:endParaRPr lang="zh-TW" altLang="en-US" sz="1600" b="1" dirty="0">
              <a:solidFill>
                <a:srgbClr val="DE6E4B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685109" y="1434432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70C0"/>
                </a:solidFill>
              </a:rPr>
              <a:t>方案</a:t>
            </a:r>
            <a:r>
              <a:rPr lang="en-US" altLang="zh-TW" dirty="0" smtClean="0">
                <a:solidFill>
                  <a:srgbClr val="0070C0"/>
                </a:solidFill>
              </a:rPr>
              <a:t>1-1</a:t>
            </a:r>
            <a:r>
              <a:rPr lang="zh-TW" altLang="en-US" dirty="0" smtClean="0">
                <a:solidFill>
                  <a:srgbClr val="0070C0"/>
                </a:solidFill>
              </a:rPr>
              <a:t>：沒有的情況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7222232" y="5043054"/>
            <a:ext cx="1495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00B0F0"/>
                </a:solidFill>
              </a:rPr>
              <a:t>重新載入的</a:t>
            </a:r>
            <a:r>
              <a:rPr lang="en-US" altLang="zh-TW" sz="1600" dirty="0" err="1" smtClean="0">
                <a:solidFill>
                  <a:srgbClr val="00B0F0"/>
                </a:solidFill>
              </a:rPr>
              <a:t>btn</a:t>
            </a:r>
            <a:endParaRPr lang="zh-TW" altLang="en-US" sz="1600" dirty="0">
              <a:solidFill>
                <a:srgbClr val="00B0F0"/>
              </a:solidFill>
            </a:endParaRPr>
          </a:p>
        </p:txBody>
      </p:sp>
      <p:cxnSp>
        <p:nvCxnSpPr>
          <p:cNvPr id="31" name="直線單箭頭接點 30"/>
          <p:cNvCxnSpPr/>
          <p:nvPr/>
        </p:nvCxnSpPr>
        <p:spPr>
          <a:xfrm>
            <a:off x="7867484" y="4876800"/>
            <a:ext cx="0" cy="2124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7045196" y="3001357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00A676"/>
                </a:solidFill>
              </a:rPr>
              <a:t>找不到結果的圖</a:t>
            </a:r>
            <a:r>
              <a:rPr lang="zh-TW" altLang="en-US" sz="1600" dirty="0">
                <a:solidFill>
                  <a:srgbClr val="00A676"/>
                </a:solidFill>
              </a:rPr>
              <a:t>片</a:t>
            </a:r>
          </a:p>
        </p:txBody>
      </p:sp>
      <p:cxnSp>
        <p:nvCxnSpPr>
          <p:cNvPr id="36" name="直線單箭頭接點 35"/>
          <p:cNvCxnSpPr>
            <a:endCxn id="34" idx="2"/>
          </p:cNvCxnSpPr>
          <p:nvPr/>
        </p:nvCxnSpPr>
        <p:spPr>
          <a:xfrm flipH="1" flipV="1">
            <a:off x="7958267" y="3339911"/>
            <a:ext cx="11926" cy="354634"/>
          </a:xfrm>
          <a:prstGeom prst="straightConnector1">
            <a:avLst/>
          </a:prstGeom>
          <a:ln>
            <a:solidFill>
              <a:srgbClr val="00A6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9475627" y="1006886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70C0"/>
                </a:solidFill>
              </a:rPr>
              <a:t>方案</a:t>
            </a:r>
            <a:r>
              <a:rPr lang="en-US" altLang="zh-TW" dirty="0" smtClean="0">
                <a:solidFill>
                  <a:srgbClr val="0070C0"/>
                </a:solidFill>
              </a:rPr>
              <a:t>1-2</a:t>
            </a:r>
            <a:r>
              <a:rPr lang="zh-TW" altLang="en-US" dirty="0" smtClean="0">
                <a:solidFill>
                  <a:srgbClr val="0070C0"/>
                </a:solidFill>
              </a:rPr>
              <a:t>：有的情況</a:t>
            </a:r>
            <a:endParaRPr lang="zh-TW" altLang="en-US" dirty="0">
              <a:solidFill>
                <a:srgbClr val="0070C0"/>
              </a:solidFill>
            </a:endParaRPr>
          </a:p>
        </p:txBody>
      </p:sp>
      <p:pic>
        <p:nvPicPr>
          <p:cNvPr id="40" name="圖片 3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31" t="10285" r="8356" b="18049"/>
          <a:stretch/>
        </p:blipFill>
        <p:spPr>
          <a:xfrm>
            <a:off x="9374027" y="1350768"/>
            <a:ext cx="2503937" cy="4758563"/>
          </a:xfrm>
          <a:prstGeom prst="rect">
            <a:avLst/>
          </a:prstGeom>
        </p:spPr>
      </p:pic>
      <p:cxnSp>
        <p:nvCxnSpPr>
          <p:cNvPr id="41" name="直線單箭頭接點 40"/>
          <p:cNvCxnSpPr/>
          <p:nvPr/>
        </p:nvCxnSpPr>
        <p:spPr>
          <a:xfrm>
            <a:off x="10238067" y="2649011"/>
            <a:ext cx="387928" cy="0"/>
          </a:xfrm>
          <a:prstGeom prst="straightConnector1">
            <a:avLst/>
          </a:prstGeom>
          <a:ln>
            <a:solidFill>
              <a:srgbClr val="00A6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9032072" y="1560884"/>
            <a:ext cx="1326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00A676"/>
                </a:solidFill>
              </a:rPr>
              <a:t>搜尋</a:t>
            </a:r>
            <a:r>
              <a:rPr lang="zh-TW" altLang="en-US" sz="1600" dirty="0" smtClean="0">
                <a:solidFill>
                  <a:srgbClr val="00A676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「</a:t>
            </a:r>
            <a:r>
              <a:rPr lang="zh-TW" altLang="en-US" sz="1600" dirty="0" smtClean="0">
                <a:solidFill>
                  <a:srgbClr val="00A676"/>
                </a:solidFill>
              </a:rPr>
              <a:t>程式</a:t>
            </a:r>
            <a:r>
              <a:rPr lang="zh-TW" altLang="en-US" sz="1600" dirty="0" smtClean="0">
                <a:solidFill>
                  <a:srgbClr val="00A67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endParaRPr lang="zh-TW" altLang="en-US" sz="1600" dirty="0">
              <a:solidFill>
                <a:srgbClr val="00A676"/>
              </a:solidFill>
            </a:endParaRPr>
          </a:p>
        </p:txBody>
      </p:sp>
      <p:cxnSp>
        <p:nvCxnSpPr>
          <p:cNvPr id="44" name="直線單箭頭接點 43"/>
          <p:cNvCxnSpPr/>
          <p:nvPr/>
        </p:nvCxnSpPr>
        <p:spPr>
          <a:xfrm flipH="1" flipV="1">
            <a:off x="10031831" y="1815788"/>
            <a:ext cx="11926" cy="354634"/>
          </a:xfrm>
          <a:prstGeom prst="straightConnector1">
            <a:avLst/>
          </a:prstGeom>
          <a:ln>
            <a:solidFill>
              <a:srgbClr val="00A6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10567049" y="2493818"/>
            <a:ext cx="1560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00A676"/>
                </a:solidFill>
              </a:rPr>
              <a:t>程式</a:t>
            </a:r>
            <a:r>
              <a:rPr lang="zh-TW" altLang="en-US" sz="1600" dirty="0" smtClean="0">
                <a:solidFill>
                  <a:srgbClr val="00A67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看板的</a:t>
            </a:r>
            <a:r>
              <a:rPr lang="en-US" altLang="zh-TW" sz="1600" dirty="0" err="1" smtClean="0">
                <a:solidFill>
                  <a:srgbClr val="00A67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btn</a:t>
            </a:r>
            <a:endParaRPr lang="zh-TW" altLang="en-US" sz="1600" dirty="0">
              <a:solidFill>
                <a:srgbClr val="00A676"/>
              </a:solidFill>
            </a:endParaRPr>
          </a:p>
        </p:txBody>
      </p:sp>
      <p:cxnSp>
        <p:nvCxnSpPr>
          <p:cNvPr id="46" name="直線單箭頭接點 45"/>
          <p:cNvCxnSpPr/>
          <p:nvPr/>
        </p:nvCxnSpPr>
        <p:spPr>
          <a:xfrm>
            <a:off x="10833812" y="3170866"/>
            <a:ext cx="9679" cy="412843"/>
          </a:xfrm>
          <a:prstGeom prst="straightConnector1">
            <a:avLst/>
          </a:prstGeom>
          <a:ln>
            <a:solidFill>
              <a:srgbClr val="00A6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10053664" y="3560772"/>
            <a:ext cx="1560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00A676"/>
                </a:solidFill>
              </a:rPr>
              <a:t>相關卡片</a:t>
            </a:r>
            <a:r>
              <a:rPr lang="zh-TW" altLang="en-US" sz="1600" dirty="0" smtClean="0">
                <a:solidFill>
                  <a:srgbClr val="00A67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600" dirty="0" err="1" smtClean="0">
                <a:solidFill>
                  <a:srgbClr val="00A67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btn</a:t>
            </a:r>
            <a:endParaRPr lang="zh-TW" altLang="en-US" sz="1600" dirty="0">
              <a:solidFill>
                <a:srgbClr val="00A6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643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31" t="10285" r="8356" b="18049"/>
          <a:stretch/>
        </p:blipFill>
        <p:spPr>
          <a:xfrm>
            <a:off x="6694775" y="761728"/>
            <a:ext cx="2761673" cy="5248373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1126836" y="852998"/>
            <a:ext cx="2435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2</a:t>
            </a:r>
            <a:r>
              <a:rPr lang="en-US" altLang="zh-TW" sz="2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.</a:t>
            </a:r>
            <a:r>
              <a:rPr lang="zh-TW" altLang="en-US" sz="2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功能</a:t>
            </a:r>
            <a:r>
              <a:rPr lang="en-US" altLang="zh-TW" sz="2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1—</a:t>
            </a:r>
            <a:r>
              <a:rPr lang="zh-TW" altLang="en-US" sz="2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搜尋</a:t>
            </a:r>
            <a:endParaRPr lang="en-US" altLang="zh-TW" sz="28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126836" y="1376218"/>
            <a:ext cx="2122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2.2.2 </a:t>
            </a:r>
            <a:r>
              <a:rPr lang="en-US" altLang="zh-TW" sz="16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Use Case--</a:t>
            </a:r>
            <a:r>
              <a:rPr lang="zh-TW" altLang="en-US" sz="16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搜尋</a:t>
            </a:r>
            <a:endParaRPr lang="zh-TW" altLang="en-US" sz="16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787547" y="2053326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70C0"/>
                </a:solidFill>
              </a:rPr>
              <a:t>方案</a:t>
            </a:r>
            <a:r>
              <a:rPr lang="en-US" altLang="zh-TW" dirty="0">
                <a:solidFill>
                  <a:srgbClr val="0070C0"/>
                </a:solidFill>
              </a:rPr>
              <a:t>2</a:t>
            </a:r>
            <a:endParaRPr lang="zh-TW" altLang="en-US" dirty="0">
              <a:solidFill>
                <a:srgbClr val="0070C0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2" t="12407" r="70799" b="16417"/>
          <a:stretch/>
        </p:blipFill>
        <p:spPr>
          <a:xfrm>
            <a:off x="3713018" y="766619"/>
            <a:ext cx="2693900" cy="5243482"/>
          </a:xfrm>
          <a:prstGeom prst="rect">
            <a:avLst/>
          </a:prstGeom>
        </p:spPr>
      </p:pic>
      <p:cxnSp>
        <p:nvCxnSpPr>
          <p:cNvPr id="10" name="直線單箭頭接點 9"/>
          <p:cNvCxnSpPr/>
          <p:nvPr/>
        </p:nvCxnSpPr>
        <p:spPr>
          <a:xfrm>
            <a:off x="5863807" y="2222603"/>
            <a:ext cx="98829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6109400" y="188404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solidFill>
                  <a:srgbClr val="DE6E4B"/>
                </a:solidFill>
              </a:rPr>
              <a:t>點擊</a:t>
            </a:r>
            <a:endParaRPr lang="zh-TW" altLang="en-US" sz="1600" b="1" dirty="0">
              <a:solidFill>
                <a:srgbClr val="DE6E4B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67726" y="3075614"/>
            <a:ext cx="984483" cy="386030"/>
          </a:xfrm>
          <a:prstGeom prst="rect">
            <a:avLst/>
          </a:prstGeom>
          <a:solidFill>
            <a:schemeClr val="bg1"/>
          </a:solidFill>
          <a:ln w="19050">
            <a:solidFill>
              <a:srgbClr val="00A6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rgbClr val="00A676"/>
                </a:solidFill>
                <a:latin typeface="+mj-ea"/>
                <a:ea typeface="+mj-ea"/>
              </a:rPr>
              <a:t>最近搜尋的項目</a:t>
            </a:r>
            <a:r>
              <a:rPr lang="en-US" altLang="zh-TW" sz="1200" dirty="0" err="1" smtClean="0">
                <a:solidFill>
                  <a:srgbClr val="00A676"/>
                </a:solidFill>
                <a:latin typeface="+mj-ea"/>
                <a:ea typeface="+mj-ea"/>
              </a:rPr>
              <a:t>btn</a:t>
            </a:r>
            <a:endParaRPr lang="zh-TW" altLang="en-US" sz="1200" dirty="0">
              <a:solidFill>
                <a:srgbClr val="00A676"/>
              </a:solidFill>
              <a:latin typeface="+mj-ea"/>
              <a:ea typeface="+mj-ea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5059967" y="2237992"/>
            <a:ext cx="0" cy="837622"/>
          </a:xfrm>
          <a:prstGeom prst="straightConnector1">
            <a:avLst/>
          </a:prstGeom>
          <a:ln w="19050">
            <a:solidFill>
              <a:srgbClr val="00A6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9456448" y="20533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70C0"/>
                </a:solidFill>
              </a:rPr>
              <a:t>完成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828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126836" y="852998"/>
            <a:ext cx="3932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3.</a:t>
            </a:r>
            <a:r>
              <a:rPr lang="zh-TW" altLang="en-US" sz="2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功能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2</a:t>
            </a:r>
            <a:r>
              <a:rPr lang="en-US" altLang="zh-TW" sz="2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—</a:t>
            </a:r>
            <a:r>
              <a:rPr lang="zh-TW" altLang="en-US" sz="2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新增個人看</a:t>
            </a:r>
            <a:r>
              <a:rPr lang="zh-TW" altLang="en-US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板</a:t>
            </a:r>
            <a:endParaRPr lang="en-US" altLang="zh-TW" sz="28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126836" y="1376218"/>
            <a:ext cx="1456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3</a:t>
            </a:r>
            <a:r>
              <a:rPr lang="en-US" altLang="zh-TW" sz="16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.1 Wireframe</a:t>
            </a:r>
            <a:endParaRPr lang="zh-TW" altLang="en-US" sz="16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4" t="11101" r="70523" b="17047"/>
          <a:stretch/>
        </p:blipFill>
        <p:spPr>
          <a:xfrm>
            <a:off x="2583003" y="1376217"/>
            <a:ext cx="2460051" cy="474073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177384" y="1814544"/>
            <a:ext cx="824579" cy="386030"/>
          </a:xfrm>
          <a:prstGeom prst="rect">
            <a:avLst/>
          </a:prstGeom>
          <a:solidFill>
            <a:schemeClr val="bg1"/>
          </a:solidFill>
          <a:ln w="19050">
            <a:solidFill>
              <a:srgbClr val="0082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rgbClr val="0082CD"/>
                </a:solidFill>
                <a:latin typeface="+mj-ea"/>
                <a:ea typeface="+mj-ea"/>
              </a:rPr>
              <a:t>搜尋欄位</a:t>
            </a:r>
            <a:endParaRPr lang="zh-TW" altLang="en-US" sz="1200" dirty="0">
              <a:solidFill>
                <a:srgbClr val="0082CD"/>
              </a:solidFill>
              <a:latin typeface="+mj-ea"/>
              <a:ea typeface="+mj-ea"/>
            </a:endParaRPr>
          </a:p>
        </p:txBody>
      </p:sp>
      <p:cxnSp>
        <p:nvCxnSpPr>
          <p:cNvPr id="8" name="直線接點 7"/>
          <p:cNvCxnSpPr>
            <a:stCxn id="7" idx="1"/>
          </p:cNvCxnSpPr>
          <p:nvPr/>
        </p:nvCxnSpPr>
        <p:spPr>
          <a:xfrm flipH="1">
            <a:off x="4453716" y="2007559"/>
            <a:ext cx="723668" cy="5968"/>
          </a:xfrm>
          <a:prstGeom prst="line">
            <a:avLst/>
          </a:prstGeom>
          <a:ln w="19050">
            <a:solidFill>
              <a:srgbClr val="0082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H="1">
            <a:off x="4084146" y="2007559"/>
            <a:ext cx="369570" cy="475402"/>
          </a:xfrm>
          <a:prstGeom prst="straightConnector1">
            <a:avLst/>
          </a:prstGeom>
          <a:ln w="19050">
            <a:solidFill>
              <a:srgbClr val="0082C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177384" y="2789286"/>
            <a:ext cx="984483" cy="386030"/>
          </a:xfrm>
          <a:prstGeom prst="rect">
            <a:avLst/>
          </a:prstGeom>
          <a:solidFill>
            <a:schemeClr val="bg1"/>
          </a:solidFill>
          <a:ln w="19050">
            <a:solidFill>
              <a:srgbClr val="00A6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rgbClr val="00A676"/>
                </a:solidFill>
                <a:latin typeface="+mj-ea"/>
                <a:ea typeface="+mj-ea"/>
              </a:rPr>
              <a:t>個人看板的項目</a:t>
            </a:r>
            <a:r>
              <a:rPr lang="en-US" altLang="zh-TW" sz="1200" dirty="0" err="1" smtClean="0">
                <a:solidFill>
                  <a:srgbClr val="00A676"/>
                </a:solidFill>
                <a:latin typeface="+mj-ea"/>
                <a:ea typeface="+mj-ea"/>
              </a:rPr>
              <a:t>btn</a:t>
            </a:r>
            <a:endParaRPr lang="zh-TW" altLang="en-US" sz="1200" dirty="0">
              <a:solidFill>
                <a:srgbClr val="00A676"/>
              </a:solidFill>
              <a:latin typeface="+mj-ea"/>
              <a:ea typeface="+mj-ea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4438763" y="2982301"/>
            <a:ext cx="738621" cy="0"/>
          </a:xfrm>
          <a:prstGeom prst="straightConnector1">
            <a:avLst/>
          </a:prstGeom>
          <a:ln w="19050">
            <a:solidFill>
              <a:srgbClr val="00A6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179057" y="3481642"/>
            <a:ext cx="984483" cy="386030"/>
          </a:xfrm>
          <a:prstGeom prst="rect">
            <a:avLst/>
          </a:prstGeom>
          <a:solidFill>
            <a:schemeClr val="bg1"/>
          </a:solidFill>
          <a:ln w="19050">
            <a:solidFill>
              <a:srgbClr val="00A6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rgbClr val="00A676"/>
                </a:solidFill>
                <a:latin typeface="+mj-ea"/>
                <a:ea typeface="+mj-ea"/>
              </a:rPr>
              <a:t>團隊看板的項目</a:t>
            </a:r>
            <a:r>
              <a:rPr lang="en-US" altLang="zh-TW" sz="1200" dirty="0" err="1" smtClean="0">
                <a:solidFill>
                  <a:srgbClr val="00A676"/>
                </a:solidFill>
                <a:latin typeface="+mj-ea"/>
                <a:ea typeface="+mj-ea"/>
              </a:rPr>
              <a:t>btn</a:t>
            </a:r>
            <a:endParaRPr lang="zh-TW" altLang="en-US" sz="1200" dirty="0">
              <a:solidFill>
                <a:srgbClr val="00A676"/>
              </a:solidFill>
              <a:latin typeface="+mj-ea"/>
              <a:ea typeface="+mj-ea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4438762" y="3578046"/>
            <a:ext cx="738621" cy="0"/>
          </a:xfrm>
          <a:prstGeom prst="straightConnector1">
            <a:avLst/>
          </a:prstGeom>
          <a:ln w="19050">
            <a:solidFill>
              <a:srgbClr val="00A6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>
            <a:off x="4438761" y="3746582"/>
            <a:ext cx="738621" cy="0"/>
          </a:xfrm>
          <a:prstGeom prst="straightConnector1">
            <a:avLst/>
          </a:prstGeom>
          <a:ln w="19050">
            <a:solidFill>
              <a:srgbClr val="00A6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 flipV="1">
            <a:off x="4719782" y="2200575"/>
            <a:ext cx="175491" cy="282386"/>
          </a:xfrm>
          <a:prstGeom prst="straightConnector1">
            <a:avLst/>
          </a:prstGeom>
          <a:ln w="19050">
            <a:solidFill>
              <a:srgbClr val="DE6E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4895273" y="2482961"/>
            <a:ext cx="282109" cy="0"/>
          </a:xfrm>
          <a:prstGeom prst="line">
            <a:avLst/>
          </a:prstGeom>
          <a:ln w="19050">
            <a:solidFill>
              <a:srgbClr val="DE6E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5177384" y="2289945"/>
            <a:ext cx="824579" cy="386030"/>
          </a:xfrm>
          <a:prstGeom prst="rect">
            <a:avLst/>
          </a:prstGeom>
          <a:solidFill>
            <a:schemeClr val="bg1"/>
          </a:solidFill>
          <a:ln w="19050">
            <a:solidFill>
              <a:srgbClr val="DE6E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rgbClr val="DE6E4B"/>
                </a:solidFill>
                <a:latin typeface="+mj-ea"/>
                <a:ea typeface="+mj-ea"/>
              </a:rPr>
              <a:t>新增看板</a:t>
            </a:r>
            <a:endParaRPr lang="zh-TW" altLang="en-US" sz="1200" dirty="0">
              <a:solidFill>
                <a:srgbClr val="DE6E4B"/>
              </a:solidFill>
              <a:latin typeface="+mj-ea"/>
              <a:ea typeface="+mj-ea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001963" y="1376217"/>
            <a:ext cx="2909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3</a:t>
            </a:r>
            <a:r>
              <a:rPr lang="en-US" altLang="zh-TW" sz="16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.2.1 Use Case--</a:t>
            </a:r>
            <a:r>
              <a:rPr lang="zh-TW" altLang="en-US" sz="16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新增個人看</a:t>
            </a:r>
            <a:r>
              <a:rPr lang="zh-TW" altLang="en-US" sz="16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板</a:t>
            </a:r>
          </a:p>
        </p:txBody>
      </p:sp>
      <p:sp>
        <p:nvSpPr>
          <p:cNvPr id="30" name="矩形 29"/>
          <p:cNvSpPr/>
          <p:nvPr/>
        </p:nvSpPr>
        <p:spPr>
          <a:xfrm>
            <a:off x="6544197" y="2148753"/>
            <a:ext cx="824579" cy="386030"/>
          </a:xfrm>
          <a:prstGeom prst="rect">
            <a:avLst/>
          </a:prstGeom>
          <a:solidFill>
            <a:schemeClr val="bg1"/>
          </a:solidFill>
          <a:ln w="19050">
            <a:solidFill>
              <a:srgbClr val="DE6E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rgbClr val="DE6E4B"/>
                </a:solidFill>
                <a:latin typeface="+mj-ea"/>
                <a:ea typeface="+mj-ea"/>
              </a:rPr>
              <a:t>點</a:t>
            </a:r>
            <a:r>
              <a:rPr lang="zh-TW" altLang="en-US" sz="1200" dirty="0" smtClean="0">
                <a:solidFill>
                  <a:srgbClr val="DE6E4B"/>
                </a:solidFill>
                <a:latin typeface="+mj-ea"/>
                <a:ea typeface="+mj-ea"/>
              </a:rPr>
              <a:t>擊</a:t>
            </a:r>
            <a:endParaRPr lang="en-US" altLang="zh-TW" sz="1200" dirty="0" smtClean="0">
              <a:solidFill>
                <a:srgbClr val="DE6E4B"/>
              </a:solidFill>
              <a:latin typeface="+mj-ea"/>
              <a:ea typeface="+mj-ea"/>
            </a:endParaRPr>
          </a:p>
          <a:p>
            <a:pPr algn="ctr"/>
            <a:r>
              <a:rPr lang="zh-TW" altLang="en-US" sz="1200" dirty="0" smtClean="0">
                <a:solidFill>
                  <a:srgbClr val="DE6E4B"/>
                </a:solidFill>
                <a:latin typeface="+mj-ea"/>
                <a:ea typeface="+mj-ea"/>
              </a:rPr>
              <a:t>新增看板</a:t>
            </a:r>
            <a:endParaRPr lang="zh-TW" altLang="en-US" sz="1200" dirty="0">
              <a:solidFill>
                <a:srgbClr val="DE6E4B"/>
              </a:solidFill>
              <a:latin typeface="+mj-ea"/>
              <a:ea typeface="+mj-ea"/>
            </a:endParaRPr>
          </a:p>
        </p:txBody>
      </p:sp>
      <p:cxnSp>
        <p:nvCxnSpPr>
          <p:cNvPr id="32" name="直線單箭頭接點 31"/>
          <p:cNvCxnSpPr>
            <a:stCxn id="30" idx="3"/>
          </p:cNvCxnSpPr>
          <p:nvPr/>
        </p:nvCxnSpPr>
        <p:spPr>
          <a:xfrm>
            <a:off x="7368776" y="2341768"/>
            <a:ext cx="278933" cy="0"/>
          </a:xfrm>
          <a:prstGeom prst="straightConnector1">
            <a:avLst/>
          </a:prstGeom>
          <a:ln w="19050">
            <a:solidFill>
              <a:srgbClr val="DE6E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圖片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7" t="10774" r="70799" b="17723"/>
          <a:stretch/>
        </p:blipFill>
        <p:spPr>
          <a:xfrm>
            <a:off x="7647709" y="1844908"/>
            <a:ext cx="2041237" cy="4045527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9967879" y="2148753"/>
            <a:ext cx="824579" cy="386030"/>
          </a:xfrm>
          <a:prstGeom prst="rect">
            <a:avLst/>
          </a:prstGeom>
          <a:solidFill>
            <a:schemeClr val="bg1"/>
          </a:solidFill>
          <a:ln w="19050">
            <a:solidFill>
              <a:srgbClr val="DE6E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rgbClr val="DE6E4B"/>
                </a:solidFill>
                <a:latin typeface="+mj-ea"/>
                <a:ea typeface="+mj-ea"/>
              </a:rPr>
              <a:t>填完資</a:t>
            </a:r>
            <a:r>
              <a:rPr lang="zh-TW" altLang="en-US" sz="1200" dirty="0">
                <a:solidFill>
                  <a:srgbClr val="DE6E4B"/>
                </a:solidFill>
                <a:latin typeface="+mj-ea"/>
                <a:ea typeface="+mj-ea"/>
              </a:rPr>
              <a:t>料</a:t>
            </a:r>
            <a:endParaRPr lang="en-US" altLang="zh-TW" sz="1200" dirty="0" smtClean="0">
              <a:solidFill>
                <a:srgbClr val="DE6E4B"/>
              </a:solidFill>
              <a:latin typeface="+mj-ea"/>
              <a:ea typeface="+mj-ea"/>
            </a:endParaRPr>
          </a:p>
          <a:p>
            <a:pPr algn="ctr"/>
            <a:r>
              <a:rPr lang="zh-TW" altLang="en-US" sz="1200" dirty="0" smtClean="0">
                <a:solidFill>
                  <a:srgbClr val="DE6E4B"/>
                </a:solidFill>
                <a:latin typeface="+mj-ea"/>
                <a:ea typeface="+mj-ea"/>
              </a:rPr>
              <a:t>按下新建</a:t>
            </a:r>
            <a:endParaRPr lang="zh-TW" altLang="en-US" sz="1200" dirty="0">
              <a:solidFill>
                <a:srgbClr val="DE6E4B"/>
              </a:solidFill>
              <a:latin typeface="+mj-ea"/>
              <a:ea typeface="+mj-ea"/>
            </a:endParaRPr>
          </a:p>
        </p:txBody>
      </p:sp>
      <p:cxnSp>
        <p:nvCxnSpPr>
          <p:cNvPr id="35" name="直線單箭頭接點 34"/>
          <p:cNvCxnSpPr/>
          <p:nvPr/>
        </p:nvCxnSpPr>
        <p:spPr>
          <a:xfrm>
            <a:off x="9688946" y="2341768"/>
            <a:ext cx="278933" cy="0"/>
          </a:xfrm>
          <a:prstGeom prst="straightConnector1">
            <a:avLst/>
          </a:prstGeom>
          <a:ln w="19050">
            <a:solidFill>
              <a:srgbClr val="DE6E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 flipH="1">
            <a:off x="9410013" y="2341768"/>
            <a:ext cx="278933" cy="1411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>
            <a:off x="10792458" y="2341768"/>
            <a:ext cx="278933" cy="0"/>
          </a:xfrm>
          <a:prstGeom prst="straightConnector1">
            <a:avLst/>
          </a:prstGeom>
          <a:ln w="19050">
            <a:solidFill>
              <a:srgbClr val="DE6E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11071391" y="2148753"/>
            <a:ext cx="824579" cy="386030"/>
          </a:xfrm>
          <a:prstGeom prst="rect">
            <a:avLst/>
          </a:prstGeom>
          <a:solidFill>
            <a:schemeClr val="bg1"/>
          </a:solidFill>
          <a:ln w="19050">
            <a:solidFill>
              <a:srgbClr val="DE6E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rgbClr val="DE6E4B"/>
                </a:solidFill>
                <a:latin typeface="+mj-ea"/>
                <a:ea typeface="+mj-ea"/>
              </a:rPr>
              <a:t>完成</a:t>
            </a:r>
            <a:endParaRPr lang="zh-TW" altLang="en-US" sz="1200" dirty="0">
              <a:solidFill>
                <a:srgbClr val="DE6E4B"/>
              </a:solidFill>
              <a:latin typeface="+mj-ea"/>
              <a:ea typeface="+mj-ea"/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>
            <a:off x="9171710" y="2982301"/>
            <a:ext cx="620968" cy="0"/>
          </a:xfrm>
          <a:prstGeom prst="straightConnector1">
            <a:avLst/>
          </a:prstGeom>
          <a:ln w="19050">
            <a:solidFill>
              <a:srgbClr val="00A6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9792678" y="2838628"/>
            <a:ext cx="1133940" cy="308379"/>
          </a:xfrm>
          <a:prstGeom prst="rect">
            <a:avLst/>
          </a:prstGeom>
          <a:solidFill>
            <a:schemeClr val="bg1"/>
          </a:solidFill>
          <a:ln w="19050">
            <a:solidFill>
              <a:srgbClr val="00A6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rgbClr val="00A676"/>
                </a:solidFill>
                <a:latin typeface="+mj-ea"/>
                <a:ea typeface="+mj-ea"/>
              </a:rPr>
              <a:t>看板名稱欄位</a:t>
            </a:r>
            <a:endParaRPr lang="zh-TW" altLang="en-US" sz="1200" dirty="0">
              <a:solidFill>
                <a:srgbClr val="00A676"/>
              </a:solidFill>
              <a:latin typeface="+mj-ea"/>
              <a:ea typeface="+mj-ea"/>
            </a:endParaRPr>
          </a:p>
        </p:txBody>
      </p:sp>
      <p:cxnSp>
        <p:nvCxnSpPr>
          <p:cNvPr id="43" name="直線單箭頭接點 42"/>
          <p:cNvCxnSpPr/>
          <p:nvPr/>
        </p:nvCxnSpPr>
        <p:spPr>
          <a:xfrm>
            <a:off x="9471892" y="3328665"/>
            <a:ext cx="356520" cy="0"/>
          </a:xfrm>
          <a:prstGeom prst="straightConnector1">
            <a:avLst/>
          </a:prstGeom>
          <a:ln w="19050">
            <a:solidFill>
              <a:srgbClr val="00A6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9828412" y="3237836"/>
            <a:ext cx="817856" cy="181658"/>
          </a:xfrm>
          <a:prstGeom prst="rect">
            <a:avLst/>
          </a:prstGeom>
          <a:solidFill>
            <a:schemeClr val="bg1"/>
          </a:solidFill>
          <a:ln w="19050">
            <a:solidFill>
              <a:srgbClr val="00A6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rgbClr val="00A676"/>
                </a:solidFill>
                <a:latin typeface="+mj-ea"/>
                <a:ea typeface="+mj-ea"/>
              </a:rPr>
              <a:t>團隊選項</a:t>
            </a:r>
            <a:endParaRPr lang="zh-TW" altLang="en-US" sz="1200" dirty="0">
              <a:solidFill>
                <a:srgbClr val="00A676"/>
              </a:solidFill>
              <a:latin typeface="+mj-ea"/>
              <a:ea typeface="+mj-ea"/>
            </a:endParaRPr>
          </a:p>
        </p:txBody>
      </p:sp>
      <p:cxnSp>
        <p:nvCxnSpPr>
          <p:cNvPr id="46" name="直線單箭頭接點 45"/>
          <p:cNvCxnSpPr/>
          <p:nvPr/>
        </p:nvCxnSpPr>
        <p:spPr>
          <a:xfrm>
            <a:off x="9465426" y="3586238"/>
            <a:ext cx="356520" cy="0"/>
          </a:xfrm>
          <a:prstGeom prst="straightConnector1">
            <a:avLst/>
          </a:prstGeom>
          <a:ln w="19050">
            <a:solidFill>
              <a:srgbClr val="00A6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9822625" y="3510323"/>
            <a:ext cx="817856" cy="181658"/>
          </a:xfrm>
          <a:prstGeom prst="rect">
            <a:avLst/>
          </a:prstGeom>
          <a:solidFill>
            <a:schemeClr val="bg1"/>
          </a:solidFill>
          <a:ln w="19050">
            <a:solidFill>
              <a:srgbClr val="00A6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rgbClr val="00A676"/>
                </a:solidFill>
                <a:latin typeface="+mj-ea"/>
                <a:ea typeface="+mj-ea"/>
              </a:rPr>
              <a:t>權限選項</a:t>
            </a:r>
            <a:endParaRPr lang="zh-TW" altLang="en-US" sz="1200" dirty="0">
              <a:solidFill>
                <a:srgbClr val="00A676"/>
              </a:solidFill>
              <a:latin typeface="+mj-ea"/>
              <a:ea typeface="+mj-ea"/>
            </a:endParaRPr>
          </a:p>
        </p:txBody>
      </p:sp>
      <p:cxnSp>
        <p:nvCxnSpPr>
          <p:cNvPr id="48" name="直線單箭頭接點 47"/>
          <p:cNvCxnSpPr/>
          <p:nvPr/>
        </p:nvCxnSpPr>
        <p:spPr>
          <a:xfrm>
            <a:off x="9465426" y="3867671"/>
            <a:ext cx="356520" cy="0"/>
          </a:xfrm>
          <a:prstGeom prst="straightConnector1">
            <a:avLst/>
          </a:prstGeom>
          <a:ln w="19050">
            <a:solidFill>
              <a:srgbClr val="00A6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9828412" y="3776842"/>
            <a:ext cx="817856" cy="181658"/>
          </a:xfrm>
          <a:prstGeom prst="rect">
            <a:avLst/>
          </a:prstGeom>
          <a:solidFill>
            <a:schemeClr val="bg1"/>
          </a:solidFill>
          <a:ln w="19050">
            <a:solidFill>
              <a:srgbClr val="00A6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rgbClr val="00A676"/>
                </a:solidFill>
                <a:latin typeface="+mj-ea"/>
                <a:ea typeface="+mj-ea"/>
              </a:rPr>
              <a:t>背景選項</a:t>
            </a:r>
            <a:endParaRPr lang="zh-TW" altLang="en-US" sz="1200" dirty="0">
              <a:solidFill>
                <a:srgbClr val="00A676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83557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菱格紋簡報 (寬螢幕)</Template>
  <TotalTime>0</TotalTime>
  <Words>240</Words>
  <Application>Microsoft Office PowerPoint</Application>
  <PresentationFormat>寬螢幕</PresentationFormat>
  <Paragraphs>90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Microsoft JhengHei UI</vt:lpstr>
      <vt:lpstr>微軟正黑體</vt:lpstr>
      <vt:lpstr>微軟正黑體 Light</vt:lpstr>
      <vt:lpstr>新細明體</vt:lpstr>
      <vt:lpstr>Arial</vt:lpstr>
      <vt:lpstr>Diamond Grid 16x9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2017-03-31T10:46:39Z</dcterms:created>
  <dcterms:modified xsi:type="dcterms:W3CDTF">2017-03-31T16:48:02Z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