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4DA51-E291-5E72-2D07-EA560C4C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BE905E-2B9A-46D2-30F8-F87B1DD1F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EDF4DC-6C0A-FE2A-3D38-B5957E48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DEB30A-C6B4-7B58-35A7-0AF22613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87994D-B2F6-458C-B456-142E2363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71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72C0F-A717-6F26-6679-D291BCE3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94BB82-902D-EEB2-78E5-C6F5F8576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179839-B01E-5C71-3539-FE786CEE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AAEAC7-DCAD-B073-E506-C29A902F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654E73-3CC1-AECF-3BB4-DA1B075E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58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40CBEA-48C1-852B-BF2B-79627D5D4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C5C637-77CE-3F5A-4B4C-7D64AC5CF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FE44F7-1D7D-4409-9E11-9B7EFDA7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B3C8C0-0328-9827-B817-21D61D6F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1C4D70-14BA-FEDF-A204-90BA681B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67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540F96-35D1-9735-D841-6427C275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17D071-1231-5460-12D4-B9C61A75D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2E6BF7-8F8B-D21A-DDD9-E4FCE01F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5CE8AE-39D7-3567-1005-DB7CCA93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D6C550-326B-12FD-B8B9-082809A9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46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A1946-DA4B-2AD6-1A44-A4748D33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E906E5-93F1-CD86-E745-4BB4CB1A8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ED912-A8EB-85E8-2ACF-9F3FF0F7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9072CC-615D-61DA-4D99-26C12F83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5713AB-2DA3-2942-9143-030A57FB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34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F3D46-B41F-A147-A3B3-D06E945D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6E4E14-4CC6-CEF7-D72C-10C3BCCE0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89C103-2EEF-9FD1-E91C-24FAC390A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DF85FD-9C8F-71C2-5C0F-D4F5DD99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EA5962-F34C-FE21-2F70-61C65D9E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2C2429-9E43-8F17-6FD9-2ABDF86B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17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8EB92C-31E8-5A59-6B47-1218D8F7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0AB324-70A5-4FDD-49A2-CCF893244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0CA086-8067-73CE-8900-136BBDA1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D86B74-08D5-5043-84B1-7DDA45B67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1E815E-F4EF-15F2-D17F-6BBB69DBE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9DDFF1-4D2A-B5F3-457B-5C1B03AC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679B15A-F053-398C-6F9F-C735F700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9A0CAE-6BEA-9FE7-4EAE-07EA7874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36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CE955D-D5A9-F00A-0DE7-A979BBB4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9992FC-E6F7-BBAB-0320-47230148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947FE3-3033-B6E1-30D7-EAF865AA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499643-FCC3-9854-B076-4D86ADA0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69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4834B0D-F1A0-8978-2ECA-76FEDB67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DC929F-F1B4-6093-254D-FBCD4585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37F8EA-4326-DF69-24CA-BF10F57F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02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0763C-FB87-2BD6-0269-9DC4EBD0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B1F3AA-F29B-D833-2021-6B0D47EC1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51B99-314A-A01B-469A-D5503D649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82BFF3-C470-199B-8E1F-5B5A569C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9BA558-06D9-21FC-3D56-79C0AA56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A86FC5-DA74-6EF4-6186-878D3F87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27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496BF-E1AB-8689-FC31-13C2E517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C51CC8-9613-2507-8205-0C63604F0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1FF48C-6464-6B95-919F-F1395CC08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52815F-16C7-06E1-9C66-40A20919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4F950E-8F5C-CE69-1365-1C4EC674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504139-33CC-4347-4207-A1B1198A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5C28C1-852C-619A-66A6-6543E32E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230B10-3D43-FC99-DE21-6D23F487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9BFC81-E142-2C26-A6D4-8006C71FB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F9107-ECCC-904B-842C-AABEF31ADEB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D5B1B7-D4F1-6644-AB70-625B15DB1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55C335-87F3-3902-2583-414056DAB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14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EE24B-16FC-AD50-D899-883DF4006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Theo Jansen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8389A4-5CCF-E03B-38C9-3D7EA9483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資工四</a:t>
            </a:r>
            <a:r>
              <a:rPr kumimoji="1" lang="en-US" altLang="ja-JP" dirty="0"/>
              <a:t>B</a:t>
            </a:r>
            <a:r>
              <a:rPr kumimoji="1" lang="zh-TW" altLang="en-US" dirty="0"/>
              <a:t> </a:t>
            </a:r>
            <a:r>
              <a:rPr kumimoji="1" lang="ja-JP" altLang="en-US"/>
              <a:t>東耕太郎</a:t>
            </a:r>
          </a:p>
        </p:txBody>
      </p:sp>
    </p:spTree>
    <p:extLst>
      <p:ext uri="{BB962C8B-B14F-4D97-AF65-F5344CB8AC3E}">
        <p14:creationId xmlns:p14="http://schemas.microsoft.com/office/powerpoint/2010/main" val="418832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C4A6D0-A275-02CF-B6CD-2D40683F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LSM9DS1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682301-7595-D0EE-11DC-581320735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3D </a:t>
            </a:r>
            <a:r>
              <a:rPr lang="ja-JP" altLang="en-US"/>
              <a:t>空間的加速度</a:t>
            </a:r>
            <a:endParaRPr kumimoji="1" lang="ja-JP" altLang="en-US"/>
          </a:p>
        </p:txBody>
      </p:sp>
      <p:pic>
        <p:nvPicPr>
          <p:cNvPr id="5" name="図 4" descr="電子機器の部品&#10;&#10;中程度の精度で自動的に生成された説明">
            <a:extLst>
              <a:ext uri="{FF2B5EF4-FFF2-40B4-BE49-F238E27FC236}">
                <a16:creationId xmlns:a16="http://schemas.microsoft.com/office/drawing/2014/main" id="{613DA990-F422-8CFA-6A92-E8DFE6F3D7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6003"/>
          <a:stretch/>
        </p:blipFill>
        <p:spPr>
          <a:xfrm>
            <a:off x="2087439" y="2520779"/>
            <a:ext cx="8017122" cy="40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7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FE3286-7605-11AA-D3D5-59E1976C7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ja-JP" dirty="0"/>
              <a:t>https://</a:t>
            </a:r>
            <a:r>
              <a:rPr kumimoji="1" lang="en" altLang="ja-JP" dirty="0" err="1"/>
              <a:t>youtu.be</a:t>
            </a:r>
            <a:r>
              <a:rPr kumimoji="1" lang="en" altLang="ja-JP" dirty="0"/>
              <a:t>/xEJVHc7cBzc?t=62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63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7242956-597D-E11B-A361-32166D4A46D9}"/>
              </a:ext>
            </a:extLst>
          </p:cNvPr>
          <p:cNvCxnSpPr>
            <a:cxnSpLocks/>
          </p:cNvCxnSpPr>
          <p:nvPr/>
        </p:nvCxnSpPr>
        <p:spPr>
          <a:xfrm>
            <a:off x="2249213" y="6106510"/>
            <a:ext cx="74728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156D248-B640-BE36-67DA-E7A32C1452B5}"/>
              </a:ext>
            </a:extLst>
          </p:cNvPr>
          <p:cNvCxnSpPr>
            <a:cxnSpLocks/>
          </p:cNvCxnSpPr>
          <p:nvPr/>
        </p:nvCxnSpPr>
        <p:spPr>
          <a:xfrm flipV="1">
            <a:off x="2249214" y="1229710"/>
            <a:ext cx="0" cy="4866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F4DE9F-D3B6-C5D1-C47D-998968BF487D}"/>
              </a:ext>
            </a:extLst>
          </p:cNvPr>
          <p:cNvSpPr txBox="1"/>
          <p:nvPr/>
        </p:nvSpPr>
        <p:spPr>
          <a:xfrm>
            <a:off x="8755117" y="6117021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Time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63BFCC6A-C207-DFA8-CF58-65CB9EBC8140}"/>
              </a:ext>
            </a:extLst>
          </p:cNvPr>
          <p:cNvSpPr/>
          <p:nvPr/>
        </p:nvSpPr>
        <p:spPr>
          <a:xfrm>
            <a:off x="4143704" y="3242443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C596AD64-8101-8AF8-9740-0CC9304CB2FF}"/>
              </a:ext>
            </a:extLst>
          </p:cNvPr>
          <p:cNvSpPr/>
          <p:nvPr/>
        </p:nvSpPr>
        <p:spPr>
          <a:xfrm>
            <a:off x="5234144" y="2720870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3FB1193-0553-02A3-9D04-F2574306935C}"/>
              </a:ext>
            </a:extLst>
          </p:cNvPr>
          <p:cNvSpPr/>
          <p:nvPr/>
        </p:nvSpPr>
        <p:spPr>
          <a:xfrm>
            <a:off x="5023938" y="3611619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9D3118A-B95C-1283-1FE1-30E068BE81C1}"/>
              </a:ext>
            </a:extLst>
          </p:cNvPr>
          <p:cNvSpPr/>
          <p:nvPr/>
        </p:nvSpPr>
        <p:spPr>
          <a:xfrm>
            <a:off x="6374524" y="3337035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F778A4E-5FFA-EC72-8982-2A236AD523FD}"/>
              </a:ext>
            </a:extLst>
          </p:cNvPr>
          <p:cNvSpPr/>
          <p:nvPr/>
        </p:nvSpPr>
        <p:spPr>
          <a:xfrm>
            <a:off x="6159062" y="4104290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7F4BBBC3-6521-F449-E92E-D882FA0A424B}"/>
              </a:ext>
            </a:extLst>
          </p:cNvPr>
          <p:cNvSpPr/>
          <p:nvPr/>
        </p:nvSpPr>
        <p:spPr>
          <a:xfrm>
            <a:off x="7341477" y="4022835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76B3470-25D9-BA05-612C-BBFA04CEFD12}"/>
              </a:ext>
            </a:extLst>
          </p:cNvPr>
          <p:cNvSpPr/>
          <p:nvPr/>
        </p:nvSpPr>
        <p:spPr>
          <a:xfrm>
            <a:off x="8891734" y="4897821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E4889E0-B145-41D9-C7ED-04A304D7B540}"/>
              </a:ext>
            </a:extLst>
          </p:cNvPr>
          <p:cNvSpPr/>
          <p:nvPr/>
        </p:nvSpPr>
        <p:spPr>
          <a:xfrm>
            <a:off x="7824953" y="4572001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920CEB36-3375-ADAB-ECE4-10090DC78F82}"/>
              </a:ext>
            </a:extLst>
          </p:cNvPr>
          <p:cNvSpPr/>
          <p:nvPr/>
        </p:nvSpPr>
        <p:spPr>
          <a:xfrm>
            <a:off x="4290851" y="2743204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D871533D-792D-C7F7-E3D2-400DA088E73E}"/>
              </a:ext>
            </a:extLst>
          </p:cNvPr>
          <p:cNvSpPr/>
          <p:nvPr/>
        </p:nvSpPr>
        <p:spPr>
          <a:xfrm>
            <a:off x="3954521" y="2200606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9920E3B9-19D7-C70E-DE09-67CD6289603F}"/>
              </a:ext>
            </a:extLst>
          </p:cNvPr>
          <p:cNvSpPr/>
          <p:nvPr/>
        </p:nvSpPr>
        <p:spPr>
          <a:xfrm>
            <a:off x="3300246" y="1999597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75AA2D8D-D8F6-D5D6-DABC-396CF8681908}"/>
              </a:ext>
            </a:extLst>
          </p:cNvPr>
          <p:cNvSpPr/>
          <p:nvPr/>
        </p:nvSpPr>
        <p:spPr>
          <a:xfrm>
            <a:off x="2508691" y="1321684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675AEA78-7144-9334-DD99-C300FE493AFB}"/>
              </a:ext>
            </a:extLst>
          </p:cNvPr>
          <p:cNvSpPr/>
          <p:nvPr/>
        </p:nvSpPr>
        <p:spPr>
          <a:xfrm>
            <a:off x="2856178" y="2753717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88967460-AB47-1C12-2D8C-F18A2AB0F27E}"/>
              </a:ext>
            </a:extLst>
          </p:cNvPr>
          <p:cNvSpPr/>
          <p:nvPr/>
        </p:nvSpPr>
        <p:spPr>
          <a:xfrm>
            <a:off x="7350685" y="5176346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FE0A613F-5B8A-FCE5-54F4-7AC9A30E5BC4}"/>
              </a:ext>
            </a:extLst>
          </p:cNvPr>
          <p:cNvSpPr/>
          <p:nvPr/>
        </p:nvSpPr>
        <p:spPr>
          <a:xfrm>
            <a:off x="5778063" y="3610305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9BFD7D9C-6528-DB34-BDBC-4BFF441B8B99}"/>
              </a:ext>
            </a:extLst>
          </p:cNvPr>
          <p:cNvSpPr/>
          <p:nvPr/>
        </p:nvSpPr>
        <p:spPr>
          <a:xfrm>
            <a:off x="9069108" y="5502163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550DC2B-7657-EE60-2C61-08E59B946A5F}"/>
              </a:ext>
            </a:extLst>
          </p:cNvPr>
          <p:cNvSpPr/>
          <p:nvPr/>
        </p:nvSpPr>
        <p:spPr>
          <a:xfrm>
            <a:off x="3300245" y="1744716"/>
            <a:ext cx="3541981" cy="282727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4A55997-57DC-8CB9-5624-973814664FBD}"/>
              </a:ext>
            </a:extLst>
          </p:cNvPr>
          <p:cNvSpPr/>
          <p:nvPr/>
        </p:nvSpPr>
        <p:spPr>
          <a:xfrm>
            <a:off x="5914694" y="3046690"/>
            <a:ext cx="3541981" cy="282727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55BBF4F-13E7-904B-C9B0-E20E8F465AD8}"/>
              </a:ext>
            </a:extLst>
          </p:cNvPr>
          <p:cNvCxnSpPr>
            <a:cxnSpLocks/>
          </p:cNvCxnSpPr>
          <p:nvPr/>
        </p:nvCxnSpPr>
        <p:spPr>
          <a:xfrm>
            <a:off x="6842226" y="1744716"/>
            <a:ext cx="2542211" cy="122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円/楕円 35">
            <a:extLst>
              <a:ext uri="{FF2B5EF4-FFF2-40B4-BE49-F238E27FC236}">
                <a16:creationId xmlns:a16="http://schemas.microsoft.com/office/drawing/2014/main" id="{7DFC6BF3-AE08-E0BF-E0C0-83C6C78E6451}"/>
              </a:ext>
            </a:extLst>
          </p:cNvPr>
          <p:cNvSpPr/>
          <p:nvPr/>
        </p:nvSpPr>
        <p:spPr>
          <a:xfrm>
            <a:off x="6559769" y="4212024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BCD0045F-B4DE-4555-AA0E-2C582AC6A9EF}"/>
              </a:ext>
            </a:extLst>
          </p:cNvPr>
          <p:cNvSpPr/>
          <p:nvPr/>
        </p:nvSpPr>
        <p:spPr>
          <a:xfrm>
            <a:off x="8278191" y="5176343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5501FF0-2A1D-151D-AB91-D4BC0EE0AADF}"/>
              </a:ext>
            </a:extLst>
          </p:cNvPr>
          <p:cNvSpPr txBox="1"/>
          <p:nvPr/>
        </p:nvSpPr>
        <p:spPr>
          <a:xfrm>
            <a:off x="3104497" y="1156000"/>
            <a:ext cx="4171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最新</a:t>
            </a:r>
            <a:r>
              <a:rPr kumimoji="1" lang="en-US" altLang="zh-TW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+</a:t>
            </a:r>
            <a:r>
              <a:rPr lang="zh-TW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前</a:t>
            </a:r>
            <a:r>
              <a:rPr lang="en-US" altLang="zh-TW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zh-TW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個點的平均</a:t>
            </a:r>
            <a:endParaRPr kumimoji="1" lang="ja-JP" altLang="en-US" sz="3200" b="1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02BDCF0D-E70F-4F82-1B3A-5AF8AAD97030}"/>
              </a:ext>
            </a:extLst>
          </p:cNvPr>
          <p:cNvSpPr/>
          <p:nvPr/>
        </p:nvSpPr>
        <p:spPr>
          <a:xfrm>
            <a:off x="450372" y="5594461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2BF10A7-9AAC-6AFF-15B6-842F91F1A564}"/>
              </a:ext>
            </a:extLst>
          </p:cNvPr>
          <p:cNvSpPr txBox="1"/>
          <p:nvPr/>
        </p:nvSpPr>
        <p:spPr>
          <a:xfrm>
            <a:off x="343295" y="600025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/>
              <a:t>各加速度</a:t>
            </a:r>
            <a:endParaRPr kumimoji="1" lang="ja-JP" altLang="en-US" sz="2800" b="1"/>
          </a:p>
        </p:txBody>
      </p:sp>
    </p:spTree>
    <p:extLst>
      <p:ext uri="{BB962C8B-B14F-4D97-AF65-F5344CB8AC3E}">
        <p14:creationId xmlns:p14="http://schemas.microsoft.com/office/powerpoint/2010/main" val="334556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E8F900-3B54-C6DD-35B8-817350B2C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1045780"/>
            <a:ext cx="10016357" cy="58122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1800" b="1"/>
              <a:t> </a:t>
            </a:r>
            <a:r>
              <a:rPr kumimoji="1" lang="en-US" altLang="ja-JP" sz="1800" b="1" dirty="0"/>
              <a:t># </a:t>
            </a:r>
            <a:r>
              <a:rPr lang="ja-JP" altLang="en-US" sz="1800" b="1"/>
              <a:t>增加</a:t>
            </a:r>
            <a:r>
              <a:rPr lang="en-US" altLang="ja-JP" sz="1800" b="1" dirty="0"/>
              <a:t>value</a:t>
            </a:r>
            <a:endParaRPr kumimoji="1" lang="ja-JP" altLang="en-US" sz="1800" b="1"/>
          </a:p>
          <a:p>
            <a:pPr marL="0" indent="0">
              <a:buNone/>
            </a:pPr>
            <a:r>
              <a:rPr kumimoji="1" lang="ja-JP" altLang="en-US" sz="1800" b="1"/>
              <a:t>    </a:t>
            </a:r>
            <a:r>
              <a:rPr kumimoji="1" lang="en" altLang="ja-JP" sz="1800" b="1" dirty="0"/>
              <a:t>def add( self, data ):</a:t>
            </a:r>
          </a:p>
          <a:p>
            <a:pPr marL="0" indent="0">
              <a:buNone/>
            </a:pPr>
            <a:r>
              <a:rPr kumimoji="1" lang="en" altLang="ja-JP" sz="1800" b="1" dirty="0"/>
              <a:t>        # </a:t>
            </a:r>
            <a:r>
              <a:rPr kumimoji="1" lang="ja-JP" altLang="en-US" sz="1800" b="1"/>
              <a:t>最新データを追加し最古データを除く</a:t>
            </a:r>
          </a:p>
          <a:p>
            <a:pPr marL="0" indent="0">
              <a:buNone/>
            </a:pPr>
            <a:r>
              <a:rPr kumimoji="1" lang="ja-JP" altLang="en-US" sz="1800" b="1"/>
              <a:t>        </a:t>
            </a:r>
            <a:r>
              <a:rPr kumimoji="1" lang="en" altLang="ja-JP" sz="1800" b="1" dirty="0"/>
              <a:t>self.__</a:t>
            </a:r>
            <a:r>
              <a:rPr kumimoji="1" lang="en" altLang="ja-JP" sz="1800" b="1" dirty="0" err="1"/>
              <a:t>topDataIdx</a:t>
            </a:r>
            <a:r>
              <a:rPr kumimoji="1" lang="en" altLang="ja-JP" sz="1800" b="1" dirty="0"/>
              <a:t> = ( self.__</a:t>
            </a:r>
            <a:r>
              <a:rPr kumimoji="1" lang="en" altLang="ja-JP" sz="1800" b="1" dirty="0" err="1"/>
              <a:t>topDataIdx</a:t>
            </a:r>
            <a:r>
              <a:rPr kumimoji="1" lang="en" altLang="ja-JP" sz="1800" b="1" dirty="0"/>
              <a:t> + 1 ) % self.__</a:t>
            </a:r>
            <a:r>
              <a:rPr kumimoji="1" lang="en" altLang="ja-JP" sz="1800" b="1" dirty="0" err="1"/>
              <a:t>len</a:t>
            </a:r>
            <a:endParaRPr kumimoji="1" lang="en" altLang="ja-JP" sz="1800" b="1" dirty="0"/>
          </a:p>
          <a:p>
            <a:pPr marL="0" indent="0">
              <a:buNone/>
            </a:pPr>
            <a:r>
              <a:rPr kumimoji="1" lang="en" altLang="ja-JP" sz="1800" b="1" dirty="0"/>
              <a:t>        </a:t>
            </a:r>
            <a:r>
              <a:rPr kumimoji="1" lang="en" altLang="ja-JP" sz="1800" b="1" dirty="0" err="1"/>
              <a:t>self.__total</a:t>
            </a:r>
            <a:r>
              <a:rPr kumimoji="1" lang="en" altLang="ja-JP" sz="1800" b="1" dirty="0"/>
              <a:t> += data - self.__</a:t>
            </a:r>
            <a:r>
              <a:rPr kumimoji="1" lang="en" altLang="ja-JP" sz="1800" b="1" dirty="0" err="1"/>
              <a:t>dataList</a:t>
            </a:r>
            <a:r>
              <a:rPr kumimoji="1" lang="en" altLang="ja-JP" sz="1800" b="1" dirty="0"/>
              <a:t>[ self.__</a:t>
            </a:r>
            <a:r>
              <a:rPr kumimoji="1" lang="en" altLang="ja-JP" sz="1800" b="1" dirty="0" err="1"/>
              <a:t>topDataIdx</a:t>
            </a:r>
            <a:r>
              <a:rPr kumimoji="1" lang="en" altLang="ja-JP" sz="1800" b="1" dirty="0"/>
              <a:t> ]</a:t>
            </a:r>
          </a:p>
          <a:p>
            <a:pPr marL="0" indent="0">
              <a:buNone/>
            </a:pPr>
            <a:r>
              <a:rPr kumimoji="1" lang="en" altLang="ja-JP" sz="1800" b="1" dirty="0"/>
              <a:t>        self.__</a:t>
            </a:r>
            <a:r>
              <a:rPr kumimoji="1" lang="en" altLang="ja-JP" sz="1800" b="1" dirty="0" err="1"/>
              <a:t>dataList</a:t>
            </a:r>
            <a:r>
              <a:rPr kumimoji="1" lang="en" altLang="ja-JP" sz="1800" b="1" dirty="0"/>
              <a:t>[ self.__</a:t>
            </a:r>
            <a:r>
              <a:rPr kumimoji="1" lang="en" altLang="ja-JP" sz="1800" b="1" dirty="0" err="1"/>
              <a:t>topDataIdx</a:t>
            </a:r>
            <a:r>
              <a:rPr kumimoji="1" lang="en" altLang="ja-JP" sz="1800" b="1" dirty="0"/>
              <a:t> ] = data</a:t>
            </a:r>
          </a:p>
          <a:p>
            <a:pPr marL="0" indent="0">
              <a:buNone/>
            </a:pPr>
            <a:r>
              <a:rPr kumimoji="1" lang="en" altLang="ja-JP" sz="1800" b="1" dirty="0"/>
              <a:t>        return </a:t>
            </a:r>
            <a:r>
              <a:rPr kumimoji="1" lang="en" altLang="ja-JP" sz="1800" b="1" dirty="0" err="1"/>
              <a:t>self.average</a:t>
            </a:r>
            <a:r>
              <a:rPr kumimoji="1" lang="en" altLang="ja-JP" sz="1800" b="1" dirty="0"/>
              <a:t>()</a:t>
            </a:r>
          </a:p>
          <a:p>
            <a:pPr marL="0" indent="0">
              <a:buNone/>
            </a:pPr>
            <a:endParaRPr kumimoji="1" lang="en" altLang="ja-JP" sz="1800" b="1" dirty="0"/>
          </a:p>
          <a:p>
            <a:pPr marL="0" indent="0">
              <a:buNone/>
            </a:pPr>
            <a:r>
              <a:rPr kumimoji="1" lang="en" altLang="ja-JP" sz="1800" b="1" dirty="0"/>
              <a:t>    # </a:t>
            </a:r>
            <a:r>
              <a:rPr kumimoji="1" lang="ja-JP" altLang="en" sz="1800" b="1"/>
              <a:t>拿</a:t>
            </a:r>
            <a:r>
              <a:rPr kumimoji="1" lang="ja-JP" altLang="en-US" sz="1800" b="1"/>
              <a:t>現在的平均値</a:t>
            </a:r>
          </a:p>
          <a:p>
            <a:pPr marL="0" indent="0">
              <a:buNone/>
            </a:pPr>
            <a:r>
              <a:rPr kumimoji="1" lang="ja-JP" altLang="en-US" sz="1800" b="1"/>
              <a:t>    </a:t>
            </a:r>
            <a:r>
              <a:rPr kumimoji="1" lang="en" altLang="ja-JP" sz="1800" b="1" dirty="0"/>
              <a:t>def average( self ):</a:t>
            </a:r>
          </a:p>
          <a:p>
            <a:pPr marL="0" indent="0">
              <a:buNone/>
            </a:pPr>
            <a:r>
              <a:rPr kumimoji="1" lang="en" altLang="ja-JP" sz="1800" b="1" dirty="0"/>
              <a:t>        return </a:t>
            </a:r>
            <a:r>
              <a:rPr kumimoji="1" lang="en" altLang="ja-JP" sz="1800" b="1" dirty="0" err="1"/>
              <a:t>self.__total</a:t>
            </a:r>
            <a:r>
              <a:rPr kumimoji="1" lang="en" altLang="ja-JP" sz="1800" b="1" dirty="0"/>
              <a:t> / self.__</a:t>
            </a:r>
            <a:r>
              <a:rPr kumimoji="1" lang="en" altLang="ja-JP" sz="1800" b="1" dirty="0" err="1"/>
              <a:t>len</a:t>
            </a:r>
            <a:endParaRPr kumimoji="1" lang="en" altLang="ja-JP" sz="1800" b="1" dirty="0"/>
          </a:p>
          <a:p>
            <a:pPr marL="0" indent="0">
              <a:buNone/>
            </a:pPr>
            <a:endParaRPr kumimoji="1" lang="en" altLang="ja-JP" sz="1800" b="1" dirty="0"/>
          </a:p>
          <a:p>
            <a:pPr marL="0" indent="0">
              <a:buNone/>
            </a:pPr>
            <a:r>
              <a:rPr kumimoji="1" lang="en" altLang="ja-JP" sz="1800" b="1" dirty="0"/>
              <a:t>    # </a:t>
            </a:r>
            <a:r>
              <a:rPr lang="en-US" altLang="ja-JP" sz="1800" b="1" dirty="0"/>
              <a:t>clear </a:t>
            </a:r>
            <a:endParaRPr kumimoji="1" lang="ja-JP" altLang="en-US" sz="1800" b="1"/>
          </a:p>
          <a:p>
            <a:pPr marL="0" indent="0">
              <a:buNone/>
            </a:pPr>
            <a:r>
              <a:rPr kumimoji="1" lang="ja-JP" altLang="en-US" sz="1800" b="1"/>
              <a:t>    </a:t>
            </a:r>
            <a:r>
              <a:rPr kumimoji="1" lang="en" altLang="ja-JP" sz="1800" b="1" dirty="0"/>
              <a:t>def clear( self ):</a:t>
            </a:r>
          </a:p>
          <a:p>
            <a:pPr marL="0" indent="0">
              <a:buNone/>
            </a:pPr>
            <a:r>
              <a:rPr kumimoji="1" lang="en" altLang="ja-JP" sz="1800" b="1" dirty="0"/>
              <a:t>        </a:t>
            </a:r>
            <a:r>
              <a:rPr kumimoji="1" lang="en" altLang="ja-JP" sz="1800" b="1" dirty="0" err="1"/>
              <a:t>self.__total</a:t>
            </a:r>
            <a:r>
              <a:rPr kumimoji="1" lang="en" altLang="ja-JP" sz="1800" b="1" dirty="0"/>
              <a:t> = 0.0</a:t>
            </a:r>
          </a:p>
          <a:p>
            <a:pPr marL="0" indent="0">
              <a:buNone/>
            </a:pPr>
            <a:r>
              <a:rPr kumimoji="1" lang="en" altLang="ja-JP" sz="1800" b="1" dirty="0"/>
              <a:t>        self.__</a:t>
            </a:r>
            <a:r>
              <a:rPr kumimoji="1" lang="en" altLang="ja-JP" sz="1800" b="1" dirty="0" err="1"/>
              <a:t>dataList</a:t>
            </a:r>
            <a:r>
              <a:rPr kumimoji="1" lang="en" altLang="ja-JP" sz="1800" b="1" dirty="0"/>
              <a:t> = [0.0] </a:t>
            </a:r>
            <a:endParaRPr kumimoji="1" lang="ja-JP" altLang="en-US" sz="1800" b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792944-CE28-B8BB-1CE0-D3D7C4845903}"/>
              </a:ext>
            </a:extLst>
          </p:cNvPr>
          <p:cNvSpPr txBox="1"/>
          <p:nvPr/>
        </p:nvSpPr>
        <p:spPr>
          <a:xfrm>
            <a:off x="252248" y="0"/>
            <a:ext cx="6803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sz="4000" b="1" dirty="0" err="1"/>
              <a:t>average.py</a:t>
            </a:r>
            <a:r>
              <a:rPr kumimoji="1" lang="ja-JP" altLang="en-US" sz="4000" b="1"/>
              <a:t>　　</a:t>
            </a:r>
            <a:r>
              <a:rPr kumimoji="1" lang="en" altLang="ja-JP" sz="2400" b="1" dirty="0"/>
              <a:t>class </a:t>
            </a:r>
            <a:r>
              <a:rPr kumimoji="1" lang="en" altLang="ja-JP" sz="2400" b="1" dirty="0" err="1"/>
              <a:t>MoveAverage</a:t>
            </a:r>
            <a:endParaRPr kumimoji="1" lang="ja-JP" altLang="en-US" sz="4000" b="1"/>
          </a:p>
        </p:txBody>
      </p:sp>
    </p:spTree>
    <p:extLst>
      <p:ext uri="{BB962C8B-B14F-4D97-AF65-F5344CB8AC3E}">
        <p14:creationId xmlns:p14="http://schemas.microsoft.com/office/powerpoint/2010/main" val="316049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26E14EB-EE7E-62C6-333E-CC7F47473FA9}"/>
              </a:ext>
            </a:extLst>
          </p:cNvPr>
          <p:cNvCxnSpPr>
            <a:cxnSpLocks/>
          </p:cNvCxnSpPr>
          <p:nvPr/>
        </p:nvCxnSpPr>
        <p:spPr>
          <a:xfrm>
            <a:off x="1460938" y="456149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21BD48-B99F-1504-31AA-CE4F620CB19A}"/>
              </a:ext>
            </a:extLst>
          </p:cNvPr>
          <p:cNvSpPr txBox="1"/>
          <p:nvPr/>
        </p:nvSpPr>
        <p:spPr>
          <a:xfrm>
            <a:off x="906940" y="45720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水平面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D4483A-ACBF-6499-F310-33DD4870FF1D}"/>
              </a:ext>
            </a:extLst>
          </p:cNvPr>
          <p:cNvSpPr/>
          <p:nvPr/>
        </p:nvSpPr>
        <p:spPr>
          <a:xfrm rot="20576077">
            <a:off x="2820501" y="4498449"/>
            <a:ext cx="6424871" cy="147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D10FD0-6BF6-82DD-EF2C-4062733A5465}"/>
              </a:ext>
            </a:extLst>
          </p:cNvPr>
          <p:cNvSpPr txBox="1"/>
          <p:nvPr/>
        </p:nvSpPr>
        <p:spPr>
          <a:xfrm rot="20617535">
            <a:off x="2965785" y="543070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/>
              <a:t>LSM9DS1</a:t>
            </a:r>
            <a:endParaRPr kumimoji="1" lang="ja-JP" altLang="en-US" b="1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9EEFE4B-409A-CD2F-8BB0-C2D8CDBB4054}"/>
              </a:ext>
            </a:extLst>
          </p:cNvPr>
          <p:cNvCxnSpPr>
            <a:cxnSpLocks/>
          </p:cNvCxnSpPr>
          <p:nvPr/>
        </p:nvCxnSpPr>
        <p:spPr>
          <a:xfrm flipH="1" flipV="1">
            <a:off x="6032936" y="399393"/>
            <a:ext cx="1303285" cy="382253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FB0A5D-EC57-9C2E-95CF-8D1D6FAFFA37}"/>
              </a:ext>
            </a:extLst>
          </p:cNvPr>
          <p:cNvSpPr txBox="1"/>
          <p:nvPr/>
        </p:nvSpPr>
        <p:spPr>
          <a:xfrm>
            <a:off x="5356150" y="2191047"/>
            <a:ext cx="6767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/>
              <a:t>g</a:t>
            </a:r>
            <a:endParaRPr kumimoji="1" lang="ja-JP" altLang="en-US" b="1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9ABF1459-AB74-9F36-F939-ECF2699ABF83}"/>
              </a:ext>
            </a:extLst>
          </p:cNvPr>
          <p:cNvCxnSpPr>
            <a:cxnSpLocks/>
          </p:cNvCxnSpPr>
          <p:nvPr/>
        </p:nvCxnSpPr>
        <p:spPr>
          <a:xfrm flipV="1">
            <a:off x="6032936" y="504497"/>
            <a:ext cx="0" cy="5791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03A6B2-6E12-7FDC-B6F2-E78252731406}"/>
              </a:ext>
            </a:extLst>
          </p:cNvPr>
          <p:cNvSpPr txBox="1"/>
          <p:nvPr/>
        </p:nvSpPr>
        <p:spPr>
          <a:xfrm>
            <a:off x="6001404" y="11674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/>
              <a:t>θ</a:t>
            </a:r>
            <a:endParaRPr kumimoji="1" lang="ja-JP" altLang="en-US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54ED1B-E441-A1D6-9E61-E05C66692FEA}"/>
              </a:ext>
            </a:extLst>
          </p:cNvPr>
          <p:cNvSpPr txBox="1"/>
          <p:nvPr/>
        </p:nvSpPr>
        <p:spPr>
          <a:xfrm>
            <a:off x="7074233" y="422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/>
              <a:t>θ</a:t>
            </a:r>
            <a:endParaRPr kumimoji="1" lang="ja-JP" altLang="en-US" b="1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214807C7-9991-117F-0110-5066947A34C7}"/>
              </a:ext>
            </a:extLst>
          </p:cNvPr>
          <p:cNvSpPr/>
          <p:nvPr/>
        </p:nvSpPr>
        <p:spPr>
          <a:xfrm rot="20563467">
            <a:off x="5835805" y="3868451"/>
            <a:ext cx="3263811" cy="15766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55BB962-2E1B-5BDE-0794-9210724503D9}"/>
              </a:ext>
            </a:extLst>
          </p:cNvPr>
          <p:cNvSpPr txBox="1"/>
          <p:nvPr/>
        </p:nvSpPr>
        <p:spPr>
          <a:xfrm rot="20536515">
            <a:off x="8016067" y="3079649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a(x)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408780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EB1D02AC-78F9-3F69-E72D-52251FEF1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09" y="398079"/>
            <a:ext cx="5997124" cy="789590"/>
          </a:xfrm>
          <a:prstGeom prst="rect">
            <a:avLst/>
          </a:prstGeom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EB0BD172-E2C0-3E86-16A2-88BDB0C45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26" y="1637861"/>
            <a:ext cx="3499945" cy="1263869"/>
          </a:xfrm>
          <a:prstGeom prst="rect">
            <a:avLst/>
          </a:prstGeom>
        </p:spPr>
      </p:pic>
      <p:pic>
        <p:nvPicPr>
          <p:cNvPr id="9" name="図 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8155A430-CFE5-945E-4EBC-5DC52D0D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09" y="3170948"/>
            <a:ext cx="4228216" cy="1263869"/>
          </a:xfrm>
          <a:prstGeom prst="rect">
            <a:avLst/>
          </a:prstGeom>
        </p:spPr>
      </p:pic>
      <p:pic>
        <p:nvPicPr>
          <p:cNvPr id="11" name="図 10" descr="テキスト&#10;&#10;自動的に生成された説明">
            <a:extLst>
              <a:ext uri="{FF2B5EF4-FFF2-40B4-BE49-F238E27FC236}">
                <a16:creationId xmlns:a16="http://schemas.microsoft.com/office/drawing/2014/main" id="{5006E3F6-3654-DE55-5DDB-AD0FE0EFF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26" y="4704034"/>
            <a:ext cx="3767761" cy="126386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C27CDBD-F1DA-7B0E-D5C3-7BF187D8741A}"/>
              </a:ext>
            </a:extLst>
          </p:cNvPr>
          <p:cNvSpPr txBox="1"/>
          <p:nvPr/>
        </p:nvSpPr>
        <p:spPr>
          <a:xfrm>
            <a:off x="7662041" y="66444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重力加速度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CAD696-80CF-4183-A7C2-CFDC6EE1A4F9}"/>
              </a:ext>
            </a:extLst>
          </p:cNvPr>
          <p:cNvSpPr txBox="1"/>
          <p:nvPr/>
        </p:nvSpPr>
        <p:spPr>
          <a:xfrm>
            <a:off x="7793622" y="5074358"/>
            <a:ext cx="1867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Y</a:t>
            </a:r>
            <a:r>
              <a:rPr lang="ja-JP" altLang="en-US" sz="2800" b="1"/>
              <a:t>的傾斜角</a:t>
            </a:r>
            <a:endParaRPr kumimoji="1" lang="ja-JP" altLang="en-US" sz="2800" b="1"/>
          </a:p>
        </p:txBody>
      </p:sp>
    </p:spTree>
    <p:extLst>
      <p:ext uri="{BB962C8B-B14F-4D97-AF65-F5344CB8AC3E}">
        <p14:creationId xmlns:p14="http://schemas.microsoft.com/office/powerpoint/2010/main" val="101056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6828BB-8A46-6496-5965-099F279D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30" y="709448"/>
            <a:ext cx="10699533" cy="64218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" altLang="ja-JP" sz="1600" b="1" dirty="0"/>
              <a:t>def </a:t>
            </a:r>
            <a:r>
              <a:rPr kumimoji="1" lang="en" altLang="ja-JP" sz="1600" b="1" dirty="0" err="1"/>
              <a:t>startThread</a:t>
            </a:r>
            <a:r>
              <a:rPr kumimoji="1" lang="en" altLang="ja-JP" sz="1600" b="1" dirty="0"/>
              <a:t>():</a:t>
            </a:r>
          </a:p>
          <a:p>
            <a:pPr marL="0" indent="0">
              <a:buNone/>
            </a:pPr>
            <a:r>
              <a:rPr kumimoji="1" lang="en" altLang="ja-JP" sz="1600" b="1" dirty="0"/>
              <a:t>    # </a:t>
            </a:r>
            <a:r>
              <a:rPr kumimoji="1" lang="ja-JP" altLang="en" sz="1600" b="1"/>
              <a:t>拿取</a:t>
            </a:r>
            <a:r>
              <a:rPr kumimoji="1" lang="ja-JP" altLang="en-US" sz="1600" b="1"/>
              <a:t>加速度按照</a:t>
            </a:r>
            <a:r>
              <a:rPr kumimoji="1" lang="en" altLang="ja-JP" sz="1600" b="1" dirty="0"/>
              <a:t>Y</a:t>
            </a:r>
            <a:r>
              <a:rPr lang="ja-JP" altLang="en-US" sz="1600" b="1"/>
              <a:t>的</a:t>
            </a:r>
            <a:r>
              <a:rPr kumimoji="1" lang="ja-JP" altLang="en-US" sz="1600" b="1"/>
              <a:t>角度動伺服器</a:t>
            </a:r>
            <a:r>
              <a:rPr kumimoji="1" lang="en-US" altLang="ja-JP" sz="1600" b="1" dirty="0"/>
              <a:t>motor</a:t>
            </a:r>
            <a:endParaRPr kumimoji="1" lang="ja-JP" altLang="en-US" sz="1600" b="1"/>
          </a:p>
          <a:p>
            <a:pPr marL="0" indent="0">
              <a:buNone/>
            </a:pPr>
            <a:r>
              <a:rPr kumimoji="1" lang="ja-JP" altLang="en-US" sz="1600" b="1"/>
              <a:t>    </a:t>
            </a:r>
            <a:r>
              <a:rPr kumimoji="1" lang="en" altLang="ja-JP" sz="1600" b="1" dirty="0" err="1"/>
              <a:t>aveNum</a:t>
            </a:r>
            <a:r>
              <a:rPr kumimoji="1" lang="en" altLang="ja-JP" sz="1600" b="1" dirty="0"/>
              <a:t> = 100</a:t>
            </a:r>
          </a:p>
          <a:p>
            <a:pPr marL="0" indent="0">
              <a:buNone/>
            </a:pPr>
            <a:r>
              <a:rPr kumimoji="1" lang="en" altLang="ja-JP" sz="1600" b="1" dirty="0"/>
              <a:t>    </a:t>
            </a:r>
            <a:r>
              <a:rPr kumimoji="1" lang="en" altLang="ja-JP" sz="1600" b="1" dirty="0" err="1"/>
              <a:t>accs</a:t>
            </a:r>
            <a:r>
              <a:rPr kumimoji="1" lang="en" altLang="ja-JP" sz="1600" b="1" dirty="0"/>
              <a:t> = [</a:t>
            </a:r>
            <a:r>
              <a:rPr kumimoji="1" lang="en" altLang="ja-JP" sz="1600" b="1" dirty="0" err="1"/>
              <a:t>average.MoveAverage</a:t>
            </a:r>
            <a:r>
              <a:rPr kumimoji="1" lang="en" altLang="ja-JP" sz="1600" b="1" dirty="0"/>
              <a:t>(</a:t>
            </a:r>
            <a:r>
              <a:rPr kumimoji="1" lang="en" altLang="ja-JP" sz="1600" b="1" dirty="0" err="1"/>
              <a:t>aveNum</a:t>
            </a:r>
            <a:r>
              <a:rPr kumimoji="1" lang="en" altLang="ja-JP" sz="1600" b="1" dirty="0"/>
              <a:t>), </a:t>
            </a:r>
            <a:r>
              <a:rPr kumimoji="1" lang="en" altLang="ja-JP" sz="1600" b="1" dirty="0" err="1"/>
              <a:t>average.MoveAverage</a:t>
            </a:r>
            <a:r>
              <a:rPr kumimoji="1" lang="en" altLang="ja-JP" sz="1600" b="1" dirty="0"/>
              <a:t>(</a:t>
            </a:r>
            <a:r>
              <a:rPr kumimoji="1" lang="en" altLang="ja-JP" sz="1600" b="1" dirty="0" err="1"/>
              <a:t>aveNum</a:t>
            </a:r>
            <a:r>
              <a:rPr kumimoji="1" lang="en" altLang="ja-JP" sz="1600" b="1" dirty="0"/>
              <a:t>), </a:t>
            </a:r>
            <a:r>
              <a:rPr kumimoji="1" lang="en" altLang="ja-JP" sz="1600" b="1" dirty="0" err="1"/>
              <a:t>average.MoveAverage</a:t>
            </a:r>
            <a:r>
              <a:rPr kumimoji="1" lang="en" altLang="ja-JP" sz="1600" b="1" dirty="0"/>
              <a:t>(</a:t>
            </a:r>
            <a:r>
              <a:rPr kumimoji="1" lang="en" altLang="ja-JP" sz="1600" b="1" dirty="0" err="1"/>
              <a:t>aveNum</a:t>
            </a:r>
            <a:r>
              <a:rPr kumimoji="1" lang="en" altLang="ja-JP" sz="1600" b="1" dirty="0"/>
              <a:t>)]</a:t>
            </a:r>
          </a:p>
          <a:p>
            <a:pPr marL="0" indent="0">
              <a:buNone/>
            </a:pPr>
            <a:r>
              <a:rPr kumimoji="1" lang="en" altLang="ja-JP" sz="1600" b="1" dirty="0"/>
              <a:t>    while True:</a:t>
            </a:r>
          </a:p>
          <a:p>
            <a:pPr marL="0" indent="0">
              <a:buNone/>
            </a:pPr>
            <a:r>
              <a:rPr kumimoji="1" lang="en" altLang="ja-JP" sz="1600" b="1" dirty="0"/>
              <a:t>        </a:t>
            </a:r>
            <a:r>
              <a:rPr kumimoji="1" lang="en" altLang="ja-JP" sz="1600" b="1" dirty="0" err="1"/>
              <a:t>vals</a:t>
            </a:r>
            <a:r>
              <a:rPr kumimoji="1" lang="en" altLang="ja-JP" sz="1600" b="1" dirty="0"/>
              <a:t> = tuple(</a:t>
            </a:r>
            <a:r>
              <a:rPr kumimoji="1" lang="en" altLang="ja-JP" sz="1600" b="1" dirty="0" err="1"/>
              <a:t>sensor.acceleration</a:t>
            </a:r>
            <a:r>
              <a:rPr kumimoji="1" lang="en" altLang="ja-JP" sz="1600" b="1" dirty="0"/>
              <a:t>)</a:t>
            </a:r>
          </a:p>
          <a:p>
            <a:pPr marL="0" indent="0">
              <a:buNone/>
            </a:pPr>
            <a:r>
              <a:rPr kumimoji="1" lang="en" altLang="ja-JP" sz="1600" b="1" dirty="0"/>
              <a:t>        </a:t>
            </a:r>
            <a:r>
              <a:rPr kumimoji="1" lang="en" altLang="ja-JP" sz="1600" b="1" dirty="0" err="1"/>
              <a:t>accX</a:t>
            </a:r>
            <a:r>
              <a:rPr kumimoji="1" lang="en" altLang="ja-JP" sz="1600" b="1" dirty="0"/>
              <a:t> = </a:t>
            </a:r>
            <a:r>
              <a:rPr kumimoji="1" lang="en" altLang="ja-JP" sz="1600" b="1" dirty="0" err="1"/>
              <a:t>accs</a:t>
            </a:r>
            <a:r>
              <a:rPr kumimoji="1" lang="en" altLang="ja-JP" sz="1600" b="1" dirty="0"/>
              <a:t>[0].add(</a:t>
            </a:r>
            <a:r>
              <a:rPr kumimoji="1" lang="en" altLang="ja-JP" sz="1600" b="1" dirty="0" err="1"/>
              <a:t>vals</a:t>
            </a:r>
            <a:r>
              <a:rPr kumimoji="1" lang="en" altLang="ja-JP" sz="1600" b="1" dirty="0"/>
              <a:t>[0])</a:t>
            </a:r>
          </a:p>
          <a:p>
            <a:pPr marL="0" indent="0">
              <a:buNone/>
            </a:pPr>
            <a:r>
              <a:rPr kumimoji="1" lang="en" altLang="ja-JP" sz="1600" b="1" dirty="0"/>
              <a:t>        </a:t>
            </a:r>
            <a:r>
              <a:rPr kumimoji="1" lang="en" altLang="ja-JP" sz="1600" b="1" dirty="0" err="1"/>
              <a:t>accY</a:t>
            </a:r>
            <a:r>
              <a:rPr kumimoji="1" lang="en" altLang="ja-JP" sz="1600" b="1" dirty="0"/>
              <a:t> = </a:t>
            </a:r>
            <a:r>
              <a:rPr kumimoji="1" lang="en" altLang="ja-JP" sz="1600" b="1" dirty="0" err="1"/>
              <a:t>accs</a:t>
            </a:r>
            <a:r>
              <a:rPr kumimoji="1" lang="en" altLang="ja-JP" sz="1600" b="1" dirty="0"/>
              <a:t>[1].add(</a:t>
            </a:r>
            <a:r>
              <a:rPr kumimoji="1" lang="en" altLang="ja-JP" sz="1600" b="1" dirty="0" err="1"/>
              <a:t>vals</a:t>
            </a:r>
            <a:r>
              <a:rPr kumimoji="1" lang="en" altLang="ja-JP" sz="1600" b="1" dirty="0"/>
              <a:t>[1])</a:t>
            </a:r>
          </a:p>
          <a:p>
            <a:pPr marL="0" indent="0">
              <a:buNone/>
            </a:pPr>
            <a:r>
              <a:rPr kumimoji="1" lang="en" altLang="ja-JP" sz="1600" b="1" dirty="0"/>
              <a:t>        </a:t>
            </a:r>
            <a:r>
              <a:rPr kumimoji="1" lang="en" altLang="ja-JP" sz="1600" b="1" dirty="0" err="1"/>
              <a:t>accZ</a:t>
            </a:r>
            <a:r>
              <a:rPr kumimoji="1" lang="en" altLang="ja-JP" sz="1600" b="1" dirty="0"/>
              <a:t> = </a:t>
            </a:r>
            <a:r>
              <a:rPr kumimoji="1" lang="en" altLang="ja-JP" sz="1600" b="1" dirty="0" err="1"/>
              <a:t>accs</a:t>
            </a:r>
            <a:r>
              <a:rPr kumimoji="1" lang="en" altLang="ja-JP" sz="1600" b="1" dirty="0"/>
              <a:t>[2].add(</a:t>
            </a:r>
            <a:r>
              <a:rPr kumimoji="1" lang="en" altLang="ja-JP" sz="1600" b="1" dirty="0" err="1"/>
              <a:t>vals</a:t>
            </a:r>
            <a:r>
              <a:rPr kumimoji="1" lang="en" altLang="ja-JP" sz="1600" b="1" dirty="0"/>
              <a:t>[2])</a:t>
            </a:r>
          </a:p>
          <a:p>
            <a:pPr marL="0" indent="0">
              <a:buNone/>
            </a:pPr>
            <a:endParaRPr kumimoji="1" lang="en" altLang="ja-JP" sz="1600" b="1" dirty="0"/>
          </a:p>
          <a:p>
            <a:pPr marL="0" indent="0">
              <a:buNone/>
            </a:pPr>
            <a:r>
              <a:rPr kumimoji="1" lang="en" altLang="ja-JP" sz="1600" b="1" dirty="0"/>
              <a:t>        # Y</a:t>
            </a:r>
            <a:r>
              <a:rPr kumimoji="1" lang="ja-JP" altLang="en-US" sz="1600" b="1"/>
              <a:t>軸傾斜角度を算出</a:t>
            </a:r>
          </a:p>
          <a:p>
            <a:pPr marL="0" indent="0">
              <a:buNone/>
            </a:pPr>
            <a:r>
              <a:rPr kumimoji="1" lang="ja-JP" altLang="en-US" sz="1600" b="1"/>
              <a:t>        </a:t>
            </a:r>
            <a:r>
              <a:rPr kumimoji="1" lang="en" altLang="ja-JP" sz="1600" b="1" dirty="0" err="1"/>
              <a:t>gravLen</a:t>
            </a:r>
            <a:r>
              <a:rPr kumimoji="1" lang="en" altLang="ja-JP" sz="1600" b="1" dirty="0"/>
              <a:t> = </a:t>
            </a:r>
            <a:r>
              <a:rPr kumimoji="1" lang="en" altLang="ja-JP" sz="1600" b="1" dirty="0" err="1"/>
              <a:t>math.sqrt</a:t>
            </a:r>
            <a:r>
              <a:rPr kumimoji="1" lang="en" altLang="ja-JP" sz="1600" b="1" dirty="0"/>
              <a:t>(</a:t>
            </a:r>
            <a:r>
              <a:rPr kumimoji="1" lang="en" altLang="ja-JP" sz="1600" b="1" dirty="0" err="1"/>
              <a:t>accX</a:t>
            </a:r>
            <a:r>
              <a:rPr kumimoji="1" lang="en" altLang="ja-JP" sz="1600" b="1" dirty="0"/>
              <a:t> ** 2 + </a:t>
            </a:r>
            <a:r>
              <a:rPr kumimoji="1" lang="en" altLang="ja-JP" sz="1600" b="1" dirty="0" err="1"/>
              <a:t>accY</a:t>
            </a:r>
            <a:r>
              <a:rPr kumimoji="1" lang="en" altLang="ja-JP" sz="1600" b="1" dirty="0"/>
              <a:t> ** 2 + </a:t>
            </a:r>
            <a:r>
              <a:rPr kumimoji="1" lang="en" altLang="ja-JP" sz="1600" b="1" dirty="0" err="1"/>
              <a:t>accZ</a:t>
            </a:r>
            <a:r>
              <a:rPr kumimoji="1" lang="en" altLang="ja-JP" sz="1600" b="1" dirty="0"/>
              <a:t> ** 2)  # </a:t>
            </a:r>
            <a:r>
              <a:rPr kumimoji="1" lang="ja-JP" altLang="en-US" sz="1600" b="1"/>
              <a:t>重力加速度の絶対値</a:t>
            </a:r>
          </a:p>
          <a:p>
            <a:pPr marL="0" indent="0">
              <a:buNone/>
            </a:pPr>
            <a:r>
              <a:rPr kumimoji="1" lang="ja-JP" altLang="en-US" sz="1600" b="1"/>
              <a:t>        </a:t>
            </a:r>
            <a:r>
              <a:rPr kumimoji="1" lang="en" altLang="ja-JP" sz="1600" b="1" dirty="0" err="1"/>
              <a:t>sinViaVerticalY</a:t>
            </a:r>
            <a:r>
              <a:rPr kumimoji="1" lang="en" altLang="ja-JP" sz="1600" b="1" dirty="0"/>
              <a:t> = </a:t>
            </a:r>
            <a:r>
              <a:rPr kumimoji="1" lang="en" altLang="ja-JP" sz="1600" b="1" dirty="0" err="1"/>
              <a:t>accY</a:t>
            </a:r>
            <a:r>
              <a:rPr kumimoji="1" lang="en" altLang="ja-JP" sz="1600" b="1" dirty="0"/>
              <a:t> / </a:t>
            </a:r>
            <a:r>
              <a:rPr kumimoji="1" lang="en" altLang="ja-JP" sz="1600" b="1" dirty="0" err="1"/>
              <a:t>gravLen</a:t>
            </a:r>
            <a:endParaRPr kumimoji="1" lang="en" altLang="ja-JP" sz="1600" b="1" dirty="0"/>
          </a:p>
          <a:p>
            <a:pPr marL="0" indent="0">
              <a:buNone/>
            </a:pPr>
            <a:r>
              <a:rPr kumimoji="1" lang="en" altLang="ja-JP" sz="1600" b="1" dirty="0"/>
              <a:t>        </a:t>
            </a:r>
            <a:r>
              <a:rPr kumimoji="1" lang="en" altLang="ja-JP" sz="1600" b="1" dirty="0" err="1"/>
              <a:t>degY</a:t>
            </a:r>
            <a:r>
              <a:rPr kumimoji="1" lang="en" altLang="ja-JP" sz="1600" b="1" dirty="0"/>
              <a:t> = </a:t>
            </a:r>
            <a:r>
              <a:rPr kumimoji="1" lang="en" altLang="ja-JP" sz="1600" b="1" dirty="0" err="1"/>
              <a:t>math.degrees</a:t>
            </a:r>
            <a:r>
              <a:rPr kumimoji="1" lang="en" altLang="ja-JP" sz="1600" b="1" dirty="0"/>
              <a:t>(</a:t>
            </a:r>
            <a:r>
              <a:rPr kumimoji="1" lang="en" altLang="ja-JP" sz="1600" b="1" dirty="0" err="1"/>
              <a:t>math.asin</a:t>
            </a:r>
            <a:r>
              <a:rPr kumimoji="1" lang="en" altLang="ja-JP" sz="1600" b="1" dirty="0"/>
              <a:t>(</a:t>
            </a:r>
            <a:r>
              <a:rPr kumimoji="1" lang="en" altLang="ja-JP" sz="1600" b="1" dirty="0" err="1"/>
              <a:t>sinViaVerticalY</a:t>
            </a:r>
            <a:r>
              <a:rPr kumimoji="1" lang="en" altLang="ja-JP" sz="1600" b="1" dirty="0"/>
              <a:t>))</a:t>
            </a:r>
          </a:p>
          <a:p>
            <a:pPr marL="0" indent="0">
              <a:buNone/>
            </a:pPr>
            <a:endParaRPr kumimoji="1" lang="en" altLang="ja-JP" sz="1600" b="1" dirty="0"/>
          </a:p>
          <a:p>
            <a:pPr marL="0" indent="0">
              <a:buNone/>
            </a:pPr>
            <a:r>
              <a:rPr kumimoji="1" lang="en" altLang="ja-JP" sz="1600" b="1" dirty="0"/>
              <a:t>        # Y</a:t>
            </a:r>
            <a:r>
              <a:rPr kumimoji="1" lang="ja-JP" altLang="en-US" sz="1600" b="1"/>
              <a:t>軸の傾きに応じてサーボを動かす</a:t>
            </a:r>
          </a:p>
          <a:p>
            <a:pPr marL="0" indent="0">
              <a:buNone/>
            </a:pPr>
            <a:r>
              <a:rPr kumimoji="1" lang="ja-JP" altLang="en-US" sz="1600" b="1"/>
              <a:t>        </a:t>
            </a:r>
            <a:r>
              <a:rPr kumimoji="1" lang="en" altLang="ja-JP" sz="1600" b="1" dirty="0" err="1"/>
              <a:t>move_servo_based_on_angle</a:t>
            </a:r>
            <a:r>
              <a:rPr kumimoji="1" lang="en" altLang="ja-JP" sz="1600" b="1" dirty="0"/>
              <a:t>(</a:t>
            </a:r>
            <a:r>
              <a:rPr kumimoji="1" lang="en" altLang="ja-JP" sz="1600" b="1" dirty="0" err="1"/>
              <a:t>degY</a:t>
            </a:r>
            <a:r>
              <a:rPr kumimoji="1" lang="en" altLang="ja-JP" sz="1600" b="1" dirty="0"/>
              <a:t>)</a:t>
            </a:r>
          </a:p>
          <a:p>
            <a:pPr marL="0" indent="0">
              <a:buNone/>
            </a:pPr>
            <a:endParaRPr kumimoji="1" lang="en" altLang="ja-JP" sz="1600" b="1" dirty="0"/>
          </a:p>
          <a:p>
            <a:pPr marL="0" indent="0">
              <a:buNone/>
            </a:pPr>
            <a:r>
              <a:rPr kumimoji="1" lang="en" altLang="ja-JP" sz="1600" b="1" dirty="0"/>
              <a:t>thread = </a:t>
            </a:r>
            <a:r>
              <a:rPr kumimoji="1" lang="en" altLang="ja-JP" sz="1600" b="1" dirty="0" err="1"/>
              <a:t>threading.Thread</a:t>
            </a:r>
            <a:r>
              <a:rPr kumimoji="1" lang="en" altLang="ja-JP" sz="1600" b="1" dirty="0"/>
              <a:t>(target=</a:t>
            </a:r>
            <a:r>
              <a:rPr kumimoji="1" lang="en" altLang="ja-JP" sz="1600" b="1" dirty="0" err="1"/>
              <a:t>startThread</a:t>
            </a:r>
            <a:r>
              <a:rPr kumimoji="1" lang="en" altLang="ja-JP" sz="1600" b="1" dirty="0"/>
              <a:t>, daemon=True)</a:t>
            </a:r>
          </a:p>
          <a:p>
            <a:pPr marL="0" indent="0">
              <a:buNone/>
            </a:pPr>
            <a:r>
              <a:rPr kumimoji="1" lang="en" altLang="ja-JP" sz="1600" b="1" dirty="0" err="1"/>
              <a:t>thread.start</a:t>
            </a:r>
            <a:r>
              <a:rPr kumimoji="1" lang="en" altLang="ja-JP" sz="1600" b="1" dirty="0"/>
              <a:t>()</a:t>
            </a:r>
            <a:endParaRPr kumimoji="1" lang="ja-JP" altLang="en-US" sz="1600" b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69128D-83AA-8E79-4B41-2AE7410F755D}"/>
              </a:ext>
            </a:extLst>
          </p:cNvPr>
          <p:cNvSpPr txBox="1"/>
          <p:nvPr/>
        </p:nvSpPr>
        <p:spPr>
          <a:xfrm>
            <a:off x="108414" y="124673"/>
            <a:ext cx="2095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err="1"/>
              <a:t>Excule.py</a:t>
            </a:r>
            <a:endParaRPr kumimoji="1" lang="ja-JP" altLang="en-US" sz="32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0E9C686-FD3B-69B9-1D2B-7FD411582AD7}"/>
              </a:ext>
            </a:extLst>
          </p:cNvPr>
          <p:cNvSpPr/>
          <p:nvPr/>
        </p:nvSpPr>
        <p:spPr>
          <a:xfrm>
            <a:off x="798786" y="4046483"/>
            <a:ext cx="5223642" cy="9879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25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テオヤンセン機構(ビースト機構) | からくりすと">
            <a:extLst>
              <a:ext uri="{FF2B5EF4-FFF2-40B4-BE49-F238E27FC236}">
                <a16:creationId xmlns:a16="http://schemas.microsoft.com/office/drawing/2014/main" id="{52BEC82E-26AC-A8B6-5140-717056E23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8" t="5156" r="26753" b="8358"/>
          <a:stretch/>
        </p:blipFill>
        <p:spPr bwMode="auto">
          <a:xfrm>
            <a:off x="-1075038" y="1560042"/>
            <a:ext cx="6637563" cy="49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のしのし歩く！ テオ・ヤンセンのビースト機構：メカメカリンクで設計しよう（番外編）（2/2 ページ） - MONOist">
            <a:extLst>
              <a:ext uri="{FF2B5EF4-FFF2-40B4-BE49-F238E27FC236}">
                <a16:creationId xmlns:a16="http://schemas.microsoft.com/office/drawing/2014/main" id="{93DEA73F-6467-BE4E-FE07-78AE92D17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2" b="5477"/>
          <a:stretch/>
        </p:blipFill>
        <p:spPr bwMode="auto">
          <a:xfrm>
            <a:off x="5517316" y="1923021"/>
            <a:ext cx="6632587" cy="419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99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349</Words>
  <Application>Microsoft Macintosh PowerPoint</Application>
  <PresentationFormat>ワイド画面</PresentationFormat>
  <Paragraphs>54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MS Gothic</vt:lpstr>
      <vt:lpstr>游ゴシック</vt:lpstr>
      <vt:lpstr>游ゴシック Light</vt:lpstr>
      <vt:lpstr>Arial</vt:lpstr>
      <vt:lpstr>Office テーマ</vt:lpstr>
      <vt:lpstr>Theo Jansen</vt:lpstr>
      <vt:lpstr>LSM9DS1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東耕太郎</dc:creator>
  <cp:lastModifiedBy>東耕太郎</cp:lastModifiedBy>
  <cp:revision>3</cp:revision>
  <dcterms:created xsi:type="dcterms:W3CDTF">2024-11-07T00:27:23Z</dcterms:created>
  <dcterms:modified xsi:type="dcterms:W3CDTF">2024-11-07T08:07:44Z</dcterms:modified>
</cp:coreProperties>
</file>