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79" r:id="rId10"/>
    <p:sldId id="281" r:id="rId11"/>
    <p:sldId id="282" r:id="rId12"/>
    <p:sldId id="284" r:id="rId13"/>
    <p:sldId id="283" r:id="rId14"/>
    <p:sldId id="285" r:id="rId15"/>
    <p:sldId id="286" r:id="rId16"/>
    <p:sldId id="274" r:id="rId17"/>
    <p:sldId id="266" r:id="rId18"/>
    <p:sldId id="267" r:id="rId19"/>
    <p:sldId id="269" r:id="rId20"/>
    <p:sldId id="270" r:id="rId21"/>
    <p:sldId id="272" r:id="rId22"/>
    <p:sldId id="275" r:id="rId23"/>
    <p:sldId id="276" r:id="rId24"/>
    <p:sldId id="287" r:id="rId25"/>
    <p:sldId id="292" r:id="rId26"/>
    <p:sldId id="293" r:id="rId27"/>
    <p:sldId id="294" r:id="rId28"/>
    <p:sldId id="277" r:id="rId29"/>
    <p:sldId id="288" r:id="rId30"/>
    <p:sldId id="289" r:id="rId31"/>
    <p:sldId id="290" r:id="rId32"/>
    <p:sldId id="291" r:id="rId33"/>
    <p:sldId id="295" r:id="rId34"/>
    <p:sldId id="296" r:id="rId35"/>
    <p:sldId id="297" r:id="rId36"/>
    <p:sldId id="298" r:id="rId37"/>
    <p:sldId id="300" r:id="rId38"/>
    <p:sldId id="299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834D-A269-47F1-A380-D2B15038523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7DD2-16A4-42BD-A9ED-17FD1AD3F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70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834D-A269-47F1-A380-D2B15038523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7DD2-16A4-42BD-A9ED-17FD1AD3F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755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834D-A269-47F1-A380-D2B15038523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7DD2-16A4-42BD-A9ED-17FD1AD3F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40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834D-A269-47F1-A380-D2B15038523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7DD2-16A4-42BD-A9ED-17FD1AD3F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05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834D-A269-47F1-A380-D2B15038523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7DD2-16A4-42BD-A9ED-17FD1AD3F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08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834D-A269-47F1-A380-D2B15038523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7DD2-16A4-42BD-A9ED-17FD1AD3F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65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834D-A269-47F1-A380-D2B15038523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7DD2-16A4-42BD-A9ED-17FD1AD3F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48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834D-A269-47F1-A380-D2B15038523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7DD2-16A4-42BD-A9ED-17FD1AD3F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94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834D-A269-47F1-A380-D2B15038523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7DD2-16A4-42BD-A9ED-17FD1AD3F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02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834D-A269-47F1-A380-D2B15038523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7DD2-16A4-42BD-A9ED-17FD1AD3F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2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834D-A269-47F1-A380-D2B15038523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7DD2-16A4-42BD-A9ED-17FD1AD3F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91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8834D-A269-47F1-A380-D2B15038523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97DD2-16A4-42BD-A9ED-17FD1AD3F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80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arduino.cc/en/softwar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manual.robotis.com/docs/en/dxl/ax/ax-12a/#control-table-of-eeprom-are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Dynamixel</a:t>
            </a:r>
            <a:r>
              <a:rPr lang="en-US" altLang="zh-TW" dirty="0" smtClean="0"/>
              <a:t> motor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67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Instruction Packet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Instruction</a:t>
            </a:r>
          </a:p>
          <a:p>
            <a:pPr lvl="1"/>
            <a:r>
              <a:rPr lang="en-US" altLang="zh-TW" dirty="0"/>
              <a:t>The field that defines the type of instruction.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314" y="881143"/>
            <a:ext cx="5486400" cy="6667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508" y="2926638"/>
            <a:ext cx="91630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80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Instruction Packet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Parameters</a:t>
                </a:r>
              </a:p>
              <a:p>
                <a:pPr lvl="1"/>
                <a:r>
                  <a:rPr lang="en-US" altLang="zh-TW" dirty="0" smtClean="0"/>
                  <a:t>The Parameters are the Instruction’s auxiliary data field. The use of the Parameters differ depending on what Instruction is used.</a:t>
                </a:r>
              </a:p>
              <a:p>
                <a:r>
                  <a:rPr lang="en-US" altLang="zh-TW" dirty="0" smtClean="0"/>
                  <a:t>Checksum</a:t>
                </a:r>
              </a:p>
              <a:p>
                <a:pPr lvl="1"/>
                <a:r>
                  <a:rPr lang="en-US" altLang="zh-TW" dirty="0" smtClean="0"/>
                  <a:t>It is used to check if packet is damaged during communication. Checksum is calculated according to the following formula.</a:t>
                </a:r>
              </a:p>
              <a:p>
                <a:pPr lvl="1"/>
                <a:r>
                  <a:rPr lang="en-US" altLang="zh-TW" dirty="0"/>
                  <a:t>Where </a:t>
                </a:r>
                <a:r>
                  <a:rPr lang="en-US" altLang="zh-TW" dirty="0" smtClean="0"/>
                  <a:t>“ ~ ” </a:t>
                </a:r>
                <a:r>
                  <a:rPr lang="en-US" altLang="zh-TW" dirty="0"/>
                  <a:t>is the Binary Ones Complement operator.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𝐶h𝑒𝑐𝑘𝑠𝑢𝑚</m:t>
                      </m:r>
                      <m:r>
                        <a:rPr lang="en-US" altLang="zh-TW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 ~( </m:t>
                      </m:r>
                      <m:r>
                        <a:rPr lang="en-US" altLang="zh-TW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zh-TW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zh-TW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𝐿𝑒𝑛𝑔𝑡h</m:t>
                      </m:r>
                      <m:r>
                        <a:rPr lang="en-US" altLang="zh-TW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zh-TW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𝐼𝑛𝑠𝑡𝑟𝑢𝑐𝑡𝑖𝑜𝑛</m:t>
                      </m:r>
                      <m:r>
                        <a:rPr lang="en-US" altLang="zh-TW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zh-TW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𝑃𝑎𝑟𝑎𝑚𝑒𝑡𝑒𝑟</m:t>
                      </m:r>
                      <m:r>
                        <a:rPr lang="en-US" altLang="zh-TW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 + … </m:t>
                      </m:r>
                      <m:r>
                        <a:rPr lang="en-US" altLang="zh-TW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𝑃𝑎𝑟𝑎𝑚𝑒𝑡𝑒𝑟</m:t>
                      </m:r>
                      <m:r>
                        <a:rPr lang="en-US" altLang="zh-TW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altLang="zh-TW" sz="20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TW" sz="2000" dirty="0"/>
              </a:p>
              <a:p>
                <a:pPr marL="0" indent="0">
                  <a:buNone/>
                </a:pPr>
                <a:endParaRPr lang="en-US" altLang="zh-TW" sz="2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314" y="881143"/>
            <a:ext cx="54864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62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Instruction Packet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dirty="0" smtClean="0"/>
              <a:t>Write</a:t>
            </a:r>
          </a:p>
          <a:p>
            <a:r>
              <a:rPr lang="en-US" altLang="zh-TW" dirty="0" smtClean="0"/>
              <a:t>This instruction is to write data to the Control Table of DYNAMIXEL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Parameter1 is starting address.</a:t>
            </a:r>
          </a:p>
          <a:p>
            <a:r>
              <a:rPr lang="en-US" altLang="zh-TW" dirty="0" smtClean="0"/>
              <a:t>Parameter2, Pararmeter3, ……, </a:t>
            </a:r>
            <a:r>
              <a:rPr lang="en-US" altLang="zh-TW" dirty="0" err="1" smtClean="0"/>
              <a:t>PatameterN</a:t>
            </a:r>
            <a:r>
              <a:rPr lang="en-US" altLang="zh-TW" dirty="0" smtClean="0"/>
              <a:t> are </a:t>
            </a:r>
            <a:r>
              <a:rPr lang="en-US" altLang="zh-TW" dirty="0" smtClean="0">
                <a:solidFill>
                  <a:srgbClr val="FF0000"/>
                </a:solidFill>
              </a:rPr>
              <a:t>written in order from the starting address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748" y="3058109"/>
            <a:ext cx="3676650" cy="685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314" y="881143"/>
            <a:ext cx="54864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9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Instruction Packet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 example, when you want </a:t>
            </a:r>
            <a:r>
              <a:rPr lang="en-US" altLang="zh-TW" dirty="0" smtClean="0"/>
              <a:t>to control goal position of ID1 motor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314" y="881143"/>
            <a:ext cx="5486400" cy="6667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669588" y="2444621"/>
            <a:ext cx="853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{ 0xff , 0xff , 0x01 , 0x05 , 0x03 , 0x1e , 0xf4 , 0x01 , 0xe3 }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940767" y="2496292"/>
            <a:ext cx="597160" cy="419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727648" y="2496292"/>
            <a:ext cx="597160" cy="419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514528" y="2491628"/>
            <a:ext cx="740231" cy="419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482767" y="2491628"/>
            <a:ext cx="740231" cy="419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416963" y="2491628"/>
            <a:ext cx="740231" cy="419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380957" y="2491628"/>
            <a:ext cx="740231" cy="419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315153" y="2491628"/>
            <a:ext cx="692485" cy="419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182539" y="2495875"/>
            <a:ext cx="740231" cy="419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9132146" y="2491628"/>
            <a:ext cx="740231" cy="419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>
            <a:stCxn id="6" idx="2"/>
          </p:cNvCxnSpPr>
          <p:nvPr/>
        </p:nvCxnSpPr>
        <p:spPr>
          <a:xfrm flipH="1">
            <a:off x="1669588" y="2916170"/>
            <a:ext cx="569759" cy="108512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174901" y="401840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Header1</a:t>
            </a:r>
            <a:endParaRPr lang="zh-TW" altLang="en-US" dirty="0"/>
          </a:p>
        </p:txBody>
      </p:sp>
      <p:cxnSp>
        <p:nvCxnSpPr>
          <p:cNvPr id="21" name="直線接點 20"/>
          <p:cNvCxnSpPr/>
          <p:nvPr/>
        </p:nvCxnSpPr>
        <p:spPr>
          <a:xfrm flipH="1">
            <a:off x="2423435" y="2911506"/>
            <a:ext cx="639173" cy="217367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928748" y="5097683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Header2</a:t>
            </a:r>
            <a:endParaRPr lang="zh-TW" altLang="en-US" dirty="0"/>
          </a:p>
        </p:txBody>
      </p:sp>
      <p:cxnSp>
        <p:nvCxnSpPr>
          <p:cNvPr id="24" name="直線接點 23"/>
          <p:cNvCxnSpPr/>
          <p:nvPr/>
        </p:nvCxnSpPr>
        <p:spPr>
          <a:xfrm flipH="1">
            <a:off x="3671951" y="2911506"/>
            <a:ext cx="242983" cy="82073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177264" y="3732245"/>
            <a:ext cx="103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Motor ID</a:t>
            </a:r>
            <a:endParaRPr lang="zh-TW" altLang="en-US" dirty="0"/>
          </a:p>
        </p:txBody>
      </p:sp>
      <p:cxnSp>
        <p:nvCxnSpPr>
          <p:cNvPr id="28" name="直線接點 27"/>
          <p:cNvCxnSpPr/>
          <p:nvPr/>
        </p:nvCxnSpPr>
        <p:spPr>
          <a:xfrm flipH="1">
            <a:off x="4434643" y="2911506"/>
            <a:ext cx="406754" cy="288325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026228" y="5794761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Length = number of Parameters + 2</a:t>
            </a:r>
            <a:endParaRPr lang="zh-TW" altLang="en-US" dirty="0"/>
          </a:p>
        </p:txBody>
      </p:sp>
      <p:cxnSp>
        <p:nvCxnSpPr>
          <p:cNvPr id="31" name="直線接點 30"/>
          <p:cNvCxnSpPr/>
          <p:nvPr/>
        </p:nvCxnSpPr>
        <p:spPr>
          <a:xfrm flipH="1">
            <a:off x="5787078" y="2915753"/>
            <a:ext cx="35569" cy="128731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157194" y="3486831"/>
            <a:ext cx="5691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Parametor1 = 0x1e(Hex) = 30(Dec) = goal position location </a:t>
            </a:r>
            <a:endParaRPr lang="zh-TW" altLang="en-US" dirty="0"/>
          </a:p>
        </p:txBody>
      </p:sp>
      <p:cxnSp>
        <p:nvCxnSpPr>
          <p:cNvPr id="34" name="直線接點 33"/>
          <p:cNvCxnSpPr/>
          <p:nvPr/>
        </p:nvCxnSpPr>
        <p:spPr>
          <a:xfrm>
            <a:off x="6739059" y="2907587"/>
            <a:ext cx="258393" cy="55114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5152213" y="4401734"/>
            <a:ext cx="3036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Instruction = 0x03 (write mod)</a:t>
            </a:r>
            <a:endParaRPr lang="zh-TW" altLang="en-US" dirty="0"/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818" y="3803020"/>
            <a:ext cx="58769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04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Instruction Packet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 example, when you want </a:t>
            </a:r>
            <a:r>
              <a:rPr lang="en-US" altLang="zh-TW" dirty="0" smtClean="0"/>
              <a:t>to control goal position of ID1 motor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314" y="881143"/>
            <a:ext cx="5486400" cy="6667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669588" y="2444621"/>
            <a:ext cx="853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{ 0xff , 0xff , 0x01 , 0x05 , 0x03 , 0x1e , 0xf4 , 0x01 , 0xe3 }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940767" y="2496292"/>
            <a:ext cx="597160" cy="419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727648" y="2496292"/>
            <a:ext cx="597160" cy="419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514528" y="2491628"/>
            <a:ext cx="740231" cy="419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482767" y="2491628"/>
            <a:ext cx="740231" cy="419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416963" y="2491628"/>
            <a:ext cx="740231" cy="419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380957" y="2491628"/>
            <a:ext cx="740231" cy="419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315153" y="2491628"/>
            <a:ext cx="692485" cy="419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182539" y="2495875"/>
            <a:ext cx="740231" cy="419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9132146" y="2491628"/>
            <a:ext cx="740231" cy="419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 flipH="1">
            <a:off x="2747303" y="2911506"/>
            <a:ext cx="4880010" cy="39677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-31385" y="3308283"/>
            <a:ext cx="676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Parameter2 = set up address 30 of memory = low byte of goal position</a:t>
            </a:r>
            <a:endParaRPr lang="zh-TW" altLang="en-US" dirty="0"/>
          </a:p>
        </p:txBody>
      </p:sp>
      <p:cxnSp>
        <p:nvCxnSpPr>
          <p:cNvPr id="35" name="直線接點 34"/>
          <p:cNvCxnSpPr/>
          <p:nvPr/>
        </p:nvCxnSpPr>
        <p:spPr>
          <a:xfrm flipH="1">
            <a:off x="6736173" y="2911506"/>
            <a:ext cx="1816483" cy="121262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308087" y="4074402"/>
            <a:ext cx="6834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Parameter3 = set up address 31 of memory = high byte of goal position</a:t>
            </a:r>
            <a:endParaRPr lang="zh-TW" altLang="en-US" dirty="0"/>
          </a:p>
        </p:txBody>
      </p:sp>
      <p:graphicFrame>
        <p:nvGraphicFramePr>
          <p:cNvPr id="40" name="內容版面配置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3880040"/>
              </p:ext>
            </p:extLst>
          </p:nvPr>
        </p:nvGraphicFramePr>
        <p:xfrm>
          <a:off x="7688797" y="4801851"/>
          <a:ext cx="1819471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9471">
                  <a:extLst>
                    <a:ext uri="{9D8B030D-6E8A-4147-A177-3AD203B41FA5}">
                      <a16:colId xmlns:a16="http://schemas.microsoft.com/office/drawing/2014/main" val="3266124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8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0x01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99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0x90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0x01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08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0xf4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718"/>
                  </a:ext>
                </a:extLst>
              </a:tr>
            </a:tbl>
          </a:graphicData>
        </a:graphic>
      </p:graphicFrame>
      <p:graphicFrame>
        <p:nvGraphicFramePr>
          <p:cNvPr id="41" name="內容版面配置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3988689"/>
              </p:ext>
            </p:extLst>
          </p:nvPr>
        </p:nvGraphicFramePr>
        <p:xfrm>
          <a:off x="6380957" y="4532611"/>
          <a:ext cx="1195873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5873">
                  <a:extLst>
                    <a:ext uri="{9D8B030D-6E8A-4147-A177-3AD203B41FA5}">
                      <a16:colId xmlns:a16="http://schemas.microsoft.com/office/drawing/2014/main" val="3266124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(Decimal)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8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99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08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718"/>
                  </a:ext>
                </a:extLst>
              </a:tr>
            </a:tbl>
          </a:graphicData>
        </a:graphic>
      </p:graphicFrame>
      <p:graphicFrame>
        <p:nvGraphicFramePr>
          <p:cNvPr id="42" name="內容版面配置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205763"/>
              </p:ext>
            </p:extLst>
          </p:nvPr>
        </p:nvGraphicFramePr>
        <p:xfrm>
          <a:off x="9508268" y="4801851"/>
          <a:ext cx="25457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45700">
                  <a:extLst>
                    <a:ext uri="{9D8B030D-6E8A-4147-A177-3AD203B41FA5}">
                      <a16:colId xmlns:a16="http://schemas.microsoft.com/office/drawing/2014/main" val="3266124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8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Moving Speed(high byte)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99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Moving Speed(low byte)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Goal Position(high byte)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08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Goal Position(low byte)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718"/>
                  </a:ext>
                </a:extLst>
              </a:tr>
            </a:tbl>
          </a:graphicData>
        </a:graphic>
      </p:graphicFrame>
      <p:sp>
        <p:nvSpPr>
          <p:cNvPr id="43" name="矩形 42"/>
          <p:cNvSpPr/>
          <p:nvPr/>
        </p:nvSpPr>
        <p:spPr>
          <a:xfrm>
            <a:off x="6670204" y="5856812"/>
            <a:ext cx="5383764" cy="8659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1303249" y="5064853"/>
            <a:ext cx="4422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Set goal position value to 500</a:t>
            </a:r>
          </a:p>
          <a:p>
            <a:r>
              <a:rPr lang="en-US" altLang="zh-TW" dirty="0" smtClean="0"/>
              <a:t>Low byte = 500 % 256 = 244(Dec) = 0xf4(Hex)</a:t>
            </a:r>
          </a:p>
          <a:p>
            <a:r>
              <a:rPr lang="en-US" altLang="zh-TW" dirty="0" smtClean="0"/>
              <a:t>High byte = 500 / 256 = 1(Dec) = 0x01(Hex)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3804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Instruction Packet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 example, when you want </a:t>
            </a:r>
            <a:r>
              <a:rPr lang="en-US" altLang="zh-TW" dirty="0" smtClean="0"/>
              <a:t>to control goal position of ID1 motor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314" y="881143"/>
            <a:ext cx="5486400" cy="6667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669588" y="2444621"/>
            <a:ext cx="853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{ 0xff , 0xff , 0x01 , 0x05 , 0x03 , 0x1e , 0xf4 , 0x01 , 0xe3 }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940767" y="2496292"/>
            <a:ext cx="597160" cy="419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727648" y="2496292"/>
            <a:ext cx="597160" cy="419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514528" y="2491628"/>
            <a:ext cx="740231" cy="419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482767" y="2491628"/>
            <a:ext cx="740231" cy="419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416963" y="2491628"/>
            <a:ext cx="740231" cy="419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380957" y="2491628"/>
            <a:ext cx="740231" cy="419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315153" y="2491628"/>
            <a:ext cx="692485" cy="419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182539" y="2495875"/>
            <a:ext cx="740231" cy="419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9132146" y="2491628"/>
            <a:ext cx="740231" cy="419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/>
          <p:nvPr/>
        </p:nvCxnSpPr>
        <p:spPr>
          <a:xfrm flipH="1">
            <a:off x="6885992" y="2911506"/>
            <a:ext cx="2686028" cy="8114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96684" y="3769198"/>
                <a:ext cx="1038808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Checksum</m:t>
                      </m:r>
                      <m:r>
                        <a:rPr lang="en-US" altLang="zh-TW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~</m:t>
                      </m:r>
                      <m:d>
                        <m:dPr>
                          <m:ctrlPr>
                            <a:rPr lang="en-US" altLang="zh-TW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ID</m:t>
                          </m:r>
                          <m:r>
                            <a:rPr lang="en-US" altLang="zh-TW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m:rPr>
                              <m:sty m:val="p"/>
                            </m:rPr>
                            <a:rPr lang="en-US" altLang="zh-TW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Length</m:t>
                          </m:r>
                          <m:r>
                            <a:rPr lang="en-US" altLang="zh-TW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m:rPr>
                              <m:sty m:val="p"/>
                            </m:rPr>
                            <a:rPr lang="en-US" altLang="zh-TW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Instruction</m:t>
                          </m:r>
                          <m:r>
                            <a:rPr lang="en-US" altLang="zh-TW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m:rPr>
                              <m:sty m:val="p"/>
                            </m:rPr>
                            <a:rPr lang="en-US" altLang="zh-TW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Parameter</m:t>
                          </m:r>
                          <m:r>
                            <a:rPr lang="en-US" altLang="zh-TW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 + … </m:t>
                          </m:r>
                          <m:r>
                            <m:rPr>
                              <m:sty m:val="p"/>
                            </m:rPr>
                            <a:rPr lang="en-US" altLang="zh-TW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Parameter</m:t>
                          </m:r>
                          <m:r>
                            <a:rPr lang="en-US" altLang="zh-TW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TW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i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=~</m:t>
                      </m:r>
                      <m:d>
                        <m:dPr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01+0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05+0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03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TW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TW" b="0" i="0" dirty="0" smtClean="0">
                              <a:latin typeface="Cambria Math" panose="02040503050406030204" pitchFamily="18" charset="0"/>
                            </a:rPr>
                            <m:t>+0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latin typeface="Cambria Math" panose="02040503050406030204" pitchFamily="18" charset="0"/>
                            </a:rPr>
                            <m:t>xf</m:t>
                          </m:r>
                          <m:r>
                            <a:rPr lang="en-US" altLang="zh-TW" b="0" i="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TW" b="0" i="0" dirty="0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  <m:r>
                        <a:rPr lang="en-US" altLang="zh-TW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sty m:val="p"/>
                        </m:rPr>
                        <a:rPr lang="en-US" altLang="zh-TW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xe</m:t>
                      </m:r>
                      <m:r>
                        <a:rPr lang="en-US" altLang="zh-TW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TW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4" y="3769198"/>
                <a:ext cx="1038808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28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Arduino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02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Wiring diagram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068" t="33095" r="43866" b="43317"/>
          <a:stretch/>
        </p:blipFill>
        <p:spPr>
          <a:xfrm>
            <a:off x="5466184" y="4536216"/>
            <a:ext cx="2324877" cy="1026367"/>
          </a:xfrm>
          <a:prstGeom prst="rect">
            <a:avLst/>
          </a:prstGeom>
        </p:spPr>
      </p:pic>
      <p:pic>
        <p:nvPicPr>
          <p:cNvPr id="3074" name="Picture 2" descr="蝦皮購物| 花得更少買得更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065" y="2099388"/>
            <a:ext cx="2600114" cy="260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接點 9"/>
          <p:cNvCxnSpPr/>
          <p:nvPr/>
        </p:nvCxnSpPr>
        <p:spPr>
          <a:xfrm>
            <a:off x="7791061" y="4963886"/>
            <a:ext cx="18288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7791061" y="5060302"/>
            <a:ext cx="195009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7791061" y="5153608"/>
            <a:ext cx="2015412" cy="311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>
            <a:off x="9604311" y="4536216"/>
            <a:ext cx="15550" cy="44633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>
            <a:off x="9722494" y="4536216"/>
            <a:ext cx="18665" cy="539637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9806473" y="4536216"/>
            <a:ext cx="37320" cy="61739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Arduino Nano Pinout, schematic and specifications in detai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5" t="2385" r="14911" b="2011"/>
          <a:stretch/>
        </p:blipFill>
        <p:spPr bwMode="auto">
          <a:xfrm rot="10800000">
            <a:off x="1971870" y="2099388"/>
            <a:ext cx="1819469" cy="454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直線接點 33"/>
          <p:cNvCxnSpPr/>
          <p:nvPr/>
        </p:nvCxnSpPr>
        <p:spPr>
          <a:xfrm>
            <a:off x="3643603" y="5475498"/>
            <a:ext cx="1018577" cy="1571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H="1">
            <a:off x="4659054" y="4900898"/>
            <a:ext cx="3126" cy="602593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V="1">
            <a:off x="4628012" y="4901981"/>
            <a:ext cx="1110315" cy="17579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4366725" y="5220856"/>
            <a:ext cx="1371602" cy="933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V="1">
            <a:off x="3638951" y="3704253"/>
            <a:ext cx="727774" cy="23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4378133" y="3704253"/>
            <a:ext cx="3097" cy="152593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6217308" y="5076298"/>
            <a:ext cx="57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DATA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215493" y="4750953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B050"/>
                </a:solidFill>
              </a:rPr>
              <a:t>GND</a:t>
            </a:r>
            <a:endParaRPr lang="zh-TW" altLang="en-US" sz="1400" b="1" dirty="0">
              <a:solidFill>
                <a:srgbClr val="00B05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6220666" y="4904295"/>
            <a:ext cx="13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12V (no </a:t>
            </a:r>
            <a:r>
              <a:rPr lang="en-US" altLang="zh-TW" sz="1400" b="1" dirty="0" err="1" smtClean="0">
                <a:solidFill>
                  <a:srgbClr val="FF0000"/>
                </a:solidFill>
              </a:rPr>
              <a:t>connet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)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3078" name="Picture 6" descr="ASUS X571類電競筆電開箱：搭載第九代Intel Core i7處理器、GTX1650獨顯的全能筆電(148747) - 癮科技Cool3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384" y="1939027"/>
            <a:ext cx="276038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直線接點 65"/>
          <p:cNvCxnSpPr/>
          <p:nvPr/>
        </p:nvCxnSpPr>
        <p:spPr>
          <a:xfrm>
            <a:off x="2881604" y="1690688"/>
            <a:ext cx="3148" cy="48216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 flipV="1">
            <a:off x="2881604" y="1720908"/>
            <a:ext cx="2335777" cy="1024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5199407" y="1690687"/>
            <a:ext cx="5987" cy="1263565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>
            <a:off x="5180131" y="2930600"/>
            <a:ext cx="1695278" cy="47305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5466184" y="5787539"/>
            <a:ext cx="533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Caution : Don’t </a:t>
            </a:r>
            <a:r>
              <a:rPr lang="en-US" altLang="zh-TW" dirty="0" err="1" smtClean="0">
                <a:solidFill>
                  <a:srgbClr val="FF0000"/>
                </a:solidFill>
              </a:rPr>
              <a:t>connet</a:t>
            </a:r>
            <a:r>
              <a:rPr lang="en-US" altLang="zh-TW" dirty="0" smtClean="0">
                <a:solidFill>
                  <a:srgbClr val="FF0000"/>
                </a:solidFill>
              </a:rPr>
              <a:t> 12V wire to NANO board !!!!!!!!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3753955" y="335399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D8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3722335" y="512677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072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Arduino IDE download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Download website : </a:t>
            </a:r>
            <a:r>
              <a:rPr lang="en-US" altLang="zh-TW" dirty="0" smtClean="0">
                <a:hlinkClick r:id="rId2"/>
              </a:rPr>
              <a:t>https://www.arduino.cc/en/software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t="40047"/>
          <a:stretch/>
        </p:blipFill>
        <p:spPr>
          <a:xfrm>
            <a:off x="1657350" y="2405872"/>
            <a:ext cx="8877300" cy="390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Arduino Setting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538" y="2129487"/>
            <a:ext cx="8286923" cy="334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6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DYNAMIXEL AX-12A manual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https://emanual.robotis.com/docs/en/dxl/ax/ax-12a/#control-table-of-eeprom-area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10" y="2790528"/>
            <a:ext cx="8318580" cy="386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8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Arduino Setting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473" y="1978429"/>
            <a:ext cx="6873053" cy="397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95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The COM number of each computer is different.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Arduino Setting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712" y="2736705"/>
            <a:ext cx="5764443" cy="37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62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.ZIP Library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2500919"/>
            <a:ext cx="73247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47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Select HalfDuplexSerial-for-Arduino-master.zip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.ZIP Library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37" y="2479444"/>
            <a:ext cx="58769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28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Select </a:t>
            </a:r>
            <a:r>
              <a:rPr lang="en-US" altLang="zh-TW" dirty="0"/>
              <a:t>DynamixelArduino-master.zip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.ZIP Library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87" y="2405669"/>
            <a:ext cx="59150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15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Example Code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TW" dirty="0" err="1" smtClean="0"/>
              <a:t>packet_tutorial</a:t>
            </a: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TW" dirty="0" err="1" smtClean="0"/>
              <a:t>simple_control</a:t>
            </a: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TW" dirty="0" err="1"/>
              <a:t>r</a:t>
            </a:r>
            <a:r>
              <a:rPr lang="en-US" altLang="zh-TW" dirty="0" err="1" smtClean="0"/>
              <a:t>ead_state</a:t>
            </a:r>
            <a:endParaRPr lang="en-US" altLang="zh-TW" dirty="0"/>
          </a:p>
          <a:p>
            <a:pPr marL="457200" indent="-4572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215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Open example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243" y="2105726"/>
            <a:ext cx="3458096" cy="42061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39243" y="2616904"/>
            <a:ext cx="1526809" cy="1918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301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 example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Select one that you want to open.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996" y="2443163"/>
            <a:ext cx="5334000" cy="37338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239490" y="3273609"/>
            <a:ext cx="4390506" cy="2343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201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</a:t>
            </a:r>
            <a:r>
              <a:rPr lang="en-US" altLang="zh-TW" dirty="0" err="1" smtClean="0"/>
              <a:t>acket_tutorial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Include the </a:t>
            </a:r>
            <a:r>
              <a:rPr lang="en-US" altLang="zh-TW" dirty="0" err="1" smtClean="0"/>
              <a:t>SoftHalfDuplexSerial</a:t>
            </a:r>
            <a:r>
              <a:rPr lang="en-US" altLang="zh-TW" dirty="0" smtClean="0"/>
              <a:t> library.</a:t>
            </a:r>
          </a:p>
          <a:p>
            <a:r>
              <a:rPr lang="en-US" altLang="zh-TW" dirty="0" smtClean="0"/>
              <a:t>Set </a:t>
            </a:r>
            <a:r>
              <a:rPr lang="en-US" altLang="zh-TW" dirty="0" err="1"/>
              <a:t>SoftHalfDuplexSerial</a:t>
            </a:r>
            <a:r>
              <a:rPr lang="en-US" altLang="zh-TW" dirty="0" smtClean="0"/>
              <a:t> pin number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Define the motor ID. When motor ID changes, you just only modify this section.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3033712"/>
            <a:ext cx="5667375" cy="8096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537" y="5216525"/>
            <a:ext cx="20478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9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packet_tutorial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Function setup() only execute once, when the NANO device turned on.</a:t>
            </a:r>
          </a:p>
          <a:p>
            <a:r>
              <a:rPr lang="en-US" altLang="zh-TW" dirty="0" smtClean="0"/>
              <a:t>Set the serial </a:t>
            </a:r>
            <a:r>
              <a:rPr lang="en-US" altLang="zh-TW" dirty="0" err="1" smtClean="0"/>
              <a:t>baudrate</a:t>
            </a:r>
            <a:r>
              <a:rPr lang="en-US" altLang="zh-TW" dirty="0" smtClean="0"/>
              <a:t> 115200 bit/s.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358356"/>
            <a:ext cx="60960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8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 Table of EEPROM Area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4965441" cy="4351338"/>
          </a:xfrm>
        </p:spPr>
        <p:txBody>
          <a:bodyPr/>
          <a:lstStyle/>
          <a:p>
            <a:r>
              <a:rPr lang="en-US" altLang="zh-TW" dirty="0" smtClean="0"/>
              <a:t>Data </a:t>
            </a:r>
            <a:r>
              <a:rPr lang="en-US" altLang="zh-TW" dirty="0"/>
              <a:t>in the EEPROM Area is maintained even when the device is powered off(</a:t>
            </a:r>
            <a:r>
              <a:rPr lang="en-US" altLang="zh-TW" dirty="0">
                <a:solidFill>
                  <a:srgbClr val="FF0000"/>
                </a:solidFill>
              </a:rPr>
              <a:t>Non-Volatile</a:t>
            </a:r>
            <a:r>
              <a:rPr lang="en-US" altLang="zh-TW" dirty="0"/>
              <a:t>).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86706"/>
            <a:ext cx="56864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9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packet_tutorial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Function </a:t>
            </a:r>
            <a:r>
              <a:rPr lang="en-US" altLang="zh-TW" dirty="0"/>
              <a:t>loop() </a:t>
            </a:r>
            <a:r>
              <a:rPr lang="en-US" altLang="zh-TW" dirty="0" smtClean="0"/>
              <a:t>always </a:t>
            </a:r>
            <a:r>
              <a:rPr lang="en-US" altLang="zh-TW" dirty="0"/>
              <a:t>execute repeatedly, when the NANO device turned on.</a:t>
            </a:r>
          </a:p>
          <a:p>
            <a:r>
              <a:rPr lang="en-US" altLang="zh-TW" dirty="0"/>
              <a:t> Call </a:t>
            </a:r>
            <a:r>
              <a:rPr lang="en-US" altLang="zh-TW" dirty="0" smtClean="0"/>
              <a:t>AX12_SPEED function </a:t>
            </a:r>
            <a:r>
              <a:rPr lang="en-US" altLang="zh-TW" dirty="0"/>
              <a:t>to change the motor </a:t>
            </a:r>
            <a:r>
              <a:rPr lang="en-US" altLang="zh-TW" dirty="0" smtClean="0"/>
              <a:t>speed</a:t>
            </a:r>
          </a:p>
          <a:p>
            <a:r>
              <a:rPr lang="en-US" altLang="zh-TW" dirty="0"/>
              <a:t> Call </a:t>
            </a:r>
            <a:r>
              <a:rPr lang="en-US" altLang="zh-TW" dirty="0" smtClean="0"/>
              <a:t>AX12_POS </a:t>
            </a:r>
            <a:r>
              <a:rPr lang="en-US" altLang="zh-TW" dirty="0"/>
              <a:t>function to change the motor </a:t>
            </a:r>
            <a:r>
              <a:rPr lang="en-US" altLang="zh-TW" dirty="0" smtClean="0"/>
              <a:t>position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3753644"/>
            <a:ext cx="46482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79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packet_tutorial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Define AX12_POS function</a:t>
            </a:r>
          </a:p>
          <a:p>
            <a:r>
              <a:rPr lang="en-US" altLang="zh-TW" dirty="0" smtClean="0"/>
              <a:t>Divide </a:t>
            </a:r>
            <a:r>
              <a:rPr lang="en-US" altLang="zh-TW" dirty="0"/>
              <a:t>the </a:t>
            </a:r>
            <a:r>
              <a:rPr lang="en-US" altLang="zh-TW" dirty="0" smtClean="0"/>
              <a:t>data </a:t>
            </a:r>
            <a:r>
              <a:rPr lang="en-US" altLang="zh-TW" dirty="0"/>
              <a:t>into </a:t>
            </a:r>
            <a:r>
              <a:rPr lang="en-US" altLang="zh-TW" dirty="0" smtClean="0"/>
              <a:t>low byte and high byte.</a:t>
            </a:r>
          </a:p>
          <a:p>
            <a:r>
              <a:rPr lang="en-US" altLang="zh-TW" dirty="0" smtClean="0"/>
              <a:t>Send the packet to </a:t>
            </a:r>
            <a:r>
              <a:rPr lang="en-US" altLang="zh-TW" dirty="0"/>
              <a:t>motor </a:t>
            </a:r>
            <a:r>
              <a:rPr lang="en-US" altLang="zh-TW" dirty="0" smtClean="0"/>
              <a:t>through the soft half duplex pin.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3638550"/>
            <a:ext cx="80676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04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packet_tutorial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Define AX12_SPEED function</a:t>
            </a:r>
          </a:p>
          <a:p>
            <a:r>
              <a:rPr lang="en-US" altLang="zh-TW" dirty="0" smtClean="0"/>
              <a:t>Divide </a:t>
            </a:r>
            <a:r>
              <a:rPr lang="en-US" altLang="zh-TW" dirty="0"/>
              <a:t>the </a:t>
            </a:r>
            <a:r>
              <a:rPr lang="en-US" altLang="zh-TW" dirty="0" smtClean="0"/>
              <a:t>data </a:t>
            </a:r>
            <a:r>
              <a:rPr lang="en-US" altLang="zh-TW" dirty="0"/>
              <a:t>into </a:t>
            </a:r>
            <a:r>
              <a:rPr lang="en-US" altLang="zh-TW" dirty="0" smtClean="0"/>
              <a:t>low byte and high byte.</a:t>
            </a:r>
          </a:p>
          <a:p>
            <a:r>
              <a:rPr lang="en-US" altLang="zh-TW" dirty="0" smtClean="0"/>
              <a:t>Send the packet to </a:t>
            </a:r>
            <a:r>
              <a:rPr lang="en-US" altLang="zh-TW" dirty="0"/>
              <a:t>motor </a:t>
            </a:r>
            <a:r>
              <a:rPr lang="en-US" altLang="zh-TW" dirty="0" smtClean="0"/>
              <a:t>through the soft half duplex pin.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3562350"/>
            <a:ext cx="80486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25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</a:t>
            </a:r>
            <a:r>
              <a:rPr lang="en-US" altLang="zh-TW" dirty="0" err="1" smtClean="0"/>
              <a:t>DynamixelArduino</a:t>
            </a:r>
            <a:r>
              <a:rPr lang="en-US" altLang="zh-TW" dirty="0" smtClean="0"/>
              <a:t> library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can open the library folder and file</a:t>
            </a:r>
            <a:r>
              <a:rPr lang="en-US" altLang="zh-TW" dirty="0"/>
              <a:t>, See what </a:t>
            </a:r>
            <a:r>
              <a:rPr lang="en-US" altLang="zh-TW" dirty="0" smtClean="0"/>
              <a:t>functions </a:t>
            </a:r>
            <a:r>
              <a:rPr lang="en-US" altLang="zh-TW" dirty="0"/>
              <a:t>are </a:t>
            </a:r>
            <a:r>
              <a:rPr lang="en-US" altLang="zh-TW" dirty="0" smtClean="0"/>
              <a:t>provided.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27138"/>
          <a:stretch/>
        </p:blipFill>
        <p:spPr>
          <a:xfrm>
            <a:off x="27920" y="2915040"/>
            <a:ext cx="3571009" cy="367451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23648"/>
          <a:stretch/>
        </p:blipFill>
        <p:spPr>
          <a:xfrm>
            <a:off x="3598929" y="2915040"/>
            <a:ext cx="4080434" cy="367451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/>
          <a:srcRect l="19175"/>
          <a:stretch/>
        </p:blipFill>
        <p:spPr>
          <a:xfrm>
            <a:off x="7643073" y="2915040"/>
            <a:ext cx="4548927" cy="366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33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simple_control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Include library.</a:t>
            </a:r>
          </a:p>
          <a:p>
            <a:endParaRPr lang="en-US" altLang="zh-TW" dirty="0"/>
          </a:p>
          <a:p>
            <a:r>
              <a:rPr lang="en-US" altLang="zh-TW" dirty="0" smtClean="0"/>
              <a:t>Set </a:t>
            </a:r>
            <a:r>
              <a:rPr lang="en-US" altLang="zh-TW" dirty="0" err="1"/>
              <a:t>SoftHalfDuplexSerial</a:t>
            </a:r>
            <a:r>
              <a:rPr lang="en-US" altLang="zh-TW" dirty="0"/>
              <a:t> pin number</a:t>
            </a:r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Set the serial </a:t>
            </a:r>
            <a:r>
              <a:rPr lang="en-US" altLang="zh-TW" dirty="0" smtClean="0"/>
              <a:t>and the </a:t>
            </a:r>
            <a:r>
              <a:rPr lang="en-US" altLang="zh-TW" dirty="0" err="1"/>
              <a:t>SoftHalfDuplexSerial</a:t>
            </a:r>
            <a:r>
              <a:rPr lang="en-US" altLang="zh-TW" dirty="0"/>
              <a:t> </a:t>
            </a:r>
            <a:r>
              <a:rPr lang="en-US" altLang="zh-TW" dirty="0" err="1" smtClean="0"/>
              <a:t>baudrate</a:t>
            </a:r>
            <a:r>
              <a:rPr lang="en-US" altLang="zh-TW" dirty="0" smtClean="0"/>
              <a:t> </a:t>
            </a:r>
            <a:r>
              <a:rPr lang="en-US" altLang="zh-TW" dirty="0"/>
              <a:t>115200 bit/s.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714" y="2306781"/>
            <a:ext cx="2781300" cy="4572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714" y="3591719"/>
            <a:ext cx="2324100" cy="409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601" y="4921741"/>
            <a:ext cx="30575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2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simple_control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while(dx1Com.isBusy()) is in order to wait for free state.</a:t>
            </a:r>
          </a:p>
          <a:p>
            <a:r>
              <a:rPr lang="en-US" altLang="zh-TW" dirty="0" smtClean="0"/>
              <a:t>Call </a:t>
            </a:r>
            <a:r>
              <a:rPr lang="en-US" altLang="zh-TW" dirty="0" err="1" smtClean="0"/>
              <a:t>setGoalPosition</a:t>
            </a:r>
            <a:r>
              <a:rPr lang="en-US" altLang="zh-TW" dirty="0" smtClean="0"/>
              <a:t> </a:t>
            </a:r>
            <a:r>
              <a:rPr lang="en-US" altLang="zh-TW" dirty="0"/>
              <a:t>function to change the motor position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792" y="3078235"/>
            <a:ext cx="50577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36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read_state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After calling </a:t>
            </a:r>
            <a:r>
              <a:rPr lang="en-US" altLang="zh-TW" dirty="0" err="1" smtClean="0"/>
              <a:t>readPresentPosition</a:t>
            </a:r>
            <a:r>
              <a:rPr lang="en-US" altLang="zh-TW" dirty="0" smtClean="0"/>
              <a:t> </a:t>
            </a:r>
            <a:r>
              <a:rPr lang="en-US" altLang="zh-TW" dirty="0"/>
              <a:t>function to </a:t>
            </a:r>
            <a:r>
              <a:rPr lang="en-US" altLang="zh-TW" dirty="0" smtClean="0"/>
              <a:t>send read position command to </a:t>
            </a:r>
            <a:r>
              <a:rPr lang="en-US" altLang="zh-TW" dirty="0"/>
              <a:t>the </a:t>
            </a:r>
            <a:r>
              <a:rPr lang="en-US" altLang="zh-TW" dirty="0" smtClean="0"/>
              <a:t>motor, waiting the data ready and calling </a:t>
            </a:r>
            <a:r>
              <a:rPr lang="en-US" altLang="zh-TW" dirty="0" err="1" smtClean="0"/>
              <a:t>readDxlResult</a:t>
            </a:r>
            <a:r>
              <a:rPr lang="en-US" altLang="zh-TW" dirty="0" smtClean="0"/>
              <a:t> to read the data what you want to get.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3201266"/>
            <a:ext cx="69532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208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read_state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it read error, will print error message.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6" y="2644314"/>
            <a:ext cx="6953250" cy="34480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09949" y="4133976"/>
            <a:ext cx="7007630" cy="679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8259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Open Serial terminal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762919"/>
            <a:ext cx="7848600" cy="49815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592886" y="2138922"/>
            <a:ext cx="357449" cy="3465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93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 Table of RAM Area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4965441" cy="4351338"/>
          </a:xfrm>
        </p:spPr>
        <p:txBody>
          <a:bodyPr/>
          <a:lstStyle/>
          <a:p>
            <a:r>
              <a:rPr lang="en-US" altLang="zh-TW" dirty="0"/>
              <a:t>Data in the RAM Area is reset to initial values when the power is reset(</a:t>
            </a:r>
            <a:r>
              <a:rPr lang="en-US" altLang="zh-TW" dirty="0">
                <a:solidFill>
                  <a:srgbClr val="FF0000"/>
                </a:solidFill>
              </a:rPr>
              <a:t>Volatile</a:t>
            </a:r>
            <a:r>
              <a:rPr lang="en-US" altLang="zh-TW" dirty="0"/>
              <a:t>).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635" y="1409015"/>
            <a:ext cx="5036662" cy="518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6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Detail of Control Table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1. Address : Memory location of function data</a:t>
            </a:r>
          </a:p>
          <a:p>
            <a:pPr marL="0" indent="0">
              <a:buNone/>
            </a:pPr>
            <a:r>
              <a:rPr lang="en-US" altLang="zh-TW" dirty="0" smtClean="0"/>
              <a:t>2. Size(Byte) : Data occupies number of bytes</a:t>
            </a:r>
          </a:p>
          <a:p>
            <a:pPr marL="0" indent="0">
              <a:buNone/>
            </a:pPr>
            <a:r>
              <a:rPr lang="en-US" altLang="zh-TW" dirty="0" smtClean="0"/>
              <a:t>3. Access : “RW” property stands for </a:t>
            </a:r>
            <a:r>
              <a:rPr lang="en-US" altLang="zh-TW" dirty="0" smtClean="0">
                <a:solidFill>
                  <a:srgbClr val="FF0000"/>
                </a:solidFill>
              </a:rPr>
              <a:t>read and write</a:t>
            </a:r>
            <a:r>
              <a:rPr lang="en-US" altLang="zh-TW" dirty="0" smtClean="0"/>
              <a:t> access permission.</a:t>
            </a:r>
          </a:p>
          <a:p>
            <a:pPr marL="0" indent="0">
              <a:buNone/>
            </a:pPr>
            <a:r>
              <a:rPr lang="en-US" altLang="zh-TW" dirty="0" smtClean="0"/>
              <a:t>	        “W” stands for </a:t>
            </a:r>
            <a:r>
              <a:rPr lang="en-US" altLang="zh-TW" dirty="0" smtClean="0">
                <a:solidFill>
                  <a:srgbClr val="FF0000"/>
                </a:solidFill>
              </a:rPr>
              <a:t>write</a:t>
            </a:r>
            <a:r>
              <a:rPr lang="en-US" altLang="zh-TW" dirty="0" smtClean="0"/>
              <a:t> only access permission.</a:t>
            </a:r>
          </a:p>
          <a:p>
            <a:pPr marL="0" indent="0">
              <a:buNone/>
            </a:pPr>
            <a:r>
              <a:rPr lang="en-US" altLang="zh-TW" dirty="0" smtClean="0"/>
              <a:t>                   “R” stands for </a:t>
            </a:r>
            <a:r>
              <a:rPr lang="en-US" altLang="zh-TW" dirty="0" smtClean="0">
                <a:solidFill>
                  <a:srgbClr val="FF0000"/>
                </a:solidFill>
              </a:rPr>
              <a:t>read</a:t>
            </a:r>
            <a:r>
              <a:rPr lang="en-US" altLang="zh-TW" dirty="0" smtClean="0"/>
              <a:t> only access permission.</a:t>
            </a:r>
          </a:p>
          <a:p>
            <a:pPr marL="0" indent="0">
              <a:buNone/>
            </a:pPr>
            <a:r>
              <a:rPr lang="en-US" altLang="zh-TW" dirty="0" smtClean="0"/>
              <a:t>4. Initial value : Initial </a:t>
            </a:r>
            <a:r>
              <a:rPr lang="en-US" altLang="zh-TW" dirty="0"/>
              <a:t>Values in the </a:t>
            </a:r>
            <a:r>
              <a:rPr lang="en-US" altLang="zh-TW" dirty="0">
                <a:solidFill>
                  <a:srgbClr val="FF0000"/>
                </a:solidFill>
              </a:rPr>
              <a:t>RAM</a:t>
            </a:r>
            <a:r>
              <a:rPr lang="en-US" altLang="zh-TW" dirty="0"/>
              <a:t> area are </a:t>
            </a:r>
            <a:r>
              <a:rPr lang="en-US" altLang="zh-TW" dirty="0">
                <a:solidFill>
                  <a:srgbClr val="FF0000"/>
                </a:solidFill>
              </a:rPr>
              <a:t>restored</a:t>
            </a:r>
            <a:r>
              <a:rPr lang="en-US" altLang="zh-TW" dirty="0"/>
              <a:t> when the device is turned </a:t>
            </a:r>
            <a:r>
              <a:rPr lang="en-US" altLang="zh-TW" dirty="0" smtClean="0"/>
              <a:t>on. </a:t>
            </a:r>
            <a:r>
              <a:rPr lang="en-US" altLang="zh-TW" dirty="0"/>
              <a:t>Default values in the </a:t>
            </a:r>
            <a:r>
              <a:rPr lang="en-US" altLang="zh-TW" dirty="0">
                <a:solidFill>
                  <a:srgbClr val="FF0000"/>
                </a:solidFill>
              </a:rPr>
              <a:t>EEPROM</a:t>
            </a:r>
            <a:r>
              <a:rPr lang="en-US" altLang="zh-TW" dirty="0"/>
              <a:t> area are initial values of the device (factory default settings)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77050"/>
          <a:stretch/>
        </p:blipFill>
        <p:spPr>
          <a:xfrm>
            <a:off x="6310604" y="582386"/>
            <a:ext cx="5686425" cy="110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9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Detail of Control 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701346"/>
          </a:xfrm>
        </p:spPr>
        <p:txBody>
          <a:bodyPr/>
          <a:lstStyle/>
          <a:p>
            <a:r>
              <a:rPr lang="en-US" altLang="zh-TW" dirty="0" smtClean="0"/>
              <a:t>The stack is corresponding to the below Table look like the stack on the right</a:t>
            </a:r>
            <a:endParaRPr lang="zh-TW" altLang="en-US" dirty="0"/>
          </a:p>
        </p:txBody>
      </p:sp>
      <p:graphicFrame>
        <p:nvGraphicFramePr>
          <p:cNvPr id="11" name="內容版面配置區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47838691"/>
              </p:ext>
            </p:extLst>
          </p:nvPr>
        </p:nvGraphicFramePr>
        <p:xfrm>
          <a:off x="7745964" y="1856190"/>
          <a:ext cx="1819471" cy="445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9471">
                  <a:extLst>
                    <a:ext uri="{9D8B030D-6E8A-4147-A177-3AD203B41FA5}">
                      <a16:colId xmlns:a16="http://schemas.microsoft.com/office/drawing/2014/main" val="3266124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8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0x01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99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0x90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0x02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08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0x00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0x20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15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0x20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663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0x01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90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0x01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776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: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458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: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: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791358"/>
                  </a:ext>
                </a:extLst>
              </a:tr>
            </a:tbl>
          </a:graphicData>
        </a:graphic>
      </p:graphicFrame>
      <p:graphicFrame>
        <p:nvGraphicFramePr>
          <p:cNvPr id="12" name="內容版面配置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2973412"/>
              </p:ext>
            </p:extLst>
          </p:nvPr>
        </p:nvGraphicFramePr>
        <p:xfrm>
          <a:off x="6438124" y="1586950"/>
          <a:ext cx="1195873" cy="4719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5873">
                  <a:extLst>
                    <a:ext uri="{9D8B030D-6E8A-4147-A177-3AD203B41FA5}">
                      <a16:colId xmlns:a16="http://schemas.microsoft.com/office/drawing/2014/main" val="3266124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(Decimal)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8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99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08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15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663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90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776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: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458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: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: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791358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028251"/>
              </p:ext>
            </p:extLst>
          </p:nvPr>
        </p:nvGraphicFramePr>
        <p:xfrm>
          <a:off x="9565435" y="1856190"/>
          <a:ext cx="2545700" cy="445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45700">
                  <a:extLst>
                    <a:ext uri="{9D8B030D-6E8A-4147-A177-3AD203B41FA5}">
                      <a16:colId xmlns:a16="http://schemas.microsoft.com/office/drawing/2014/main" val="3266124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8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Moving Speed(high byte)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99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Moving Speed(low byte)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Goal Position(high byte)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08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Goal Position(low byte)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CCW Compliance Slope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15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CW Compliance Slope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663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CCW Compliance Margin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90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CW Compliance Margin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776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: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458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: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: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791358"/>
                  </a:ext>
                </a:extLst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2"/>
          <a:srcRect b="51397"/>
          <a:stretch/>
        </p:blipFill>
        <p:spPr>
          <a:xfrm>
            <a:off x="910669" y="3657096"/>
            <a:ext cx="5036662" cy="251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9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Detail of Control 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27316" y="2032495"/>
            <a:ext cx="5181600" cy="336992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For data larger than 2 bytes will be saved according to </a:t>
            </a:r>
            <a:r>
              <a:rPr lang="en-US" altLang="zh-TW" dirty="0" smtClean="0">
                <a:solidFill>
                  <a:srgbClr val="FF0000"/>
                </a:solidFill>
              </a:rPr>
              <a:t>Little Endian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Goal Position occupies 2 bytes consists of low byte and high byte, so value of goal position is equal to below equation.</a:t>
            </a:r>
            <a:endParaRPr lang="zh-TW" altLang="en-US" dirty="0"/>
          </a:p>
        </p:txBody>
      </p:sp>
      <p:graphicFrame>
        <p:nvGraphicFramePr>
          <p:cNvPr id="11" name="內容版面配置區 10"/>
          <p:cNvGraphicFramePr>
            <a:graphicFrameLocks noGrp="1"/>
          </p:cNvGraphicFramePr>
          <p:nvPr>
            <p:ph sz="half" idx="2"/>
          </p:nvPr>
        </p:nvGraphicFramePr>
        <p:xfrm>
          <a:off x="7745964" y="1856190"/>
          <a:ext cx="1819471" cy="445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9471">
                  <a:extLst>
                    <a:ext uri="{9D8B030D-6E8A-4147-A177-3AD203B41FA5}">
                      <a16:colId xmlns:a16="http://schemas.microsoft.com/office/drawing/2014/main" val="3266124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8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0x01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99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0x90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0x02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08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0x00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0x20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15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0x20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663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0x01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90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0x01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776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: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458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: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: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791358"/>
                  </a:ext>
                </a:extLst>
              </a:tr>
            </a:tbl>
          </a:graphicData>
        </a:graphic>
      </p:graphicFrame>
      <p:graphicFrame>
        <p:nvGraphicFramePr>
          <p:cNvPr id="12" name="內容版面配置區 10"/>
          <p:cNvGraphicFramePr>
            <a:graphicFrameLocks/>
          </p:cNvGraphicFramePr>
          <p:nvPr/>
        </p:nvGraphicFramePr>
        <p:xfrm>
          <a:off x="6438124" y="1586950"/>
          <a:ext cx="1195873" cy="4719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5873">
                  <a:extLst>
                    <a:ext uri="{9D8B030D-6E8A-4147-A177-3AD203B41FA5}">
                      <a16:colId xmlns:a16="http://schemas.microsoft.com/office/drawing/2014/main" val="3266124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(Decimal)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8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99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08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15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663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90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776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: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458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: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: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791358"/>
                  </a:ext>
                </a:extLst>
              </a:tr>
            </a:tbl>
          </a:graphicData>
        </a:graphic>
      </p:graphicFrame>
      <p:graphicFrame>
        <p:nvGraphicFramePr>
          <p:cNvPr id="13" name="內容版面配置區 10"/>
          <p:cNvGraphicFramePr>
            <a:graphicFrameLocks/>
          </p:cNvGraphicFramePr>
          <p:nvPr/>
        </p:nvGraphicFramePr>
        <p:xfrm>
          <a:off x="9565435" y="1856190"/>
          <a:ext cx="2545700" cy="445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45700">
                  <a:extLst>
                    <a:ext uri="{9D8B030D-6E8A-4147-A177-3AD203B41FA5}">
                      <a16:colId xmlns:a16="http://schemas.microsoft.com/office/drawing/2014/main" val="3266124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8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Moving Speed(high byte)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99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Moving Speed(low byte)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Goal Position(high byte)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08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Goal Position(low byte)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CCW Compliance Slope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15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CW Compliance Slope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663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CCW Compliance Margin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90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CW Compliance Margin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776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: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458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: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: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7913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946221" y="5587210"/>
                <a:ext cx="494378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𝐺𝑜𝑎𝑙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𝑃𝑜𝑠𝑖𝑡𝑖𝑜𝑛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𝑏𝑦𝑡𝑒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∗256+ 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𝑏𝑦𝑡𝑒</m:t>
                          </m:r>
                        </m:e>
                      </m:d>
                    </m:oMath>
                  </m:oMathPara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=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∗256+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</m:oMath>
                  </m:oMathPara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=2∗256+0=512</m:t>
                      </m:r>
                    </m:oMath>
                  </m:oMathPara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21" y="5587210"/>
                <a:ext cx="4943789" cy="830997"/>
              </a:xfrm>
              <a:prstGeom prst="rect">
                <a:avLst/>
              </a:prstGeom>
              <a:blipFill>
                <a:blip r:embed="rId2"/>
                <a:stretch>
                  <a:fillRect l="-740" t="-735" b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6727371" y="2911151"/>
            <a:ext cx="5383764" cy="8659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58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 Position and Moving Speed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90600" y="4316299"/>
            <a:ext cx="5181600" cy="2338274"/>
          </a:xfrm>
        </p:spPr>
        <p:txBody>
          <a:bodyPr/>
          <a:lstStyle/>
          <a:p>
            <a:r>
              <a:rPr lang="en-US" altLang="zh-TW" dirty="0" smtClean="0"/>
              <a:t>Moving Speed : </a:t>
            </a:r>
            <a:r>
              <a:rPr lang="en-US" altLang="zh-TW" dirty="0"/>
              <a:t>0 ~ 1,023(0x3FF) can be used, and the unit is about 0.111rpm.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7717" y="2252485"/>
            <a:ext cx="3448050" cy="2676525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990600" y="1978025"/>
            <a:ext cx="5181600" cy="233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mtClean="0"/>
              <a:t>Goal Position : The available position range is 0 to 1,023 (0x3FF) and the per unit value is 0.29 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617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Instruction Packet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Instruction Packet is the command data sent to the Device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Header</a:t>
            </a:r>
          </a:p>
          <a:p>
            <a:pPr lvl="1"/>
            <a:r>
              <a:rPr lang="en-US" altLang="zh-TW" dirty="0" smtClean="0"/>
              <a:t>The field indicates the start of the Packet.</a:t>
            </a:r>
          </a:p>
          <a:p>
            <a:r>
              <a:rPr lang="en-US" altLang="zh-TW" dirty="0" smtClean="0"/>
              <a:t>Packet ID</a:t>
            </a:r>
          </a:p>
          <a:p>
            <a:pPr lvl="1"/>
            <a:r>
              <a:rPr lang="en-US" altLang="zh-TW" dirty="0"/>
              <a:t>The field that indicates the ID of the Device that should receive the Instruction Packet and process </a:t>
            </a:r>
            <a:r>
              <a:rPr lang="en-US" altLang="zh-TW" dirty="0" smtClean="0"/>
              <a:t>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Range : 0 ~ 253 (0x00 ~ 0xFD), which is a total of 254 numbers that can be used.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Broadcast ID : 254 (0xFE), which makes all connected devices execute the Instruction </a:t>
            </a:r>
            <a:r>
              <a:rPr lang="en-US" altLang="zh-TW" dirty="0" smtClean="0"/>
              <a:t>Packet</a:t>
            </a:r>
            <a:r>
              <a:rPr lang="en-US" altLang="zh-TW" dirty="0"/>
              <a:t>.</a:t>
            </a:r>
            <a:endParaRPr lang="en-US" altLang="zh-TW" dirty="0" smtClean="0"/>
          </a:p>
          <a:p>
            <a:r>
              <a:rPr lang="en-US" altLang="zh-TW" dirty="0" smtClean="0"/>
              <a:t>Length</a:t>
            </a:r>
          </a:p>
          <a:p>
            <a:pPr lvl="1"/>
            <a:r>
              <a:rPr lang="en-US" altLang="zh-TW" dirty="0"/>
              <a:t>The field indicates the Byte size of the Instruction, Parameter and Checksum field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Length = number of Parameters + 2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314" y="881143"/>
            <a:ext cx="54864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8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1102</Words>
  <Application>Microsoft Office PowerPoint</Application>
  <PresentationFormat>寬螢幕</PresentationFormat>
  <Paragraphs>233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4" baseType="lpstr">
      <vt:lpstr>PMingLiU</vt:lpstr>
      <vt:lpstr>Arial</vt:lpstr>
      <vt:lpstr>Calibri</vt:lpstr>
      <vt:lpstr>Calibri Light</vt:lpstr>
      <vt:lpstr>Cambria Math</vt:lpstr>
      <vt:lpstr>Office 佈景主題</vt:lpstr>
      <vt:lpstr>Dynamixel motor</vt:lpstr>
      <vt:lpstr>DYNAMIXEL AX-12A manual</vt:lpstr>
      <vt:lpstr>Control Table of EEPROM Area</vt:lpstr>
      <vt:lpstr>Control Table of RAM Area</vt:lpstr>
      <vt:lpstr>Detail of Control Table </vt:lpstr>
      <vt:lpstr>Detail of Control Table</vt:lpstr>
      <vt:lpstr>Detail of Control Table</vt:lpstr>
      <vt:lpstr>Goal Position and Moving Speed</vt:lpstr>
      <vt:lpstr>Instruction Packet</vt:lpstr>
      <vt:lpstr>Instruction Packet</vt:lpstr>
      <vt:lpstr>Instruction Packet</vt:lpstr>
      <vt:lpstr>Instruction Packet</vt:lpstr>
      <vt:lpstr>Instruction Packet</vt:lpstr>
      <vt:lpstr>Instruction Packet</vt:lpstr>
      <vt:lpstr>Instruction Packet</vt:lpstr>
      <vt:lpstr>Arduino</vt:lpstr>
      <vt:lpstr>Wiring diagram</vt:lpstr>
      <vt:lpstr>Arduino IDE download</vt:lpstr>
      <vt:lpstr>Arduino Setting</vt:lpstr>
      <vt:lpstr>Arduino Setting</vt:lpstr>
      <vt:lpstr>Arduino Setting</vt:lpstr>
      <vt:lpstr>Add .ZIP Library</vt:lpstr>
      <vt:lpstr>Add .ZIP Library</vt:lpstr>
      <vt:lpstr>Add .ZIP Library</vt:lpstr>
      <vt:lpstr>Example Code</vt:lpstr>
      <vt:lpstr>Open example code</vt:lpstr>
      <vt:lpstr>Open example code</vt:lpstr>
      <vt:lpstr>packet_tutorial</vt:lpstr>
      <vt:lpstr>packet_tutorial</vt:lpstr>
      <vt:lpstr>packet_tutorial</vt:lpstr>
      <vt:lpstr>packet_tutorial</vt:lpstr>
      <vt:lpstr>packet_tutorial</vt:lpstr>
      <vt:lpstr>Use DynamixelArduino library</vt:lpstr>
      <vt:lpstr>simple_control</vt:lpstr>
      <vt:lpstr>simple_control</vt:lpstr>
      <vt:lpstr>read_state</vt:lpstr>
      <vt:lpstr>read_state</vt:lpstr>
      <vt:lpstr>Open Serial terminal</vt:lpstr>
    </vt:vector>
  </TitlesOfParts>
  <Company>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Dynamixel control</dc:title>
  <dc:creator>You-Quan</dc:creator>
  <cp:lastModifiedBy>You-Quan</cp:lastModifiedBy>
  <cp:revision>46</cp:revision>
  <dcterms:created xsi:type="dcterms:W3CDTF">2021-03-08T08:26:20Z</dcterms:created>
  <dcterms:modified xsi:type="dcterms:W3CDTF">2021-03-10T09:56:33Z</dcterms:modified>
</cp:coreProperties>
</file>