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63" r:id="rId3"/>
    <p:sldId id="257"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E7C9AA8-9022-43C7-9C28-E06F9360D4EE}" type="datetimeFigureOut">
              <a:rPr lang="en-US" smtClean="0"/>
              <a:t>13-Apr-22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DB756-283E-4F7F-BEA1-9C632536FD7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2562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C9AA8-9022-43C7-9C28-E06F9360D4EE}" type="datetimeFigureOut">
              <a:rPr lang="en-US" smtClean="0"/>
              <a:t>13-Apr-22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DB756-283E-4F7F-BEA1-9C632536FD7D}" type="slidenum">
              <a:rPr lang="en-US" smtClean="0"/>
              <a:t>‹#›</a:t>
            </a:fld>
            <a:endParaRPr lang="en-US"/>
          </a:p>
        </p:txBody>
      </p:sp>
    </p:spTree>
    <p:extLst>
      <p:ext uri="{BB962C8B-B14F-4D97-AF65-F5344CB8AC3E}">
        <p14:creationId xmlns:p14="http://schemas.microsoft.com/office/powerpoint/2010/main" val="525258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C9AA8-9022-43C7-9C28-E06F9360D4EE}" type="datetimeFigureOut">
              <a:rPr lang="en-US" smtClean="0"/>
              <a:t>13-Apr-22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DB756-283E-4F7F-BEA1-9C632536FD7D}"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1081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C9AA8-9022-43C7-9C28-E06F9360D4EE}" type="datetimeFigureOut">
              <a:rPr lang="en-US" smtClean="0"/>
              <a:t>13-Apr-22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DB756-283E-4F7F-BEA1-9C632536FD7D}" type="slidenum">
              <a:rPr lang="en-US" smtClean="0"/>
              <a:t>‹#›</a:t>
            </a:fld>
            <a:endParaRPr lang="en-US"/>
          </a:p>
        </p:txBody>
      </p:sp>
    </p:spTree>
    <p:extLst>
      <p:ext uri="{BB962C8B-B14F-4D97-AF65-F5344CB8AC3E}">
        <p14:creationId xmlns:p14="http://schemas.microsoft.com/office/powerpoint/2010/main" val="1088793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7C9AA8-9022-43C7-9C28-E06F9360D4EE}" type="datetimeFigureOut">
              <a:rPr lang="en-US" smtClean="0"/>
              <a:t>13-Apr-22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DB756-283E-4F7F-BEA1-9C632536FD7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471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7C9AA8-9022-43C7-9C28-E06F9360D4EE}" type="datetimeFigureOut">
              <a:rPr lang="en-US" smtClean="0"/>
              <a:t>13-Apr-22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3DB756-283E-4F7F-BEA1-9C632536FD7D}" type="slidenum">
              <a:rPr lang="en-US" smtClean="0"/>
              <a:t>‹#›</a:t>
            </a:fld>
            <a:endParaRPr lang="en-US"/>
          </a:p>
        </p:txBody>
      </p:sp>
    </p:spTree>
    <p:extLst>
      <p:ext uri="{BB962C8B-B14F-4D97-AF65-F5344CB8AC3E}">
        <p14:creationId xmlns:p14="http://schemas.microsoft.com/office/powerpoint/2010/main" val="4276599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7C9AA8-9022-43C7-9C28-E06F9360D4EE}" type="datetimeFigureOut">
              <a:rPr lang="en-US" smtClean="0"/>
              <a:t>13-Apr-22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3DB756-283E-4F7F-BEA1-9C632536FD7D}" type="slidenum">
              <a:rPr lang="en-US" smtClean="0"/>
              <a:t>‹#›</a:t>
            </a:fld>
            <a:endParaRPr lang="en-US"/>
          </a:p>
        </p:txBody>
      </p:sp>
    </p:spTree>
    <p:extLst>
      <p:ext uri="{BB962C8B-B14F-4D97-AF65-F5344CB8AC3E}">
        <p14:creationId xmlns:p14="http://schemas.microsoft.com/office/powerpoint/2010/main" val="1574489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7C9AA8-9022-43C7-9C28-E06F9360D4EE}" type="datetimeFigureOut">
              <a:rPr lang="en-US" smtClean="0"/>
              <a:t>13-Apr-22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3DB756-283E-4F7F-BEA1-9C632536FD7D}" type="slidenum">
              <a:rPr lang="en-US" smtClean="0"/>
              <a:t>‹#›</a:t>
            </a:fld>
            <a:endParaRPr lang="en-US"/>
          </a:p>
        </p:txBody>
      </p:sp>
    </p:spTree>
    <p:extLst>
      <p:ext uri="{BB962C8B-B14F-4D97-AF65-F5344CB8AC3E}">
        <p14:creationId xmlns:p14="http://schemas.microsoft.com/office/powerpoint/2010/main" val="2800230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7C9AA8-9022-43C7-9C28-E06F9360D4EE}" type="datetimeFigureOut">
              <a:rPr lang="en-US" smtClean="0"/>
              <a:t>13-Apr-22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3DB756-283E-4F7F-BEA1-9C632536FD7D}" type="slidenum">
              <a:rPr lang="en-US" smtClean="0"/>
              <a:t>‹#›</a:t>
            </a:fld>
            <a:endParaRPr lang="en-US"/>
          </a:p>
        </p:txBody>
      </p:sp>
    </p:spTree>
    <p:extLst>
      <p:ext uri="{BB962C8B-B14F-4D97-AF65-F5344CB8AC3E}">
        <p14:creationId xmlns:p14="http://schemas.microsoft.com/office/powerpoint/2010/main" val="2262924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7C9AA8-9022-43C7-9C28-E06F9360D4EE}" type="datetimeFigureOut">
              <a:rPr lang="en-US" smtClean="0"/>
              <a:t>13-Apr-22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3DB756-283E-4F7F-BEA1-9C632536FD7D}" type="slidenum">
              <a:rPr lang="en-US" smtClean="0"/>
              <a:t>‹#›</a:t>
            </a:fld>
            <a:endParaRPr lang="en-US"/>
          </a:p>
        </p:txBody>
      </p:sp>
    </p:spTree>
    <p:extLst>
      <p:ext uri="{BB962C8B-B14F-4D97-AF65-F5344CB8AC3E}">
        <p14:creationId xmlns:p14="http://schemas.microsoft.com/office/powerpoint/2010/main" val="865192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C9AA8-9022-43C7-9C28-E06F9360D4EE}" type="datetimeFigureOut">
              <a:rPr lang="en-US" smtClean="0"/>
              <a:t>13-Apr-22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3DB756-283E-4F7F-BEA1-9C632536FD7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2602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E7C9AA8-9022-43C7-9C28-E06F9360D4EE}" type="datetimeFigureOut">
              <a:rPr lang="en-US" smtClean="0"/>
              <a:t>13-Apr-22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43DB756-283E-4F7F-BEA1-9C632536FD7D}"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04930"/>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71D56-A3FE-4CBC-8713-E24236C7CCF2}"/>
              </a:ext>
            </a:extLst>
          </p:cNvPr>
          <p:cNvSpPr>
            <a:spLocks noGrp="1"/>
          </p:cNvSpPr>
          <p:nvPr>
            <p:ph type="ctrTitle"/>
          </p:nvPr>
        </p:nvSpPr>
        <p:spPr/>
        <p:txBody>
          <a:bodyPr/>
          <a:lstStyle/>
          <a:p>
            <a:r>
              <a:rPr lang="en-US" dirty="0"/>
              <a:t>Enigma Chat</a:t>
            </a:r>
          </a:p>
        </p:txBody>
      </p:sp>
      <p:sp>
        <p:nvSpPr>
          <p:cNvPr id="3" name="Subtitle 2">
            <a:extLst>
              <a:ext uri="{FF2B5EF4-FFF2-40B4-BE49-F238E27FC236}">
                <a16:creationId xmlns:a16="http://schemas.microsoft.com/office/drawing/2014/main" id="{18536BA5-E1D7-49BB-B0C5-3DCF1B59ABBA}"/>
              </a:ext>
            </a:extLst>
          </p:cNvPr>
          <p:cNvSpPr>
            <a:spLocks noGrp="1"/>
          </p:cNvSpPr>
          <p:nvPr>
            <p:ph type="subTitle" idx="1"/>
          </p:nvPr>
        </p:nvSpPr>
        <p:spPr/>
        <p:txBody>
          <a:bodyPr/>
          <a:lstStyle/>
          <a:p>
            <a:r>
              <a:rPr lang="en-US" dirty="0"/>
              <a:t>Jack Kelvin</a:t>
            </a:r>
          </a:p>
        </p:txBody>
      </p:sp>
    </p:spTree>
    <p:extLst>
      <p:ext uri="{BB962C8B-B14F-4D97-AF65-F5344CB8AC3E}">
        <p14:creationId xmlns:p14="http://schemas.microsoft.com/office/powerpoint/2010/main" val="577425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DEC70-EEEB-4680-AE64-818D00012E6B}"/>
              </a:ext>
            </a:extLst>
          </p:cNvPr>
          <p:cNvSpPr>
            <a:spLocks noGrp="1"/>
          </p:cNvSpPr>
          <p:nvPr>
            <p:ph type="title"/>
          </p:nvPr>
        </p:nvSpPr>
        <p:spPr/>
        <p:txBody>
          <a:bodyPr/>
          <a:lstStyle/>
          <a:p>
            <a:r>
              <a:rPr lang="en-US" dirty="0"/>
              <a:t>What is Enigma chat?</a:t>
            </a:r>
          </a:p>
        </p:txBody>
      </p:sp>
      <p:sp>
        <p:nvSpPr>
          <p:cNvPr id="3" name="Content Placeholder 2">
            <a:extLst>
              <a:ext uri="{FF2B5EF4-FFF2-40B4-BE49-F238E27FC236}">
                <a16:creationId xmlns:a16="http://schemas.microsoft.com/office/drawing/2014/main" id="{C69A474D-ACCB-4111-BDEC-2DA20525460F}"/>
              </a:ext>
            </a:extLst>
          </p:cNvPr>
          <p:cNvSpPr>
            <a:spLocks noGrp="1"/>
          </p:cNvSpPr>
          <p:nvPr>
            <p:ph idx="1"/>
          </p:nvPr>
        </p:nvSpPr>
        <p:spPr/>
        <p:txBody>
          <a:bodyPr/>
          <a:lstStyle/>
          <a:p>
            <a:r>
              <a:rPr lang="en-US" dirty="0"/>
              <a:t>Enigma Chat is a messaging service that uses a client-server model to communicate. It provides functionality to encrypt and decrypt messages on the fly using a Virtual Enigma Machine as well as distribute new randomized settings which are scheduled once per day.</a:t>
            </a:r>
          </a:p>
        </p:txBody>
      </p:sp>
    </p:spTree>
    <p:extLst>
      <p:ext uri="{BB962C8B-B14F-4D97-AF65-F5344CB8AC3E}">
        <p14:creationId xmlns:p14="http://schemas.microsoft.com/office/powerpoint/2010/main" val="1498910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501B7-177A-4D9F-B498-86279A941BA8}"/>
              </a:ext>
            </a:extLst>
          </p:cNvPr>
          <p:cNvSpPr>
            <a:spLocks noGrp="1"/>
          </p:cNvSpPr>
          <p:nvPr>
            <p:ph type="title"/>
          </p:nvPr>
        </p:nvSpPr>
        <p:spPr>
          <a:xfrm>
            <a:off x="838200" y="2"/>
            <a:ext cx="10515600" cy="681036"/>
          </a:xfrm>
        </p:spPr>
        <p:txBody>
          <a:bodyPr>
            <a:normAutofit fontScale="90000"/>
          </a:bodyPr>
          <a:lstStyle/>
          <a:p>
            <a:r>
              <a:rPr lang="en-US" dirty="0"/>
              <a:t>Overview</a:t>
            </a:r>
          </a:p>
        </p:txBody>
      </p:sp>
      <p:sp>
        <p:nvSpPr>
          <p:cNvPr id="3" name="Content Placeholder 2">
            <a:extLst>
              <a:ext uri="{FF2B5EF4-FFF2-40B4-BE49-F238E27FC236}">
                <a16:creationId xmlns:a16="http://schemas.microsoft.com/office/drawing/2014/main" id="{29901235-C490-4D4C-BF1D-62DB0DF0BD2C}"/>
              </a:ext>
            </a:extLst>
          </p:cNvPr>
          <p:cNvSpPr>
            <a:spLocks noGrp="1"/>
          </p:cNvSpPr>
          <p:nvPr>
            <p:ph idx="1"/>
          </p:nvPr>
        </p:nvSpPr>
        <p:spPr/>
        <p:txBody>
          <a:bodyPr/>
          <a:lstStyle/>
          <a:p>
            <a:pPr marL="0" indent="0">
              <a:buNone/>
            </a:pPr>
            <a:r>
              <a:rPr lang="en-US" dirty="0"/>
              <a:t> </a:t>
            </a:r>
          </a:p>
        </p:txBody>
      </p:sp>
      <p:graphicFrame>
        <p:nvGraphicFramePr>
          <p:cNvPr id="4" name="Object 3">
            <a:extLst>
              <a:ext uri="{FF2B5EF4-FFF2-40B4-BE49-F238E27FC236}">
                <a16:creationId xmlns:a16="http://schemas.microsoft.com/office/drawing/2014/main" id="{0C5B2BD9-C665-429E-A3BA-929C549D67FA}"/>
              </a:ext>
            </a:extLst>
          </p:cNvPr>
          <p:cNvGraphicFramePr>
            <a:graphicFrameLocks noChangeAspect="1"/>
          </p:cNvGraphicFramePr>
          <p:nvPr>
            <p:extLst>
              <p:ext uri="{D42A27DB-BD31-4B8C-83A1-F6EECF244321}">
                <p14:modId xmlns:p14="http://schemas.microsoft.com/office/powerpoint/2010/main" val="1379180356"/>
              </p:ext>
            </p:extLst>
          </p:nvPr>
        </p:nvGraphicFramePr>
        <p:xfrm>
          <a:off x="0" y="681037"/>
          <a:ext cx="12192000" cy="6176964"/>
        </p:xfrm>
        <a:graphic>
          <a:graphicData uri="http://schemas.openxmlformats.org/presentationml/2006/ole">
            <mc:AlternateContent xmlns:mc="http://schemas.openxmlformats.org/markup-compatibility/2006">
              <mc:Choice xmlns:v="urn:schemas-microsoft-com:vml" Requires="v">
                <p:oleObj spid="_x0000_s1028" name="Visio" r:id="rId3" imgW="8153422" imgH="4667289" progId="Visio.Drawing.15">
                  <p:embed/>
                </p:oleObj>
              </mc:Choice>
              <mc:Fallback>
                <p:oleObj name="Visio" r:id="rId3" imgW="8153422" imgH="4667289" progId="Visio.Drawing.15">
                  <p:embed/>
                  <p:pic>
                    <p:nvPicPr>
                      <p:cNvPr id="0" name=""/>
                      <p:cNvPicPr/>
                      <p:nvPr/>
                    </p:nvPicPr>
                    <p:blipFill>
                      <a:blip r:embed="rId4"/>
                      <a:stretch>
                        <a:fillRect/>
                      </a:stretch>
                    </p:blipFill>
                    <p:spPr>
                      <a:xfrm>
                        <a:off x="0" y="681037"/>
                        <a:ext cx="12192000" cy="6176964"/>
                      </a:xfrm>
                      <a:prstGeom prst="rect">
                        <a:avLst/>
                      </a:prstGeom>
                    </p:spPr>
                  </p:pic>
                </p:oleObj>
              </mc:Fallback>
            </mc:AlternateContent>
          </a:graphicData>
        </a:graphic>
      </p:graphicFrame>
    </p:spTree>
    <p:extLst>
      <p:ext uri="{BB962C8B-B14F-4D97-AF65-F5344CB8AC3E}">
        <p14:creationId xmlns:p14="http://schemas.microsoft.com/office/powerpoint/2010/main" val="811697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9A5FC-A5C0-4BA2-A17E-9C7119BBB988}"/>
              </a:ext>
            </a:extLst>
          </p:cNvPr>
          <p:cNvSpPr>
            <a:spLocks noGrp="1"/>
          </p:cNvSpPr>
          <p:nvPr>
            <p:ph type="title"/>
          </p:nvPr>
        </p:nvSpPr>
        <p:spPr/>
        <p:txBody>
          <a:bodyPr/>
          <a:lstStyle/>
          <a:p>
            <a:r>
              <a:rPr lang="en-US" dirty="0"/>
              <a:t>Threading</a:t>
            </a:r>
          </a:p>
        </p:txBody>
      </p:sp>
      <p:sp>
        <p:nvSpPr>
          <p:cNvPr id="3" name="Content Placeholder 2">
            <a:extLst>
              <a:ext uri="{FF2B5EF4-FFF2-40B4-BE49-F238E27FC236}">
                <a16:creationId xmlns:a16="http://schemas.microsoft.com/office/drawing/2014/main" id="{5A6C34A5-845C-4CBF-BAFD-1E7AE57ABB99}"/>
              </a:ext>
            </a:extLst>
          </p:cNvPr>
          <p:cNvSpPr>
            <a:spLocks noGrp="1"/>
          </p:cNvSpPr>
          <p:nvPr>
            <p:ph idx="1"/>
          </p:nvPr>
        </p:nvSpPr>
        <p:spPr/>
        <p:txBody>
          <a:bodyPr>
            <a:normAutofit/>
          </a:bodyPr>
          <a:lstStyle/>
          <a:p>
            <a:pPr marL="0" indent="0">
              <a:buNone/>
            </a:pPr>
            <a:r>
              <a:rPr lang="en-US" dirty="0"/>
              <a:t>Enigma Chat uses Threading to simultaneously listen for new messages while in the process of sending messages. This prevents any message from being lost while the client is doing something else as a message is sent to that client in question.</a:t>
            </a:r>
          </a:p>
          <a:p>
            <a:pPr marL="0" indent="0">
              <a:buNone/>
            </a:pPr>
            <a:endParaRPr lang="en-US" dirty="0"/>
          </a:p>
          <a:p>
            <a:pPr marL="0" indent="0">
              <a:buNone/>
            </a:pPr>
            <a:r>
              <a:rPr lang="en-US" dirty="0"/>
              <a:t>Threading is also used to run scheduled tasks for checking when to generate new settings. Settings are generated at 5 seconds to midnight, every night. Threading is then used to periodically check if newly created settings are ready and then is distributed to all clients connected.</a:t>
            </a:r>
          </a:p>
        </p:txBody>
      </p:sp>
    </p:spTree>
    <p:extLst>
      <p:ext uri="{BB962C8B-B14F-4D97-AF65-F5344CB8AC3E}">
        <p14:creationId xmlns:p14="http://schemas.microsoft.com/office/powerpoint/2010/main" val="3393255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CF23D-B3AA-45C1-84AB-0F2F9C85FBB5}"/>
              </a:ext>
            </a:extLst>
          </p:cNvPr>
          <p:cNvSpPr>
            <a:spLocks noGrp="1"/>
          </p:cNvSpPr>
          <p:nvPr>
            <p:ph type="title"/>
          </p:nvPr>
        </p:nvSpPr>
        <p:spPr/>
        <p:txBody>
          <a:bodyPr/>
          <a:lstStyle/>
          <a:p>
            <a:r>
              <a:rPr lang="en-US" dirty="0"/>
              <a:t>Settings Generation</a:t>
            </a:r>
          </a:p>
        </p:txBody>
      </p:sp>
      <p:sp>
        <p:nvSpPr>
          <p:cNvPr id="3" name="Content Placeholder 2">
            <a:extLst>
              <a:ext uri="{FF2B5EF4-FFF2-40B4-BE49-F238E27FC236}">
                <a16:creationId xmlns:a16="http://schemas.microsoft.com/office/drawing/2014/main" id="{8FC84631-28B9-4D75-BEF1-C660EB18A825}"/>
              </a:ext>
            </a:extLst>
          </p:cNvPr>
          <p:cNvSpPr>
            <a:spLocks noGrp="1"/>
          </p:cNvSpPr>
          <p:nvPr>
            <p:ph idx="1"/>
          </p:nvPr>
        </p:nvSpPr>
        <p:spPr/>
        <p:txBody>
          <a:bodyPr>
            <a:normAutofit/>
          </a:bodyPr>
          <a:lstStyle/>
          <a:p>
            <a:pPr marL="0" indent="0">
              <a:buNone/>
            </a:pPr>
            <a:r>
              <a:rPr lang="en-US" dirty="0"/>
              <a:t>Enigma Chat uses all the necessary settings that a normal Enigma Machine uses.</a:t>
            </a:r>
          </a:p>
          <a:p>
            <a:pPr marL="0" indent="0">
              <a:buNone/>
            </a:pPr>
            <a:r>
              <a:rPr lang="en-US" dirty="0"/>
              <a:t>These are Rotor selection from I to V, Rotor positioning in the machine from left to right with 3 slots available. Then there are Rotor initial start positions, Rotor ring settings, Reflector to use and then the plugboard pairings.</a:t>
            </a:r>
          </a:p>
          <a:p>
            <a:pPr marL="0" indent="0">
              <a:buNone/>
            </a:pPr>
            <a:endParaRPr lang="en-US" dirty="0"/>
          </a:p>
          <a:p>
            <a:pPr marL="0" indent="0">
              <a:buNone/>
            </a:pPr>
            <a:r>
              <a:rPr lang="en-US" dirty="0"/>
              <a:t>These are all randomly generated and sent to every client to then use and communicate. Plugboard settings can be dynamic and be from 0 pairs to 10 pairs</a:t>
            </a:r>
          </a:p>
        </p:txBody>
      </p:sp>
    </p:spTree>
    <p:extLst>
      <p:ext uri="{BB962C8B-B14F-4D97-AF65-F5344CB8AC3E}">
        <p14:creationId xmlns:p14="http://schemas.microsoft.com/office/powerpoint/2010/main" val="3158528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92B29-A630-4261-B572-30DF0B42E2CD}"/>
              </a:ext>
            </a:extLst>
          </p:cNvPr>
          <p:cNvSpPr>
            <a:spLocks noGrp="1"/>
          </p:cNvSpPr>
          <p:nvPr>
            <p:ph type="title"/>
          </p:nvPr>
        </p:nvSpPr>
        <p:spPr/>
        <p:txBody>
          <a:bodyPr/>
          <a:lstStyle/>
          <a:p>
            <a:r>
              <a:rPr lang="en-US" dirty="0"/>
              <a:t>Settings storage for transmission</a:t>
            </a:r>
          </a:p>
        </p:txBody>
      </p:sp>
      <p:sp>
        <p:nvSpPr>
          <p:cNvPr id="3" name="Content Placeholder 2">
            <a:extLst>
              <a:ext uri="{FF2B5EF4-FFF2-40B4-BE49-F238E27FC236}">
                <a16:creationId xmlns:a16="http://schemas.microsoft.com/office/drawing/2014/main" id="{B0C7AC69-4958-4B4F-83CC-2C8B490A0FA1}"/>
              </a:ext>
            </a:extLst>
          </p:cNvPr>
          <p:cNvSpPr>
            <a:spLocks noGrp="1"/>
          </p:cNvSpPr>
          <p:nvPr>
            <p:ph idx="1"/>
          </p:nvPr>
        </p:nvSpPr>
        <p:spPr/>
        <p:txBody>
          <a:bodyPr/>
          <a:lstStyle/>
          <a:p>
            <a:pPr marL="0" indent="0" algn="ctr">
              <a:buNone/>
            </a:pPr>
            <a:r>
              <a:rPr lang="en-US" dirty="0"/>
              <a:t>The next slide will contain a diagram of how settings are stored. </a:t>
            </a:r>
          </a:p>
          <a:p>
            <a:pPr marL="0" indent="0">
              <a:buNone/>
            </a:pPr>
            <a:endParaRPr lang="en-US" dirty="0"/>
          </a:p>
          <a:p>
            <a:pPr marL="0" indent="0" algn="ctr">
              <a:buNone/>
            </a:pPr>
            <a:r>
              <a:rPr lang="en-US" dirty="0"/>
              <a:t>Settings are stored in an array where the index corresponds to a particular setting. Rotor Selection and Placement are stored at the beginning of an array. Other settings such as Rotor Position, Rotor Ring and the Plugboard pairs are stored in their letter order. For example, A = 0, Z = 25.</a:t>
            </a:r>
          </a:p>
          <a:p>
            <a:pPr marL="0" indent="0">
              <a:buNone/>
            </a:pPr>
            <a:endParaRPr lang="en-US" dirty="0"/>
          </a:p>
        </p:txBody>
      </p:sp>
    </p:spTree>
    <p:extLst>
      <p:ext uri="{BB962C8B-B14F-4D97-AF65-F5344CB8AC3E}">
        <p14:creationId xmlns:p14="http://schemas.microsoft.com/office/powerpoint/2010/main" val="2719033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47CF6-2B0F-4630-AD49-4C2245D360D5}"/>
              </a:ext>
            </a:extLst>
          </p:cNvPr>
          <p:cNvSpPr>
            <a:spLocks noGrp="1"/>
          </p:cNvSpPr>
          <p:nvPr>
            <p:ph type="title"/>
          </p:nvPr>
        </p:nvSpPr>
        <p:spPr/>
        <p:txBody>
          <a:bodyPr/>
          <a:lstStyle/>
          <a:p>
            <a:r>
              <a:rPr lang="en-US" dirty="0"/>
              <a:t>Settings Array Diagram</a:t>
            </a:r>
          </a:p>
        </p:txBody>
      </p:sp>
      <p:graphicFrame>
        <p:nvGraphicFramePr>
          <p:cNvPr id="4" name="Table 4">
            <a:extLst>
              <a:ext uri="{FF2B5EF4-FFF2-40B4-BE49-F238E27FC236}">
                <a16:creationId xmlns:a16="http://schemas.microsoft.com/office/drawing/2014/main" id="{DFE4DCEA-2731-41D8-AEDB-C963C8711B37}"/>
              </a:ext>
            </a:extLst>
          </p:cNvPr>
          <p:cNvGraphicFramePr>
            <a:graphicFrameLocks noGrp="1"/>
          </p:cNvGraphicFramePr>
          <p:nvPr>
            <p:ph idx="1"/>
            <p:extLst>
              <p:ext uri="{D42A27DB-BD31-4B8C-83A1-F6EECF244321}">
                <p14:modId xmlns:p14="http://schemas.microsoft.com/office/powerpoint/2010/main" val="3418236938"/>
              </p:ext>
            </p:extLst>
          </p:nvPr>
        </p:nvGraphicFramePr>
        <p:xfrm>
          <a:off x="838199" y="2126309"/>
          <a:ext cx="10515600" cy="370840"/>
        </p:xfrm>
        <a:graphic>
          <a:graphicData uri="http://schemas.openxmlformats.org/drawingml/2006/table">
            <a:tbl>
              <a:tblPr firstRow="1" bandRow="1">
                <a:tableStyleId>{5C22544A-7EE6-4342-B048-85BDC9FD1C3A}</a:tableStyleId>
              </a:tblPr>
              <a:tblGrid>
                <a:gridCol w="1051560">
                  <a:extLst>
                    <a:ext uri="{9D8B030D-6E8A-4147-A177-3AD203B41FA5}">
                      <a16:colId xmlns:a16="http://schemas.microsoft.com/office/drawing/2014/main" val="3651999214"/>
                    </a:ext>
                  </a:extLst>
                </a:gridCol>
                <a:gridCol w="1051560">
                  <a:extLst>
                    <a:ext uri="{9D8B030D-6E8A-4147-A177-3AD203B41FA5}">
                      <a16:colId xmlns:a16="http://schemas.microsoft.com/office/drawing/2014/main" val="2799785905"/>
                    </a:ext>
                  </a:extLst>
                </a:gridCol>
                <a:gridCol w="1051560">
                  <a:extLst>
                    <a:ext uri="{9D8B030D-6E8A-4147-A177-3AD203B41FA5}">
                      <a16:colId xmlns:a16="http://schemas.microsoft.com/office/drawing/2014/main" val="2161178165"/>
                    </a:ext>
                  </a:extLst>
                </a:gridCol>
                <a:gridCol w="1051560">
                  <a:extLst>
                    <a:ext uri="{9D8B030D-6E8A-4147-A177-3AD203B41FA5}">
                      <a16:colId xmlns:a16="http://schemas.microsoft.com/office/drawing/2014/main" val="350915848"/>
                    </a:ext>
                  </a:extLst>
                </a:gridCol>
                <a:gridCol w="1051560">
                  <a:extLst>
                    <a:ext uri="{9D8B030D-6E8A-4147-A177-3AD203B41FA5}">
                      <a16:colId xmlns:a16="http://schemas.microsoft.com/office/drawing/2014/main" val="1000155426"/>
                    </a:ext>
                  </a:extLst>
                </a:gridCol>
                <a:gridCol w="1051560">
                  <a:extLst>
                    <a:ext uri="{9D8B030D-6E8A-4147-A177-3AD203B41FA5}">
                      <a16:colId xmlns:a16="http://schemas.microsoft.com/office/drawing/2014/main" val="2377238122"/>
                    </a:ext>
                  </a:extLst>
                </a:gridCol>
                <a:gridCol w="1051560">
                  <a:extLst>
                    <a:ext uri="{9D8B030D-6E8A-4147-A177-3AD203B41FA5}">
                      <a16:colId xmlns:a16="http://schemas.microsoft.com/office/drawing/2014/main" val="3115963295"/>
                    </a:ext>
                  </a:extLst>
                </a:gridCol>
                <a:gridCol w="1051560">
                  <a:extLst>
                    <a:ext uri="{9D8B030D-6E8A-4147-A177-3AD203B41FA5}">
                      <a16:colId xmlns:a16="http://schemas.microsoft.com/office/drawing/2014/main" val="8967511"/>
                    </a:ext>
                  </a:extLst>
                </a:gridCol>
                <a:gridCol w="1051560">
                  <a:extLst>
                    <a:ext uri="{9D8B030D-6E8A-4147-A177-3AD203B41FA5}">
                      <a16:colId xmlns:a16="http://schemas.microsoft.com/office/drawing/2014/main" val="3825774009"/>
                    </a:ext>
                  </a:extLst>
                </a:gridCol>
                <a:gridCol w="1051560">
                  <a:extLst>
                    <a:ext uri="{9D8B030D-6E8A-4147-A177-3AD203B41FA5}">
                      <a16:colId xmlns:a16="http://schemas.microsoft.com/office/drawing/2014/main" val="4237959947"/>
                    </a:ext>
                  </a:extLst>
                </a:gridCol>
              </a:tblGrid>
              <a:tr h="370840">
                <a:tc>
                  <a:txBody>
                    <a:bodyPr/>
                    <a:lstStyle/>
                    <a:p>
                      <a:pPr algn="ctr"/>
                      <a:r>
                        <a:rPr lang="en-US" dirty="0"/>
                        <a:t>0</a:t>
                      </a:r>
                    </a:p>
                  </a:txBody>
                  <a:tcPr marL="84524" marR="84524"/>
                </a:tc>
                <a:tc>
                  <a:txBody>
                    <a:bodyPr/>
                    <a:lstStyle/>
                    <a:p>
                      <a:pPr algn="ctr"/>
                      <a:r>
                        <a:rPr lang="en-US" dirty="0"/>
                        <a:t>1</a:t>
                      </a:r>
                    </a:p>
                  </a:txBody>
                  <a:tcPr marL="84524" marR="84524"/>
                </a:tc>
                <a:tc>
                  <a:txBody>
                    <a:bodyPr/>
                    <a:lstStyle/>
                    <a:p>
                      <a:pPr algn="ctr"/>
                      <a:r>
                        <a:rPr lang="en-US" dirty="0"/>
                        <a:t>2</a:t>
                      </a:r>
                    </a:p>
                  </a:txBody>
                  <a:tcPr marL="84524" marR="84524"/>
                </a:tc>
                <a:tc>
                  <a:txBody>
                    <a:bodyPr/>
                    <a:lstStyle/>
                    <a:p>
                      <a:pPr algn="ctr"/>
                      <a:r>
                        <a:rPr lang="en-US" dirty="0"/>
                        <a:t>3</a:t>
                      </a:r>
                    </a:p>
                  </a:txBody>
                  <a:tcPr marL="84524" marR="84524"/>
                </a:tc>
                <a:tc>
                  <a:txBody>
                    <a:bodyPr/>
                    <a:lstStyle/>
                    <a:p>
                      <a:pPr algn="ctr"/>
                      <a:r>
                        <a:rPr lang="en-US" dirty="0"/>
                        <a:t>4</a:t>
                      </a:r>
                    </a:p>
                  </a:txBody>
                  <a:tcPr marL="84524" marR="84524"/>
                </a:tc>
                <a:tc>
                  <a:txBody>
                    <a:bodyPr/>
                    <a:lstStyle/>
                    <a:p>
                      <a:pPr algn="ctr"/>
                      <a:r>
                        <a:rPr lang="en-US" dirty="0"/>
                        <a:t>5</a:t>
                      </a:r>
                    </a:p>
                  </a:txBody>
                  <a:tcPr marL="84524" marR="84524"/>
                </a:tc>
                <a:tc>
                  <a:txBody>
                    <a:bodyPr/>
                    <a:lstStyle/>
                    <a:p>
                      <a:pPr algn="ctr"/>
                      <a:r>
                        <a:rPr lang="en-US" dirty="0"/>
                        <a:t>6</a:t>
                      </a:r>
                    </a:p>
                  </a:txBody>
                  <a:tcPr marL="84524" marR="84524"/>
                </a:tc>
                <a:tc>
                  <a:txBody>
                    <a:bodyPr/>
                    <a:lstStyle/>
                    <a:p>
                      <a:pPr algn="ctr"/>
                      <a:r>
                        <a:rPr lang="en-US" dirty="0"/>
                        <a:t>7</a:t>
                      </a:r>
                    </a:p>
                  </a:txBody>
                  <a:tcPr marL="84524" marR="84524"/>
                </a:tc>
                <a:tc>
                  <a:txBody>
                    <a:bodyPr/>
                    <a:lstStyle/>
                    <a:p>
                      <a:pPr algn="ctr"/>
                      <a:r>
                        <a:rPr lang="en-US" dirty="0"/>
                        <a:t>8</a:t>
                      </a:r>
                    </a:p>
                  </a:txBody>
                  <a:tcPr marL="84524" marR="84524"/>
                </a:tc>
                <a:tc>
                  <a:txBody>
                    <a:bodyPr/>
                    <a:lstStyle/>
                    <a:p>
                      <a:pPr algn="ctr"/>
                      <a:r>
                        <a:rPr lang="en-US" dirty="0"/>
                        <a:t>9</a:t>
                      </a:r>
                    </a:p>
                  </a:txBody>
                  <a:tcPr marL="84524" marR="84524"/>
                </a:tc>
                <a:extLst>
                  <a:ext uri="{0D108BD9-81ED-4DB2-BD59-A6C34878D82A}">
                    <a16:rowId xmlns:a16="http://schemas.microsoft.com/office/drawing/2014/main" val="2138245323"/>
                  </a:ext>
                </a:extLst>
              </a:tr>
            </a:tbl>
          </a:graphicData>
        </a:graphic>
      </p:graphicFrame>
      <p:cxnSp>
        <p:nvCxnSpPr>
          <p:cNvPr id="6" name="Straight Connector 5">
            <a:extLst>
              <a:ext uri="{FF2B5EF4-FFF2-40B4-BE49-F238E27FC236}">
                <a16:creationId xmlns:a16="http://schemas.microsoft.com/office/drawing/2014/main" id="{5C0ABC59-C950-42F6-9322-A1B1FE47E562}"/>
              </a:ext>
            </a:extLst>
          </p:cNvPr>
          <p:cNvCxnSpPr/>
          <p:nvPr/>
        </p:nvCxnSpPr>
        <p:spPr>
          <a:xfrm>
            <a:off x="838201" y="2781019"/>
            <a:ext cx="31432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BFE473-5089-43DD-9D4A-C40C39176BFB}"/>
              </a:ext>
            </a:extLst>
          </p:cNvPr>
          <p:cNvCxnSpPr>
            <a:cxnSpLocks/>
          </p:cNvCxnSpPr>
          <p:nvPr/>
        </p:nvCxnSpPr>
        <p:spPr>
          <a:xfrm flipV="1">
            <a:off x="838200" y="2597662"/>
            <a:ext cx="0" cy="190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0283FC5-1501-4D28-8EB9-3C08C671B586}"/>
              </a:ext>
            </a:extLst>
          </p:cNvPr>
          <p:cNvSpPr txBox="1"/>
          <p:nvPr/>
        </p:nvSpPr>
        <p:spPr>
          <a:xfrm>
            <a:off x="1820652" y="2752444"/>
            <a:ext cx="1140249" cy="276999"/>
          </a:xfrm>
          <a:prstGeom prst="rect">
            <a:avLst/>
          </a:prstGeom>
          <a:noFill/>
        </p:spPr>
        <p:txBody>
          <a:bodyPr wrap="none" rtlCol="0">
            <a:spAutoFit/>
          </a:bodyPr>
          <a:lstStyle/>
          <a:p>
            <a:pPr algn="ctr"/>
            <a:r>
              <a:rPr lang="en-US" sz="1200" dirty="0"/>
              <a:t>Rotor Selection</a:t>
            </a:r>
          </a:p>
        </p:txBody>
      </p:sp>
      <p:cxnSp>
        <p:nvCxnSpPr>
          <p:cNvPr id="20" name="Straight Connector 19">
            <a:extLst>
              <a:ext uri="{FF2B5EF4-FFF2-40B4-BE49-F238E27FC236}">
                <a16:creationId xmlns:a16="http://schemas.microsoft.com/office/drawing/2014/main" id="{1A45C9EB-00E7-4A3E-B91A-7C1DD53033C5}"/>
              </a:ext>
            </a:extLst>
          </p:cNvPr>
          <p:cNvCxnSpPr/>
          <p:nvPr/>
        </p:nvCxnSpPr>
        <p:spPr>
          <a:xfrm>
            <a:off x="3981451" y="2781019"/>
            <a:ext cx="31432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493A62F-CEEC-4F22-8CEF-F3EB0C4E490D}"/>
              </a:ext>
            </a:extLst>
          </p:cNvPr>
          <p:cNvCxnSpPr>
            <a:cxnSpLocks/>
          </p:cNvCxnSpPr>
          <p:nvPr/>
        </p:nvCxnSpPr>
        <p:spPr>
          <a:xfrm flipV="1">
            <a:off x="3981451" y="2590519"/>
            <a:ext cx="0" cy="190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72DE858-C408-4E87-9106-BF0C14323302}"/>
              </a:ext>
            </a:extLst>
          </p:cNvPr>
          <p:cNvSpPr txBox="1"/>
          <p:nvPr/>
        </p:nvSpPr>
        <p:spPr>
          <a:xfrm>
            <a:off x="4963902" y="2752444"/>
            <a:ext cx="1590564" cy="276999"/>
          </a:xfrm>
          <a:prstGeom prst="rect">
            <a:avLst/>
          </a:prstGeom>
          <a:noFill/>
        </p:spPr>
        <p:txBody>
          <a:bodyPr wrap="none" rtlCol="0">
            <a:spAutoFit/>
          </a:bodyPr>
          <a:lstStyle/>
          <a:p>
            <a:pPr algn="ctr"/>
            <a:r>
              <a:rPr lang="en-US" sz="1200" dirty="0"/>
              <a:t>Rotor Starting Position</a:t>
            </a:r>
          </a:p>
        </p:txBody>
      </p:sp>
      <p:cxnSp>
        <p:nvCxnSpPr>
          <p:cNvPr id="24" name="Straight Connector 23">
            <a:extLst>
              <a:ext uri="{FF2B5EF4-FFF2-40B4-BE49-F238E27FC236}">
                <a16:creationId xmlns:a16="http://schemas.microsoft.com/office/drawing/2014/main" id="{1B305415-2BA8-41DC-A99F-0DB616067D19}"/>
              </a:ext>
            </a:extLst>
          </p:cNvPr>
          <p:cNvCxnSpPr>
            <a:cxnSpLocks/>
          </p:cNvCxnSpPr>
          <p:nvPr/>
        </p:nvCxnSpPr>
        <p:spPr>
          <a:xfrm>
            <a:off x="7124700" y="2781019"/>
            <a:ext cx="3143250" cy="3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48B2505-4D00-41B8-AE9C-2AD4CD94A5FC}"/>
              </a:ext>
            </a:extLst>
          </p:cNvPr>
          <p:cNvCxnSpPr>
            <a:cxnSpLocks/>
          </p:cNvCxnSpPr>
          <p:nvPr/>
        </p:nvCxnSpPr>
        <p:spPr>
          <a:xfrm flipV="1">
            <a:off x="7124700" y="2594330"/>
            <a:ext cx="0" cy="190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75165DE-6F2C-4936-A732-8C2282E01186}"/>
              </a:ext>
            </a:extLst>
          </p:cNvPr>
          <p:cNvSpPr txBox="1"/>
          <p:nvPr/>
        </p:nvSpPr>
        <p:spPr>
          <a:xfrm>
            <a:off x="8107151" y="2756255"/>
            <a:ext cx="1307153" cy="276999"/>
          </a:xfrm>
          <a:prstGeom prst="rect">
            <a:avLst/>
          </a:prstGeom>
          <a:noFill/>
        </p:spPr>
        <p:txBody>
          <a:bodyPr wrap="none" rtlCol="0">
            <a:spAutoFit/>
          </a:bodyPr>
          <a:lstStyle/>
          <a:p>
            <a:pPr algn="ctr"/>
            <a:r>
              <a:rPr lang="en-US" sz="1200" dirty="0"/>
              <a:t>Rotor Ring Setting</a:t>
            </a:r>
          </a:p>
        </p:txBody>
      </p:sp>
      <p:cxnSp>
        <p:nvCxnSpPr>
          <p:cNvPr id="28" name="Straight Connector 27">
            <a:extLst>
              <a:ext uri="{FF2B5EF4-FFF2-40B4-BE49-F238E27FC236}">
                <a16:creationId xmlns:a16="http://schemas.microsoft.com/office/drawing/2014/main" id="{D2A8CCDC-3F69-4BB2-A60E-3042A51F1C43}"/>
              </a:ext>
            </a:extLst>
          </p:cNvPr>
          <p:cNvCxnSpPr>
            <a:cxnSpLocks/>
          </p:cNvCxnSpPr>
          <p:nvPr/>
        </p:nvCxnSpPr>
        <p:spPr>
          <a:xfrm>
            <a:off x="10165557" y="2784830"/>
            <a:ext cx="11715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F52FD4F-6E9B-4048-8CB8-8F231D4891EE}"/>
              </a:ext>
            </a:extLst>
          </p:cNvPr>
          <p:cNvCxnSpPr>
            <a:cxnSpLocks/>
          </p:cNvCxnSpPr>
          <p:nvPr/>
        </p:nvCxnSpPr>
        <p:spPr>
          <a:xfrm flipV="1">
            <a:off x="10267948" y="2594330"/>
            <a:ext cx="0" cy="190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1019DDF-A41D-4AA2-9DC4-242A1F345E88}"/>
              </a:ext>
            </a:extLst>
          </p:cNvPr>
          <p:cNvCxnSpPr>
            <a:cxnSpLocks/>
          </p:cNvCxnSpPr>
          <p:nvPr/>
        </p:nvCxnSpPr>
        <p:spPr>
          <a:xfrm flipV="1">
            <a:off x="11334751" y="2594330"/>
            <a:ext cx="0" cy="193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7434E16-BD9A-4DFF-9FF7-3257C2293E92}"/>
              </a:ext>
            </a:extLst>
          </p:cNvPr>
          <p:cNvSpPr txBox="1"/>
          <p:nvPr/>
        </p:nvSpPr>
        <p:spPr>
          <a:xfrm>
            <a:off x="10165557" y="2798546"/>
            <a:ext cx="1414351" cy="276999"/>
          </a:xfrm>
          <a:prstGeom prst="rect">
            <a:avLst/>
          </a:prstGeom>
          <a:noFill/>
        </p:spPr>
        <p:txBody>
          <a:bodyPr wrap="square" rtlCol="0">
            <a:spAutoFit/>
          </a:bodyPr>
          <a:lstStyle/>
          <a:p>
            <a:pPr algn="ctr"/>
            <a:r>
              <a:rPr lang="en-US" sz="1200" dirty="0"/>
              <a:t>Reflector Selection</a:t>
            </a:r>
          </a:p>
        </p:txBody>
      </p:sp>
      <p:graphicFrame>
        <p:nvGraphicFramePr>
          <p:cNvPr id="52" name="Table 4">
            <a:extLst>
              <a:ext uri="{FF2B5EF4-FFF2-40B4-BE49-F238E27FC236}">
                <a16:creationId xmlns:a16="http://schemas.microsoft.com/office/drawing/2014/main" id="{02CCCE95-8B29-453A-9ACD-6BF09E98218B}"/>
              </a:ext>
            </a:extLst>
          </p:cNvPr>
          <p:cNvGraphicFramePr>
            <a:graphicFrameLocks/>
          </p:cNvGraphicFramePr>
          <p:nvPr>
            <p:extLst>
              <p:ext uri="{D42A27DB-BD31-4B8C-83A1-F6EECF244321}">
                <p14:modId xmlns:p14="http://schemas.microsoft.com/office/powerpoint/2010/main" val="536795547"/>
              </p:ext>
            </p:extLst>
          </p:nvPr>
        </p:nvGraphicFramePr>
        <p:xfrm>
          <a:off x="838200" y="3302124"/>
          <a:ext cx="10515600" cy="370840"/>
        </p:xfrm>
        <a:graphic>
          <a:graphicData uri="http://schemas.openxmlformats.org/drawingml/2006/table">
            <a:tbl>
              <a:tblPr firstRow="1" bandRow="1">
                <a:tableStyleId>{5C22544A-7EE6-4342-B048-85BDC9FD1C3A}</a:tableStyleId>
              </a:tblPr>
              <a:tblGrid>
                <a:gridCol w="1051560">
                  <a:extLst>
                    <a:ext uri="{9D8B030D-6E8A-4147-A177-3AD203B41FA5}">
                      <a16:colId xmlns:a16="http://schemas.microsoft.com/office/drawing/2014/main" val="3651999214"/>
                    </a:ext>
                  </a:extLst>
                </a:gridCol>
                <a:gridCol w="1051560">
                  <a:extLst>
                    <a:ext uri="{9D8B030D-6E8A-4147-A177-3AD203B41FA5}">
                      <a16:colId xmlns:a16="http://schemas.microsoft.com/office/drawing/2014/main" val="2799785905"/>
                    </a:ext>
                  </a:extLst>
                </a:gridCol>
                <a:gridCol w="1051560">
                  <a:extLst>
                    <a:ext uri="{9D8B030D-6E8A-4147-A177-3AD203B41FA5}">
                      <a16:colId xmlns:a16="http://schemas.microsoft.com/office/drawing/2014/main" val="2161178165"/>
                    </a:ext>
                  </a:extLst>
                </a:gridCol>
                <a:gridCol w="1051560">
                  <a:extLst>
                    <a:ext uri="{9D8B030D-6E8A-4147-A177-3AD203B41FA5}">
                      <a16:colId xmlns:a16="http://schemas.microsoft.com/office/drawing/2014/main" val="350915848"/>
                    </a:ext>
                  </a:extLst>
                </a:gridCol>
                <a:gridCol w="1051560">
                  <a:extLst>
                    <a:ext uri="{9D8B030D-6E8A-4147-A177-3AD203B41FA5}">
                      <a16:colId xmlns:a16="http://schemas.microsoft.com/office/drawing/2014/main" val="1000155426"/>
                    </a:ext>
                  </a:extLst>
                </a:gridCol>
                <a:gridCol w="1051560">
                  <a:extLst>
                    <a:ext uri="{9D8B030D-6E8A-4147-A177-3AD203B41FA5}">
                      <a16:colId xmlns:a16="http://schemas.microsoft.com/office/drawing/2014/main" val="2377238122"/>
                    </a:ext>
                  </a:extLst>
                </a:gridCol>
                <a:gridCol w="1051560">
                  <a:extLst>
                    <a:ext uri="{9D8B030D-6E8A-4147-A177-3AD203B41FA5}">
                      <a16:colId xmlns:a16="http://schemas.microsoft.com/office/drawing/2014/main" val="3115963295"/>
                    </a:ext>
                  </a:extLst>
                </a:gridCol>
                <a:gridCol w="1051560">
                  <a:extLst>
                    <a:ext uri="{9D8B030D-6E8A-4147-A177-3AD203B41FA5}">
                      <a16:colId xmlns:a16="http://schemas.microsoft.com/office/drawing/2014/main" val="8967511"/>
                    </a:ext>
                  </a:extLst>
                </a:gridCol>
                <a:gridCol w="1051560">
                  <a:extLst>
                    <a:ext uri="{9D8B030D-6E8A-4147-A177-3AD203B41FA5}">
                      <a16:colId xmlns:a16="http://schemas.microsoft.com/office/drawing/2014/main" val="3825774009"/>
                    </a:ext>
                  </a:extLst>
                </a:gridCol>
                <a:gridCol w="1051560">
                  <a:extLst>
                    <a:ext uri="{9D8B030D-6E8A-4147-A177-3AD203B41FA5}">
                      <a16:colId xmlns:a16="http://schemas.microsoft.com/office/drawing/2014/main" val="4237959947"/>
                    </a:ext>
                  </a:extLst>
                </a:gridCol>
              </a:tblGrid>
              <a:tr h="370840">
                <a:tc>
                  <a:txBody>
                    <a:bodyPr/>
                    <a:lstStyle/>
                    <a:p>
                      <a:pPr algn="ctr"/>
                      <a:r>
                        <a:rPr lang="en-US" dirty="0"/>
                        <a:t>10</a:t>
                      </a:r>
                    </a:p>
                  </a:txBody>
                  <a:tcPr/>
                </a:tc>
                <a:tc>
                  <a:txBody>
                    <a:bodyPr/>
                    <a:lstStyle/>
                    <a:p>
                      <a:pPr algn="ctr"/>
                      <a:r>
                        <a:rPr lang="en-US" dirty="0"/>
                        <a:t>11</a:t>
                      </a:r>
                    </a:p>
                  </a:txBody>
                  <a:tcPr/>
                </a:tc>
                <a:tc>
                  <a:txBody>
                    <a:bodyPr/>
                    <a:lstStyle/>
                    <a:p>
                      <a:pPr algn="ctr"/>
                      <a:r>
                        <a:rPr lang="en-US" dirty="0"/>
                        <a:t>12</a:t>
                      </a:r>
                    </a:p>
                  </a:txBody>
                  <a:tcPr/>
                </a:tc>
                <a:tc>
                  <a:txBody>
                    <a:bodyPr/>
                    <a:lstStyle/>
                    <a:p>
                      <a:pPr algn="ctr"/>
                      <a:r>
                        <a:rPr lang="en-US" dirty="0"/>
                        <a:t>13</a:t>
                      </a:r>
                    </a:p>
                  </a:txBody>
                  <a:tcPr/>
                </a:tc>
                <a:tc>
                  <a:txBody>
                    <a:bodyPr/>
                    <a:lstStyle/>
                    <a:p>
                      <a:pPr algn="ctr"/>
                      <a:r>
                        <a:rPr lang="en-US" dirty="0"/>
                        <a:t>14</a:t>
                      </a:r>
                    </a:p>
                  </a:txBody>
                  <a:tcPr/>
                </a:tc>
                <a:tc>
                  <a:txBody>
                    <a:bodyPr/>
                    <a:lstStyle/>
                    <a:p>
                      <a:pPr algn="ctr"/>
                      <a:r>
                        <a:rPr lang="en-US" dirty="0"/>
                        <a:t>15</a:t>
                      </a:r>
                    </a:p>
                  </a:txBody>
                  <a:tcPr/>
                </a:tc>
                <a:tc>
                  <a:txBody>
                    <a:bodyPr/>
                    <a:lstStyle/>
                    <a:p>
                      <a:pPr algn="ctr"/>
                      <a:r>
                        <a:rPr lang="en-US" dirty="0"/>
                        <a:t>16</a:t>
                      </a:r>
                    </a:p>
                  </a:txBody>
                  <a:tcPr/>
                </a:tc>
                <a:tc>
                  <a:txBody>
                    <a:bodyPr/>
                    <a:lstStyle/>
                    <a:p>
                      <a:pPr algn="ctr"/>
                      <a:r>
                        <a:rPr lang="en-US" dirty="0"/>
                        <a:t>17</a:t>
                      </a:r>
                    </a:p>
                  </a:txBody>
                  <a:tcPr/>
                </a:tc>
                <a:tc>
                  <a:txBody>
                    <a:bodyPr/>
                    <a:lstStyle/>
                    <a:p>
                      <a:pPr algn="ctr"/>
                      <a:r>
                        <a:rPr lang="en-US" dirty="0"/>
                        <a:t>18</a:t>
                      </a:r>
                    </a:p>
                  </a:txBody>
                  <a:tcPr/>
                </a:tc>
                <a:tc>
                  <a:txBody>
                    <a:bodyPr/>
                    <a:lstStyle/>
                    <a:p>
                      <a:pPr algn="ctr"/>
                      <a:r>
                        <a:rPr lang="en-US" dirty="0"/>
                        <a:t>19</a:t>
                      </a:r>
                    </a:p>
                  </a:txBody>
                  <a:tcPr/>
                </a:tc>
                <a:extLst>
                  <a:ext uri="{0D108BD9-81ED-4DB2-BD59-A6C34878D82A}">
                    <a16:rowId xmlns:a16="http://schemas.microsoft.com/office/drawing/2014/main" val="2138245323"/>
                  </a:ext>
                </a:extLst>
              </a:tr>
            </a:tbl>
          </a:graphicData>
        </a:graphic>
      </p:graphicFrame>
      <p:cxnSp>
        <p:nvCxnSpPr>
          <p:cNvPr id="70" name="Straight Connector 69">
            <a:extLst>
              <a:ext uri="{FF2B5EF4-FFF2-40B4-BE49-F238E27FC236}">
                <a16:creationId xmlns:a16="http://schemas.microsoft.com/office/drawing/2014/main" id="{A7E71A31-E755-4204-9546-CEA5C3246AC3}"/>
              </a:ext>
            </a:extLst>
          </p:cNvPr>
          <p:cNvCxnSpPr/>
          <p:nvPr/>
        </p:nvCxnSpPr>
        <p:spPr>
          <a:xfrm>
            <a:off x="838200" y="3832860"/>
            <a:ext cx="1051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973569A-7AA7-42EE-826D-8059B43A67E9}"/>
              </a:ext>
            </a:extLst>
          </p:cNvPr>
          <p:cNvCxnSpPr>
            <a:cxnSpLocks/>
          </p:cNvCxnSpPr>
          <p:nvPr/>
        </p:nvCxnSpPr>
        <p:spPr>
          <a:xfrm flipV="1">
            <a:off x="838200" y="3655219"/>
            <a:ext cx="0" cy="169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C625A1C-5F49-407A-AC9D-CEB751539314}"/>
              </a:ext>
            </a:extLst>
          </p:cNvPr>
          <p:cNvCxnSpPr/>
          <p:nvPr/>
        </p:nvCxnSpPr>
        <p:spPr>
          <a:xfrm flipV="1">
            <a:off x="11353800" y="3655219"/>
            <a:ext cx="0" cy="169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89" name="Table 4">
            <a:extLst>
              <a:ext uri="{FF2B5EF4-FFF2-40B4-BE49-F238E27FC236}">
                <a16:creationId xmlns:a16="http://schemas.microsoft.com/office/drawing/2014/main" id="{099A3434-BDC5-435A-A2A9-630947453A29}"/>
              </a:ext>
            </a:extLst>
          </p:cNvPr>
          <p:cNvGraphicFramePr>
            <a:graphicFrameLocks/>
          </p:cNvGraphicFramePr>
          <p:nvPr>
            <p:extLst>
              <p:ext uri="{D42A27DB-BD31-4B8C-83A1-F6EECF244321}">
                <p14:modId xmlns:p14="http://schemas.microsoft.com/office/powerpoint/2010/main" val="3162097659"/>
              </p:ext>
            </p:extLst>
          </p:nvPr>
        </p:nvGraphicFramePr>
        <p:xfrm>
          <a:off x="838200" y="4778623"/>
          <a:ext cx="10515600" cy="370840"/>
        </p:xfrm>
        <a:graphic>
          <a:graphicData uri="http://schemas.openxmlformats.org/drawingml/2006/table">
            <a:tbl>
              <a:tblPr firstRow="1" bandRow="1">
                <a:tableStyleId>{5C22544A-7EE6-4342-B048-85BDC9FD1C3A}</a:tableStyleId>
              </a:tblPr>
              <a:tblGrid>
                <a:gridCol w="1051560">
                  <a:extLst>
                    <a:ext uri="{9D8B030D-6E8A-4147-A177-3AD203B41FA5}">
                      <a16:colId xmlns:a16="http://schemas.microsoft.com/office/drawing/2014/main" val="3651999214"/>
                    </a:ext>
                  </a:extLst>
                </a:gridCol>
                <a:gridCol w="1051560">
                  <a:extLst>
                    <a:ext uri="{9D8B030D-6E8A-4147-A177-3AD203B41FA5}">
                      <a16:colId xmlns:a16="http://schemas.microsoft.com/office/drawing/2014/main" val="2799785905"/>
                    </a:ext>
                  </a:extLst>
                </a:gridCol>
                <a:gridCol w="1051560">
                  <a:extLst>
                    <a:ext uri="{9D8B030D-6E8A-4147-A177-3AD203B41FA5}">
                      <a16:colId xmlns:a16="http://schemas.microsoft.com/office/drawing/2014/main" val="2161178165"/>
                    </a:ext>
                  </a:extLst>
                </a:gridCol>
                <a:gridCol w="1051560">
                  <a:extLst>
                    <a:ext uri="{9D8B030D-6E8A-4147-A177-3AD203B41FA5}">
                      <a16:colId xmlns:a16="http://schemas.microsoft.com/office/drawing/2014/main" val="350915848"/>
                    </a:ext>
                  </a:extLst>
                </a:gridCol>
                <a:gridCol w="1051560">
                  <a:extLst>
                    <a:ext uri="{9D8B030D-6E8A-4147-A177-3AD203B41FA5}">
                      <a16:colId xmlns:a16="http://schemas.microsoft.com/office/drawing/2014/main" val="1000155426"/>
                    </a:ext>
                  </a:extLst>
                </a:gridCol>
                <a:gridCol w="1051560">
                  <a:extLst>
                    <a:ext uri="{9D8B030D-6E8A-4147-A177-3AD203B41FA5}">
                      <a16:colId xmlns:a16="http://schemas.microsoft.com/office/drawing/2014/main" val="2377238122"/>
                    </a:ext>
                  </a:extLst>
                </a:gridCol>
                <a:gridCol w="1051560">
                  <a:extLst>
                    <a:ext uri="{9D8B030D-6E8A-4147-A177-3AD203B41FA5}">
                      <a16:colId xmlns:a16="http://schemas.microsoft.com/office/drawing/2014/main" val="3115963295"/>
                    </a:ext>
                  </a:extLst>
                </a:gridCol>
                <a:gridCol w="1051560">
                  <a:extLst>
                    <a:ext uri="{9D8B030D-6E8A-4147-A177-3AD203B41FA5}">
                      <a16:colId xmlns:a16="http://schemas.microsoft.com/office/drawing/2014/main" val="8967511"/>
                    </a:ext>
                  </a:extLst>
                </a:gridCol>
                <a:gridCol w="1051560">
                  <a:extLst>
                    <a:ext uri="{9D8B030D-6E8A-4147-A177-3AD203B41FA5}">
                      <a16:colId xmlns:a16="http://schemas.microsoft.com/office/drawing/2014/main" val="3825774009"/>
                    </a:ext>
                  </a:extLst>
                </a:gridCol>
                <a:gridCol w="1051560">
                  <a:extLst>
                    <a:ext uri="{9D8B030D-6E8A-4147-A177-3AD203B41FA5}">
                      <a16:colId xmlns:a16="http://schemas.microsoft.com/office/drawing/2014/main" val="4237959947"/>
                    </a:ext>
                  </a:extLst>
                </a:gridCol>
              </a:tblGrid>
              <a:tr h="370840">
                <a:tc>
                  <a:txBody>
                    <a:bodyPr/>
                    <a:lstStyle/>
                    <a:p>
                      <a:pPr algn="ctr"/>
                      <a:r>
                        <a:rPr lang="en-US" dirty="0"/>
                        <a:t>20</a:t>
                      </a:r>
                    </a:p>
                  </a:txBody>
                  <a:tcPr/>
                </a:tc>
                <a:tc>
                  <a:txBody>
                    <a:bodyPr/>
                    <a:lstStyle/>
                    <a:p>
                      <a:pPr algn="ctr"/>
                      <a:r>
                        <a:rPr lang="en-US" dirty="0"/>
                        <a:t>21</a:t>
                      </a:r>
                    </a:p>
                  </a:txBody>
                  <a:tcPr/>
                </a:tc>
                <a:tc>
                  <a:txBody>
                    <a:bodyPr/>
                    <a:lstStyle/>
                    <a:p>
                      <a:pPr algn="ctr"/>
                      <a:r>
                        <a:rPr lang="en-US" dirty="0"/>
                        <a:t>22</a:t>
                      </a:r>
                    </a:p>
                  </a:txBody>
                  <a:tcPr/>
                </a:tc>
                <a:tc>
                  <a:txBody>
                    <a:bodyPr/>
                    <a:lstStyle/>
                    <a:p>
                      <a:pPr algn="ctr"/>
                      <a:r>
                        <a:rPr lang="en-US" dirty="0"/>
                        <a:t>23</a:t>
                      </a:r>
                    </a:p>
                  </a:txBody>
                  <a:tcPr/>
                </a:tc>
                <a:tc>
                  <a:txBody>
                    <a:bodyPr/>
                    <a:lstStyle/>
                    <a:p>
                      <a:pPr algn="ctr"/>
                      <a:r>
                        <a:rPr lang="en-US" dirty="0"/>
                        <a:t>24</a:t>
                      </a:r>
                    </a:p>
                  </a:txBody>
                  <a:tcPr/>
                </a:tc>
                <a:tc>
                  <a:txBody>
                    <a:bodyPr/>
                    <a:lstStyle/>
                    <a:p>
                      <a:pPr algn="ctr"/>
                      <a:r>
                        <a:rPr lang="en-US" dirty="0"/>
                        <a:t>25</a:t>
                      </a:r>
                    </a:p>
                  </a:txBody>
                  <a:tcPr/>
                </a:tc>
                <a:tc>
                  <a:txBody>
                    <a:bodyPr/>
                    <a:lstStyle/>
                    <a:p>
                      <a:pPr algn="ctr"/>
                      <a:r>
                        <a:rPr lang="en-US" dirty="0"/>
                        <a:t>26</a:t>
                      </a:r>
                    </a:p>
                  </a:txBody>
                  <a:tcPr/>
                </a:tc>
                <a:tc>
                  <a:txBody>
                    <a:bodyPr/>
                    <a:lstStyle/>
                    <a:p>
                      <a:pPr algn="ctr"/>
                      <a:r>
                        <a:rPr lang="en-US" dirty="0"/>
                        <a:t>27</a:t>
                      </a:r>
                    </a:p>
                  </a:txBody>
                  <a:tcPr/>
                </a:tc>
                <a:tc>
                  <a:txBody>
                    <a:bodyPr/>
                    <a:lstStyle/>
                    <a:p>
                      <a:pPr algn="ctr"/>
                      <a:r>
                        <a:rPr lang="en-US" dirty="0"/>
                        <a:t>28</a:t>
                      </a:r>
                    </a:p>
                  </a:txBody>
                  <a:tcPr/>
                </a:tc>
                <a:tc>
                  <a:txBody>
                    <a:bodyPr/>
                    <a:lstStyle/>
                    <a:p>
                      <a:pPr algn="ctr"/>
                      <a:r>
                        <a:rPr lang="en-US" dirty="0"/>
                        <a:t>29</a:t>
                      </a:r>
                    </a:p>
                  </a:txBody>
                  <a:tcPr/>
                </a:tc>
                <a:extLst>
                  <a:ext uri="{0D108BD9-81ED-4DB2-BD59-A6C34878D82A}">
                    <a16:rowId xmlns:a16="http://schemas.microsoft.com/office/drawing/2014/main" val="2138245323"/>
                  </a:ext>
                </a:extLst>
              </a:tr>
            </a:tbl>
          </a:graphicData>
        </a:graphic>
      </p:graphicFrame>
      <p:cxnSp>
        <p:nvCxnSpPr>
          <p:cNvPr id="90" name="Straight Connector 89">
            <a:extLst>
              <a:ext uri="{FF2B5EF4-FFF2-40B4-BE49-F238E27FC236}">
                <a16:creationId xmlns:a16="http://schemas.microsoft.com/office/drawing/2014/main" id="{8F37537E-73D5-4F53-B332-583687B3192C}"/>
              </a:ext>
            </a:extLst>
          </p:cNvPr>
          <p:cNvCxnSpPr/>
          <p:nvPr/>
        </p:nvCxnSpPr>
        <p:spPr>
          <a:xfrm>
            <a:off x="838199" y="4585459"/>
            <a:ext cx="10515600" cy="0"/>
          </a:xfrm>
          <a:prstGeom prst="line">
            <a:avLst/>
          </a:prstGeom>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2BBFBA0E-BDC8-475A-BA5C-EAC29743B278}"/>
              </a:ext>
            </a:extLst>
          </p:cNvPr>
          <p:cNvSpPr txBox="1"/>
          <p:nvPr/>
        </p:nvSpPr>
        <p:spPr>
          <a:xfrm>
            <a:off x="5182020" y="4078280"/>
            <a:ext cx="1154327" cy="276999"/>
          </a:xfrm>
          <a:prstGeom prst="rect">
            <a:avLst/>
          </a:prstGeom>
          <a:noFill/>
        </p:spPr>
        <p:txBody>
          <a:bodyPr wrap="square" rtlCol="0">
            <a:spAutoFit/>
          </a:bodyPr>
          <a:lstStyle/>
          <a:p>
            <a:pPr algn="ctr"/>
            <a:r>
              <a:rPr lang="en-US" sz="1200" dirty="0"/>
              <a:t>Plugboard pairs</a:t>
            </a:r>
          </a:p>
        </p:txBody>
      </p:sp>
      <p:sp>
        <p:nvSpPr>
          <p:cNvPr id="94" name="TextBox 93">
            <a:extLst>
              <a:ext uri="{FF2B5EF4-FFF2-40B4-BE49-F238E27FC236}">
                <a16:creationId xmlns:a16="http://schemas.microsoft.com/office/drawing/2014/main" id="{1A6120C9-EF6B-4868-98DF-80DEC591F094}"/>
              </a:ext>
            </a:extLst>
          </p:cNvPr>
          <p:cNvSpPr txBox="1"/>
          <p:nvPr/>
        </p:nvSpPr>
        <p:spPr>
          <a:xfrm>
            <a:off x="857250" y="5600700"/>
            <a:ext cx="10477500" cy="369332"/>
          </a:xfrm>
          <a:prstGeom prst="rect">
            <a:avLst/>
          </a:prstGeom>
          <a:noFill/>
        </p:spPr>
        <p:txBody>
          <a:bodyPr wrap="square" rtlCol="0">
            <a:spAutoFit/>
          </a:bodyPr>
          <a:lstStyle/>
          <a:p>
            <a:r>
              <a:rPr lang="en-US" dirty="0"/>
              <a:t>Rotor Settings may be dynamic. This means that the array could be of a minimum size of 10 to a max of 30</a:t>
            </a:r>
          </a:p>
        </p:txBody>
      </p:sp>
      <p:cxnSp>
        <p:nvCxnSpPr>
          <p:cNvPr id="96" name="Straight Arrow Connector 95">
            <a:extLst>
              <a:ext uri="{FF2B5EF4-FFF2-40B4-BE49-F238E27FC236}">
                <a16:creationId xmlns:a16="http://schemas.microsoft.com/office/drawing/2014/main" id="{783A8BD6-5F72-4CBA-8D4F-98259C7FBEFC}"/>
              </a:ext>
            </a:extLst>
          </p:cNvPr>
          <p:cNvCxnSpPr/>
          <p:nvPr/>
        </p:nvCxnSpPr>
        <p:spPr>
          <a:xfrm>
            <a:off x="838199" y="4579620"/>
            <a:ext cx="0" cy="199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B63349A7-E585-43C1-9E0A-3B006894DB12}"/>
              </a:ext>
            </a:extLst>
          </p:cNvPr>
          <p:cNvCxnSpPr/>
          <p:nvPr/>
        </p:nvCxnSpPr>
        <p:spPr>
          <a:xfrm>
            <a:off x="11353799" y="4579620"/>
            <a:ext cx="0" cy="199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67739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395</TotalTime>
  <Words>383</Words>
  <Application>Microsoft Office PowerPoint</Application>
  <PresentationFormat>Widescreen</PresentationFormat>
  <Paragraphs>56</Paragraphs>
  <Slides>7</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2" baseType="lpstr">
      <vt:lpstr>Tw Cen MT</vt:lpstr>
      <vt:lpstr>Tw Cen MT Condensed</vt:lpstr>
      <vt:lpstr>Wingdings 3</vt:lpstr>
      <vt:lpstr>Integral</vt:lpstr>
      <vt:lpstr>Visio</vt:lpstr>
      <vt:lpstr>Enigma Chat</vt:lpstr>
      <vt:lpstr>What is Enigma chat?</vt:lpstr>
      <vt:lpstr>Overview</vt:lpstr>
      <vt:lpstr>Threading</vt:lpstr>
      <vt:lpstr>Settings Generation</vt:lpstr>
      <vt:lpstr>Settings storage for transmission</vt:lpstr>
      <vt:lpstr>Settings Array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Enigma Chat</dc:title>
  <dc:creator>jack kelvin</dc:creator>
  <cp:lastModifiedBy>jack kelvin</cp:lastModifiedBy>
  <cp:revision>2</cp:revision>
  <dcterms:created xsi:type="dcterms:W3CDTF">2022-04-12T00:40:53Z</dcterms:created>
  <dcterms:modified xsi:type="dcterms:W3CDTF">2022-04-13T14:28:24Z</dcterms:modified>
</cp:coreProperties>
</file>