
<file path=[Content_Types].xml><?xml version="1.0" encoding="utf-8"?>
<Types xmlns="http://schemas.openxmlformats.org/package/2006/content-types">
  <Default Extension="fntdata" ContentType="application/x-fontdata"/>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32"/>
  </p:notesMasterIdLst>
  <p:sldIdLst>
    <p:sldId id="295" r:id="rId2"/>
    <p:sldId id="296" r:id="rId3"/>
    <p:sldId id="297" r:id="rId4"/>
    <p:sldId id="298" r:id="rId5"/>
    <p:sldId id="299" r:id="rId6"/>
    <p:sldId id="300" r:id="rId7"/>
    <p:sldId id="301" r:id="rId8"/>
    <p:sldId id="302" r:id="rId9"/>
    <p:sldId id="303" r:id="rId10"/>
    <p:sldId id="304" r:id="rId11"/>
    <p:sldId id="305" r:id="rId12"/>
    <p:sldId id="306" r:id="rId13"/>
    <p:sldId id="308" r:id="rId14"/>
    <p:sldId id="309" r:id="rId15"/>
    <p:sldId id="310" r:id="rId16"/>
    <p:sldId id="311" r:id="rId17"/>
    <p:sldId id="312" r:id="rId18"/>
    <p:sldId id="315" r:id="rId19"/>
    <p:sldId id="316" r:id="rId20"/>
    <p:sldId id="313" r:id="rId21"/>
    <p:sldId id="314" r:id="rId22"/>
    <p:sldId id="319" r:id="rId23"/>
    <p:sldId id="320" r:id="rId24"/>
    <p:sldId id="317" r:id="rId25"/>
    <p:sldId id="318" r:id="rId26"/>
    <p:sldId id="321" r:id="rId27"/>
    <p:sldId id="322" r:id="rId28"/>
    <p:sldId id="323" r:id="rId29"/>
    <p:sldId id="324" r:id="rId30"/>
    <p:sldId id="256" r:id="rId31"/>
  </p:sldIdLst>
  <p:sldSz cx="9144000" cy="5143500" type="screen16x9"/>
  <p:notesSz cx="6858000" cy="9144000"/>
  <p:embeddedFontLst>
    <p:embeddedFont>
      <p:font typeface="Barlow" panose="00000500000000000000"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18E7EF0-30BA-47A9-9E73-536E6FB35545}">
  <a:tblStyle styleId="{918E7EF0-30BA-47A9-9E73-536E6FB3554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FAFD12A-2A65-4255-B111-476A2ECDBF96}"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4972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88576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34774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33695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40624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908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78769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07737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5720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37417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94158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92921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872900" y="-75"/>
            <a:ext cx="1271100" cy="5143500"/>
          </a:xfrm>
          <a:prstGeom prst="rect">
            <a:avLst/>
          </a:prstGeom>
          <a:solidFill>
            <a:schemeClr val="lt1"/>
          </a:solidFill>
          <a:ln>
            <a:noFill/>
          </a:ln>
          <a:effectLst>
            <a:outerShdw blurRad="285750" dist="190500" dir="108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241225" y="1310875"/>
            <a:ext cx="6509100" cy="2521800"/>
          </a:xfrm>
          <a:prstGeom prst="rect">
            <a:avLst/>
          </a:prstGeom>
          <a:solidFill>
            <a:schemeClr val="accent1"/>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2710225" y="1310850"/>
            <a:ext cx="5476800" cy="2521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3"/>
        <p:cNvGrpSpPr/>
        <p:nvPr/>
      </p:nvGrpSpPr>
      <p:grpSpPr>
        <a:xfrm>
          <a:off x="0" y="0"/>
          <a:ext cx="0" cy="0"/>
          <a:chOff x="0" y="0"/>
          <a:chExt cx="0" cy="0"/>
        </a:xfrm>
      </p:grpSpPr>
      <p:sp>
        <p:nvSpPr>
          <p:cNvPr id="14" name="Google Shape;14;p3"/>
          <p:cNvSpPr/>
          <p:nvPr/>
        </p:nvSpPr>
        <p:spPr>
          <a:xfrm>
            <a:off x="3047925" y="-75"/>
            <a:ext cx="6096000" cy="5143500"/>
          </a:xfrm>
          <a:prstGeom prst="rect">
            <a:avLst/>
          </a:prstGeom>
          <a:solidFill>
            <a:srgbClr val="FFFFFF"/>
          </a:solidFill>
          <a:ln>
            <a:noFill/>
          </a:ln>
          <a:effectLst>
            <a:outerShdw blurRad="285750" dist="190500" dir="108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p:nvPr/>
        </p:nvSpPr>
        <p:spPr>
          <a:xfrm>
            <a:off x="2241225" y="1770000"/>
            <a:ext cx="6509100" cy="1603500"/>
          </a:xfrm>
          <a:prstGeom prst="rect">
            <a:avLst/>
          </a:prstGeom>
          <a:solidFill>
            <a:schemeClr val="accent1"/>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txBox="1">
            <a:spLocks noGrp="1"/>
          </p:cNvSpPr>
          <p:nvPr>
            <p:ph type="ctrTitle"/>
          </p:nvPr>
        </p:nvSpPr>
        <p:spPr>
          <a:xfrm>
            <a:off x="2935400" y="1846200"/>
            <a:ext cx="5814900" cy="910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7" name="Google Shape;17;p3"/>
          <p:cNvSpPr txBox="1">
            <a:spLocks noGrp="1"/>
          </p:cNvSpPr>
          <p:nvPr>
            <p:ph type="subTitle" idx="1"/>
          </p:nvPr>
        </p:nvSpPr>
        <p:spPr>
          <a:xfrm>
            <a:off x="2935400" y="2604625"/>
            <a:ext cx="5814900" cy="451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1800"/>
              <a:buNone/>
              <a:defRPr sz="1800">
                <a:solidFill>
                  <a:schemeClr val="lt1"/>
                </a:solidFill>
              </a:defRPr>
            </a:lvl2pPr>
            <a:lvl3pPr lvl="2" rtl="0">
              <a:spcBef>
                <a:spcPts val="0"/>
              </a:spcBef>
              <a:spcAft>
                <a:spcPts val="0"/>
              </a:spcAft>
              <a:buClr>
                <a:schemeClr val="lt1"/>
              </a:buClr>
              <a:buSzPts val="1800"/>
              <a:buNone/>
              <a:defRPr sz="1800">
                <a:solidFill>
                  <a:schemeClr val="lt1"/>
                </a:solidFill>
              </a:defRPr>
            </a:lvl3pPr>
            <a:lvl4pPr lvl="3" rtl="0">
              <a:spcBef>
                <a:spcPts val="0"/>
              </a:spcBef>
              <a:spcAft>
                <a:spcPts val="0"/>
              </a:spcAft>
              <a:buClr>
                <a:schemeClr val="lt1"/>
              </a:buClr>
              <a:buSzPts val="1800"/>
              <a:buNone/>
              <a:defRPr sz="1800">
                <a:solidFill>
                  <a:schemeClr val="lt1"/>
                </a:solidFill>
              </a:defRPr>
            </a:lvl4pPr>
            <a:lvl5pPr lvl="4" rtl="0">
              <a:spcBef>
                <a:spcPts val="0"/>
              </a:spcBef>
              <a:spcAft>
                <a:spcPts val="0"/>
              </a:spcAft>
              <a:buClr>
                <a:schemeClr val="lt1"/>
              </a:buClr>
              <a:buSzPts val="1800"/>
              <a:buNone/>
              <a:defRPr sz="1800">
                <a:solidFill>
                  <a:schemeClr val="lt1"/>
                </a:solidFill>
              </a:defRPr>
            </a:lvl5pPr>
            <a:lvl6pPr lvl="5" rtl="0">
              <a:spcBef>
                <a:spcPts val="0"/>
              </a:spcBef>
              <a:spcAft>
                <a:spcPts val="0"/>
              </a:spcAft>
              <a:buClr>
                <a:schemeClr val="lt1"/>
              </a:buClr>
              <a:buSzPts val="1800"/>
              <a:buNone/>
              <a:defRPr sz="1800">
                <a:solidFill>
                  <a:schemeClr val="lt1"/>
                </a:solidFill>
              </a:defRPr>
            </a:lvl6pPr>
            <a:lvl7pPr lvl="6" rtl="0">
              <a:spcBef>
                <a:spcPts val="0"/>
              </a:spcBef>
              <a:spcAft>
                <a:spcPts val="0"/>
              </a:spcAft>
              <a:buClr>
                <a:schemeClr val="lt1"/>
              </a:buClr>
              <a:buSzPts val="1800"/>
              <a:buNone/>
              <a:defRPr sz="1800">
                <a:solidFill>
                  <a:schemeClr val="lt1"/>
                </a:solidFill>
              </a:defRPr>
            </a:lvl7pPr>
            <a:lvl8pPr lvl="7" rtl="0">
              <a:spcBef>
                <a:spcPts val="0"/>
              </a:spcBef>
              <a:spcAft>
                <a:spcPts val="0"/>
              </a:spcAft>
              <a:buClr>
                <a:schemeClr val="lt1"/>
              </a:buClr>
              <a:buSzPts val="1800"/>
              <a:buNone/>
              <a:defRPr sz="1800">
                <a:solidFill>
                  <a:schemeClr val="lt1"/>
                </a:solidFill>
              </a:defRPr>
            </a:lvl8pPr>
            <a:lvl9pPr lvl="8" rtl="0">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5"/>
        <p:cNvGrpSpPr/>
        <p:nvPr/>
      </p:nvGrpSpPr>
      <p:grpSpPr>
        <a:xfrm>
          <a:off x="0" y="0"/>
          <a:ext cx="0" cy="0"/>
          <a:chOff x="0" y="0"/>
          <a:chExt cx="0" cy="0"/>
        </a:xfrm>
      </p:grpSpPr>
      <p:sp>
        <p:nvSpPr>
          <p:cNvPr id="26" name="Google Shape;26;p5"/>
          <p:cNvSpPr/>
          <p:nvPr/>
        </p:nvSpPr>
        <p:spPr>
          <a:xfrm>
            <a:off x="1271100" y="-75"/>
            <a:ext cx="7872900" cy="5143500"/>
          </a:xfrm>
          <a:prstGeom prst="rect">
            <a:avLst/>
          </a:prstGeom>
          <a:solidFill>
            <a:srgbClr val="FFFFFF"/>
          </a:solidFill>
          <a:ln>
            <a:noFill/>
          </a:ln>
          <a:effectLst>
            <a:outerShdw blurRad="285750" dist="190500" dir="108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p:nvPr/>
        </p:nvSpPr>
        <p:spPr>
          <a:xfrm>
            <a:off x="8750300" y="4356125"/>
            <a:ext cx="393600" cy="3936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p:nvPr/>
        </p:nvSpPr>
        <p:spPr>
          <a:xfrm>
            <a:off x="877500" y="393525"/>
            <a:ext cx="7872900" cy="806700"/>
          </a:xfrm>
          <a:prstGeom prst="rect">
            <a:avLst/>
          </a:prstGeom>
          <a:solidFill>
            <a:schemeClr val="accent1"/>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title"/>
          </p:nvPr>
        </p:nvSpPr>
        <p:spPr>
          <a:xfrm>
            <a:off x="1182200" y="393475"/>
            <a:ext cx="6739500" cy="8067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0" name="Google Shape;30;p5"/>
          <p:cNvSpPr txBox="1">
            <a:spLocks noGrp="1"/>
          </p:cNvSpPr>
          <p:nvPr>
            <p:ph type="body" idx="1"/>
          </p:nvPr>
        </p:nvSpPr>
        <p:spPr>
          <a:xfrm>
            <a:off x="1556331" y="1349141"/>
            <a:ext cx="7085700" cy="2938500"/>
          </a:xfrm>
          <a:prstGeom prst="rect">
            <a:avLst/>
          </a:prstGeom>
        </p:spPr>
        <p:txBody>
          <a:bodyPr spcFirstLastPara="1" wrap="square" lIns="91425" tIns="91425" rIns="91425" bIns="91425" anchor="t" anchorCtr="0">
            <a:noAutofit/>
          </a:bodyPr>
          <a:lstStyle>
            <a:lvl1pPr marL="457200" lvl="0" indent="-393700">
              <a:spcBef>
                <a:spcPts val="600"/>
              </a:spcBef>
              <a:spcAft>
                <a:spcPts val="0"/>
              </a:spcAft>
              <a:buSzPts val="2600"/>
              <a:buChar char="▪"/>
              <a:defRPr/>
            </a:lvl1pPr>
            <a:lvl2pPr marL="914400" lvl="1" indent="-393700">
              <a:spcBef>
                <a:spcPts val="0"/>
              </a:spcBef>
              <a:spcAft>
                <a:spcPts val="0"/>
              </a:spcAft>
              <a:buSzPts val="2600"/>
              <a:buChar char="▫"/>
              <a:defRPr/>
            </a:lvl2pPr>
            <a:lvl3pPr marL="1371600" lvl="2" indent="-393700">
              <a:spcBef>
                <a:spcPts val="0"/>
              </a:spcBef>
              <a:spcAft>
                <a:spcPts val="0"/>
              </a:spcAft>
              <a:buSzPts val="2600"/>
              <a:buChar char="▫"/>
              <a:defRPr/>
            </a:lvl3pPr>
            <a:lvl4pPr marL="1828800" lvl="3" indent="-393700">
              <a:spcBef>
                <a:spcPts val="0"/>
              </a:spcBef>
              <a:spcAft>
                <a:spcPts val="0"/>
              </a:spcAft>
              <a:buSzPts val="2600"/>
              <a:buChar char="▫"/>
              <a:defRPr/>
            </a:lvl4pPr>
            <a:lvl5pPr marL="2286000" lvl="4" indent="-393700">
              <a:spcBef>
                <a:spcPts val="0"/>
              </a:spcBef>
              <a:spcAft>
                <a:spcPts val="0"/>
              </a:spcAft>
              <a:buSzPts val="2600"/>
              <a:buChar char="○"/>
              <a:defRPr/>
            </a:lvl5pPr>
            <a:lvl6pPr marL="2743200" lvl="5" indent="-393700">
              <a:spcBef>
                <a:spcPts val="0"/>
              </a:spcBef>
              <a:spcAft>
                <a:spcPts val="0"/>
              </a:spcAft>
              <a:buSzPts val="2600"/>
              <a:buChar char="■"/>
              <a:defRPr/>
            </a:lvl6pPr>
            <a:lvl7pPr marL="3200400" lvl="6" indent="-393700">
              <a:spcBef>
                <a:spcPts val="0"/>
              </a:spcBef>
              <a:spcAft>
                <a:spcPts val="0"/>
              </a:spcAft>
              <a:buSzPts val="2600"/>
              <a:buChar char="●"/>
              <a:defRPr/>
            </a:lvl7pPr>
            <a:lvl8pPr marL="3657600" lvl="7" indent="-393700">
              <a:spcBef>
                <a:spcPts val="0"/>
              </a:spcBef>
              <a:spcAft>
                <a:spcPts val="0"/>
              </a:spcAft>
              <a:buSzPts val="2600"/>
              <a:buChar char="○"/>
              <a:defRPr/>
            </a:lvl8pPr>
            <a:lvl9pPr marL="4114800" lvl="8" indent="-393700">
              <a:spcBef>
                <a:spcPts val="0"/>
              </a:spcBef>
              <a:spcAft>
                <a:spcPts val="0"/>
              </a:spcAft>
              <a:buSzPts val="2600"/>
              <a:buChar char="■"/>
              <a:defRPr/>
            </a:lvl9pPr>
          </a:lstStyle>
          <a:p>
            <a:endParaRPr/>
          </a:p>
        </p:txBody>
      </p:sp>
      <p:sp>
        <p:nvSpPr>
          <p:cNvPr id="31" name="Google Shape;31;p5"/>
          <p:cNvSpPr txBox="1">
            <a:spLocks noGrp="1"/>
          </p:cNvSpPr>
          <p:nvPr>
            <p:ph type="sldNum" idx="12"/>
          </p:nvPr>
        </p:nvSpPr>
        <p:spPr>
          <a:xfrm>
            <a:off x="8750400" y="4356225"/>
            <a:ext cx="393600" cy="393600"/>
          </a:xfrm>
          <a:prstGeom prst="rect">
            <a:avLst/>
          </a:prstGeom>
          <a:solidFill>
            <a:schemeClr val="accent1"/>
          </a:solidFill>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32" name="Google Shape;32;p5"/>
          <p:cNvSpPr/>
          <p:nvPr/>
        </p:nvSpPr>
        <p:spPr>
          <a:xfrm>
            <a:off x="7943750" y="393425"/>
            <a:ext cx="806700" cy="806700"/>
          </a:xfrm>
          <a:prstGeom prst="rect">
            <a:avLst/>
          </a:prstGeom>
          <a:solidFill>
            <a:srgbClr val="FFFFFF">
              <a:alpha val="52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1"/>
        <p:cNvGrpSpPr/>
        <p:nvPr/>
      </p:nvGrpSpPr>
      <p:grpSpPr>
        <a:xfrm>
          <a:off x="0" y="0"/>
          <a:ext cx="0" cy="0"/>
          <a:chOff x="0" y="0"/>
          <a:chExt cx="0" cy="0"/>
        </a:xfrm>
      </p:grpSpPr>
      <p:sp>
        <p:nvSpPr>
          <p:cNvPr id="42" name="Google Shape;42;p7"/>
          <p:cNvSpPr/>
          <p:nvPr/>
        </p:nvSpPr>
        <p:spPr>
          <a:xfrm>
            <a:off x="1271100" y="-75"/>
            <a:ext cx="7872900" cy="5143500"/>
          </a:xfrm>
          <a:prstGeom prst="rect">
            <a:avLst/>
          </a:prstGeom>
          <a:solidFill>
            <a:srgbClr val="FFFFFF"/>
          </a:solidFill>
          <a:ln>
            <a:noFill/>
          </a:ln>
          <a:effectLst>
            <a:outerShdw blurRad="285750" dist="190500" dir="108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7"/>
          <p:cNvSpPr/>
          <p:nvPr/>
        </p:nvSpPr>
        <p:spPr>
          <a:xfrm>
            <a:off x="8750300" y="4356125"/>
            <a:ext cx="393600" cy="3936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7"/>
          <p:cNvSpPr/>
          <p:nvPr/>
        </p:nvSpPr>
        <p:spPr>
          <a:xfrm>
            <a:off x="877500" y="393525"/>
            <a:ext cx="7872900" cy="806700"/>
          </a:xfrm>
          <a:prstGeom prst="rect">
            <a:avLst/>
          </a:prstGeom>
          <a:solidFill>
            <a:schemeClr val="accent1"/>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7"/>
          <p:cNvSpPr txBox="1">
            <a:spLocks noGrp="1"/>
          </p:cNvSpPr>
          <p:nvPr>
            <p:ph type="title"/>
          </p:nvPr>
        </p:nvSpPr>
        <p:spPr>
          <a:xfrm>
            <a:off x="1182200" y="393475"/>
            <a:ext cx="6739500" cy="806700"/>
          </a:xfrm>
          <a:prstGeom prst="rect">
            <a:avLst/>
          </a:prstGeom>
          <a:noFill/>
        </p:spPr>
        <p:txBody>
          <a:bodyPr spcFirstLastPara="1" wrap="square" lIns="91425" tIns="91425" rIns="91425" bIns="91425" anchor="ctr"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46" name="Google Shape;46;p7"/>
          <p:cNvSpPr txBox="1">
            <a:spLocks noGrp="1"/>
          </p:cNvSpPr>
          <p:nvPr>
            <p:ph type="body" idx="1"/>
          </p:nvPr>
        </p:nvSpPr>
        <p:spPr>
          <a:xfrm>
            <a:off x="1576275" y="1367175"/>
            <a:ext cx="3482400" cy="3382500"/>
          </a:xfrm>
          <a:prstGeom prst="rect">
            <a:avLst/>
          </a:prstGeom>
        </p:spPr>
        <p:txBody>
          <a:bodyPr spcFirstLastPara="1" wrap="square" lIns="91425" tIns="91425" rIns="91425" bIns="91425" anchor="t" anchorCtr="0">
            <a:noAutofit/>
          </a:bodyPr>
          <a:lstStyle>
            <a:lvl1pPr marL="457200" lvl="0" indent="-368300">
              <a:spcBef>
                <a:spcPts val="600"/>
              </a:spcBef>
              <a:spcAft>
                <a:spcPts val="0"/>
              </a:spcAft>
              <a:buSzPts val="2200"/>
              <a:buChar char="▪"/>
              <a:defRPr sz="2200"/>
            </a:lvl1pPr>
            <a:lvl2pPr marL="914400" lvl="1" indent="-368300">
              <a:spcBef>
                <a:spcPts val="0"/>
              </a:spcBef>
              <a:spcAft>
                <a:spcPts val="0"/>
              </a:spcAft>
              <a:buSzPts val="2200"/>
              <a:buChar char="▫"/>
              <a:defRPr sz="2200"/>
            </a:lvl2pPr>
            <a:lvl3pPr marL="1371600" lvl="2" indent="-368300">
              <a:spcBef>
                <a:spcPts val="0"/>
              </a:spcBef>
              <a:spcAft>
                <a:spcPts val="0"/>
              </a:spcAft>
              <a:buSzPts val="2200"/>
              <a:buChar char="▫"/>
              <a:defRPr sz="2200"/>
            </a:lvl3pPr>
            <a:lvl4pPr marL="1828800" lvl="3" indent="-368300">
              <a:spcBef>
                <a:spcPts val="0"/>
              </a:spcBef>
              <a:spcAft>
                <a:spcPts val="0"/>
              </a:spcAft>
              <a:buSzPts val="2200"/>
              <a:buChar char="▫"/>
              <a:defRPr sz="2200"/>
            </a:lvl4pPr>
            <a:lvl5pPr marL="2286000" lvl="4" indent="-368300">
              <a:spcBef>
                <a:spcPts val="0"/>
              </a:spcBef>
              <a:spcAft>
                <a:spcPts val="0"/>
              </a:spcAft>
              <a:buSzPts val="2200"/>
              <a:buChar char="○"/>
              <a:defRPr sz="2200"/>
            </a:lvl5pPr>
            <a:lvl6pPr marL="2743200" lvl="5" indent="-368300">
              <a:spcBef>
                <a:spcPts val="0"/>
              </a:spcBef>
              <a:spcAft>
                <a:spcPts val="0"/>
              </a:spcAft>
              <a:buSzPts val="2200"/>
              <a:buChar char="■"/>
              <a:defRPr sz="2200"/>
            </a:lvl6pPr>
            <a:lvl7pPr marL="3200400" lvl="6" indent="-368300">
              <a:spcBef>
                <a:spcPts val="0"/>
              </a:spcBef>
              <a:spcAft>
                <a:spcPts val="0"/>
              </a:spcAft>
              <a:buSzPts val="2200"/>
              <a:buChar char="●"/>
              <a:defRPr sz="2200"/>
            </a:lvl7pPr>
            <a:lvl8pPr marL="3657600" lvl="7" indent="-368300">
              <a:spcBef>
                <a:spcPts val="0"/>
              </a:spcBef>
              <a:spcAft>
                <a:spcPts val="0"/>
              </a:spcAft>
              <a:buSzPts val="2200"/>
              <a:buChar char="○"/>
              <a:defRPr sz="2200"/>
            </a:lvl8pPr>
            <a:lvl9pPr marL="4114800" lvl="8" indent="-368300">
              <a:spcBef>
                <a:spcPts val="0"/>
              </a:spcBef>
              <a:spcAft>
                <a:spcPts val="0"/>
              </a:spcAft>
              <a:buSzPts val="2200"/>
              <a:buChar char="■"/>
              <a:defRPr sz="2200"/>
            </a:lvl9pPr>
          </a:lstStyle>
          <a:p>
            <a:endParaRPr/>
          </a:p>
        </p:txBody>
      </p:sp>
      <p:sp>
        <p:nvSpPr>
          <p:cNvPr id="47" name="Google Shape;47;p7"/>
          <p:cNvSpPr txBox="1">
            <a:spLocks noGrp="1"/>
          </p:cNvSpPr>
          <p:nvPr>
            <p:ph type="body" idx="2"/>
          </p:nvPr>
        </p:nvSpPr>
        <p:spPr>
          <a:xfrm>
            <a:off x="5268071" y="1367175"/>
            <a:ext cx="3482400" cy="3382500"/>
          </a:xfrm>
          <a:prstGeom prst="rect">
            <a:avLst/>
          </a:prstGeom>
        </p:spPr>
        <p:txBody>
          <a:bodyPr spcFirstLastPara="1" wrap="square" lIns="91425" tIns="91425" rIns="91425" bIns="91425" anchor="t" anchorCtr="0">
            <a:noAutofit/>
          </a:bodyPr>
          <a:lstStyle>
            <a:lvl1pPr marL="457200" lvl="0" indent="-368300">
              <a:spcBef>
                <a:spcPts val="600"/>
              </a:spcBef>
              <a:spcAft>
                <a:spcPts val="0"/>
              </a:spcAft>
              <a:buSzPts val="2200"/>
              <a:buChar char="▪"/>
              <a:defRPr sz="2200"/>
            </a:lvl1pPr>
            <a:lvl2pPr marL="914400" lvl="1" indent="-368300">
              <a:spcBef>
                <a:spcPts val="0"/>
              </a:spcBef>
              <a:spcAft>
                <a:spcPts val="0"/>
              </a:spcAft>
              <a:buSzPts val="2200"/>
              <a:buChar char="▫"/>
              <a:defRPr sz="2200"/>
            </a:lvl2pPr>
            <a:lvl3pPr marL="1371600" lvl="2" indent="-368300">
              <a:spcBef>
                <a:spcPts val="0"/>
              </a:spcBef>
              <a:spcAft>
                <a:spcPts val="0"/>
              </a:spcAft>
              <a:buSzPts val="2200"/>
              <a:buChar char="▫"/>
              <a:defRPr sz="2200"/>
            </a:lvl3pPr>
            <a:lvl4pPr marL="1828800" lvl="3" indent="-368300">
              <a:spcBef>
                <a:spcPts val="0"/>
              </a:spcBef>
              <a:spcAft>
                <a:spcPts val="0"/>
              </a:spcAft>
              <a:buSzPts val="2200"/>
              <a:buChar char="▫"/>
              <a:defRPr sz="2200"/>
            </a:lvl4pPr>
            <a:lvl5pPr marL="2286000" lvl="4" indent="-368300">
              <a:spcBef>
                <a:spcPts val="0"/>
              </a:spcBef>
              <a:spcAft>
                <a:spcPts val="0"/>
              </a:spcAft>
              <a:buSzPts val="2200"/>
              <a:buChar char="○"/>
              <a:defRPr sz="2200"/>
            </a:lvl5pPr>
            <a:lvl6pPr marL="2743200" lvl="5" indent="-368300">
              <a:spcBef>
                <a:spcPts val="0"/>
              </a:spcBef>
              <a:spcAft>
                <a:spcPts val="0"/>
              </a:spcAft>
              <a:buSzPts val="2200"/>
              <a:buChar char="■"/>
              <a:defRPr sz="2200"/>
            </a:lvl6pPr>
            <a:lvl7pPr marL="3200400" lvl="6" indent="-368300">
              <a:spcBef>
                <a:spcPts val="0"/>
              </a:spcBef>
              <a:spcAft>
                <a:spcPts val="0"/>
              </a:spcAft>
              <a:buSzPts val="2200"/>
              <a:buChar char="●"/>
              <a:defRPr sz="2200"/>
            </a:lvl7pPr>
            <a:lvl8pPr marL="3657600" lvl="7" indent="-368300">
              <a:spcBef>
                <a:spcPts val="0"/>
              </a:spcBef>
              <a:spcAft>
                <a:spcPts val="0"/>
              </a:spcAft>
              <a:buSzPts val="2200"/>
              <a:buChar char="○"/>
              <a:defRPr sz="2200"/>
            </a:lvl8pPr>
            <a:lvl9pPr marL="4114800" lvl="8" indent="-368300">
              <a:spcBef>
                <a:spcPts val="0"/>
              </a:spcBef>
              <a:spcAft>
                <a:spcPts val="0"/>
              </a:spcAft>
              <a:buSzPts val="2200"/>
              <a:buChar char="■"/>
              <a:defRPr sz="2200"/>
            </a:lvl9pPr>
          </a:lstStyle>
          <a:p>
            <a:endParaRPr/>
          </a:p>
        </p:txBody>
      </p:sp>
      <p:sp>
        <p:nvSpPr>
          <p:cNvPr id="48" name="Google Shape;48;p7"/>
          <p:cNvSpPr txBox="1">
            <a:spLocks noGrp="1"/>
          </p:cNvSpPr>
          <p:nvPr>
            <p:ph type="sldNum" idx="12"/>
          </p:nvPr>
        </p:nvSpPr>
        <p:spPr>
          <a:xfrm>
            <a:off x="8750400" y="4356225"/>
            <a:ext cx="393600" cy="393600"/>
          </a:xfrm>
          <a:prstGeom prst="rect">
            <a:avLst/>
          </a:prstGeom>
          <a:solidFill>
            <a:schemeClr val="accent1"/>
          </a:solidFill>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49" name="Google Shape;49;p7"/>
          <p:cNvSpPr/>
          <p:nvPr/>
        </p:nvSpPr>
        <p:spPr>
          <a:xfrm>
            <a:off x="7943750" y="393425"/>
            <a:ext cx="806700" cy="806700"/>
          </a:xfrm>
          <a:prstGeom prst="rect">
            <a:avLst/>
          </a:prstGeom>
          <a:solidFill>
            <a:srgbClr val="FFFFFF">
              <a:alpha val="52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4"/>
        <p:cNvGrpSpPr/>
        <p:nvPr/>
      </p:nvGrpSpPr>
      <p:grpSpPr>
        <a:xfrm>
          <a:off x="0" y="0"/>
          <a:ext cx="0" cy="0"/>
          <a:chOff x="0" y="0"/>
          <a:chExt cx="0" cy="0"/>
        </a:xfrm>
      </p:grpSpPr>
      <p:sp>
        <p:nvSpPr>
          <p:cNvPr id="75" name="Google Shape;75;p11"/>
          <p:cNvSpPr/>
          <p:nvPr/>
        </p:nvSpPr>
        <p:spPr>
          <a:xfrm>
            <a:off x="1271100" y="-75"/>
            <a:ext cx="7872900" cy="5143500"/>
          </a:xfrm>
          <a:prstGeom prst="rect">
            <a:avLst/>
          </a:prstGeom>
          <a:solidFill>
            <a:srgbClr val="FFFFFF"/>
          </a:solidFill>
          <a:ln>
            <a:noFill/>
          </a:ln>
          <a:effectLst>
            <a:outerShdw blurRad="285750" dist="190500" dir="108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a:off x="8750300" y="4356125"/>
            <a:ext cx="393600" cy="3936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1"/>
          <p:cNvSpPr txBox="1">
            <a:spLocks noGrp="1"/>
          </p:cNvSpPr>
          <p:nvPr>
            <p:ph type="sldNum" idx="12"/>
          </p:nvPr>
        </p:nvSpPr>
        <p:spPr>
          <a:xfrm>
            <a:off x="8750400" y="4356225"/>
            <a:ext cx="393600" cy="393600"/>
          </a:xfrm>
          <a:prstGeom prst="rect">
            <a:avLst/>
          </a:prstGeom>
          <a:solidFill>
            <a:schemeClr val="accent1"/>
          </a:solidFill>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7">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82200" y="393475"/>
            <a:ext cx="6739500" cy="806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400"/>
              <a:buFont typeface="Barlow"/>
              <a:buNone/>
              <a:defRPr sz="2400" b="1">
                <a:solidFill>
                  <a:schemeClr val="lt1"/>
                </a:solidFill>
                <a:latin typeface="Barlow"/>
                <a:ea typeface="Barlow"/>
                <a:cs typeface="Barlow"/>
                <a:sym typeface="Barlow"/>
              </a:defRPr>
            </a:lvl1pPr>
            <a:lvl2pPr lvl="1">
              <a:spcBef>
                <a:spcPts val="0"/>
              </a:spcBef>
              <a:spcAft>
                <a:spcPts val="0"/>
              </a:spcAft>
              <a:buClr>
                <a:schemeClr val="lt1"/>
              </a:buClr>
              <a:buSzPts val="2400"/>
              <a:buFont typeface="Barlow"/>
              <a:buNone/>
              <a:defRPr sz="2400" b="1">
                <a:solidFill>
                  <a:schemeClr val="lt1"/>
                </a:solidFill>
                <a:latin typeface="Barlow"/>
                <a:ea typeface="Barlow"/>
                <a:cs typeface="Barlow"/>
                <a:sym typeface="Barlow"/>
              </a:defRPr>
            </a:lvl2pPr>
            <a:lvl3pPr lvl="2">
              <a:spcBef>
                <a:spcPts val="0"/>
              </a:spcBef>
              <a:spcAft>
                <a:spcPts val="0"/>
              </a:spcAft>
              <a:buClr>
                <a:schemeClr val="lt1"/>
              </a:buClr>
              <a:buSzPts val="2400"/>
              <a:buFont typeface="Barlow"/>
              <a:buNone/>
              <a:defRPr sz="2400" b="1">
                <a:solidFill>
                  <a:schemeClr val="lt1"/>
                </a:solidFill>
                <a:latin typeface="Barlow"/>
                <a:ea typeface="Barlow"/>
                <a:cs typeface="Barlow"/>
                <a:sym typeface="Barlow"/>
              </a:defRPr>
            </a:lvl3pPr>
            <a:lvl4pPr lvl="3">
              <a:spcBef>
                <a:spcPts val="0"/>
              </a:spcBef>
              <a:spcAft>
                <a:spcPts val="0"/>
              </a:spcAft>
              <a:buClr>
                <a:schemeClr val="lt1"/>
              </a:buClr>
              <a:buSzPts val="2400"/>
              <a:buFont typeface="Barlow"/>
              <a:buNone/>
              <a:defRPr sz="2400" b="1">
                <a:solidFill>
                  <a:schemeClr val="lt1"/>
                </a:solidFill>
                <a:latin typeface="Barlow"/>
                <a:ea typeface="Barlow"/>
                <a:cs typeface="Barlow"/>
                <a:sym typeface="Barlow"/>
              </a:defRPr>
            </a:lvl4pPr>
            <a:lvl5pPr lvl="4">
              <a:spcBef>
                <a:spcPts val="0"/>
              </a:spcBef>
              <a:spcAft>
                <a:spcPts val="0"/>
              </a:spcAft>
              <a:buClr>
                <a:schemeClr val="lt1"/>
              </a:buClr>
              <a:buSzPts val="2400"/>
              <a:buFont typeface="Barlow"/>
              <a:buNone/>
              <a:defRPr sz="2400" b="1">
                <a:solidFill>
                  <a:schemeClr val="lt1"/>
                </a:solidFill>
                <a:latin typeface="Barlow"/>
                <a:ea typeface="Barlow"/>
                <a:cs typeface="Barlow"/>
                <a:sym typeface="Barlow"/>
              </a:defRPr>
            </a:lvl5pPr>
            <a:lvl6pPr lvl="5">
              <a:spcBef>
                <a:spcPts val="0"/>
              </a:spcBef>
              <a:spcAft>
                <a:spcPts val="0"/>
              </a:spcAft>
              <a:buClr>
                <a:schemeClr val="lt1"/>
              </a:buClr>
              <a:buSzPts val="2400"/>
              <a:buFont typeface="Barlow"/>
              <a:buNone/>
              <a:defRPr sz="2400" b="1">
                <a:solidFill>
                  <a:schemeClr val="lt1"/>
                </a:solidFill>
                <a:latin typeface="Barlow"/>
                <a:ea typeface="Barlow"/>
                <a:cs typeface="Barlow"/>
                <a:sym typeface="Barlow"/>
              </a:defRPr>
            </a:lvl6pPr>
            <a:lvl7pPr lvl="6">
              <a:spcBef>
                <a:spcPts val="0"/>
              </a:spcBef>
              <a:spcAft>
                <a:spcPts val="0"/>
              </a:spcAft>
              <a:buClr>
                <a:schemeClr val="lt1"/>
              </a:buClr>
              <a:buSzPts val="2400"/>
              <a:buFont typeface="Barlow"/>
              <a:buNone/>
              <a:defRPr sz="2400" b="1">
                <a:solidFill>
                  <a:schemeClr val="lt1"/>
                </a:solidFill>
                <a:latin typeface="Barlow"/>
                <a:ea typeface="Barlow"/>
                <a:cs typeface="Barlow"/>
                <a:sym typeface="Barlow"/>
              </a:defRPr>
            </a:lvl7pPr>
            <a:lvl8pPr lvl="7">
              <a:spcBef>
                <a:spcPts val="0"/>
              </a:spcBef>
              <a:spcAft>
                <a:spcPts val="0"/>
              </a:spcAft>
              <a:buClr>
                <a:schemeClr val="lt1"/>
              </a:buClr>
              <a:buSzPts val="2400"/>
              <a:buFont typeface="Barlow"/>
              <a:buNone/>
              <a:defRPr sz="2400" b="1">
                <a:solidFill>
                  <a:schemeClr val="lt1"/>
                </a:solidFill>
                <a:latin typeface="Barlow"/>
                <a:ea typeface="Barlow"/>
                <a:cs typeface="Barlow"/>
                <a:sym typeface="Barlow"/>
              </a:defRPr>
            </a:lvl8pPr>
            <a:lvl9pPr lvl="8">
              <a:spcBef>
                <a:spcPts val="0"/>
              </a:spcBef>
              <a:spcAft>
                <a:spcPts val="0"/>
              </a:spcAft>
              <a:buClr>
                <a:schemeClr val="lt1"/>
              </a:buClr>
              <a:buSzPts val="2400"/>
              <a:buFont typeface="Barlow"/>
              <a:buNone/>
              <a:defRPr sz="2400" b="1">
                <a:solidFill>
                  <a:schemeClr val="lt1"/>
                </a:solidFill>
                <a:latin typeface="Barlow"/>
                <a:ea typeface="Barlow"/>
                <a:cs typeface="Barlow"/>
                <a:sym typeface="Barlow"/>
              </a:defRPr>
            </a:lvl9pPr>
          </a:lstStyle>
          <a:p>
            <a:endParaRPr/>
          </a:p>
        </p:txBody>
      </p:sp>
      <p:sp>
        <p:nvSpPr>
          <p:cNvPr id="7" name="Google Shape;7;p1"/>
          <p:cNvSpPr txBox="1">
            <a:spLocks noGrp="1"/>
          </p:cNvSpPr>
          <p:nvPr>
            <p:ph type="body" idx="1"/>
          </p:nvPr>
        </p:nvSpPr>
        <p:spPr>
          <a:xfrm>
            <a:off x="1556331" y="1349141"/>
            <a:ext cx="7085700" cy="2938500"/>
          </a:xfrm>
          <a:prstGeom prst="rect">
            <a:avLst/>
          </a:prstGeom>
          <a:noFill/>
          <a:ln>
            <a:noFill/>
          </a:ln>
        </p:spPr>
        <p:txBody>
          <a:bodyPr spcFirstLastPara="1" wrap="square" lIns="91425" tIns="91425" rIns="91425" bIns="91425" anchor="t" anchorCtr="0">
            <a:noAutofit/>
          </a:bodyPr>
          <a:lstStyle>
            <a:lvl1pPr marL="457200" lvl="0" indent="-393700">
              <a:spcBef>
                <a:spcPts val="600"/>
              </a:spcBef>
              <a:spcAft>
                <a:spcPts val="0"/>
              </a:spcAft>
              <a:buClr>
                <a:schemeClr val="dk2"/>
              </a:buClr>
              <a:buSzPts val="2600"/>
              <a:buFont typeface="Barlow"/>
              <a:buChar char="▪"/>
              <a:defRPr sz="2600">
                <a:solidFill>
                  <a:schemeClr val="dk1"/>
                </a:solidFill>
                <a:latin typeface="Barlow"/>
                <a:ea typeface="Barlow"/>
                <a:cs typeface="Barlow"/>
                <a:sym typeface="Barlow"/>
              </a:defRPr>
            </a:lvl1pPr>
            <a:lvl2pPr marL="914400" lvl="1" indent="-393700">
              <a:spcBef>
                <a:spcPts val="0"/>
              </a:spcBef>
              <a:spcAft>
                <a:spcPts val="0"/>
              </a:spcAft>
              <a:buClr>
                <a:schemeClr val="dk2"/>
              </a:buClr>
              <a:buSzPts val="2600"/>
              <a:buFont typeface="Barlow"/>
              <a:buChar char="▫"/>
              <a:defRPr sz="2600">
                <a:solidFill>
                  <a:schemeClr val="dk1"/>
                </a:solidFill>
                <a:latin typeface="Barlow"/>
                <a:ea typeface="Barlow"/>
                <a:cs typeface="Barlow"/>
                <a:sym typeface="Barlow"/>
              </a:defRPr>
            </a:lvl2pPr>
            <a:lvl3pPr marL="1371600" lvl="2" indent="-393700">
              <a:spcBef>
                <a:spcPts val="0"/>
              </a:spcBef>
              <a:spcAft>
                <a:spcPts val="0"/>
              </a:spcAft>
              <a:buClr>
                <a:schemeClr val="dk2"/>
              </a:buClr>
              <a:buSzPts val="2600"/>
              <a:buFont typeface="Barlow"/>
              <a:buChar char="▫"/>
              <a:defRPr sz="2600">
                <a:solidFill>
                  <a:schemeClr val="dk1"/>
                </a:solidFill>
                <a:latin typeface="Barlow"/>
                <a:ea typeface="Barlow"/>
                <a:cs typeface="Barlow"/>
                <a:sym typeface="Barlow"/>
              </a:defRPr>
            </a:lvl3pPr>
            <a:lvl4pPr marL="1828800" lvl="3" indent="-393700">
              <a:spcBef>
                <a:spcPts val="0"/>
              </a:spcBef>
              <a:spcAft>
                <a:spcPts val="0"/>
              </a:spcAft>
              <a:buClr>
                <a:schemeClr val="dk1"/>
              </a:buClr>
              <a:buSzPts val="2600"/>
              <a:buFont typeface="Barlow"/>
              <a:buChar char="▫"/>
              <a:defRPr sz="2600">
                <a:solidFill>
                  <a:schemeClr val="dk1"/>
                </a:solidFill>
                <a:latin typeface="Barlow"/>
                <a:ea typeface="Barlow"/>
                <a:cs typeface="Barlow"/>
                <a:sym typeface="Barlow"/>
              </a:defRPr>
            </a:lvl4pPr>
            <a:lvl5pPr marL="2286000" lvl="4" indent="-393700">
              <a:spcBef>
                <a:spcPts val="0"/>
              </a:spcBef>
              <a:spcAft>
                <a:spcPts val="0"/>
              </a:spcAft>
              <a:buClr>
                <a:schemeClr val="dk1"/>
              </a:buClr>
              <a:buSzPts val="2600"/>
              <a:buFont typeface="Barlow"/>
              <a:buChar char="○"/>
              <a:defRPr sz="2600">
                <a:solidFill>
                  <a:schemeClr val="dk1"/>
                </a:solidFill>
                <a:latin typeface="Barlow"/>
                <a:ea typeface="Barlow"/>
                <a:cs typeface="Barlow"/>
                <a:sym typeface="Barlow"/>
              </a:defRPr>
            </a:lvl5pPr>
            <a:lvl6pPr marL="2743200" lvl="5" indent="-393700">
              <a:spcBef>
                <a:spcPts val="0"/>
              </a:spcBef>
              <a:spcAft>
                <a:spcPts val="0"/>
              </a:spcAft>
              <a:buClr>
                <a:schemeClr val="dk1"/>
              </a:buClr>
              <a:buSzPts val="2600"/>
              <a:buFont typeface="Barlow"/>
              <a:buChar char="■"/>
              <a:defRPr sz="2600">
                <a:solidFill>
                  <a:schemeClr val="dk1"/>
                </a:solidFill>
                <a:latin typeface="Barlow"/>
                <a:ea typeface="Barlow"/>
                <a:cs typeface="Barlow"/>
                <a:sym typeface="Barlow"/>
              </a:defRPr>
            </a:lvl6pPr>
            <a:lvl7pPr marL="3200400" lvl="6" indent="-393700">
              <a:spcBef>
                <a:spcPts val="0"/>
              </a:spcBef>
              <a:spcAft>
                <a:spcPts val="0"/>
              </a:spcAft>
              <a:buClr>
                <a:schemeClr val="dk1"/>
              </a:buClr>
              <a:buSzPts val="2600"/>
              <a:buFont typeface="Barlow"/>
              <a:buChar char="●"/>
              <a:defRPr sz="2600">
                <a:solidFill>
                  <a:schemeClr val="dk1"/>
                </a:solidFill>
                <a:latin typeface="Barlow"/>
                <a:ea typeface="Barlow"/>
                <a:cs typeface="Barlow"/>
                <a:sym typeface="Barlow"/>
              </a:defRPr>
            </a:lvl7pPr>
            <a:lvl8pPr marL="3657600" lvl="7" indent="-393700">
              <a:spcBef>
                <a:spcPts val="0"/>
              </a:spcBef>
              <a:spcAft>
                <a:spcPts val="0"/>
              </a:spcAft>
              <a:buClr>
                <a:schemeClr val="dk1"/>
              </a:buClr>
              <a:buSzPts val="2600"/>
              <a:buFont typeface="Barlow"/>
              <a:buChar char="○"/>
              <a:defRPr sz="2600">
                <a:solidFill>
                  <a:schemeClr val="dk1"/>
                </a:solidFill>
                <a:latin typeface="Barlow"/>
                <a:ea typeface="Barlow"/>
                <a:cs typeface="Barlow"/>
                <a:sym typeface="Barlow"/>
              </a:defRPr>
            </a:lvl8pPr>
            <a:lvl9pPr marL="4114800" lvl="8" indent="-393700">
              <a:spcBef>
                <a:spcPts val="0"/>
              </a:spcBef>
              <a:spcAft>
                <a:spcPts val="0"/>
              </a:spcAft>
              <a:buClr>
                <a:schemeClr val="dk1"/>
              </a:buClr>
              <a:buSzPts val="2600"/>
              <a:buFont typeface="Barlow"/>
              <a:buChar char="■"/>
              <a:defRPr sz="2600">
                <a:solidFill>
                  <a:schemeClr val="dk1"/>
                </a:solidFill>
                <a:latin typeface="Barlow"/>
                <a:ea typeface="Barlow"/>
                <a:cs typeface="Barlow"/>
                <a:sym typeface="Barlow"/>
              </a:defRPr>
            </a:lvl9pPr>
          </a:lstStyle>
          <a:p>
            <a:endParaRPr/>
          </a:p>
        </p:txBody>
      </p:sp>
      <p:sp>
        <p:nvSpPr>
          <p:cNvPr id="8" name="Google Shape;8;p1"/>
          <p:cNvSpPr txBox="1">
            <a:spLocks noGrp="1"/>
          </p:cNvSpPr>
          <p:nvPr>
            <p:ph type="sldNum" idx="12"/>
          </p:nvPr>
        </p:nvSpPr>
        <p:spPr>
          <a:xfrm>
            <a:off x="8750400" y="4356225"/>
            <a:ext cx="393600" cy="393600"/>
          </a:xfrm>
          <a:prstGeom prst="rect">
            <a:avLst/>
          </a:prstGeom>
          <a:noFill/>
          <a:ln>
            <a:noFill/>
          </a:ln>
        </p:spPr>
        <p:txBody>
          <a:bodyPr spcFirstLastPara="1" wrap="square" lIns="91425" tIns="91425" rIns="91425" bIns="91425" anchor="ctr" anchorCtr="0">
            <a:noAutofit/>
          </a:bodyPr>
          <a:lstStyle>
            <a:lvl1pPr lvl="0" algn="ctr">
              <a:buNone/>
              <a:defRPr sz="1200" b="1">
                <a:solidFill>
                  <a:schemeClr val="lt1"/>
                </a:solidFill>
                <a:latin typeface="Barlow"/>
                <a:ea typeface="Barlow"/>
                <a:cs typeface="Barlow"/>
                <a:sym typeface="Barlow"/>
              </a:defRPr>
            </a:lvl1pPr>
            <a:lvl2pPr lvl="1" algn="ctr">
              <a:buNone/>
              <a:defRPr sz="1200" b="1">
                <a:solidFill>
                  <a:schemeClr val="lt1"/>
                </a:solidFill>
                <a:latin typeface="Barlow"/>
                <a:ea typeface="Barlow"/>
                <a:cs typeface="Barlow"/>
                <a:sym typeface="Barlow"/>
              </a:defRPr>
            </a:lvl2pPr>
            <a:lvl3pPr lvl="2" algn="ctr">
              <a:buNone/>
              <a:defRPr sz="1200" b="1">
                <a:solidFill>
                  <a:schemeClr val="lt1"/>
                </a:solidFill>
                <a:latin typeface="Barlow"/>
                <a:ea typeface="Barlow"/>
                <a:cs typeface="Barlow"/>
                <a:sym typeface="Barlow"/>
              </a:defRPr>
            </a:lvl3pPr>
            <a:lvl4pPr lvl="3" algn="ctr">
              <a:buNone/>
              <a:defRPr sz="1200" b="1">
                <a:solidFill>
                  <a:schemeClr val="lt1"/>
                </a:solidFill>
                <a:latin typeface="Barlow"/>
                <a:ea typeface="Barlow"/>
                <a:cs typeface="Barlow"/>
                <a:sym typeface="Barlow"/>
              </a:defRPr>
            </a:lvl4pPr>
            <a:lvl5pPr lvl="4" algn="ctr">
              <a:buNone/>
              <a:defRPr sz="1200" b="1">
                <a:solidFill>
                  <a:schemeClr val="lt1"/>
                </a:solidFill>
                <a:latin typeface="Barlow"/>
                <a:ea typeface="Barlow"/>
                <a:cs typeface="Barlow"/>
                <a:sym typeface="Barlow"/>
              </a:defRPr>
            </a:lvl5pPr>
            <a:lvl6pPr lvl="5" algn="ctr">
              <a:buNone/>
              <a:defRPr sz="1200" b="1">
                <a:solidFill>
                  <a:schemeClr val="lt1"/>
                </a:solidFill>
                <a:latin typeface="Barlow"/>
                <a:ea typeface="Barlow"/>
                <a:cs typeface="Barlow"/>
                <a:sym typeface="Barlow"/>
              </a:defRPr>
            </a:lvl6pPr>
            <a:lvl7pPr lvl="6" algn="ctr">
              <a:buNone/>
              <a:defRPr sz="1200" b="1">
                <a:solidFill>
                  <a:schemeClr val="lt1"/>
                </a:solidFill>
                <a:latin typeface="Barlow"/>
                <a:ea typeface="Barlow"/>
                <a:cs typeface="Barlow"/>
                <a:sym typeface="Barlow"/>
              </a:defRPr>
            </a:lvl7pPr>
            <a:lvl8pPr lvl="7" algn="ctr">
              <a:buNone/>
              <a:defRPr sz="1200" b="1">
                <a:solidFill>
                  <a:schemeClr val="lt1"/>
                </a:solidFill>
                <a:latin typeface="Barlow"/>
                <a:ea typeface="Barlow"/>
                <a:cs typeface="Barlow"/>
                <a:sym typeface="Barlow"/>
              </a:defRPr>
            </a:lvl8pPr>
            <a:lvl9pPr lvl="8" algn="ctr">
              <a:buNone/>
              <a:defRPr sz="1200" b="1">
                <a:solidFill>
                  <a:schemeClr val="lt1"/>
                </a:solidFill>
                <a:latin typeface="Barlow"/>
                <a:ea typeface="Barlow"/>
                <a:cs typeface="Barlow"/>
                <a:sym typeface="Barlow"/>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7"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ctrTitle"/>
          </p:nvPr>
        </p:nvSpPr>
        <p:spPr>
          <a:xfrm>
            <a:off x="2710225" y="1310850"/>
            <a:ext cx="5476800" cy="252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TY MAJOR PROJECT REVIEW</a:t>
            </a:r>
            <a:endParaRPr dirty="0"/>
          </a:p>
        </p:txBody>
      </p:sp>
    </p:spTree>
    <p:extLst>
      <p:ext uri="{BB962C8B-B14F-4D97-AF65-F5344CB8AC3E}">
        <p14:creationId xmlns:p14="http://schemas.microsoft.com/office/powerpoint/2010/main" val="9374965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D9A4235-1628-507F-DBC0-9B42FA8BE19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10</a:t>
            </a:fld>
            <a:endParaRPr lang="en"/>
          </a:p>
        </p:txBody>
      </p:sp>
      <p:graphicFrame>
        <p:nvGraphicFramePr>
          <p:cNvPr id="3" name="Table 2">
            <a:extLst>
              <a:ext uri="{FF2B5EF4-FFF2-40B4-BE49-F238E27FC236}">
                <a16:creationId xmlns:a16="http://schemas.microsoft.com/office/drawing/2014/main" id="{27A1E51D-80D7-184B-C688-AFA267A9F4B3}"/>
              </a:ext>
            </a:extLst>
          </p:cNvPr>
          <p:cNvGraphicFramePr>
            <a:graphicFrameLocks noGrp="1"/>
          </p:cNvGraphicFramePr>
          <p:nvPr>
            <p:extLst>
              <p:ext uri="{D42A27DB-BD31-4B8C-83A1-F6EECF244321}">
                <p14:modId xmlns:p14="http://schemas.microsoft.com/office/powerpoint/2010/main" val="1840678920"/>
              </p:ext>
            </p:extLst>
          </p:nvPr>
        </p:nvGraphicFramePr>
        <p:xfrm>
          <a:off x="1523997" y="393675"/>
          <a:ext cx="7226403" cy="2828032"/>
        </p:xfrm>
        <a:graphic>
          <a:graphicData uri="http://schemas.openxmlformats.org/drawingml/2006/table">
            <a:tbl>
              <a:tblPr firstRow="1" bandRow="1">
                <a:tableStyleId>{5C22544A-7EE6-4342-B048-85BDC9FD1C3A}</a:tableStyleId>
              </a:tblPr>
              <a:tblGrid>
                <a:gridCol w="1056470">
                  <a:extLst>
                    <a:ext uri="{9D8B030D-6E8A-4147-A177-3AD203B41FA5}">
                      <a16:colId xmlns:a16="http://schemas.microsoft.com/office/drawing/2014/main" val="595728007"/>
                    </a:ext>
                  </a:extLst>
                </a:gridCol>
                <a:gridCol w="712922">
                  <a:extLst>
                    <a:ext uri="{9D8B030D-6E8A-4147-A177-3AD203B41FA5}">
                      <a16:colId xmlns:a16="http://schemas.microsoft.com/office/drawing/2014/main" val="3749655341"/>
                    </a:ext>
                  </a:extLst>
                </a:gridCol>
                <a:gridCol w="1890793">
                  <a:extLst>
                    <a:ext uri="{9D8B030D-6E8A-4147-A177-3AD203B41FA5}">
                      <a16:colId xmlns:a16="http://schemas.microsoft.com/office/drawing/2014/main" val="1956840558"/>
                    </a:ext>
                  </a:extLst>
                </a:gridCol>
                <a:gridCol w="1728061">
                  <a:extLst>
                    <a:ext uri="{9D8B030D-6E8A-4147-A177-3AD203B41FA5}">
                      <a16:colId xmlns:a16="http://schemas.microsoft.com/office/drawing/2014/main" val="3924925726"/>
                    </a:ext>
                  </a:extLst>
                </a:gridCol>
                <a:gridCol w="1838157">
                  <a:extLst>
                    <a:ext uri="{9D8B030D-6E8A-4147-A177-3AD203B41FA5}">
                      <a16:colId xmlns:a16="http://schemas.microsoft.com/office/drawing/2014/main" val="1250236971"/>
                    </a:ext>
                  </a:extLst>
                </a:gridCol>
              </a:tblGrid>
              <a:tr h="359152">
                <a:tc>
                  <a:txBody>
                    <a:bodyPr/>
                    <a:lstStyle/>
                    <a:p>
                      <a:pPr algn="ctr"/>
                      <a:r>
                        <a:rPr lang="en-IN" dirty="0"/>
                        <a:t>TITLE</a:t>
                      </a:r>
                    </a:p>
                  </a:txBody>
                  <a:tcPr/>
                </a:tc>
                <a:tc>
                  <a:txBody>
                    <a:bodyPr/>
                    <a:lstStyle/>
                    <a:p>
                      <a:pPr algn="ctr"/>
                      <a:r>
                        <a:rPr lang="en-IN" dirty="0"/>
                        <a:t>YEAR</a:t>
                      </a:r>
                    </a:p>
                  </a:txBody>
                  <a:tcPr/>
                </a:tc>
                <a:tc>
                  <a:txBody>
                    <a:bodyPr/>
                    <a:lstStyle/>
                    <a:p>
                      <a:pPr algn="ctr"/>
                      <a:r>
                        <a:rPr lang="en-IN" dirty="0"/>
                        <a:t>KEYPOINTS</a:t>
                      </a:r>
                    </a:p>
                  </a:txBody>
                  <a:tcPr/>
                </a:tc>
                <a:tc>
                  <a:txBody>
                    <a:bodyPr/>
                    <a:lstStyle/>
                    <a:p>
                      <a:pPr algn="ctr"/>
                      <a:r>
                        <a:rPr lang="en-IN" dirty="0"/>
                        <a:t>ALGORITHM</a:t>
                      </a:r>
                    </a:p>
                  </a:txBody>
                  <a:tcPr/>
                </a:tc>
                <a:tc>
                  <a:txBody>
                    <a:bodyPr/>
                    <a:lstStyle/>
                    <a:p>
                      <a:pPr algn="ctr"/>
                      <a:r>
                        <a:rPr lang="en-IN" dirty="0"/>
                        <a:t>PERFORMANCE</a:t>
                      </a:r>
                    </a:p>
                  </a:txBody>
                  <a:tcPr/>
                </a:tc>
                <a:extLst>
                  <a:ext uri="{0D108BD9-81ED-4DB2-BD59-A6C34878D82A}">
                    <a16:rowId xmlns:a16="http://schemas.microsoft.com/office/drawing/2014/main" val="1427481901"/>
                  </a:ext>
                </a:extLst>
              </a:tr>
              <a:tr h="359152">
                <a:tc>
                  <a:txBody>
                    <a:bodyPr/>
                    <a:lstStyle/>
                    <a:p>
                      <a:pPr marR="0" algn="l" rtl="0">
                        <a:lnSpc>
                          <a:spcPct val="100000"/>
                        </a:lnSpc>
                        <a:spcBef>
                          <a:spcPts val="0"/>
                        </a:spcBef>
                        <a:spcAft>
                          <a:spcPts val="0"/>
                        </a:spcAft>
                        <a:buClr>
                          <a:srgbClr val="000000"/>
                        </a:buClr>
                        <a:buFont typeface="Arial"/>
                      </a:pPr>
                      <a:r>
                        <a:rPr lang="en-US" sz="1200" b="0" i="0" u="none" strike="noStrike" cap="none" dirty="0">
                          <a:solidFill>
                            <a:schemeClr val="dk1"/>
                          </a:solidFill>
                          <a:latin typeface="Barlow"/>
                          <a:cs typeface="Arial"/>
                          <a:sym typeface="Arial"/>
                        </a:rPr>
                        <a:t>A Small-Target Forest Fire Smoke Detection Model Based on Deformable Transformer for End-to-End Object Detection</a:t>
                      </a:r>
                      <a:endParaRPr lang="en-IN" sz="1200" b="0" i="0" u="none" strike="noStrike" cap="none" dirty="0">
                        <a:solidFill>
                          <a:schemeClr val="dk1"/>
                        </a:solidFill>
                        <a:latin typeface="Barlow"/>
                        <a:cs typeface="Arial"/>
                        <a:sym typeface="Arial"/>
                      </a:endParaRPr>
                    </a:p>
                  </a:txBody>
                  <a:tcPr/>
                </a:tc>
                <a:tc>
                  <a:txBody>
                    <a:bodyPr/>
                    <a:lstStyle/>
                    <a:p>
                      <a:r>
                        <a:rPr lang="en-IN" sz="1200" b="0" i="0" u="none" strike="noStrike" cap="none" dirty="0">
                          <a:solidFill>
                            <a:schemeClr val="dk1"/>
                          </a:solidFill>
                          <a:latin typeface="Barlow"/>
                          <a:sym typeface="Barlow"/>
                        </a:rPr>
                        <a:t>2022</a:t>
                      </a:r>
                    </a:p>
                  </a:txBody>
                  <a:tcPr/>
                </a:tc>
                <a:tc>
                  <a:txBody>
                    <a:bodyPr/>
                    <a:lstStyle/>
                    <a:p>
                      <a:pPr marL="171450" indent="-171450">
                        <a:buFont typeface="Arial" panose="020B0604020202020204" pitchFamily="34" charset="0"/>
                        <a:buChar char="•"/>
                      </a:pPr>
                      <a:r>
                        <a:rPr lang="en-US" sz="1200" b="0" i="0" u="none" strike="noStrike" cap="none" dirty="0">
                          <a:solidFill>
                            <a:schemeClr val="dk1"/>
                          </a:solidFill>
                          <a:latin typeface="Barlow"/>
                          <a:sym typeface="Barlow"/>
                        </a:rPr>
                        <a:t>Multi-scale Context Contrasted Local Feature (MCCL): Integrated to perceive features of small or inconspicuous smoke.</a:t>
                      </a:r>
                    </a:p>
                    <a:p>
                      <a:pPr marL="171450" indent="-171450">
                        <a:buFont typeface="Arial" panose="020B0604020202020204" pitchFamily="34" charset="0"/>
                        <a:buChar char="•"/>
                      </a:pPr>
                      <a:r>
                        <a:rPr lang="en-US" sz="1200" b="0" i="0" u="none" strike="noStrike" cap="none" dirty="0">
                          <a:solidFill>
                            <a:schemeClr val="dk1"/>
                          </a:solidFill>
                          <a:latin typeface="Barlow"/>
                          <a:sym typeface="Barlow"/>
                        </a:rPr>
                        <a:t>Dense Pyramid Pooling Module (DPPM): Added to enhance feature extraction for improved detection.</a:t>
                      </a:r>
                      <a:endParaRPr lang="en-IN" sz="1200" b="0" i="0" u="none" strike="noStrike" cap="none" dirty="0">
                        <a:solidFill>
                          <a:schemeClr val="dk1"/>
                        </a:solidFill>
                        <a:latin typeface="Barlow"/>
                        <a:sym typeface="Barlow"/>
                      </a:endParaRPr>
                    </a:p>
                  </a:txBody>
                  <a:tcPr/>
                </a:tc>
                <a:tc>
                  <a:txBody>
                    <a:bodyPr/>
                    <a:lstStyle/>
                    <a:p>
                      <a:r>
                        <a:rPr lang="en-US" sz="1200" b="0" i="0" u="none" strike="noStrike" cap="none" dirty="0">
                          <a:solidFill>
                            <a:schemeClr val="dk1"/>
                          </a:solidFill>
                          <a:latin typeface="Barlow"/>
                          <a:sym typeface="Barlow"/>
                        </a:rPr>
                        <a:t>The proposed model is based on Deformable DETR (</a:t>
                      </a:r>
                      <a:r>
                        <a:rPr lang="en-US" sz="1200" b="0" i="0" u="none" strike="noStrike" cap="none" dirty="0" err="1">
                          <a:solidFill>
                            <a:schemeClr val="dk1"/>
                          </a:solidFill>
                          <a:latin typeface="Barlow"/>
                          <a:sym typeface="Barlow"/>
                        </a:rPr>
                        <a:t>DEtection</a:t>
                      </a:r>
                      <a:r>
                        <a:rPr lang="en-US" sz="1200" b="0" i="0" u="none" strike="noStrike" cap="none" dirty="0">
                          <a:solidFill>
                            <a:schemeClr val="dk1"/>
                          </a:solidFill>
                          <a:latin typeface="Barlow"/>
                          <a:sym typeface="Barlow"/>
                        </a:rPr>
                        <a:t> </a:t>
                      </a:r>
                      <a:r>
                        <a:rPr lang="en-US" sz="1200" b="0" i="0" u="none" strike="noStrike" cap="none" dirty="0" err="1">
                          <a:solidFill>
                            <a:schemeClr val="dk1"/>
                          </a:solidFill>
                          <a:latin typeface="Barlow"/>
                          <a:sym typeface="Barlow"/>
                        </a:rPr>
                        <a:t>Transfomer</a:t>
                      </a:r>
                      <a:r>
                        <a:rPr lang="en-US" sz="1200" b="0" i="0" u="none" strike="noStrike" cap="none" dirty="0">
                          <a:solidFill>
                            <a:schemeClr val="dk1"/>
                          </a:solidFill>
                          <a:latin typeface="Barlow"/>
                          <a:sym typeface="Barlow"/>
                        </a:rPr>
                        <a:t> with Deformable convolution), which combines the spatial sampling capability of deformable convolution and the relation modeling capability of transformers.</a:t>
                      </a:r>
                      <a:endParaRPr lang="en-IN" sz="1200" b="0" i="0" u="none" strike="noStrike" cap="none" dirty="0">
                        <a:solidFill>
                          <a:schemeClr val="dk1"/>
                        </a:solidFill>
                        <a:latin typeface="Barlow"/>
                        <a:sym typeface="Barlow"/>
                      </a:endParaRPr>
                    </a:p>
                  </a:txBody>
                  <a:tcPr/>
                </a:tc>
                <a:tc>
                  <a:txBody>
                    <a:bodyPr/>
                    <a:lstStyle/>
                    <a:p>
                      <a:r>
                        <a:rPr lang="en-US" sz="1200" b="0" i="0" u="none" strike="noStrike" cap="none" dirty="0" err="1">
                          <a:solidFill>
                            <a:schemeClr val="dk1"/>
                          </a:solidFill>
                          <a:latin typeface="Barlow"/>
                          <a:sym typeface="Barlow"/>
                        </a:rPr>
                        <a:t>mAP</a:t>
                      </a:r>
                      <a:r>
                        <a:rPr lang="en-US" sz="1200" b="0" i="0" u="none" strike="noStrike" cap="none" dirty="0">
                          <a:solidFill>
                            <a:schemeClr val="dk1"/>
                          </a:solidFill>
                          <a:latin typeface="Barlow"/>
                          <a:sym typeface="Barlow"/>
                        </a:rPr>
                        <a:t> (mean average precision): Improved by 4.2% compared to Deformable DETR.</a:t>
                      </a:r>
                    </a:p>
                  </a:txBody>
                  <a:tcPr/>
                </a:tc>
                <a:extLst>
                  <a:ext uri="{0D108BD9-81ED-4DB2-BD59-A6C34878D82A}">
                    <a16:rowId xmlns:a16="http://schemas.microsoft.com/office/drawing/2014/main" val="4200049788"/>
                  </a:ext>
                </a:extLst>
              </a:tr>
            </a:tbl>
          </a:graphicData>
        </a:graphic>
      </p:graphicFrame>
    </p:spTree>
    <p:extLst>
      <p:ext uri="{BB962C8B-B14F-4D97-AF65-F5344CB8AC3E}">
        <p14:creationId xmlns:p14="http://schemas.microsoft.com/office/powerpoint/2010/main" val="524768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D9A4235-1628-507F-DBC0-9B42FA8BE19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11</a:t>
            </a:fld>
            <a:endParaRPr lang="en"/>
          </a:p>
        </p:txBody>
      </p:sp>
      <p:graphicFrame>
        <p:nvGraphicFramePr>
          <p:cNvPr id="3" name="Table 2">
            <a:extLst>
              <a:ext uri="{FF2B5EF4-FFF2-40B4-BE49-F238E27FC236}">
                <a16:creationId xmlns:a16="http://schemas.microsoft.com/office/drawing/2014/main" id="{27A1E51D-80D7-184B-C688-AFA267A9F4B3}"/>
              </a:ext>
            </a:extLst>
          </p:cNvPr>
          <p:cNvGraphicFramePr>
            <a:graphicFrameLocks noGrp="1"/>
          </p:cNvGraphicFramePr>
          <p:nvPr>
            <p:extLst>
              <p:ext uri="{D42A27DB-BD31-4B8C-83A1-F6EECF244321}">
                <p14:modId xmlns:p14="http://schemas.microsoft.com/office/powerpoint/2010/main" val="1075227307"/>
              </p:ext>
            </p:extLst>
          </p:nvPr>
        </p:nvGraphicFramePr>
        <p:xfrm>
          <a:off x="1523997" y="393675"/>
          <a:ext cx="7226403" cy="3193792"/>
        </p:xfrm>
        <a:graphic>
          <a:graphicData uri="http://schemas.openxmlformats.org/drawingml/2006/table">
            <a:tbl>
              <a:tblPr firstRow="1" bandRow="1">
                <a:tableStyleId>{5C22544A-7EE6-4342-B048-85BDC9FD1C3A}</a:tableStyleId>
              </a:tblPr>
              <a:tblGrid>
                <a:gridCol w="1056470">
                  <a:extLst>
                    <a:ext uri="{9D8B030D-6E8A-4147-A177-3AD203B41FA5}">
                      <a16:colId xmlns:a16="http://schemas.microsoft.com/office/drawing/2014/main" val="595728007"/>
                    </a:ext>
                  </a:extLst>
                </a:gridCol>
                <a:gridCol w="712922">
                  <a:extLst>
                    <a:ext uri="{9D8B030D-6E8A-4147-A177-3AD203B41FA5}">
                      <a16:colId xmlns:a16="http://schemas.microsoft.com/office/drawing/2014/main" val="3749655341"/>
                    </a:ext>
                  </a:extLst>
                </a:gridCol>
                <a:gridCol w="1890793">
                  <a:extLst>
                    <a:ext uri="{9D8B030D-6E8A-4147-A177-3AD203B41FA5}">
                      <a16:colId xmlns:a16="http://schemas.microsoft.com/office/drawing/2014/main" val="1956840558"/>
                    </a:ext>
                  </a:extLst>
                </a:gridCol>
                <a:gridCol w="1728061">
                  <a:extLst>
                    <a:ext uri="{9D8B030D-6E8A-4147-A177-3AD203B41FA5}">
                      <a16:colId xmlns:a16="http://schemas.microsoft.com/office/drawing/2014/main" val="3924925726"/>
                    </a:ext>
                  </a:extLst>
                </a:gridCol>
                <a:gridCol w="1838157">
                  <a:extLst>
                    <a:ext uri="{9D8B030D-6E8A-4147-A177-3AD203B41FA5}">
                      <a16:colId xmlns:a16="http://schemas.microsoft.com/office/drawing/2014/main" val="1250236971"/>
                    </a:ext>
                  </a:extLst>
                </a:gridCol>
              </a:tblGrid>
              <a:tr h="359152">
                <a:tc>
                  <a:txBody>
                    <a:bodyPr/>
                    <a:lstStyle/>
                    <a:p>
                      <a:pPr algn="ctr"/>
                      <a:r>
                        <a:rPr lang="en-IN" dirty="0"/>
                        <a:t>TITLE</a:t>
                      </a:r>
                    </a:p>
                  </a:txBody>
                  <a:tcPr/>
                </a:tc>
                <a:tc>
                  <a:txBody>
                    <a:bodyPr/>
                    <a:lstStyle/>
                    <a:p>
                      <a:pPr algn="ctr"/>
                      <a:r>
                        <a:rPr lang="en-IN" dirty="0"/>
                        <a:t>YEAR</a:t>
                      </a:r>
                    </a:p>
                  </a:txBody>
                  <a:tcPr/>
                </a:tc>
                <a:tc>
                  <a:txBody>
                    <a:bodyPr/>
                    <a:lstStyle/>
                    <a:p>
                      <a:pPr algn="ctr"/>
                      <a:r>
                        <a:rPr lang="en-IN" dirty="0"/>
                        <a:t>KEYPOINTS</a:t>
                      </a:r>
                    </a:p>
                  </a:txBody>
                  <a:tcPr/>
                </a:tc>
                <a:tc>
                  <a:txBody>
                    <a:bodyPr/>
                    <a:lstStyle/>
                    <a:p>
                      <a:pPr algn="ctr"/>
                      <a:r>
                        <a:rPr lang="en-IN" dirty="0"/>
                        <a:t>ALGORITHM</a:t>
                      </a:r>
                    </a:p>
                  </a:txBody>
                  <a:tcPr/>
                </a:tc>
                <a:tc>
                  <a:txBody>
                    <a:bodyPr/>
                    <a:lstStyle/>
                    <a:p>
                      <a:pPr algn="ctr"/>
                      <a:r>
                        <a:rPr lang="en-IN" dirty="0"/>
                        <a:t>PERFORMANCE</a:t>
                      </a:r>
                    </a:p>
                  </a:txBody>
                  <a:tcPr/>
                </a:tc>
                <a:extLst>
                  <a:ext uri="{0D108BD9-81ED-4DB2-BD59-A6C34878D82A}">
                    <a16:rowId xmlns:a16="http://schemas.microsoft.com/office/drawing/2014/main" val="1427481901"/>
                  </a:ext>
                </a:extLst>
              </a:tr>
              <a:tr h="359152">
                <a:tc>
                  <a:txBody>
                    <a:bodyPr/>
                    <a:lstStyle/>
                    <a:p>
                      <a:pPr marR="0" algn="l" rtl="0">
                        <a:lnSpc>
                          <a:spcPct val="100000"/>
                        </a:lnSpc>
                        <a:spcBef>
                          <a:spcPts val="0"/>
                        </a:spcBef>
                        <a:spcAft>
                          <a:spcPts val="0"/>
                        </a:spcAft>
                        <a:buClr>
                          <a:srgbClr val="000000"/>
                        </a:buClr>
                        <a:buFont typeface="Arial"/>
                      </a:pPr>
                      <a:r>
                        <a:rPr lang="en-US" sz="1200" b="0" i="0" u="none" strike="noStrike" cap="none" dirty="0">
                          <a:solidFill>
                            <a:schemeClr val="dk1"/>
                          </a:solidFill>
                          <a:latin typeface="Barlow"/>
                          <a:cs typeface="Arial"/>
                          <a:sym typeface="Arial"/>
                        </a:rPr>
                        <a:t>A Deep Learning Based Object Identification System for Forest Fire Detection</a:t>
                      </a:r>
                      <a:endParaRPr lang="en-IN" sz="1200" b="0" i="0" u="none" strike="noStrike" cap="none" dirty="0">
                        <a:solidFill>
                          <a:schemeClr val="dk1"/>
                        </a:solidFill>
                        <a:latin typeface="Barlow"/>
                        <a:cs typeface="Arial"/>
                        <a:sym typeface="Arial"/>
                      </a:endParaRPr>
                    </a:p>
                  </a:txBody>
                  <a:tcPr/>
                </a:tc>
                <a:tc>
                  <a:txBody>
                    <a:bodyPr/>
                    <a:lstStyle/>
                    <a:p>
                      <a:r>
                        <a:rPr lang="en-IN" sz="1200" b="0" i="0" u="none" strike="noStrike" cap="none" dirty="0">
                          <a:solidFill>
                            <a:schemeClr val="dk1"/>
                          </a:solidFill>
                          <a:latin typeface="Barlow"/>
                          <a:sym typeface="Barlow"/>
                        </a:rPr>
                        <a:t>2021</a:t>
                      </a:r>
                    </a:p>
                  </a:txBody>
                  <a:tcPr/>
                </a:tc>
                <a:tc>
                  <a:txBody>
                    <a:bodyPr/>
                    <a:lstStyle/>
                    <a:p>
                      <a:pPr marL="171450" indent="-171450">
                        <a:buFont typeface="Arial" panose="020B0604020202020204" pitchFamily="34" charset="0"/>
                        <a:buChar char="•"/>
                      </a:pPr>
                      <a:r>
                        <a:rPr lang="en-US" sz="1200" b="0" i="0" u="none" strike="noStrike" cap="none" dirty="0">
                          <a:solidFill>
                            <a:schemeClr val="dk1"/>
                          </a:solidFill>
                          <a:latin typeface="Barlow"/>
                          <a:sym typeface="Barlow"/>
                        </a:rPr>
                        <a:t>The two best-performing models were trained with the dataset labeled with three different smoke classes and with data augmentation.</a:t>
                      </a:r>
                    </a:p>
                    <a:p>
                      <a:pPr marL="171450" indent="-171450">
                        <a:buFont typeface="Arial" panose="020B0604020202020204" pitchFamily="34" charset="0"/>
                        <a:buChar char="•"/>
                      </a:pPr>
                      <a:r>
                        <a:rPr lang="en-US" sz="1200" b="0" i="0" u="none" strike="noStrike" cap="none" dirty="0">
                          <a:solidFill>
                            <a:schemeClr val="dk1"/>
                          </a:solidFill>
                          <a:latin typeface="Barlow"/>
                          <a:sym typeface="Barlow"/>
                        </a:rPr>
                        <a:t>Faster R-CNN was the chosen model architecture, re-trained during the same iterations but following different learning rate schedules.</a:t>
                      </a:r>
                      <a:endParaRPr lang="en-IN" sz="1200" b="0" i="0" u="none" strike="noStrike" cap="none" dirty="0">
                        <a:solidFill>
                          <a:schemeClr val="dk1"/>
                        </a:solidFill>
                        <a:latin typeface="Barlow"/>
                        <a:sym typeface="Barlow"/>
                      </a:endParaRPr>
                    </a:p>
                  </a:txBody>
                  <a:tcPr/>
                </a:tc>
                <a:tc>
                  <a:txBody>
                    <a:bodyPr/>
                    <a:lstStyle/>
                    <a:p>
                      <a:r>
                        <a:rPr lang="en-US" sz="1200" b="0" i="0" u="none" strike="noStrike" cap="none" dirty="0">
                          <a:solidFill>
                            <a:schemeClr val="dk1"/>
                          </a:solidFill>
                          <a:latin typeface="Barlow"/>
                          <a:sym typeface="Barlow"/>
                        </a:rPr>
                        <a:t>Utilizes a deep learning-based approach for smoke column classification with object detection.</a:t>
                      </a:r>
                    </a:p>
                    <a:p>
                      <a:r>
                        <a:rPr lang="en-US" sz="1200" b="0" i="0" u="none" strike="noStrike" cap="none" dirty="0">
                          <a:solidFill>
                            <a:schemeClr val="dk1"/>
                          </a:solidFill>
                          <a:latin typeface="Barlow"/>
                          <a:sym typeface="Barlow"/>
                        </a:rPr>
                        <a:t>Compares the performance of </a:t>
                      </a:r>
                      <a:r>
                        <a:rPr lang="en-US" sz="1200" b="0" i="0" u="none" strike="noStrike" cap="none" dirty="0" err="1">
                          <a:solidFill>
                            <a:schemeClr val="dk1"/>
                          </a:solidFill>
                          <a:latin typeface="Barlow"/>
                          <a:sym typeface="Barlow"/>
                        </a:rPr>
                        <a:t>RetinaNet</a:t>
                      </a:r>
                      <a:r>
                        <a:rPr lang="en-US" sz="1200" b="0" i="0" u="none" strike="noStrike" cap="none" dirty="0">
                          <a:solidFill>
                            <a:schemeClr val="dk1"/>
                          </a:solidFill>
                          <a:latin typeface="Barlow"/>
                          <a:sym typeface="Barlow"/>
                        </a:rPr>
                        <a:t> and Faster R-CNN algorithms.</a:t>
                      </a:r>
                      <a:endParaRPr lang="en-IN" sz="1200" b="0" i="0" u="none" strike="noStrike" cap="none" dirty="0">
                        <a:solidFill>
                          <a:schemeClr val="dk1"/>
                        </a:solidFill>
                        <a:latin typeface="Barlow"/>
                        <a:sym typeface="Barlow"/>
                      </a:endParaRPr>
                    </a:p>
                  </a:txBody>
                  <a:tcPr/>
                </a:tc>
                <a:tc>
                  <a:txBody>
                    <a:bodyPr/>
                    <a:lstStyle/>
                    <a:p>
                      <a:r>
                        <a:rPr lang="en-US" sz="1200" b="0" i="0" u="none" strike="noStrike" cap="none" dirty="0">
                          <a:solidFill>
                            <a:schemeClr val="dk1"/>
                          </a:solidFill>
                          <a:latin typeface="Barlow"/>
                          <a:sym typeface="Barlow"/>
                        </a:rPr>
                        <a:t>F1-score: Achieved around 80%.G-mean: Achieved around 80%.Detection Rate: Achieved around 90%.</a:t>
                      </a:r>
                    </a:p>
                  </a:txBody>
                  <a:tcPr/>
                </a:tc>
                <a:extLst>
                  <a:ext uri="{0D108BD9-81ED-4DB2-BD59-A6C34878D82A}">
                    <a16:rowId xmlns:a16="http://schemas.microsoft.com/office/drawing/2014/main" val="4200049788"/>
                  </a:ext>
                </a:extLst>
              </a:tr>
            </a:tbl>
          </a:graphicData>
        </a:graphic>
      </p:graphicFrame>
    </p:spTree>
    <p:extLst>
      <p:ext uri="{BB962C8B-B14F-4D97-AF65-F5344CB8AC3E}">
        <p14:creationId xmlns:p14="http://schemas.microsoft.com/office/powerpoint/2010/main" val="1119788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D9A4235-1628-507F-DBC0-9B42FA8BE19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12</a:t>
            </a:fld>
            <a:endParaRPr lang="en"/>
          </a:p>
        </p:txBody>
      </p:sp>
      <p:graphicFrame>
        <p:nvGraphicFramePr>
          <p:cNvPr id="3" name="Table 2">
            <a:extLst>
              <a:ext uri="{FF2B5EF4-FFF2-40B4-BE49-F238E27FC236}">
                <a16:creationId xmlns:a16="http://schemas.microsoft.com/office/drawing/2014/main" id="{27A1E51D-80D7-184B-C688-AFA267A9F4B3}"/>
              </a:ext>
            </a:extLst>
          </p:cNvPr>
          <p:cNvGraphicFramePr>
            <a:graphicFrameLocks noGrp="1"/>
          </p:cNvGraphicFramePr>
          <p:nvPr>
            <p:extLst>
              <p:ext uri="{D42A27DB-BD31-4B8C-83A1-F6EECF244321}">
                <p14:modId xmlns:p14="http://schemas.microsoft.com/office/powerpoint/2010/main" val="2555340312"/>
              </p:ext>
            </p:extLst>
          </p:nvPr>
        </p:nvGraphicFramePr>
        <p:xfrm>
          <a:off x="1523997" y="393675"/>
          <a:ext cx="7226403" cy="3925312"/>
        </p:xfrm>
        <a:graphic>
          <a:graphicData uri="http://schemas.openxmlformats.org/drawingml/2006/table">
            <a:tbl>
              <a:tblPr firstRow="1" bandRow="1">
                <a:tableStyleId>{5C22544A-7EE6-4342-B048-85BDC9FD1C3A}</a:tableStyleId>
              </a:tblPr>
              <a:tblGrid>
                <a:gridCol w="1056470">
                  <a:extLst>
                    <a:ext uri="{9D8B030D-6E8A-4147-A177-3AD203B41FA5}">
                      <a16:colId xmlns:a16="http://schemas.microsoft.com/office/drawing/2014/main" val="595728007"/>
                    </a:ext>
                  </a:extLst>
                </a:gridCol>
                <a:gridCol w="712922">
                  <a:extLst>
                    <a:ext uri="{9D8B030D-6E8A-4147-A177-3AD203B41FA5}">
                      <a16:colId xmlns:a16="http://schemas.microsoft.com/office/drawing/2014/main" val="3749655341"/>
                    </a:ext>
                  </a:extLst>
                </a:gridCol>
                <a:gridCol w="1890793">
                  <a:extLst>
                    <a:ext uri="{9D8B030D-6E8A-4147-A177-3AD203B41FA5}">
                      <a16:colId xmlns:a16="http://schemas.microsoft.com/office/drawing/2014/main" val="1956840558"/>
                    </a:ext>
                  </a:extLst>
                </a:gridCol>
                <a:gridCol w="1728061">
                  <a:extLst>
                    <a:ext uri="{9D8B030D-6E8A-4147-A177-3AD203B41FA5}">
                      <a16:colId xmlns:a16="http://schemas.microsoft.com/office/drawing/2014/main" val="3924925726"/>
                    </a:ext>
                  </a:extLst>
                </a:gridCol>
                <a:gridCol w="1838157">
                  <a:extLst>
                    <a:ext uri="{9D8B030D-6E8A-4147-A177-3AD203B41FA5}">
                      <a16:colId xmlns:a16="http://schemas.microsoft.com/office/drawing/2014/main" val="1250236971"/>
                    </a:ext>
                  </a:extLst>
                </a:gridCol>
              </a:tblGrid>
              <a:tr h="359152">
                <a:tc>
                  <a:txBody>
                    <a:bodyPr/>
                    <a:lstStyle/>
                    <a:p>
                      <a:pPr algn="ctr"/>
                      <a:r>
                        <a:rPr lang="en-IN" dirty="0"/>
                        <a:t>TITLE</a:t>
                      </a:r>
                    </a:p>
                  </a:txBody>
                  <a:tcPr/>
                </a:tc>
                <a:tc>
                  <a:txBody>
                    <a:bodyPr/>
                    <a:lstStyle/>
                    <a:p>
                      <a:pPr algn="ctr"/>
                      <a:r>
                        <a:rPr lang="en-IN" dirty="0"/>
                        <a:t>YEAR</a:t>
                      </a:r>
                    </a:p>
                  </a:txBody>
                  <a:tcPr/>
                </a:tc>
                <a:tc>
                  <a:txBody>
                    <a:bodyPr/>
                    <a:lstStyle/>
                    <a:p>
                      <a:pPr algn="ctr"/>
                      <a:r>
                        <a:rPr lang="en-IN" dirty="0"/>
                        <a:t>KEYPOINTS</a:t>
                      </a:r>
                    </a:p>
                  </a:txBody>
                  <a:tcPr/>
                </a:tc>
                <a:tc>
                  <a:txBody>
                    <a:bodyPr/>
                    <a:lstStyle/>
                    <a:p>
                      <a:pPr algn="ctr"/>
                      <a:r>
                        <a:rPr lang="en-IN" dirty="0"/>
                        <a:t>ALGORITHM</a:t>
                      </a:r>
                    </a:p>
                  </a:txBody>
                  <a:tcPr/>
                </a:tc>
                <a:tc>
                  <a:txBody>
                    <a:bodyPr/>
                    <a:lstStyle/>
                    <a:p>
                      <a:pPr algn="ctr"/>
                      <a:r>
                        <a:rPr lang="en-IN" dirty="0"/>
                        <a:t>PERFORMANCE</a:t>
                      </a:r>
                    </a:p>
                  </a:txBody>
                  <a:tcPr/>
                </a:tc>
                <a:extLst>
                  <a:ext uri="{0D108BD9-81ED-4DB2-BD59-A6C34878D82A}">
                    <a16:rowId xmlns:a16="http://schemas.microsoft.com/office/drawing/2014/main" val="1427481901"/>
                  </a:ext>
                </a:extLst>
              </a:tr>
              <a:tr h="359152">
                <a:tc>
                  <a:txBody>
                    <a:bodyPr/>
                    <a:lstStyle/>
                    <a:p>
                      <a:pPr marR="0" algn="l" rtl="0">
                        <a:lnSpc>
                          <a:spcPct val="100000"/>
                        </a:lnSpc>
                        <a:spcBef>
                          <a:spcPts val="0"/>
                        </a:spcBef>
                        <a:spcAft>
                          <a:spcPts val="0"/>
                        </a:spcAft>
                        <a:buClr>
                          <a:srgbClr val="000000"/>
                        </a:buClr>
                        <a:buFont typeface="Arial"/>
                      </a:pPr>
                      <a:r>
                        <a:rPr lang="en-IN" sz="1200" b="0" i="0" u="none" strike="noStrike" cap="none" dirty="0">
                          <a:solidFill>
                            <a:schemeClr val="dk1"/>
                          </a:solidFill>
                          <a:latin typeface="Barlow"/>
                          <a:ea typeface="+mn-ea"/>
                          <a:cs typeface="Arial"/>
                          <a:sym typeface="Arial"/>
                        </a:rPr>
                        <a:t>A Study on a Complex Flame and Smoke Detection Method Using Computer Vision Detection and Convolutional Neural Network</a:t>
                      </a:r>
                    </a:p>
                    <a:p>
                      <a:pPr marR="0" algn="l" rtl="0">
                        <a:lnSpc>
                          <a:spcPct val="100000"/>
                        </a:lnSpc>
                        <a:spcBef>
                          <a:spcPts val="0"/>
                        </a:spcBef>
                        <a:spcAft>
                          <a:spcPts val="0"/>
                        </a:spcAft>
                        <a:buClr>
                          <a:srgbClr val="000000"/>
                        </a:buClr>
                        <a:buFont typeface="Arial"/>
                      </a:pPr>
                      <a:endParaRPr lang="en-IN" sz="1200" b="0" i="0" u="none" strike="noStrike" cap="none" dirty="0">
                        <a:solidFill>
                          <a:schemeClr val="dk1"/>
                        </a:solidFill>
                        <a:latin typeface="Barlow"/>
                        <a:cs typeface="Arial"/>
                        <a:sym typeface="Arial"/>
                      </a:endParaRPr>
                    </a:p>
                  </a:txBody>
                  <a:tcPr/>
                </a:tc>
                <a:tc>
                  <a:txBody>
                    <a:bodyPr/>
                    <a:lstStyle/>
                    <a:p>
                      <a:r>
                        <a:rPr lang="en-IN" sz="1200" b="0" i="0" u="none" strike="noStrike" cap="none" dirty="0">
                          <a:solidFill>
                            <a:schemeClr val="dk1"/>
                          </a:solidFill>
                          <a:latin typeface="Barlow"/>
                          <a:sym typeface="Barlow"/>
                        </a:rPr>
                        <a:t>2022</a:t>
                      </a:r>
                    </a:p>
                  </a:txBody>
                  <a:tcPr/>
                </a:tc>
                <a:tc>
                  <a:txBody>
                    <a:bodyPr/>
                    <a:lstStyle/>
                    <a:p>
                      <a:pPr marR="0" algn="l" rtl="0">
                        <a:lnSpc>
                          <a:spcPct val="100000"/>
                        </a:lnSpc>
                        <a:spcBef>
                          <a:spcPts val="0"/>
                        </a:spcBef>
                        <a:spcAft>
                          <a:spcPts val="0"/>
                        </a:spcAft>
                        <a:buClr>
                          <a:srgbClr val="000000"/>
                        </a:buClr>
                        <a:buFont typeface="Arial"/>
                      </a:pPr>
                      <a:r>
                        <a:rPr lang="en-IN" sz="1200" b="0" i="0" u="none" strike="noStrike" cap="none" dirty="0">
                          <a:solidFill>
                            <a:schemeClr val="dk1"/>
                          </a:solidFill>
                          <a:latin typeface="Barlow"/>
                          <a:ea typeface="+mn-ea"/>
                          <a:cs typeface="Arial"/>
                          <a:sym typeface="Arial"/>
                        </a:rPr>
                        <a:t>This study enhances fire detection by combining </a:t>
                      </a:r>
                      <a:r>
                        <a:rPr lang="en-IN" sz="1200" b="0" i="0" u="none" strike="noStrike" cap="none" dirty="0" err="1">
                          <a:solidFill>
                            <a:schemeClr val="dk1"/>
                          </a:solidFill>
                          <a:latin typeface="Barlow"/>
                          <a:ea typeface="+mn-ea"/>
                          <a:cs typeface="Arial"/>
                          <a:sym typeface="Arial"/>
                        </a:rPr>
                        <a:t>color</a:t>
                      </a:r>
                      <a:r>
                        <a:rPr lang="en-IN" sz="1200" b="0" i="0" u="none" strike="noStrike" cap="none" dirty="0">
                          <a:solidFill>
                            <a:schemeClr val="dk1"/>
                          </a:solidFill>
                          <a:latin typeface="Barlow"/>
                          <a:ea typeface="+mn-ea"/>
                          <a:cs typeface="Arial"/>
                          <a:sym typeface="Arial"/>
                        </a:rPr>
                        <a:t> conversion, corner detection, dark channel prior, and optical flow to isolate flame and smoke </a:t>
                      </a:r>
                      <a:r>
                        <a:rPr lang="en-IN" sz="1200" b="0" i="0" u="none" strike="noStrike" cap="none" dirty="0" err="1">
                          <a:solidFill>
                            <a:schemeClr val="dk1"/>
                          </a:solidFill>
                          <a:latin typeface="Barlow"/>
                          <a:ea typeface="+mn-ea"/>
                          <a:cs typeface="Arial"/>
                          <a:sym typeface="Arial"/>
                        </a:rPr>
                        <a:t>regions.effectively</a:t>
                      </a:r>
                      <a:r>
                        <a:rPr lang="en-IN" sz="1200" b="0" i="0" u="none" strike="noStrike" cap="none" dirty="0">
                          <a:solidFill>
                            <a:schemeClr val="dk1"/>
                          </a:solidFill>
                          <a:latin typeface="Barlow"/>
                          <a:ea typeface="+mn-ea"/>
                          <a:cs typeface="Arial"/>
                          <a:sym typeface="Arial"/>
                        </a:rPr>
                        <a:t> respond to a fire by detecting all the flame and smoke that may occur in the early stages of the </a:t>
                      </a:r>
                      <a:r>
                        <a:rPr lang="en-IN" sz="1200" b="0" i="0" u="none" strike="noStrike" cap="none" dirty="0" err="1">
                          <a:solidFill>
                            <a:schemeClr val="dk1"/>
                          </a:solidFill>
                          <a:latin typeface="Barlow"/>
                          <a:ea typeface="+mn-ea"/>
                          <a:cs typeface="Arial"/>
                          <a:sym typeface="Arial"/>
                        </a:rPr>
                        <a:t>fire.Using</a:t>
                      </a:r>
                      <a:r>
                        <a:rPr lang="en-IN" sz="1200" b="0" i="0" u="none" strike="noStrike" cap="none" dirty="0">
                          <a:solidFill>
                            <a:schemeClr val="dk1"/>
                          </a:solidFill>
                          <a:latin typeface="Barlow"/>
                          <a:ea typeface="+mn-ea"/>
                          <a:cs typeface="Arial"/>
                          <a:sym typeface="Arial"/>
                        </a:rPr>
                        <a:t> deep learning computer-vision based detection using “you only look once”(YOLO) model based on </a:t>
                      </a:r>
                      <a:r>
                        <a:rPr lang="en-IN" sz="1200" b="0" i="0" u="none" strike="noStrike" cap="none" dirty="0" err="1">
                          <a:solidFill>
                            <a:schemeClr val="dk1"/>
                          </a:solidFill>
                          <a:latin typeface="Barlow"/>
                          <a:ea typeface="+mn-ea"/>
                          <a:cs typeface="Arial"/>
                          <a:sym typeface="Arial"/>
                        </a:rPr>
                        <a:t>Tensorflow</a:t>
                      </a:r>
                      <a:r>
                        <a:rPr lang="en-IN" sz="1200" b="0" i="0" u="none" strike="noStrike" cap="none" dirty="0">
                          <a:solidFill>
                            <a:schemeClr val="dk1"/>
                          </a:solidFill>
                          <a:latin typeface="Barlow"/>
                          <a:ea typeface="+mn-ea"/>
                          <a:cs typeface="Arial"/>
                          <a:sym typeface="Arial"/>
                        </a:rPr>
                        <a:t>. For this purpose </a:t>
                      </a:r>
                      <a:r>
                        <a:rPr lang="en-IN" sz="1200" b="0" i="0" u="none" strike="noStrike" cap="none" dirty="0" err="1">
                          <a:solidFill>
                            <a:schemeClr val="dk1"/>
                          </a:solidFill>
                          <a:latin typeface="Barlow"/>
                          <a:ea typeface="+mn-ea"/>
                          <a:cs typeface="Arial"/>
                          <a:sym typeface="Arial"/>
                        </a:rPr>
                        <a:t>hue,saturation</a:t>
                      </a:r>
                      <a:r>
                        <a:rPr lang="en-IN" sz="1200" b="0" i="0" u="none" strike="noStrike" cap="none" dirty="0">
                          <a:solidFill>
                            <a:schemeClr val="dk1"/>
                          </a:solidFill>
                          <a:latin typeface="Barlow"/>
                          <a:ea typeface="+mn-ea"/>
                          <a:cs typeface="Arial"/>
                          <a:sym typeface="Arial"/>
                        </a:rPr>
                        <a:t> is been used.</a:t>
                      </a:r>
                    </a:p>
                  </a:txBody>
                  <a:tcPr/>
                </a:tc>
                <a:tc>
                  <a:txBody>
                    <a:bodyPr/>
                    <a:lstStyle/>
                    <a:p>
                      <a:pPr marR="0" algn="l" rtl="0">
                        <a:lnSpc>
                          <a:spcPct val="100000"/>
                        </a:lnSpc>
                        <a:spcBef>
                          <a:spcPts val="0"/>
                        </a:spcBef>
                        <a:spcAft>
                          <a:spcPts val="0"/>
                        </a:spcAft>
                        <a:buClr>
                          <a:srgbClr val="000000"/>
                        </a:buClr>
                        <a:buFont typeface="Arial"/>
                      </a:pPr>
                      <a:r>
                        <a:rPr lang="en-IN" sz="1200" b="0" i="0" u="none" strike="noStrike" cap="none" dirty="0">
                          <a:solidFill>
                            <a:schemeClr val="dk1"/>
                          </a:solidFill>
                          <a:latin typeface="Barlow"/>
                          <a:ea typeface="+mn-ea"/>
                          <a:cs typeface="Arial"/>
                          <a:sym typeface="Arial"/>
                        </a:rPr>
                        <a:t>Deep learning computer vision-based flame detection studies  YOLO model based on </a:t>
                      </a:r>
                      <a:r>
                        <a:rPr lang="en-IN" sz="1200" b="0" i="0" u="none" strike="noStrike" cap="none" dirty="0" err="1">
                          <a:solidFill>
                            <a:schemeClr val="dk1"/>
                          </a:solidFill>
                          <a:latin typeface="Barlow"/>
                          <a:ea typeface="+mn-ea"/>
                          <a:cs typeface="Arial"/>
                          <a:sym typeface="Arial"/>
                        </a:rPr>
                        <a:t>tensorflow</a:t>
                      </a:r>
                      <a:r>
                        <a:rPr lang="en-IN" sz="1200" b="0" i="0" u="none" strike="noStrike" cap="none" dirty="0">
                          <a:solidFill>
                            <a:schemeClr val="dk1"/>
                          </a:solidFill>
                          <a:latin typeface="Barlow"/>
                          <a:ea typeface="+mn-ea"/>
                          <a:cs typeface="Arial"/>
                          <a:sym typeface="Arial"/>
                        </a:rPr>
                        <a:t> UAV-Based object detection </a:t>
                      </a:r>
                    </a:p>
                  </a:txBody>
                  <a:tcPr/>
                </a:tc>
                <a:tc>
                  <a:txBody>
                    <a:bodyPr/>
                    <a:lstStyle/>
                    <a:p>
                      <a:r>
                        <a:rPr lang="en-US" sz="1200" b="0" i="0" u="none" strike="noStrike" cap="none" dirty="0">
                          <a:solidFill>
                            <a:schemeClr val="dk1"/>
                          </a:solidFill>
                          <a:latin typeface="Barlow"/>
                          <a:sym typeface="Barlow"/>
                        </a:rPr>
                        <a:t>5.5% improvement in flame detection and a 6% enhancement in smoke detection accuracy</a:t>
                      </a:r>
                    </a:p>
                    <a:p>
                      <a:r>
                        <a:rPr lang="en-US" sz="1200" b="0" i="0" u="none" strike="noStrike" cap="none" dirty="0">
                          <a:solidFill>
                            <a:schemeClr val="dk1"/>
                          </a:solidFill>
                          <a:latin typeface="Barlow"/>
                          <a:sym typeface="Barlow"/>
                        </a:rPr>
                        <a:t>Other matrix:</a:t>
                      </a:r>
                    </a:p>
                    <a:p>
                      <a:r>
                        <a:rPr lang="en-US" sz="1200" b="0" i="0" u="none" strike="noStrike" cap="none" dirty="0">
                          <a:solidFill>
                            <a:schemeClr val="dk1"/>
                          </a:solidFill>
                          <a:latin typeface="Barlow"/>
                          <a:sym typeface="Barlow"/>
                        </a:rPr>
                        <a:t>92.7 % accuracy in detecting fire using a UAV- based </a:t>
                      </a:r>
                    </a:p>
                    <a:p>
                      <a:r>
                        <a:rPr lang="en-US" sz="1200" b="0" i="0" u="none" strike="noStrike" cap="none" dirty="0">
                          <a:solidFill>
                            <a:schemeClr val="dk1"/>
                          </a:solidFill>
                          <a:latin typeface="Barlow"/>
                          <a:sym typeface="Barlow"/>
                        </a:rPr>
                        <a:t>97.9% F1score by detecting fire using CNN</a:t>
                      </a:r>
                    </a:p>
                  </a:txBody>
                  <a:tcPr/>
                </a:tc>
                <a:extLst>
                  <a:ext uri="{0D108BD9-81ED-4DB2-BD59-A6C34878D82A}">
                    <a16:rowId xmlns:a16="http://schemas.microsoft.com/office/drawing/2014/main" val="4200049788"/>
                  </a:ext>
                </a:extLst>
              </a:tr>
            </a:tbl>
          </a:graphicData>
        </a:graphic>
      </p:graphicFrame>
    </p:spTree>
    <p:extLst>
      <p:ext uri="{BB962C8B-B14F-4D97-AF65-F5344CB8AC3E}">
        <p14:creationId xmlns:p14="http://schemas.microsoft.com/office/powerpoint/2010/main" val="4222455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D9A4235-1628-507F-DBC0-9B42FA8BE19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13</a:t>
            </a:fld>
            <a:endParaRPr lang="en"/>
          </a:p>
        </p:txBody>
      </p:sp>
      <p:graphicFrame>
        <p:nvGraphicFramePr>
          <p:cNvPr id="3" name="Table 2">
            <a:extLst>
              <a:ext uri="{FF2B5EF4-FFF2-40B4-BE49-F238E27FC236}">
                <a16:creationId xmlns:a16="http://schemas.microsoft.com/office/drawing/2014/main" id="{27A1E51D-80D7-184B-C688-AFA267A9F4B3}"/>
              </a:ext>
            </a:extLst>
          </p:cNvPr>
          <p:cNvGraphicFramePr>
            <a:graphicFrameLocks noGrp="1"/>
          </p:cNvGraphicFramePr>
          <p:nvPr>
            <p:extLst>
              <p:ext uri="{D42A27DB-BD31-4B8C-83A1-F6EECF244321}">
                <p14:modId xmlns:p14="http://schemas.microsoft.com/office/powerpoint/2010/main" val="2771271798"/>
              </p:ext>
            </p:extLst>
          </p:nvPr>
        </p:nvGraphicFramePr>
        <p:xfrm>
          <a:off x="1523997" y="393675"/>
          <a:ext cx="7226403" cy="3742432"/>
        </p:xfrm>
        <a:graphic>
          <a:graphicData uri="http://schemas.openxmlformats.org/drawingml/2006/table">
            <a:tbl>
              <a:tblPr firstRow="1" bandRow="1">
                <a:tableStyleId>{5C22544A-7EE6-4342-B048-85BDC9FD1C3A}</a:tableStyleId>
              </a:tblPr>
              <a:tblGrid>
                <a:gridCol w="1056470">
                  <a:extLst>
                    <a:ext uri="{9D8B030D-6E8A-4147-A177-3AD203B41FA5}">
                      <a16:colId xmlns:a16="http://schemas.microsoft.com/office/drawing/2014/main" val="595728007"/>
                    </a:ext>
                  </a:extLst>
                </a:gridCol>
                <a:gridCol w="712922">
                  <a:extLst>
                    <a:ext uri="{9D8B030D-6E8A-4147-A177-3AD203B41FA5}">
                      <a16:colId xmlns:a16="http://schemas.microsoft.com/office/drawing/2014/main" val="3749655341"/>
                    </a:ext>
                  </a:extLst>
                </a:gridCol>
                <a:gridCol w="1890793">
                  <a:extLst>
                    <a:ext uri="{9D8B030D-6E8A-4147-A177-3AD203B41FA5}">
                      <a16:colId xmlns:a16="http://schemas.microsoft.com/office/drawing/2014/main" val="1956840558"/>
                    </a:ext>
                  </a:extLst>
                </a:gridCol>
                <a:gridCol w="1728061">
                  <a:extLst>
                    <a:ext uri="{9D8B030D-6E8A-4147-A177-3AD203B41FA5}">
                      <a16:colId xmlns:a16="http://schemas.microsoft.com/office/drawing/2014/main" val="3924925726"/>
                    </a:ext>
                  </a:extLst>
                </a:gridCol>
                <a:gridCol w="1838157">
                  <a:extLst>
                    <a:ext uri="{9D8B030D-6E8A-4147-A177-3AD203B41FA5}">
                      <a16:colId xmlns:a16="http://schemas.microsoft.com/office/drawing/2014/main" val="1250236971"/>
                    </a:ext>
                  </a:extLst>
                </a:gridCol>
              </a:tblGrid>
              <a:tr h="359152">
                <a:tc>
                  <a:txBody>
                    <a:bodyPr/>
                    <a:lstStyle/>
                    <a:p>
                      <a:pPr algn="ctr"/>
                      <a:r>
                        <a:rPr lang="en-IN" dirty="0"/>
                        <a:t>TITLE</a:t>
                      </a:r>
                    </a:p>
                  </a:txBody>
                  <a:tcPr/>
                </a:tc>
                <a:tc>
                  <a:txBody>
                    <a:bodyPr/>
                    <a:lstStyle/>
                    <a:p>
                      <a:pPr algn="ctr"/>
                      <a:r>
                        <a:rPr lang="en-IN" dirty="0"/>
                        <a:t>YEAR</a:t>
                      </a:r>
                    </a:p>
                  </a:txBody>
                  <a:tcPr/>
                </a:tc>
                <a:tc>
                  <a:txBody>
                    <a:bodyPr/>
                    <a:lstStyle/>
                    <a:p>
                      <a:pPr algn="ctr"/>
                      <a:r>
                        <a:rPr lang="en-IN" dirty="0"/>
                        <a:t>KEYPOINTS</a:t>
                      </a:r>
                    </a:p>
                  </a:txBody>
                  <a:tcPr/>
                </a:tc>
                <a:tc>
                  <a:txBody>
                    <a:bodyPr/>
                    <a:lstStyle/>
                    <a:p>
                      <a:pPr algn="ctr"/>
                      <a:r>
                        <a:rPr lang="en-IN" dirty="0"/>
                        <a:t>ALGORITHM</a:t>
                      </a:r>
                    </a:p>
                  </a:txBody>
                  <a:tcPr/>
                </a:tc>
                <a:tc>
                  <a:txBody>
                    <a:bodyPr/>
                    <a:lstStyle/>
                    <a:p>
                      <a:pPr algn="ctr"/>
                      <a:r>
                        <a:rPr lang="en-IN" dirty="0"/>
                        <a:t>PERFORMANCE</a:t>
                      </a:r>
                    </a:p>
                  </a:txBody>
                  <a:tcPr/>
                </a:tc>
                <a:extLst>
                  <a:ext uri="{0D108BD9-81ED-4DB2-BD59-A6C34878D82A}">
                    <a16:rowId xmlns:a16="http://schemas.microsoft.com/office/drawing/2014/main" val="1427481901"/>
                  </a:ext>
                </a:extLst>
              </a:tr>
              <a:tr h="359152">
                <a:tc>
                  <a:txBody>
                    <a:bodyPr/>
                    <a:lstStyle/>
                    <a:p>
                      <a:pPr marR="0" algn="l" rtl="0">
                        <a:lnSpc>
                          <a:spcPct val="100000"/>
                        </a:lnSpc>
                        <a:spcBef>
                          <a:spcPts val="0"/>
                        </a:spcBef>
                        <a:spcAft>
                          <a:spcPts val="0"/>
                        </a:spcAft>
                        <a:buClr>
                          <a:srgbClr val="000000"/>
                        </a:buClr>
                        <a:buFont typeface="Arial"/>
                      </a:pPr>
                      <a:r>
                        <a:rPr lang="en-IN" sz="1200" b="0" i="0" u="none" strike="noStrike" cap="none" dirty="0" err="1">
                          <a:solidFill>
                            <a:schemeClr val="dk1"/>
                          </a:solidFill>
                          <a:latin typeface="Barlow"/>
                          <a:ea typeface="+mn-ea"/>
                          <a:cs typeface="Arial"/>
                          <a:sym typeface="Arial"/>
                        </a:rPr>
                        <a:t>DeepSmoke</a:t>
                      </a:r>
                      <a:r>
                        <a:rPr lang="en-IN" sz="1200" b="0" i="0" u="none" strike="noStrike" cap="none" dirty="0">
                          <a:solidFill>
                            <a:schemeClr val="dk1"/>
                          </a:solidFill>
                          <a:latin typeface="Barlow"/>
                          <a:ea typeface="+mn-ea"/>
                          <a:cs typeface="Arial"/>
                          <a:sym typeface="Arial"/>
                        </a:rPr>
                        <a:t>: Deep learning model for smoke detection and segmentation in outdoor environments</a:t>
                      </a:r>
                    </a:p>
                  </a:txBody>
                  <a:tcPr/>
                </a:tc>
                <a:tc>
                  <a:txBody>
                    <a:bodyPr/>
                    <a:lstStyle/>
                    <a:p>
                      <a:r>
                        <a:rPr lang="en-IN" sz="1200" b="0" i="0" u="none" strike="noStrike" cap="none" dirty="0">
                          <a:solidFill>
                            <a:schemeClr val="dk1"/>
                          </a:solidFill>
                          <a:latin typeface="Barlow"/>
                          <a:sym typeface="Barlow"/>
                        </a:rPr>
                        <a:t>2019</a:t>
                      </a:r>
                    </a:p>
                  </a:txBody>
                  <a:tcPr/>
                </a:tc>
                <a:tc>
                  <a:txBody>
                    <a:bodyPr/>
                    <a:lstStyle/>
                    <a:p>
                      <a:pPr marR="0" algn="l" rtl="0">
                        <a:lnSpc>
                          <a:spcPct val="100000"/>
                        </a:lnSpc>
                        <a:spcBef>
                          <a:spcPts val="0"/>
                        </a:spcBef>
                        <a:spcAft>
                          <a:spcPts val="0"/>
                        </a:spcAft>
                        <a:buClr>
                          <a:srgbClr val="000000"/>
                        </a:buClr>
                        <a:buFont typeface="Arial"/>
                      </a:pPr>
                      <a:r>
                        <a:rPr lang="en-US" sz="1200" b="0" i="0" u="none" strike="noStrike" cap="none" dirty="0">
                          <a:solidFill>
                            <a:schemeClr val="dk1"/>
                          </a:solidFill>
                          <a:latin typeface="Barlow"/>
                          <a:ea typeface="+mn-ea"/>
                          <a:cs typeface="Arial"/>
                          <a:sym typeface="Arial"/>
                        </a:rPr>
                        <a:t>Here present “</a:t>
                      </a:r>
                      <a:r>
                        <a:rPr lang="en-US" sz="1200" b="0" i="0" u="none" strike="noStrike" cap="none" dirty="0" err="1">
                          <a:solidFill>
                            <a:schemeClr val="dk1"/>
                          </a:solidFill>
                          <a:latin typeface="Barlow"/>
                          <a:ea typeface="+mn-ea"/>
                          <a:cs typeface="Arial"/>
                          <a:sym typeface="Arial"/>
                        </a:rPr>
                        <a:t>DeepSmoke</a:t>
                      </a:r>
                      <a:r>
                        <a:rPr lang="en-US" sz="1200" b="0" i="0" u="none" strike="noStrike" cap="none" dirty="0">
                          <a:solidFill>
                            <a:schemeClr val="dk1"/>
                          </a:solidFill>
                          <a:latin typeface="Barlow"/>
                          <a:ea typeface="+mn-ea"/>
                          <a:cs typeface="Arial"/>
                          <a:sym typeface="Arial"/>
                        </a:rPr>
                        <a:t>” (a deep learning framework for smoke detection and segmentation), by incorporating two essential modules for intelligent disaster management, smoke detection, and segmentation. The key ingredient of  framework is its high-level of adaptability to clear and hazy surveillance environments for smoke detection and localization.</a:t>
                      </a:r>
                      <a:endParaRPr lang="en-IN" sz="1200" b="0" i="0" u="none" strike="noStrike" cap="none" dirty="0">
                        <a:solidFill>
                          <a:schemeClr val="dk1"/>
                        </a:solidFill>
                        <a:latin typeface="Barlow"/>
                        <a:ea typeface="+mn-ea"/>
                        <a:cs typeface="Arial"/>
                        <a:sym typeface="Arial"/>
                      </a:endParaRPr>
                    </a:p>
                  </a:txBody>
                  <a:tcPr/>
                </a:tc>
                <a:tc>
                  <a:txBody>
                    <a:bodyPr/>
                    <a:lstStyle/>
                    <a:p>
                      <a:r>
                        <a:rPr lang="en-IN" sz="1400" b="0" i="0" u="none" strike="noStrike" cap="none" dirty="0">
                          <a:solidFill>
                            <a:schemeClr val="dk1"/>
                          </a:solidFill>
                          <a:effectLst/>
                          <a:latin typeface="+mn-lt"/>
                          <a:ea typeface="+mn-ea"/>
                          <a:cs typeface="+mn-cs"/>
                          <a:sym typeface="Arial"/>
                        </a:rPr>
                        <a:t> </a:t>
                      </a:r>
                      <a:r>
                        <a:rPr lang="en-IN" sz="1200" b="0" i="0" u="none" strike="noStrike" cap="none" dirty="0">
                          <a:solidFill>
                            <a:schemeClr val="dk1"/>
                          </a:solidFill>
                          <a:latin typeface="Barlow"/>
                          <a:ea typeface="+mn-ea"/>
                          <a:cs typeface="Arial"/>
                          <a:sym typeface="Arial"/>
                        </a:rPr>
                        <a:t>(CNN)-based smoke detection and segmentation framework</a:t>
                      </a:r>
                    </a:p>
                  </a:txBody>
                  <a:tcPr/>
                </a:tc>
                <a:tc>
                  <a:txBody>
                    <a:bodyPr/>
                    <a:lstStyle/>
                    <a:p>
                      <a:r>
                        <a:rPr lang="en-US" sz="1200" b="0" i="0" u="none" strike="noStrike" cap="none" dirty="0">
                          <a:solidFill>
                            <a:schemeClr val="dk1"/>
                          </a:solidFill>
                          <a:latin typeface="Barlow"/>
                          <a:sym typeface="Barlow"/>
                        </a:rPr>
                        <a:t>Improved the False Alarm Rate by reporting a reduction of 1.98%, and by boosting the accuracy to 98.18%.</a:t>
                      </a:r>
                    </a:p>
                    <a:p>
                      <a:r>
                        <a:rPr lang="en-US" sz="1200" b="0" i="0" u="none" strike="noStrike" cap="none" dirty="0">
                          <a:solidFill>
                            <a:schemeClr val="dk1"/>
                          </a:solidFill>
                          <a:latin typeface="Barlow"/>
                          <a:sym typeface="Barlow"/>
                        </a:rPr>
                        <a:t>segmentation results reported a significant increase of 2% and 1% in global accuracy.</a:t>
                      </a:r>
                    </a:p>
                  </a:txBody>
                  <a:tcPr/>
                </a:tc>
                <a:extLst>
                  <a:ext uri="{0D108BD9-81ED-4DB2-BD59-A6C34878D82A}">
                    <a16:rowId xmlns:a16="http://schemas.microsoft.com/office/drawing/2014/main" val="4200049788"/>
                  </a:ext>
                </a:extLst>
              </a:tr>
            </a:tbl>
          </a:graphicData>
        </a:graphic>
      </p:graphicFrame>
    </p:spTree>
    <p:extLst>
      <p:ext uri="{BB962C8B-B14F-4D97-AF65-F5344CB8AC3E}">
        <p14:creationId xmlns:p14="http://schemas.microsoft.com/office/powerpoint/2010/main" val="32585881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D9A4235-1628-507F-DBC0-9B42FA8BE19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14</a:t>
            </a:fld>
            <a:endParaRPr lang="en"/>
          </a:p>
        </p:txBody>
      </p:sp>
      <p:graphicFrame>
        <p:nvGraphicFramePr>
          <p:cNvPr id="3" name="Table 2">
            <a:extLst>
              <a:ext uri="{FF2B5EF4-FFF2-40B4-BE49-F238E27FC236}">
                <a16:creationId xmlns:a16="http://schemas.microsoft.com/office/drawing/2014/main" id="{27A1E51D-80D7-184B-C688-AFA267A9F4B3}"/>
              </a:ext>
            </a:extLst>
          </p:cNvPr>
          <p:cNvGraphicFramePr>
            <a:graphicFrameLocks noGrp="1"/>
          </p:cNvGraphicFramePr>
          <p:nvPr>
            <p:extLst>
              <p:ext uri="{D42A27DB-BD31-4B8C-83A1-F6EECF244321}">
                <p14:modId xmlns:p14="http://schemas.microsoft.com/office/powerpoint/2010/main" val="98378586"/>
              </p:ext>
            </p:extLst>
          </p:nvPr>
        </p:nvGraphicFramePr>
        <p:xfrm>
          <a:off x="1523997" y="393675"/>
          <a:ext cx="7226403" cy="4291072"/>
        </p:xfrm>
        <a:graphic>
          <a:graphicData uri="http://schemas.openxmlformats.org/drawingml/2006/table">
            <a:tbl>
              <a:tblPr firstRow="1" bandRow="1">
                <a:tableStyleId>{5C22544A-7EE6-4342-B048-85BDC9FD1C3A}</a:tableStyleId>
              </a:tblPr>
              <a:tblGrid>
                <a:gridCol w="1056470">
                  <a:extLst>
                    <a:ext uri="{9D8B030D-6E8A-4147-A177-3AD203B41FA5}">
                      <a16:colId xmlns:a16="http://schemas.microsoft.com/office/drawing/2014/main" val="595728007"/>
                    </a:ext>
                  </a:extLst>
                </a:gridCol>
                <a:gridCol w="712922">
                  <a:extLst>
                    <a:ext uri="{9D8B030D-6E8A-4147-A177-3AD203B41FA5}">
                      <a16:colId xmlns:a16="http://schemas.microsoft.com/office/drawing/2014/main" val="3749655341"/>
                    </a:ext>
                  </a:extLst>
                </a:gridCol>
                <a:gridCol w="1890793">
                  <a:extLst>
                    <a:ext uri="{9D8B030D-6E8A-4147-A177-3AD203B41FA5}">
                      <a16:colId xmlns:a16="http://schemas.microsoft.com/office/drawing/2014/main" val="1956840558"/>
                    </a:ext>
                  </a:extLst>
                </a:gridCol>
                <a:gridCol w="1728061">
                  <a:extLst>
                    <a:ext uri="{9D8B030D-6E8A-4147-A177-3AD203B41FA5}">
                      <a16:colId xmlns:a16="http://schemas.microsoft.com/office/drawing/2014/main" val="3924925726"/>
                    </a:ext>
                  </a:extLst>
                </a:gridCol>
                <a:gridCol w="1838157">
                  <a:extLst>
                    <a:ext uri="{9D8B030D-6E8A-4147-A177-3AD203B41FA5}">
                      <a16:colId xmlns:a16="http://schemas.microsoft.com/office/drawing/2014/main" val="1250236971"/>
                    </a:ext>
                  </a:extLst>
                </a:gridCol>
              </a:tblGrid>
              <a:tr h="359152">
                <a:tc>
                  <a:txBody>
                    <a:bodyPr/>
                    <a:lstStyle/>
                    <a:p>
                      <a:pPr algn="ctr"/>
                      <a:r>
                        <a:rPr lang="en-IN" dirty="0"/>
                        <a:t>TITLE</a:t>
                      </a:r>
                    </a:p>
                  </a:txBody>
                  <a:tcPr/>
                </a:tc>
                <a:tc>
                  <a:txBody>
                    <a:bodyPr/>
                    <a:lstStyle/>
                    <a:p>
                      <a:pPr algn="ctr"/>
                      <a:r>
                        <a:rPr lang="en-IN" dirty="0"/>
                        <a:t>YEAR</a:t>
                      </a:r>
                    </a:p>
                  </a:txBody>
                  <a:tcPr/>
                </a:tc>
                <a:tc>
                  <a:txBody>
                    <a:bodyPr/>
                    <a:lstStyle/>
                    <a:p>
                      <a:pPr algn="ctr"/>
                      <a:r>
                        <a:rPr lang="en-IN" dirty="0"/>
                        <a:t>KEYPOINTS</a:t>
                      </a:r>
                    </a:p>
                  </a:txBody>
                  <a:tcPr/>
                </a:tc>
                <a:tc>
                  <a:txBody>
                    <a:bodyPr/>
                    <a:lstStyle/>
                    <a:p>
                      <a:pPr algn="ctr"/>
                      <a:r>
                        <a:rPr lang="en-IN" dirty="0"/>
                        <a:t>ALGORITHM</a:t>
                      </a:r>
                    </a:p>
                  </a:txBody>
                  <a:tcPr/>
                </a:tc>
                <a:tc>
                  <a:txBody>
                    <a:bodyPr/>
                    <a:lstStyle/>
                    <a:p>
                      <a:pPr algn="ctr"/>
                      <a:r>
                        <a:rPr lang="en-IN" dirty="0"/>
                        <a:t>PERFORMANCE</a:t>
                      </a:r>
                    </a:p>
                  </a:txBody>
                  <a:tcPr/>
                </a:tc>
                <a:extLst>
                  <a:ext uri="{0D108BD9-81ED-4DB2-BD59-A6C34878D82A}">
                    <a16:rowId xmlns:a16="http://schemas.microsoft.com/office/drawing/2014/main" val="1427481901"/>
                  </a:ext>
                </a:extLst>
              </a:tr>
              <a:tr h="359152">
                <a:tc>
                  <a:txBody>
                    <a:bodyPr/>
                    <a:lstStyle/>
                    <a:p>
                      <a:pPr marR="0" algn="l" rtl="0">
                        <a:lnSpc>
                          <a:spcPct val="100000"/>
                        </a:lnSpc>
                        <a:spcBef>
                          <a:spcPts val="0"/>
                        </a:spcBef>
                        <a:spcAft>
                          <a:spcPts val="0"/>
                        </a:spcAft>
                        <a:buClr>
                          <a:srgbClr val="000000"/>
                        </a:buClr>
                        <a:buFont typeface="Arial"/>
                      </a:pPr>
                      <a:r>
                        <a:rPr lang="en-US" sz="1200" b="0" i="0" u="none" strike="noStrike" cap="none" dirty="0">
                          <a:solidFill>
                            <a:schemeClr val="dk1"/>
                          </a:solidFill>
                          <a:latin typeface="Barlow"/>
                          <a:ea typeface="+mn-ea"/>
                          <a:cs typeface="Arial"/>
                          <a:sym typeface="Arial"/>
                        </a:rPr>
                        <a:t>Flame and Smoke Detection Algorithm</a:t>
                      </a:r>
                    </a:p>
                    <a:p>
                      <a:pPr marR="0" algn="l" rtl="0">
                        <a:lnSpc>
                          <a:spcPct val="100000"/>
                        </a:lnSpc>
                        <a:spcBef>
                          <a:spcPts val="0"/>
                        </a:spcBef>
                        <a:spcAft>
                          <a:spcPts val="0"/>
                        </a:spcAft>
                        <a:buClr>
                          <a:srgbClr val="000000"/>
                        </a:buClr>
                        <a:buFont typeface="Arial"/>
                      </a:pPr>
                      <a:r>
                        <a:rPr lang="en-US" sz="1200" b="0" i="0" u="none" strike="noStrike" cap="none" dirty="0">
                          <a:solidFill>
                            <a:schemeClr val="dk1"/>
                          </a:solidFill>
                          <a:latin typeface="Barlow"/>
                          <a:ea typeface="+mn-ea"/>
                          <a:cs typeface="Arial"/>
                          <a:sym typeface="Arial"/>
                        </a:rPr>
                        <a:t>Based on ODConvBS-YOLOv5s</a:t>
                      </a:r>
                      <a:endParaRPr lang="en-IN" sz="1200" b="0" i="0" u="none" strike="noStrike" cap="none" dirty="0">
                        <a:solidFill>
                          <a:schemeClr val="dk1"/>
                        </a:solidFill>
                        <a:latin typeface="Barlow"/>
                        <a:ea typeface="+mn-ea"/>
                        <a:cs typeface="Arial"/>
                        <a:sym typeface="Arial"/>
                      </a:endParaRPr>
                    </a:p>
                  </a:txBody>
                  <a:tcPr/>
                </a:tc>
                <a:tc>
                  <a:txBody>
                    <a:bodyPr/>
                    <a:lstStyle/>
                    <a:p>
                      <a:r>
                        <a:rPr lang="en-IN" sz="1200" b="0" i="0" u="none" strike="noStrike" cap="none" dirty="0">
                          <a:solidFill>
                            <a:schemeClr val="dk1"/>
                          </a:solidFill>
                          <a:latin typeface="Barlow"/>
                          <a:sym typeface="Barlow"/>
                        </a:rPr>
                        <a:t>2023</a:t>
                      </a:r>
                    </a:p>
                  </a:txBody>
                  <a:tcPr/>
                </a:tc>
                <a:tc>
                  <a:txBody>
                    <a:bodyPr/>
                    <a:lstStyle/>
                    <a:p>
                      <a:pPr marR="0" algn="l" rtl="0">
                        <a:lnSpc>
                          <a:spcPct val="100000"/>
                        </a:lnSpc>
                        <a:spcBef>
                          <a:spcPts val="0"/>
                        </a:spcBef>
                        <a:spcAft>
                          <a:spcPts val="0"/>
                        </a:spcAft>
                        <a:buClr>
                          <a:srgbClr val="000000"/>
                        </a:buClr>
                        <a:buFont typeface="Arial"/>
                      </a:pPr>
                      <a:r>
                        <a:rPr lang="en-US" sz="1200" b="0" i="0" u="none" strike="noStrike" cap="none" dirty="0">
                          <a:solidFill>
                            <a:schemeClr val="dk1"/>
                          </a:solidFill>
                          <a:latin typeface="Barlow"/>
                          <a:ea typeface="+mn-ea"/>
                          <a:cs typeface="Arial"/>
                          <a:sym typeface="Arial"/>
                        </a:rPr>
                        <a:t>1: The </a:t>
                      </a:r>
                      <a:r>
                        <a:rPr lang="en-US" sz="1200" b="0" i="0" u="none" strike="noStrike" cap="none" dirty="0" err="1">
                          <a:solidFill>
                            <a:schemeClr val="dk1"/>
                          </a:solidFill>
                          <a:latin typeface="Barlow"/>
                          <a:ea typeface="+mn-ea"/>
                          <a:cs typeface="Arial"/>
                          <a:sym typeface="Arial"/>
                        </a:rPr>
                        <a:t>ODConvBS</a:t>
                      </a:r>
                      <a:r>
                        <a:rPr lang="en-US" sz="1200" b="0" i="0" u="none" strike="noStrike" cap="none" dirty="0">
                          <a:solidFill>
                            <a:schemeClr val="dk1"/>
                          </a:solidFill>
                          <a:latin typeface="Barlow"/>
                          <a:ea typeface="+mn-ea"/>
                          <a:cs typeface="Arial"/>
                          <a:sym typeface="Arial"/>
                        </a:rPr>
                        <a:t> module to minimize computational</a:t>
                      </a:r>
                    </a:p>
                    <a:p>
                      <a:pPr marR="0" algn="l" rtl="0">
                        <a:lnSpc>
                          <a:spcPct val="100000"/>
                        </a:lnSpc>
                        <a:spcBef>
                          <a:spcPts val="0"/>
                        </a:spcBef>
                        <a:spcAft>
                          <a:spcPts val="0"/>
                        </a:spcAft>
                        <a:buClr>
                          <a:srgbClr val="000000"/>
                        </a:buClr>
                        <a:buFont typeface="Arial"/>
                      </a:pPr>
                      <a:r>
                        <a:rPr lang="en-US" sz="1200" b="0" i="0" u="none" strike="noStrike" cap="none" dirty="0">
                          <a:solidFill>
                            <a:schemeClr val="dk1"/>
                          </a:solidFill>
                          <a:latin typeface="Barlow"/>
                          <a:ea typeface="+mn-ea"/>
                          <a:cs typeface="Arial"/>
                          <a:sym typeface="Arial"/>
                        </a:rPr>
                        <a:t>complexity and improve the ability to extract features of the multi-convolutional kernel fusion model.</a:t>
                      </a:r>
                    </a:p>
                    <a:p>
                      <a:pPr marR="0" algn="l" rtl="0">
                        <a:lnSpc>
                          <a:spcPct val="100000"/>
                        </a:lnSpc>
                        <a:spcBef>
                          <a:spcPts val="0"/>
                        </a:spcBef>
                        <a:spcAft>
                          <a:spcPts val="0"/>
                        </a:spcAft>
                        <a:buClr>
                          <a:srgbClr val="000000"/>
                        </a:buClr>
                        <a:buFont typeface="Arial"/>
                      </a:pPr>
                      <a:r>
                        <a:rPr lang="en-US" sz="1200" b="0" i="0" u="none" strike="noStrike" cap="none" dirty="0">
                          <a:solidFill>
                            <a:schemeClr val="dk1"/>
                          </a:solidFill>
                          <a:latin typeface="Barlow"/>
                          <a:ea typeface="+mn-ea"/>
                          <a:cs typeface="Arial"/>
                          <a:sym typeface="Arial"/>
                        </a:rPr>
                        <a:t>2: The </a:t>
                      </a:r>
                      <a:r>
                        <a:rPr lang="en-US" sz="1200" b="0" i="0" u="none" strike="noStrike" cap="none" dirty="0" err="1">
                          <a:solidFill>
                            <a:schemeClr val="dk1"/>
                          </a:solidFill>
                          <a:latin typeface="Barlow"/>
                          <a:ea typeface="+mn-ea"/>
                          <a:cs typeface="Arial"/>
                          <a:sym typeface="Arial"/>
                        </a:rPr>
                        <a:t>Gnconv</a:t>
                      </a:r>
                      <a:r>
                        <a:rPr lang="en-US" sz="1200" b="0" i="0" u="none" strike="noStrike" cap="none" dirty="0">
                          <a:solidFill>
                            <a:schemeClr val="dk1"/>
                          </a:solidFill>
                          <a:latin typeface="Barlow"/>
                          <a:ea typeface="+mn-ea"/>
                          <a:cs typeface="Arial"/>
                          <a:sym typeface="Arial"/>
                        </a:rPr>
                        <a:t>-FPN pyramid structure, which is based</a:t>
                      </a:r>
                    </a:p>
                    <a:p>
                      <a:pPr marR="0" algn="l" rtl="0">
                        <a:lnSpc>
                          <a:spcPct val="100000"/>
                        </a:lnSpc>
                        <a:spcBef>
                          <a:spcPts val="0"/>
                        </a:spcBef>
                        <a:spcAft>
                          <a:spcPts val="0"/>
                        </a:spcAft>
                        <a:buClr>
                          <a:srgbClr val="000000"/>
                        </a:buClr>
                        <a:buFont typeface="Arial"/>
                      </a:pPr>
                      <a:r>
                        <a:rPr lang="en-US" sz="1200" b="0" i="0" u="none" strike="noStrike" cap="none" dirty="0">
                          <a:solidFill>
                            <a:schemeClr val="dk1"/>
                          </a:solidFill>
                          <a:latin typeface="Barlow"/>
                          <a:ea typeface="+mn-ea"/>
                          <a:cs typeface="Arial"/>
                          <a:sym typeface="Arial"/>
                        </a:rPr>
                        <a:t>on recursive gated convolution, can increase the model’s</a:t>
                      </a:r>
                    </a:p>
                    <a:p>
                      <a:pPr marR="0" algn="l" rtl="0">
                        <a:lnSpc>
                          <a:spcPct val="100000"/>
                        </a:lnSpc>
                        <a:spcBef>
                          <a:spcPts val="0"/>
                        </a:spcBef>
                        <a:spcAft>
                          <a:spcPts val="0"/>
                        </a:spcAft>
                        <a:buClr>
                          <a:srgbClr val="000000"/>
                        </a:buClr>
                        <a:buFont typeface="Arial"/>
                      </a:pPr>
                      <a:r>
                        <a:rPr lang="en-US" sz="1200" b="0" i="0" u="none" strike="noStrike" cap="none" dirty="0">
                          <a:solidFill>
                            <a:schemeClr val="dk1"/>
                          </a:solidFill>
                          <a:latin typeface="Barlow"/>
                          <a:ea typeface="+mn-ea"/>
                          <a:cs typeface="Arial"/>
                          <a:sym typeface="Arial"/>
                        </a:rPr>
                        <a:t>high-order spatial interaction capabilities, minimize missed</a:t>
                      </a:r>
                    </a:p>
                    <a:p>
                      <a:pPr marR="0" algn="l" rtl="0">
                        <a:lnSpc>
                          <a:spcPct val="100000"/>
                        </a:lnSpc>
                        <a:spcBef>
                          <a:spcPts val="0"/>
                        </a:spcBef>
                        <a:spcAft>
                          <a:spcPts val="0"/>
                        </a:spcAft>
                        <a:buClr>
                          <a:srgbClr val="000000"/>
                        </a:buClr>
                        <a:buFont typeface="Arial"/>
                      </a:pPr>
                      <a:r>
                        <a:rPr lang="en-US" sz="1200" b="0" i="0" u="none" strike="noStrike" cap="none" dirty="0">
                          <a:solidFill>
                            <a:schemeClr val="dk1"/>
                          </a:solidFill>
                          <a:latin typeface="Barlow"/>
                          <a:ea typeface="+mn-ea"/>
                          <a:cs typeface="Arial"/>
                          <a:sym typeface="Arial"/>
                        </a:rPr>
                        <a:t>detection rates, and improve the detection accuracy of small</a:t>
                      </a:r>
                    </a:p>
                    <a:p>
                      <a:pPr marR="0" algn="l" rtl="0">
                        <a:lnSpc>
                          <a:spcPct val="100000"/>
                        </a:lnSpc>
                        <a:spcBef>
                          <a:spcPts val="0"/>
                        </a:spcBef>
                        <a:spcAft>
                          <a:spcPts val="0"/>
                        </a:spcAft>
                        <a:buClr>
                          <a:srgbClr val="000000"/>
                        </a:buClr>
                        <a:buFont typeface="Arial"/>
                      </a:pPr>
                      <a:r>
                        <a:rPr lang="en-US" sz="1200" b="0" i="0" u="none" strike="noStrike" cap="none" dirty="0">
                          <a:solidFill>
                            <a:schemeClr val="dk1"/>
                          </a:solidFill>
                          <a:latin typeface="Barlow"/>
                          <a:ea typeface="+mn-ea"/>
                          <a:cs typeface="Arial"/>
                          <a:sym typeface="Arial"/>
                        </a:rPr>
                        <a:t>objects.</a:t>
                      </a:r>
                      <a:endParaRPr lang="en-IN" sz="1200" b="0" i="0" u="none" strike="noStrike" cap="none" dirty="0">
                        <a:solidFill>
                          <a:schemeClr val="dk1"/>
                        </a:solidFill>
                        <a:latin typeface="Barlow"/>
                        <a:ea typeface="+mn-ea"/>
                        <a:cs typeface="Arial"/>
                        <a:sym typeface="Arial"/>
                      </a:endParaRPr>
                    </a:p>
                  </a:txBody>
                  <a:tcPr/>
                </a:tc>
                <a:tc>
                  <a:txBody>
                    <a:bodyPr/>
                    <a:lstStyle/>
                    <a:p>
                      <a:r>
                        <a:rPr lang="en-IN" sz="1400" b="0" i="0" u="none" strike="noStrike" cap="none" dirty="0">
                          <a:solidFill>
                            <a:schemeClr val="dk1"/>
                          </a:solidFill>
                          <a:effectLst/>
                          <a:latin typeface="+mn-lt"/>
                          <a:ea typeface="+mn-ea"/>
                          <a:cs typeface="+mn-cs"/>
                          <a:sym typeface="Arial"/>
                        </a:rPr>
                        <a:t> </a:t>
                      </a:r>
                      <a:r>
                        <a:rPr lang="en-IN" sz="1200" b="0" i="0" u="none" strike="noStrike" cap="none" dirty="0" err="1">
                          <a:solidFill>
                            <a:schemeClr val="dk1"/>
                          </a:solidFill>
                          <a:latin typeface="Barlow"/>
                          <a:ea typeface="+mn-ea"/>
                          <a:cs typeface="Arial"/>
                          <a:sym typeface="Arial"/>
                        </a:rPr>
                        <a:t>ODConvBS</a:t>
                      </a:r>
                      <a:r>
                        <a:rPr lang="en-IN" sz="1200" b="0" i="0" u="none" strike="noStrike" cap="none" dirty="0">
                          <a:solidFill>
                            <a:schemeClr val="dk1"/>
                          </a:solidFill>
                          <a:latin typeface="Barlow"/>
                          <a:ea typeface="+mn-ea"/>
                          <a:cs typeface="Arial"/>
                          <a:sym typeface="Arial"/>
                        </a:rPr>
                        <a:t> in YOLOv5s</a:t>
                      </a:r>
                    </a:p>
                  </a:txBody>
                  <a:tcPr/>
                </a:tc>
                <a:tc>
                  <a:txBody>
                    <a:bodyPr/>
                    <a:lstStyle/>
                    <a:p>
                      <a:r>
                        <a:rPr lang="en-US" sz="1200" b="0" i="0" u="none" strike="noStrike" cap="none" dirty="0">
                          <a:solidFill>
                            <a:schemeClr val="dk1"/>
                          </a:solidFill>
                          <a:latin typeface="Barlow"/>
                          <a:sym typeface="Barlow"/>
                        </a:rPr>
                        <a:t>Upgraded YOLOv5s model </a:t>
                      </a:r>
                      <a:r>
                        <a:rPr lang="en-US" sz="1200" b="0" i="0" u="none" strike="noStrike" cap="none" dirty="0" err="1">
                          <a:solidFill>
                            <a:schemeClr val="dk1"/>
                          </a:solidFill>
                          <a:latin typeface="Barlow"/>
                          <a:sym typeface="Barlow"/>
                        </a:rPr>
                        <a:t>mAP</a:t>
                      </a:r>
                      <a:r>
                        <a:rPr lang="en-US" sz="1200" b="0" i="0" u="none" strike="noStrike" cap="none" dirty="0">
                          <a:solidFill>
                            <a:schemeClr val="dk1"/>
                          </a:solidFill>
                          <a:latin typeface="Barlow"/>
                          <a:sym typeface="Barlow"/>
                        </a:rPr>
                        <a:t> grew by 9.3%. At the same time, the accuracy rate, the recall rate, and</a:t>
                      </a:r>
                    </a:p>
                    <a:p>
                      <a:r>
                        <a:rPr lang="en-US" sz="1200" b="0" i="0" u="none" strike="noStrike" cap="none" dirty="0">
                          <a:solidFill>
                            <a:schemeClr val="dk1"/>
                          </a:solidFill>
                          <a:latin typeface="Barlow"/>
                          <a:sym typeface="Barlow"/>
                        </a:rPr>
                        <a:t>the detection speed increased to 83.5%, 83.7%, 33.3FPS respectively.</a:t>
                      </a:r>
                    </a:p>
                  </a:txBody>
                  <a:tcPr/>
                </a:tc>
                <a:extLst>
                  <a:ext uri="{0D108BD9-81ED-4DB2-BD59-A6C34878D82A}">
                    <a16:rowId xmlns:a16="http://schemas.microsoft.com/office/drawing/2014/main" val="4200049788"/>
                  </a:ext>
                </a:extLst>
              </a:tr>
            </a:tbl>
          </a:graphicData>
        </a:graphic>
      </p:graphicFrame>
    </p:spTree>
    <p:extLst>
      <p:ext uri="{BB962C8B-B14F-4D97-AF65-F5344CB8AC3E}">
        <p14:creationId xmlns:p14="http://schemas.microsoft.com/office/powerpoint/2010/main" val="41995028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D9A4235-1628-507F-DBC0-9B42FA8BE19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15</a:t>
            </a:fld>
            <a:endParaRPr lang="en"/>
          </a:p>
        </p:txBody>
      </p:sp>
      <p:graphicFrame>
        <p:nvGraphicFramePr>
          <p:cNvPr id="3" name="Table 2">
            <a:extLst>
              <a:ext uri="{FF2B5EF4-FFF2-40B4-BE49-F238E27FC236}">
                <a16:creationId xmlns:a16="http://schemas.microsoft.com/office/drawing/2014/main" id="{27A1E51D-80D7-184B-C688-AFA267A9F4B3}"/>
              </a:ext>
            </a:extLst>
          </p:cNvPr>
          <p:cNvGraphicFramePr>
            <a:graphicFrameLocks noGrp="1"/>
          </p:cNvGraphicFramePr>
          <p:nvPr>
            <p:extLst>
              <p:ext uri="{D42A27DB-BD31-4B8C-83A1-F6EECF244321}">
                <p14:modId xmlns:p14="http://schemas.microsoft.com/office/powerpoint/2010/main" val="1397059383"/>
              </p:ext>
            </p:extLst>
          </p:nvPr>
        </p:nvGraphicFramePr>
        <p:xfrm>
          <a:off x="1523997" y="393675"/>
          <a:ext cx="7226403" cy="3742432"/>
        </p:xfrm>
        <a:graphic>
          <a:graphicData uri="http://schemas.openxmlformats.org/drawingml/2006/table">
            <a:tbl>
              <a:tblPr firstRow="1" bandRow="1">
                <a:tableStyleId>{5C22544A-7EE6-4342-B048-85BDC9FD1C3A}</a:tableStyleId>
              </a:tblPr>
              <a:tblGrid>
                <a:gridCol w="1056470">
                  <a:extLst>
                    <a:ext uri="{9D8B030D-6E8A-4147-A177-3AD203B41FA5}">
                      <a16:colId xmlns:a16="http://schemas.microsoft.com/office/drawing/2014/main" val="595728007"/>
                    </a:ext>
                  </a:extLst>
                </a:gridCol>
                <a:gridCol w="712922">
                  <a:extLst>
                    <a:ext uri="{9D8B030D-6E8A-4147-A177-3AD203B41FA5}">
                      <a16:colId xmlns:a16="http://schemas.microsoft.com/office/drawing/2014/main" val="3749655341"/>
                    </a:ext>
                  </a:extLst>
                </a:gridCol>
                <a:gridCol w="1890793">
                  <a:extLst>
                    <a:ext uri="{9D8B030D-6E8A-4147-A177-3AD203B41FA5}">
                      <a16:colId xmlns:a16="http://schemas.microsoft.com/office/drawing/2014/main" val="1956840558"/>
                    </a:ext>
                  </a:extLst>
                </a:gridCol>
                <a:gridCol w="1728061">
                  <a:extLst>
                    <a:ext uri="{9D8B030D-6E8A-4147-A177-3AD203B41FA5}">
                      <a16:colId xmlns:a16="http://schemas.microsoft.com/office/drawing/2014/main" val="3924925726"/>
                    </a:ext>
                  </a:extLst>
                </a:gridCol>
                <a:gridCol w="1838157">
                  <a:extLst>
                    <a:ext uri="{9D8B030D-6E8A-4147-A177-3AD203B41FA5}">
                      <a16:colId xmlns:a16="http://schemas.microsoft.com/office/drawing/2014/main" val="1250236971"/>
                    </a:ext>
                  </a:extLst>
                </a:gridCol>
              </a:tblGrid>
              <a:tr h="359152">
                <a:tc>
                  <a:txBody>
                    <a:bodyPr/>
                    <a:lstStyle/>
                    <a:p>
                      <a:pPr algn="ctr"/>
                      <a:r>
                        <a:rPr lang="en-IN" dirty="0"/>
                        <a:t>TITLE</a:t>
                      </a:r>
                    </a:p>
                  </a:txBody>
                  <a:tcPr/>
                </a:tc>
                <a:tc>
                  <a:txBody>
                    <a:bodyPr/>
                    <a:lstStyle/>
                    <a:p>
                      <a:pPr algn="ctr"/>
                      <a:r>
                        <a:rPr lang="en-IN" dirty="0"/>
                        <a:t>YEAR</a:t>
                      </a:r>
                    </a:p>
                  </a:txBody>
                  <a:tcPr/>
                </a:tc>
                <a:tc>
                  <a:txBody>
                    <a:bodyPr/>
                    <a:lstStyle/>
                    <a:p>
                      <a:pPr algn="ctr"/>
                      <a:r>
                        <a:rPr lang="en-IN" dirty="0"/>
                        <a:t>KEYPOINTS</a:t>
                      </a:r>
                    </a:p>
                  </a:txBody>
                  <a:tcPr/>
                </a:tc>
                <a:tc>
                  <a:txBody>
                    <a:bodyPr/>
                    <a:lstStyle/>
                    <a:p>
                      <a:pPr algn="ctr"/>
                      <a:r>
                        <a:rPr lang="en-IN" dirty="0"/>
                        <a:t>ALGORITHM</a:t>
                      </a:r>
                    </a:p>
                  </a:txBody>
                  <a:tcPr/>
                </a:tc>
                <a:tc>
                  <a:txBody>
                    <a:bodyPr/>
                    <a:lstStyle/>
                    <a:p>
                      <a:pPr algn="ctr"/>
                      <a:r>
                        <a:rPr lang="en-IN" dirty="0"/>
                        <a:t>PERFORMANCE</a:t>
                      </a:r>
                    </a:p>
                  </a:txBody>
                  <a:tcPr/>
                </a:tc>
                <a:extLst>
                  <a:ext uri="{0D108BD9-81ED-4DB2-BD59-A6C34878D82A}">
                    <a16:rowId xmlns:a16="http://schemas.microsoft.com/office/drawing/2014/main" val="1427481901"/>
                  </a:ext>
                </a:extLst>
              </a:tr>
              <a:tr h="359152">
                <a:tc>
                  <a:txBody>
                    <a:bodyPr/>
                    <a:lstStyle/>
                    <a:p>
                      <a:pPr marR="0" algn="l" rtl="0">
                        <a:lnSpc>
                          <a:spcPct val="100000"/>
                        </a:lnSpc>
                        <a:spcBef>
                          <a:spcPts val="0"/>
                        </a:spcBef>
                        <a:spcAft>
                          <a:spcPts val="0"/>
                        </a:spcAft>
                        <a:buClr>
                          <a:srgbClr val="000000"/>
                        </a:buClr>
                        <a:buFont typeface="Arial"/>
                      </a:pPr>
                      <a:r>
                        <a:rPr lang="en-US" sz="1200" b="0" i="0" u="none" strike="noStrike" cap="none" dirty="0">
                          <a:solidFill>
                            <a:schemeClr val="dk1"/>
                          </a:solidFill>
                          <a:latin typeface="Barlow"/>
                          <a:ea typeface="+mn-ea"/>
                          <a:cs typeface="Arial"/>
                          <a:sym typeface="Arial"/>
                        </a:rPr>
                        <a:t>Early smoke and flame detection based on transformer</a:t>
                      </a:r>
                      <a:endParaRPr lang="en-IN" sz="1200" b="0" i="0" u="none" strike="noStrike" cap="none" dirty="0">
                        <a:solidFill>
                          <a:schemeClr val="dk1"/>
                        </a:solidFill>
                        <a:latin typeface="Barlow"/>
                        <a:ea typeface="+mn-ea"/>
                        <a:cs typeface="Arial"/>
                        <a:sym typeface="Arial"/>
                      </a:endParaRPr>
                    </a:p>
                  </a:txBody>
                  <a:tcPr/>
                </a:tc>
                <a:tc>
                  <a:txBody>
                    <a:bodyPr/>
                    <a:lstStyle/>
                    <a:p>
                      <a:r>
                        <a:rPr lang="en-IN" sz="1200" b="0" i="0" u="none" strike="noStrike" cap="none" dirty="0">
                          <a:solidFill>
                            <a:schemeClr val="dk1"/>
                          </a:solidFill>
                          <a:latin typeface="Barlow"/>
                          <a:sym typeface="Barlow"/>
                        </a:rPr>
                        <a:t>2023</a:t>
                      </a:r>
                    </a:p>
                  </a:txBody>
                  <a:tcPr/>
                </a:tc>
                <a:tc>
                  <a:txBody>
                    <a:bodyPr/>
                    <a:lstStyle/>
                    <a:p>
                      <a:pPr marR="0" algn="l" rtl="0">
                        <a:lnSpc>
                          <a:spcPct val="100000"/>
                        </a:lnSpc>
                        <a:spcBef>
                          <a:spcPts val="0"/>
                        </a:spcBef>
                        <a:spcAft>
                          <a:spcPts val="0"/>
                        </a:spcAft>
                        <a:buClr>
                          <a:srgbClr val="000000"/>
                        </a:buClr>
                        <a:buFont typeface="Arial"/>
                      </a:pPr>
                      <a:r>
                        <a:rPr lang="en-US" sz="1200" b="0" i="0" u="none" strike="noStrike" cap="none" dirty="0">
                          <a:solidFill>
                            <a:schemeClr val="dk1"/>
                          </a:solidFill>
                          <a:latin typeface="Barlow"/>
                          <a:ea typeface="+mn-ea"/>
                          <a:cs typeface="Arial"/>
                          <a:sym typeface="Arial"/>
                        </a:rPr>
                        <a:t>Multi-dimensional fire features are extracted, and low-dimensional fire semantics are enhanced through the DOT backbone, which consists of DOT blocks and a semantic-augmented attention (SAA)module. The DOT block captures local spatial and global semantic relations at each scale, whereas the SAA exchanges semantic </a:t>
                      </a:r>
                      <a:r>
                        <a:rPr lang="en-US" sz="1200" b="0" i="0" u="none" strike="noStrike" cap="none" dirty="0" err="1">
                          <a:solidFill>
                            <a:schemeClr val="dk1"/>
                          </a:solidFill>
                          <a:latin typeface="Barlow"/>
                          <a:ea typeface="+mn-ea"/>
                          <a:cs typeface="Arial"/>
                          <a:sym typeface="Arial"/>
                        </a:rPr>
                        <a:t>infor</a:t>
                      </a:r>
                      <a:r>
                        <a:rPr lang="en-US" sz="1200" b="0" i="0" u="none" strike="noStrike" cap="none" dirty="0">
                          <a:solidFill>
                            <a:schemeClr val="dk1"/>
                          </a:solidFill>
                          <a:latin typeface="Barlow"/>
                          <a:ea typeface="+mn-ea"/>
                          <a:cs typeface="Arial"/>
                          <a:sym typeface="Arial"/>
                        </a:rPr>
                        <a:t>- </a:t>
                      </a:r>
                      <a:r>
                        <a:rPr lang="en-US" sz="1200" b="0" i="0" u="none" strike="noStrike" cap="none" dirty="0" err="1">
                          <a:solidFill>
                            <a:schemeClr val="dk1"/>
                          </a:solidFill>
                          <a:latin typeface="Barlow"/>
                          <a:ea typeface="+mn-ea"/>
                          <a:cs typeface="Arial"/>
                          <a:sym typeface="Arial"/>
                        </a:rPr>
                        <a:t>mation</a:t>
                      </a:r>
                      <a:r>
                        <a:rPr lang="en-US" sz="1200" b="0" i="0" u="none" strike="noStrike" cap="none" dirty="0">
                          <a:solidFill>
                            <a:schemeClr val="dk1"/>
                          </a:solidFill>
                          <a:latin typeface="Barlow"/>
                          <a:ea typeface="+mn-ea"/>
                          <a:cs typeface="Arial"/>
                          <a:sym typeface="Arial"/>
                        </a:rPr>
                        <a:t> between two consecutive feature maps and reinforces their features.</a:t>
                      </a:r>
                      <a:endParaRPr lang="en-IN" sz="1200" b="0" i="0" u="none" strike="noStrike" cap="none" dirty="0">
                        <a:solidFill>
                          <a:schemeClr val="dk1"/>
                        </a:solidFill>
                        <a:latin typeface="Barlow"/>
                        <a:ea typeface="+mn-ea"/>
                        <a:cs typeface="Arial"/>
                        <a:sym typeface="Arial"/>
                      </a:endParaRPr>
                    </a:p>
                  </a:txBody>
                  <a:tcPr/>
                </a:tc>
                <a:tc>
                  <a:txBody>
                    <a:bodyPr/>
                    <a:lstStyle/>
                    <a:p>
                      <a:r>
                        <a:rPr lang="en-US" sz="1200" b="0" i="0" u="none" strike="noStrike" cap="none" dirty="0">
                          <a:solidFill>
                            <a:schemeClr val="dk1"/>
                          </a:solidFill>
                          <a:latin typeface="Barlow"/>
                          <a:sym typeface="Barlow"/>
                        </a:rPr>
                        <a:t>DOT(Detection oriented transformer)</a:t>
                      </a:r>
                    </a:p>
                    <a:p>
                      <a:r>
                        <a:rPr lang="en-US" sz="1200" b="0" i="0" u="none" strike="noStrike" cap="none" dirty="0">
                          <a:solidFill>
                            <a:schemeClr val="dk1"/>
                          </a:solidFill>
                          <a:latin typeface="Barlow"/>
                          <a:sym typeface="Barlow"/>
                        </a:rPr>
                        <a:t>SAA(Semantic augmented attention)</a:t>
                      </a:r>
                      <a:endParaRPr lang="en-IN" sz="1200" b="0" i="0" u="none" strike="noStrike" cap="none" dirty="0">
                        <a:solidFill>
                          <a:schemeClr val="dk1"/>
                        </a:solidFill>
                        <a:latin typeface="Barlow"/>
                        <a:ea typeface="+mn-ea"/>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200" b="0" i="0" u="none" strike="noStrike" cap="none" dirty="0" err="1">
                          <a:solidFill>
                            <a:schemeClr val="dk1"/>
                          </a:solidFill>
                          <a:latin typeface="Barlow"/>
                          <a:ea typeface="+mn-ea"/>
                          <a:cs typeface="Arial"/>
                          <a:sym typeface="Arial"/>
                        </a:rPr>
                        <a:t>Achives</a:t>
                      </a:r>
                      <a:r>
                        <a:rPr lang="en-IN" sz="1200" b="0" i="0" u="none" strike="noStrike" cap="none" dirty="0">
                          <a:solidFill>
                            <a:schemeClr val="dk1"/>
                          </a:solidFill>
                          <a:latin typeface="Barlow"/>
                          <a:ea typeface="+mn-ea"/>
                          <a:cs typeface="Arial"/>
                          <a:sym typeface="Arial"/>
                        </a:rPr>
                        <a:t> an </a:t>
                      </a:r>
                      <a:r>
                        <a:rPr lang="en-IN" sz="1200" b="0" i="0" u="none" strike="noStrike" cap="none" dirty="0" err="1">
                          <a:solidFill>
                            <a:schemeClr val="dk1"/>
                          </a:solidFill>
                          <a:latin typeface="Barlow"/>
                          <a:ea typeface="+mn-ea"/>
                          <a:cs typeface="Arial"/>
                          <a:sym typeface="Arial"/>
                        </a:rPr>
                        <a:t>mAP</a:t>
                      </a:r>
                      <a:r>
                        <a:rPr lang="en-IN" sz="1200" b="0" i="0" u="none" strike="noStrike" cap="none" dirty="0">
                          <a:solidFill>
                            <a:schemeClr val="dk1"/>
                          </a:solidFill>
                          <a:latin typeface="Barlow"/>
                          <a:ea typeface="+mn-ea"/>
                          <a:cs typeface="Arial"/>
                          <a:sym typeface="Arial"/>
                        </a:rPr>
                        <a:t> of 87.40% on custom data set and </a:t>
                      </a:r>
                      <a:r>
                        <a:rPr lang="en-IN" sz="1200" b="0" i="0" u="none" strike="noStrike" cap="none" dirty="0" err="1">
                          <a:solidFill>
                            <a:schemeClr val="dk1"/>
                          </a:solidFill>
                          <a:latin typeface="Barlow"/>
                          <a:ea typeface="+mn-ea"/>
                          <a:cs typeface="Arial"/>
                          <a:sym typeface="Arial"/>
                        </a:rPr>
                        <a:t>mAP</a:t>
                      </a:r>
                      <a:r>
                        <a:rPr lang="en-IN" sz="1200" b="0" i="0" u="none" strike="noStrike" cap="none" dirty="0">
                          <a:solidFill>
                            <a:schemeClr val="dk1"/>
                          </a:solidFill>
                          <a:latin typeface="Barlow"/>
                          <a:ea typeface="+mn-ea"/>
                          <a:cs typeface="Arial"/>
                          <a:sym typeface="Arial"/>
                        </a:rPr>
                        <a:t> of 81.12% on Kaggle flame smoke dataset</a:t>
                      </a:r>
                      <a:r>
                        <a:rPr lang="en-IN" sz="1400" b="0" i="0" u="none" strike="noStrike" cap="none" baseline="0" dirty="0">
                          <a:solidFill>
                            <a:schemeClr val="dk1"/>
                          </a:solidFill>
                          <a:latin typeface="+mn-lt"/>
                          <a:ea typeface="+mn-ea"/>
                          <a:cs typeface="+mn-cs"/>
                          <a:sym typeface="Arial"/>
                        </a:rPr>
                        <a:t>	</a:t>
                      </a:r>
                    </a:p>
                    <a:p>
                      <a:endParaRPr lang="en-US" sz="1200" b="0" i="0" u="none" strike="noStrike" cap="none" dirty="0">
                        <a:solidFill>
                          <a:schemeClr val="dk1"/>
                        </a:solidFill>
                        <a:latin typeface="Barlow"/>
                        <a:sym typeface="Barlow"/>
                      </a:endParaRPr>
                    </a:p>
                  </a:txBody>
                  <a:tcPr/>
                </a:tc>
                <a:extLst>
                  <a:ext uri="{0D108BD9-81ED-4DB2-BD59-A6C34878D82A}">
                    <a16:rowId xmlns:a16="http://schemas.microsoft.com/office/drawing/2014/main" val="4200049788"/>
                  </a:ext>
                </a:extLst>
              </a:tr>
            </a:tbl>
          </a:graphicData>
        </a:graphic>
      </p:graphicFrame>
    </p:spTree>
    <p:extLst>
      <p:ext uri="{BB962C8B-B14F-4D97-AF65-F5344CB8AC3E}">
        <p14:creationId xmlns:p14="http://schemas.microsoft.com/office/powerpoint/2010/main" val="8185404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D9A4235-1628-507F-DBC0-9B42FA8BE19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16</a:t>
            </a:fld>
            <a:endParaRPr lang="en"/>
          </a:p>
        </p:txBody>
      </p:sp>
      <p:graphicFrame>
        <p:nvGraphicFramePr>
          <p:cNvPr id="3" name="Table 2">
            <a:extLst>
              <a:ext uri="{FF2B5EF4-FFF2-40B4-BE49-F238E27FC236}">
                <a16:creationId xmlns:a16="http://schemas.microsoft.com/office/drawing/2014/main" id="{27A1E51D-80D7-184B-C688-AFA267A9F4B3}"/>
              </a:ext>
            </a:extLst>
          </p:cNvPr>
          <p:cNvGraphicFramePr>
            <a:graphicFrameLocks noGrp="1"/>
          </p:cNvGraphicFramePr>
          <p:nvPr>
            <p:extLst>
              <p:ext uri="{D42A27DB-BD31-4B8C-83A1-F6EECF244321}">
                <p14:modId xmlns:p14="http://schemas.microsoft.com/office/powerpoint/2010/main" val="350167627"/>
              </p:ext>
            </p:extLst>
          </p:nvPr>
        </p:nvGraphicFramePr>
        <p:xfrm>
          <a:off x="1523997" y="393675"/>
          <a:ext cx="7226403" cy="4291072"/>
        </p:xfrm>
        <a:graphic>
          <a:graphicData uri="http://schemas.openxmlformats.org/drawingml/2006/table">
            <a:tbl>
              <a:tblPr firstRow="1" bandRow="1">
                <a:tableStyleId>{5C22544A-7EE6-4342-B048-85BDC9FD1C3A}</a:tableStyleId>
              </a:tblPr>
              <a:tblGrid>
                <a:gridCol w="1056470">
                  <a:extLst>
                    <a:ext uri="{9D8B030D-6E8A-4147-A177-3AD203B41FA5}">
                      <a16:colId xmlns:a16="http://schemas.microsoft.com/office/drawing/2014/main" val="595728007"/>
                    </a:ext>
                  </a:extLst>
                </a:gridCol>
                <a:gridCol w="712922">
                  <a:extLst>
                    <a:ext uri="{9D8B030D-6E8A-4147-A177-3AD203B41FA5}">
                      <a16:colId xmlns:a16="http://schemas.microsoft.com/office/drawing/2014/main" val="3749655341"/>
                    </a:ext>
                  </a:extLst>
                </a:gridCol>
                <a:gridCol w="1890793">
                  <a:extLst>
                    <a:ext uri="{9D8B030D-6E8A-4147-A177-3AD203B41FA5}">
                      <a16:colId xmlns:a16="http://schemas.microsoft.com/office/drawing/2014/main" val="1956840558"/>
                    </a:ext>
                  </a:extLst>
                </a:gridCol>
                <a:gridCol w="1728061">
                  <a:extLst>
                    <a:ext uri="{9D8B030D-6E8A-4147-A177-3AD203B41FA5}">
                      <a16:colId xmlns:a16="http://schemas.microsoft.com/office/drawing/2014/main" val="3924925726"/>
                    </a:ext>
                  </a:extLst>
                </a:gridCol>
                <a:gridCol w="1838157">
                  <a:extLst>
                    <a:ext uri="{9D8B030D-6E8A-4147-A177-3AD203B41FA5}">
                      <a16:colId xmlns:a16="http://schemas.microsoft.com/office/drawing/2014/main" val="1250236971"/>
                    </a:ext>
                  </a:extLst>
                </a:gridCol>
              </a:tblGrid>
              <a:tr h="359152">
                <a:tc>
                  <a:txBody>
                    <a:bodyPr/>
                    <a:lstStyle/>
                    <a:p>
                      <a:pPr algn="ctr"/>
                      <a:r>
                        <a:rPr lang="en-IN" dirty="0"/>
                        <a:t>TITLE</a:t>
                      </a:r>
                    </a:p>
                  </a:txBody>
                  <a:tcPr/>
                </a:tc>
                <a:tc>
                  <a:txBody>
                    <a:bodyPr/>
                    <a:lstStyle/>
                    <a:p>
                      <a:pPr algn="ctr"/>
                      <a:r>
                        <a:rPr lang="en-IN" dirty="0"/>
                        <a:t>YEAR</a:t>
                      </a:r>
                    </a:p>
                  </a:txBody>
                  <a:tcPr/>
                </a:tc>
                <a:tc>
                  <a:txBody>
                    <a:bodyPr/>
                    <a:lstStyle/>
                    <a:p>
                      <a:pPr algn="ctr"/>
                      <a:r>
                        <a:rPr lang="en-IN" dirty="0"/>
                        <a:t>KEYPOINTS</a:t>
                      </a:r>
                    </a:p>
                  </a:txBody>
                  <a:tcPr/>
                </a:tc>
                <a:tc>
                  <a:txBody>
                    <a:bodyPr/>
                    <a:lstStyle/>
                    <a:p>
                      <a:pPr algn="ctr"/>
                      <a:r>
                        <a:rPr lang="en-IN" dirty="0"/>
                        <a:t>ALGORITHM</a:t>
                      </a:r>
                    </a:p>
                  </a:txBody>
                  <a:tcPr/>
                </a:tc>
                <a:tc>
                  <a:txBody>
                    <a:bodyPr/>
                    <a:lstStyle/>
                    <a:p>
                      <a:pPr algn="ctr"/>
                      <a:r>
                        <a:rPr lang="en-IN" dirty="0"/>
                        <a:t>PERFORMANCE</a:t>
                      </a:r>
                    </a:p>
                  </a:txBody>
                  <a:tcPr/>
                </a:tc>
                <a:extLst>
                  <a:ext uri="{0D108BD9-81ED-4DB2-BD59-A6C34878D82A}">
                    <a16:rowId xmlns:a16="http://schemas.microsoft.com/office/drawing/2014/main" val="1427481901"/>
                  </a:ext>
                </a:extLst>
              </a:tr>
              <a:tr h="359152">
                <a:tc>
                  <a:txBody>
                    <a:bodyPr/>
                    <a:lstStyle/>
                    <a:p>
                      <a:pPr marR="0" algn="l" rtl="0">
                        <a:lnSpc>
                          <a:spcPct val="100000"/>
                        </a:lnSpc>
                        <a:spcBef>
                          <a:spcPts val="0"/>
                        </a:spcBef>
                        <a:spcAft>
                          <a:spcPts val="0"/>
                        </a:spcAft>
                        <a:buClr>
                          <a:srgbClr val="000000"/>
                        </a:buClr>
                        <a:buFont typeface="Arial"/>
                      </a:pPr>
                      <a:r>
                        <a:rPr lang="en-US" sz="1200" b="0" i="0" u="none" strike="noStrike" cap="none" dirty="0">
                          <a:solidFill>
                            <a:schemeClr val="dk1"/>
                          </a:solidFill>
                          <a:latin typeface="Barlow"/>
                          <a:ea typeface="+mn-ea"/>
                          <a:cs typeface="Arial"/>
                          <a:sym typeface="Arial"/>
                        </a:rPr>
                        <a:t>Forest fire and smoke detection using deep</a:t>
                      </a:r>
                    </a:p>
                    <a:p>
                      <a:pPr marR="0" algn="l" rtl="0">
                        <a:lnSpc>
                          <a:spcPct val="100000"/>
                        </a:lnSpc>
                        <a:spcBef>
                          <a:spcPts val="0"/>
                        </a:spcBef>
                        <a:spcAft>
                          <a:spcPts val="0"/>
                        </a:spcAft>
                        <a:buClr>
                          <a:srgbClr val="000000"/>
                        </a:buClr>
                        <a:buFont typeface="Arial"/>
                      </a:pPr>
                      <a:r>
                        <a:rPr lang="en-US" sz="1200" b="0" i="0" u="none" strike="noStrike" cap="none" dirty="0">
                          <a:solidFill>
                            <a:schemeClr val="dk1"/>
                          </a:solidFill>
                          <a:latin typeface="Barlow"/>
                          <a:ea typeface="+mn-ea"/>
                          <a:cs typeface="Arial"/>
                          <a:sym typeface="Arial"/>
                        </a:rPr>
                        <a:t>learning‑based learning without forgetting</a:t>
                      </a:r>
                      <a:endParaRPr lang="en-IN" sz="1200" b="0" i="0" u="none" strike="noStrike" cap="none" dirty="0">
                        <a:solidFill>
                          <a:schemeClr val="dk1"/>
                        </a:solidFill>
                        <a:latin typeface="Barlow"/>
                        <a:ea typeface="+mn-ea"/>
                        <a:cs typeface="Arial"/>
                        <a:sym typeface="Arial"/>
                      </a:endParaRPr>
                    </a:p>
                  </a:txBody>
                  <a:tcPr/>
                </a:tc>
                <a:tc>
                  <a:txBody>
                    <a:bodyPr/>
                    <a:lstStyle/>
                    <a:p>
                      <a:r>
                        <a:rPr lang="en-IN" sz="1200" b="0" i="0" u="none" strike="noStrike" cap="none" dirty="0">
                          <a:solidFill>
                            <a:schemeClr val="dk1"/>
                          </a:solidFill>
                          <a:latin typeface="Barlow"/>
                          <a:sym typeface="Barlow"/>
                        </a:rPr>
                        <a:t>2023</a:t>
                      </a:r>
                    </a:p>
                  </a:txBody>
                  <a:tcPr/>
                </a:tc>
                <a:tc>
                  <a:txBody>
                    <a:bodyPr/>
                    <a:lstStyle/>
                    <a:p>
                      <a:pPr marR="0" algn="l" rtl="0">
                        <a:lnSpc>
                          <a:spcPct val="100000"/>
                        </a:lnSpc>
                        <a:spcBef>
                          <a:spcPts val="0"/>
                        </a:spcBef>
                        <a:spcAft>
                          <a:spcPts val="0"/>
                        </a:spcAft>
                        <a:buClr>
                          <a:srgbClr val="000000"/>
                        </a:buClr>
                        <a:buFont typeface="Arial"/>
                      </a:pPr>
                      <a:r>
                        <a:rPr lang="en-US" sz="1200" b="0" i="0" u="none" strike="noStrike" cap="none" dirty="0">
                          <a:solidFill>
                            <a:schemeClr val="dk1"/>
                          </a:solidFill>
                          <a:latin typeface="Barlow"/>
                          <a:ea typeface="+mn-ea"/>
                          <a:cs typeface="Arial"/>
                          <a:sym typeface="Arial"/>
                        </a:rPr>
                        <a:t>(</a:t>
                      </a:r>
                      <a:r>
                        <a:rPr lang="en-US" sz="1200" b="0" i="0" u="none" strike="noStrike" cap="none" dirty="0" err="1">
                          <a:solidFill>
                            <a:schemeClr val="dk1"/>
                          </a:solidFill>
                          <a:latin typeface="Barlow"/>
                          <a:ea typeface="+mn-ea"/>
                          <a:cs typeface="Arial"/>
                          <a:sym typeface="Arial"/>
                        </a:rPr>
                        <a:t>i</a:t>
                      </a:r>
                      <a:r>
                        <a:rPr lang="en-US" sz="1200" b="0" i="0" u="none" strike="noStrike" cap="none" dirty="0">
                          <a:solidFill>
                            <a:schemeClr val="dk1"/>
                          </a:solidFill>
                          <a:latin typeface="Barlow"/>
                          <a:ea typeface="+mn-ea"/>
                          <a:cs typeface="Arial"/>
                          <a:sym typeface="Arial"/>
                        </a:rPr>
                        <a:t>) Examined various pre-trained CNN models and</a:t>
                      </a:r>
                    </a:p>
                    <a:p>
                      <a:pPr marR="0" algn="l" rtl="0">
                        <a:lnSpc>
                          <a:spcPct val="100000"/>
                        </a:lnSpc>
                        <a:spcBef>
                          <a:spcPts val="0"/>
                        </a:spcBef>
                        <a:spcAft>
                          <a:spcPts val="0"/>
                        </a:spcAft>
                        <a:buClr>
                          <a:srgbClr val="000000"/>
                        </a:buClr>
                        <a:buFont typeface="Arial"/>
                      </a:pPr>
                      <a:r>
                        <a:rPr lang="en-US" sz="1200" b="0" i="0" u="none" strike="noStrike" cap="none" dirty="0">
                          <a:solidFill>
                            <a:schemeClr val="dk1"/>
                          </a:solidFill>
                          <a:latin typeface="Barlow"/>
                          <a:ea typeface="+mn-ea"/>
                          <a:cs typeface="Arial"/>
                          <a:sym typeface="Arial"/>
                        </a:rPr>
                        <a:t>identified the methods to explore the pre-trained</a:t>
                      </a:r>
                    </a:p>
                    <a:p>
                      <a:pPr marR="0" algn="l" rtl="0">
                        <a:lnSpc>
                          <a:spcPct val="100000"/>
                        </a:lnSpc>
                        <a:spcBef>
                          <a:spcPts val="0"/>
                        </a:spcBef>
                        <a:spcAft>
                          <a:spcPts val="0"/>
                        </a:spcAft>
                        <a:buClr>
                          <a:srgbClr val="000000"/>
                        </a:buClr>
                        <a:buFont typeface="Arial"/>
                      </a:pPr>
                      <a:r>
                        <a:rPr lang="en-US" sz="1200" b="0" i="0" u="none" strike="noStrike" cap="none" dirty="0">
                          <a:solidFill>
                            <a:schemeClr val="dk1"/>
                          </a:solidFill>
                          <a:latin typeface="Barlow"/>
                          <a:ea typeface="+mn-ea"/>
                          <a:cs typeface="Arial"/>
                          <a:sym typeface="Arial"/>
                        </a:rPr>
                        <a:t>models.</a:t>
                      </a:r>
                    </a:p>
                    <a:p>
                      <a:pPr marR="0" algn="l" rtl="0">
                        <a:lnSpc>
                          <a:spcPct val="100000"/>
                        </a:lnSpc>
                        <a:spcBef>
                          <a:spcPts val="0"/>
                        </a:spcBef>
                        <a:spcAft>
                          <a:spcPts val="0"/>
                        </a:spcAft>
                        <a:buClr>
                          <a:srgbClr val="000000"/>
                        </a:buClr>
                        <a:buFont typeface="Arial"/>
                      </a:pPr>
                      <a:r>
                        <a:rPr lang="en-US" sz="1200" b="0" i="0" u="none" strike="noStrike" cap="none" dirty="0">
                          <a:solidFill>
                            <a:schemeClr val="dk1"/>
                          </a:solidFill>
                          <a:latin typeface="Barlow"/>
                          <a:ea typeface="+mn-ea"/>
                          <a:cs typeface="Arial"/>
                          <a:sym typeface="Arial"/>
                        </a:rPr>
                        <a:t>(ii) Developed low-cost computation models and analyzed</a:t>
                      </a:r>
                    </a:p>
                    <a:p>
                      <a:pPr marR="0" algn="l" rtl="0">
                        <a:lnSpc>
                          <a:spcPct val="100000"/>
                        </a:lnSpc>
                        <a:spcBef>
                          <a:spcPts val="0"/>
                        </a:spcBef>
                        <a:spcAft>
                          <a:spcPts val="0"/>
                        </a:spcAft>
                        <a:buClr>
                          <a:srgbClr val="000000"/>
                        </a:buClr>
                        <a:buFont typeface="Arial"/>
                      </a:pPr>
                      <a:r>
                        <a:rPr lang="en-US" sz="1200" b="0" i="0" u="none" strike="noStrike" cap="none" dirty="0">
                          <a:solidFill>
                            <a:schemeClr val="dk1"/>
                          </a:solidFill>
                          <a:latin typeface="Barlow"/>
                          <a:ea typeface="+mn-ea"/>
                          <a:cs typeface="Arial"/>
                          <a:sym typeface="Arial"/>
                        </a:rPr>
                        <a:t>the performance of the variants of CNNs.</a:t>
                      </a:r>
                    </a:p>
                    <a:p>
                      <a:pPr marR="0" algn="l" rtl="0">
                        <a:lnSpc>
                          <a:spcPct val="100000"/>
                        </a:lnSpc>
                        <a:spcBef>
                          <a:spcPts val="0"/>
                        </a:spcBef>
                        <a:spcAft>
                          <a:spcPts val="0"/>
                        </a:spcAft>
                        <a:buClr>
                          <a:srgbClr val="000000"/>
                        </a:buClr>
                        <a:buFont typeface="Arial"/>
                      </a:pPr>
                      <a:r>
                        <a:rPr lang="en-US" sz="1200" b="0" i="0" u="none" strike="noStrike" cap="none" dirty="0">
                          <a:solidFill>
                            <a:schemeClr val="dk1"/>
                          </a:solidFill>
                          <a:latin typeface="Barlow"/>
                          <a:ea typeface="+mn-ea"/>
                          <a:cs typeface="Arial"/>
                          <a:sym typeface="Arial"/>
                        </a:rPr>
                        <a:t>(iii) Optimized the values for various hyperparameters</a:t>
                      </a:r>
                    </a:p>
                    <a:p>
                      <a:pPr marR="0" algn="l" rtl="0">
                        <a:lnSpc>
                          <a:spcPct val="100000"/>
                        </a:lnSpc>
                        <a:spcBef>
                          <a:spcPts val="0"/>
                        </a:spcBef>
                        <a:spcAft>
                          <a:spcPts val="0"/>
                        </a:spcAft>
                        <a:buClr>
                          <a:srgbClr val="000000"/>
                        </a:buClr>
                        <a:buFont typeface="Arial"/>
                      </a:pPr>
                      <a:r>
                        <a:rPr lang="en-US" sz="1200" b="0" i="0" u="none" strike="noStrike" cap="none" dirty="0">
                          <a:solidFill>
                            <a:schemeClr val="dk1"/>
                          </a:solidFill>
                          <a:latin typeface="Barlow"/>
                          <a:ea typeface="+mn-ea"/>
                          <a:cs typeface="Arial"/>
                          <a:sym typeface="Arial"/>
                        </a:rPr>
                        <a:t>of CNN models using Bayesian optimization.</a:t>
                      </a:r>
                    </a:p>
                    <a:p>
                      <a:pPr marR="0" algn="l" rtl="0">
                        <a:lnSpc>
                          <a:spcPct val="100000"/>
                        </a:lnSpc>
                        <a:spcBef>
                          <a:spcPts val="0"/>
                        </a:spcBef>
                        <a:spcAft>
                          <a:spcPts val="0"/>
                        </a:spcAft>
                        <a:buClr>
                          <a:srgbClr val="000000"/>
                        </a:buClr>
                        <a:buFont typeface="Arial"/>
                      </a:pPr>
                      <a:r>
                        <a:rPr lang="en-US" sz="1200" b="0" i="0" u="none" strike="noStrike" cap="none" dirty="0">
                          <a:solidFill>
                            <a:schemeClr val="dk1"/>
                          </a:solidFill>
                          <a:latin typeface="Barlow"/>
                          <a:ea typeface="+mn-ea"/>
                          <a:cs typeface="Arial"/>
                          <a:sym typeface="Arial"/>
                        </a:rPr>
                        <a:t>(iv) Transferred the knowledge learned by the proposed</a:t>
                      </a:r>
                    </a:p>
                    <a:p>
                      <a:pPr marR="0" algn="l" rtl="0">
                        <a:lnSpc>
                          <a:spcPct val="100000"/>
                        </a:lnSpc>
                        <a:spcBef>
                          <a:spcPts val="0"/>
                        </a:spcBef>
                        <a:spcAft>
                          <a:spcPts val="0"/>
                        </a:spcAft>
                        <a:buClr>
                          <a:srgbClr val="000000"/>
                        </a:buClr>
                        <a:buFont typeface="Arial"/>
                      </a:pPr>
                      <a:r>
                        <a:rPr lang="en-US" sz="1200" b="0" i="0" u="none" strike="noStrike" cap="none" dirty="0">
                          <a:solidFill>
                            <a:schemeClr val="dk1"/>
                          </a:solidFill>
                          <a:latin typeface="Barlow"/>
                          <a:ea typeface="+mn-ea"/>
                          <a:cs typeface="Arial"/>
                          <a:sym typeface="Arial"/>
                        </a:rPr>
                        <a:t>models to a standard, but challenging dataset,</a:t>
                      </a:r>
                    </a:p>
                    <a:p>
                      <a:pPr marR="0" algn="l" rtl="0">
                        <a:lnSpc>
                          <a:spcPct val="100000"/>
                        </a:lnSpc>
                        <a:spcBef>
                          <a:spcPts val="0"/>
                        </a:spcBef>
                        <a:spcAft>
                          <a:spcPts val="0"/>
                        </a:spcAft>
                        <a:buClr>
                          <a:srgbClr val="000000"/>
                        </a:buClr>
                        <a:buFont typeface="Arial"/>
                      </a:pPr>
                      <a:r>
                        <a:rPr lang="en-US" sz="1200" b="0" i="0" u="none" strike="noStrike" cap="none" dirty="0" err="1">
                          <a:solidFill>
                            <a:schemeClr val="dk1"/>
                          </a:solidFill>
                          <a:latin typeface="Barlow"/>
                          <a:ea typeface="+mn-ea"/>
                          <a:cs typeface="Arial"/>
                          <a:sym typeface="Arial"/>
                        </a:rPr>
                        <a:t>BoWFire</a:t>
                      </a:r>
                      <a:r>
                        <a:rPr lang="en-US" sz="1200" b="0" i="0" u="none" strike="noStrike" cap="none" dirty="0">
                          <a:solidFill>
                            <a:schemeClr val="dk1"/>
                          </a:solidFill>
                          <a:latin typeface="Barlow"/>
                          <a:ea typeface="+mn-ea"/>
                          <a:cs typeface="Arial"/>
                          <a:sym typeface="Arial"/>
                        </a:rPr>
                        <a:t> using </a:t>
                      </a:r>
                      <a:r>
                        <a:rPr lang="en-US" sz="1200" b="0" i="0" u="none" strike="noStrike" cap="none" dirty="0" err="1">
                          <a:solidFill>
                            <a:schemeClr val="dk1"/>
                          </a:solidFill>
                          <a:latin typeface="Barlow"/>
                          <a:ea typeface="+mn-ea"/>
                          <a:cs typeface="Arial"/>
                          <a:sym typeface="Arial"/>
                        </a:rPr>
                        <a:t>LwF</a:t>
                      </a:r>
                      <a:r>
                        <a:rPr lang="en-US" sz="1200" b="0" i="0" u="none" strike="noStrike" cap="none" dirty="0">
                          <a:solidFill>
                            <a:schemeClr val="dk1"/>
                          </a:solidFill>
                          <a:latin typeface="Barlow"/>
                          <a:ea typeface="+mn-ea"/>
                          <a:cs typeface="Arial"/>
                          <a:sym typeface="Arial"/>
                        </a:rPr>
                        <a:t>.</a:t>
                      </a:r>
                      <a:endParaRPr lang="en-IN" sz="1200" b="0" i="0" u="none" strike="noStrike" cap="none" dirty="0">
                        <a:solidFill>
                          <a:schemeClr val="dk1"/>
                        </a:solidFill>
                        <a:latin typeface="Barlow"/>
                        <a:ea typeface="+mn-ea"/>
                        <a:cs typeface="Arial"/>
                        <a:sym typeface="Arial"/>
                      </a:endParaRPr>
                    </a:p>
                  </a:txBody>
                  <a:tcPr/>
                </a:tc>
                <a:tc>
                  <a:txBody>
                    <a:bodyPr/>
                    <a:lstStyle/>
                    <a:p>
                      <a:pPr marR="0" algn="l" rtl="0">
                        <a:lnSpc>
                          <a:spcPct val="100000"/>
                        </a:lnSpc>
                        <a:spcBef>
                          <a:spcPts val="0"/>
                        </a:spcBef>
                        <a:spcAft>
                          <a:spcPts val="0"/>
                        </a:spcAft>
                        <a:buClr>
                          <a:srgbClr val="000000"/>
                        </a:buClr>
                        <a:buFont typeface="Arial"/>
                      </a:pPr>
                      <a:r>
                        <a:rPr lang="en-IN" sz="1200" b="0" i="0" u="none" strike="noStrike" cap="none" dirty="0">
                          <a:solidFill>
                            <a:schemeClr val="dk1"/>
                          </a:solidFill>
                          <a:latin typeface="Barlow"/>
                          <a:ea typeface="+mn-ea"/>
                          <a:cs typeface="Arial"/>
                          <a:sym typeface="Arial"/>
                        </a:rPr>
                        <a:t> VGG16, InceptionV3, and </a:t>
                      </a:r>
                      <a:r>
                        <a:rPr lang="en-IN" sz="1200" b="0" i="0" u="none" strike="noStrike" cap="none" dirty="0" err="1">
                          <a:solidFill>
                            <a:schemeClr val="dk1"/>
                          </a:solidFill>
                          <a:latin typeface="Barlow"/>
                          <a:ea typeface="+mn-ea"/>
                          <a:cs typeface="Arial"/>
                          <a:sym typeface="Arial"/>
                        </a:rPr>
                        <a:t>Xception</a:t>
                      </a:r>
                      <a:endParaRPr lang="en-IN" sz="1200" b="0" i="0" u="none" strike="noStrike" cap="none" dirty="0">
                        <a:solidFill>
                          <a:schemeClr val="dk1"/>
                        </a:solidFill>
                        <a:latin typeface="Barlow"/>
                        <a:ea typeface="+mn-ea"/>
                        <a:cs typeface="Arial"/>
                        <a:sym typeface="Arial"/>
                      </a:endParaRPr>
                    </a:p>
                  </a:txBody>
                  <a:tcPr/>
                </a:tc>
                <a:tc>
                  <a:txBody>
                    <a:bodyPr/>
                    <a:lstStyle/>
                    <a:p>
                      <a:r>
                        <a:rPr lang="en-US" sz="1200" b="0" i="0" u="none" strike="noStrike" cap="none" dirty="0" err="1">
                          <a:solidFill>
                            <a:schemeClr val="dk1"/>
                          </a:solidFill>
                          <a:latin typeface="Barlow"/>
                          <a:sym typeface="Barlow"/>
                        </a:rPr>
                        <a:t>Xception</a:t>
                      </a:r>
                      <a:r>
                        <a:rPr lang="en-US" sz="1200" b="0" i="0" u="none" strike="noStrike" cap="none" dirty="0">
                          <a:solidFill>
                            <a:schemeClr val="dk1"/>
                          </a:solidFill>
                          <a:latin typeface="Barlow"/>
                          <a:sym typeface="Barlow"/>
                        </a:rPr>
                        <a:t> excelled with 98.72% accuracy. We tested the performance of the proposed</a:t>
                      </a:r>
                    </a:p>
                    <a:p>
                      <a:r>
                        <a:rPr lang="en-US" sz="1200" b="0" i="0" u="none" strike="noStrike" cap="none" dirty="0">
                          <a:solidFill>
                            <a:schemeClr val="dk1"/>
                          </a:solidFill>
                          <a:latin typeface="Barlow"/>
                          <a:sym typeface="Barlow"/>
                        </a:rPr>
                        <a:t>models with and without </a:t>
                      </a:r>
                      <a:r>
                        <a:rPr lang="en-US" sz="1200" b="0" i="0" u="none" strike="noStrike" cap="none" dirty="0" err="1">
                          <a:solidFill>
                            <a:schemeClr val="dk1"/>
                          </a:solidFill>
                          <a:latin typeface="Barlow"/>
                          <a:sym typeface="Barlow"/>
                        </a:rPr>
                        <a:t>LwF</a:t>
                      </a:r>
                      <a:r>
                        <a:rPr lang="en-US" sz="1200" b="0" i="0" u="none" strike="noStrike" cap="none" dirty="0">
                          <a:solidFill>
                            <a:schemeClr val="dk1"/>
                          </a:solidFill>
                          <a:latin typeface="Barlow"/>
                          <a:sym typeface="Barlow"/>
                        </a:rPr>
                        <a:t>. Without </a:t>
                      </a:r>
                      <a:r>
                        <a:rPr lang="en-US" sz="1200" b="0" i="0" u="none" strike="noStrike" cap="none" dirty="0" err="1">
                          <a:solidFill>
                            <a:schemeClr val="dk1"/>
                          </a:solidFill>
                          <a:latin typeface="Barlow"/>
                          <a:sym typeface="Barlow"/>
                        </a:rPr>
                        <a:t>LwF</a:t>
                      </a:r>
                      <a:r>
                        <a:rPr lang="en-US" sz="1200" b="0" i="0" u="none" strike="noStrike" cap="none" dirty="0">
                          <a:solidFill>
                            <a:schemeClr val="dk1"/>
                          </a:solidFill>
                          <a:latin typeface="Barlow"/>
                          <a:sym typeface="Barlow"/>
                        </a:rPr>
                        <a:t>, among all the proposed models, </a:t>
                      </a:r>
                      <a:r>
                        <a:rPr lang="en-US" sz="1200" b="0" i="0" u="none" strike="noStrike" cap="none" dirty="0" err="1">
                          <a:solidFill>
                            <a:schemeClr val="dk1"/>
                          </a:solidFill>
                          <a:latin typeface="Barlow"/>
                          <a:sym typeface="Barlow"/>
                        </a:rPr>
                        <a:t>Xception</a:t>
                      </a:r>
                      <a:r>
                        <a:rPr lang="en-US" sz="1200" b="0" i="0" u="none" strike="noStrike" cap="none" dirty="0">
                          <a:solidFill>
                            <a:schemeClr val="dk1"/>
                          </a:solidFill>
                          <a:latin typeface="Barlow"/>
                          <a:sym typeface="Barlow"/>
                        </a:rPr>
                        <a:t> gave an accuracy of 79.23%</a:t>
                      </a:r>
                    </a:p>
                    <a:p>
                      <a:r>
                        <a:rPr lang="en-US" sz="1200" b="0" i="0" u="none" strike="noStrike" cap="none" dirty="0">
                          <a:solidFill>
                            <a:schemeClr val="dk1"/>
                          </a:solidFill>
                          <a:latin typeface="Barlow"/>
                          <a:sym typeface="Barlow"/>
                        </a:rPr>
                        <a:t>on a new task (</a:t>
                      </a:r>
                      <a:r>
                        <a:rPr lang="en-US" sz="1200" b="0" i="0" u="none" strike="noStrike" cap="none" dirty="0" err="1">
                          <a:solidFill>
                            <a:schemeClr val="dk1"/>
                          </a:solidFill>
                          <a:latin typeface="Barlow"/>
                          <a:sym typeface="Barlow"/>
                        </a:rPr>
                        <a:t>BowFire</a:t>
                      </a:r>
                      <a:r>
                        <a:rPr lang="en-US" sz="1200" b="0" i="0" u="none" strike="noStrike" cap="none" dirty="0">
                          <a:solidFill>
                            <a:schemeClr val="dk1"/>
                          </a:solidFill>
                          <a:latin typeface="Barlow"/>
                          <a:sym typeface="Barlow"/>
                        </a:rPr>
                        <a:t> dataset). While using </a:t>
                      </a:r>
                      <a:r>
                        <a:rPr lang="en-US" sz="1200" b="0" i="0" u="none" strike="noStrike" cap="none" dirty="0" err="1">
                          <a:solidFill>
                            <a:schemeClr val="dk1"/>
                          </a:solidFill>
                          <a:latin typeface="Barlow"/>
                          <a:sym typeface="Barlow"/>
                        </a:rPr>
                        <a:t>LwF</a:t>
                      </a:r>
                      <a:r>
                        <a:rPr lang="en-US" sz="1200" b="0" i="0" u="none" strike="noStrike" cap="none" dirty="0">
                          <a:solidFill>
                            <a:schemeClr val="dk1"/>
                          </a:solidFill>
                          <a:latin typeface="Barlow"/>
                          <a:sym typeface="Barlow"/>
                        </a:rPr>
                        <a:t>, </a:t>
                      </a:r>
                      <a:r>
                        <a:rPr lang="en-US" sz="1200" b="0" i="0" u="none" strike="noStrike" cap="none" dirty="0" err="1">
                          <a:solidFill>
                            <a:schemeClr val="dk1"/>
                          </a:solidFill>
                          <a:latin typeface="Barlow"/>
                          <a:sym typeface="Barlow"/>
                        </a:rPr>
                        <a:t>Xception</a:t>
                      </a:r>
                      <a:r>
                        <a:rPr lang="en-US" sz="1200" b="0" i="0" u="none" strike="noStrike" cap="none" dirty="0">
                          <a:solidFill>
                            <a:schemeClr val="dk1"/>
                          </a:solidFill>
                          <a:latin typeface="Barlow"/>
                          <a:sym typeface="Barlow"/>
                        </a:rPr>
                        <a:t> gave an accuracy of 91.41% for the </a:t>
                      </a:r>
                      <a:r>
                        <a:rPr lang="en-US" sz="1200" b="0" i="0" u="none" strike="noStrike" cap="none" dirty="0" err="1">
                          <a:solidFill>
                            <a:schemeClr val="dk1"/>
                          </a:solidFill>
                          <a:latin typeface="Barlow"/>
                          <a:sym typeface="Barlow"/>
                        </a:rPr>
                        <a:t>BowFire</a:t>
                      </a:r>
                      <a:r>
                        <a:rPr lang="en-US" sz="1200" b="0" i="0" u="none" strike="noStrike" cap="none" dirty="0">
                          <a:solidFill>
                            <a:schemeClr val="dk1"/>
                          </a:solidFill>
                          <a:latin typeface="Barlow"/>
                          <a:sym typeface="Barlow"/>
                        </a:rPr>
                        <a:t> dataset and</a:t>
                      </a:r>
                    </a:p>
                    <a:p>
                      <a:r>
                        <a:rPr lang="en-US" sz="1200" b="0" i="0" u="none" strike="noStrike" cap="none" dirty="0">
                          <a:solidFill>
                            <a:schemeClr val="dk1"/>
                          </a:solidFill>
                          <a:latin typeface="Barlow"/>
                          <a:sym typeface="Barlow"/>
                        </a:rPr>
                        <a:t>96.89% for the original dataset. We find that fine-tuning the new task with </a:t>
                      </a:r>
                      <a:r>
                        <a:rPr lang="en-US" sz="1200" b="0" i="0" u="none" strike="noStrike" cap="none" dirty="0" err="1">
                          <a:solidFill>
                            <a:schemeClr val="dk1"/>
                          </a:solidFill>
                          <a:latin typeface="Barlow"/>
                          <a:sym typeface="Barlow"/>
                        </a:rPr>
                        <a:t>LwF</a:t>
                      </a:r>
                      <a:r>
                        <a:rPr lang="en-US" sz="1200" b="0" i="0" u="none" strike="noStrike" cap="none" dirty="0">
                          <a:solidFill>
                            <a:schemeClr val="dk1"/>
                          </a:solidFill>
                          <a:latin typeface="Barlow"/>
                          <a:sym typeface="Barlow"/>
                        </a:rPr>
                        <a:t> performed comparatively well on the</a:t>
                      </a:r>
                    </a:p>
                    <a:p>
                      <a:r>
                        <a:rPr lang="en-US" sz="1200" b="0" i="0" u="none" strike="noStrike" cap="none" dirty="0">
                          <a:solidFill>
                            <a:schemeClr val="dk1"/>
                          </a:solidFill>
                          <a:latin typeface="Barlow"/>
                          <a:sym typeface="Barlow"/>
                        </a:rPr>
                        <a:t>original dataset.</a:t>
                      </a:r>
                    </a:p>
                  </a:txBody>
                  <a:tcPr/>
                </a:tc>
                <a:extLst>
                  <a:ext uri="{0D108BD9-81ED-4DB2-BD59-A6C34878D82A}">
                    <a16:rowId xmlns:a16="http://schemas.microsoft.com/office/drawing/2014/main" val="4200049788"/>
                  </a:ext>
                </a:extLst>
              </a:tr>
            </a:tbl>
          </a:graphicData>
        </a:graphic>
      </p:graphicFrame>
    </p:spTree>
    <p:extLst>
      <p:ext uri="{BB962C8B-B14F-4D97-AF65-F5344CB8AC3E}">
        <p14:creationId xmlns:p14="http://schemas.microsoft.com/office/powerpoint/2010/main" val="1278471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5"/>
          <p:cNvSpPr txBox="1">
            <a:spLocks noGrp="1"/>
          </p:cNvSpPr>
          <p:nvPr>
            <p:ph type="title"/>
          </p:nvPr>
        </p:nvSpPr>
        <p:spPr>
          <a:xfrm>
            <a:off x="1182200" y="393475"/>
            <a:ext cx="6739500" cy="80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PROBLEM STATEMENT AND SCOPE</a:t>
            </a:r>
            <a:endParaRPr dirty="0"/>
          </a:p>
        </p:txBody>
      </p:sp>
      <p:sp>
        <p:nvSpPr>
          <p:cNvPr id="100" name="Google Shape;100;p15"/>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17</a:t>
            </a:fld>
            <a:endParaRPr/>
          </a:p>
        </p:txBody>
      </p:sp>
      <p:grpSp>
        <p:nvGrpSpPr>
          <p:cNvPr id="101" name="Google Shape;101;p15"/>
          <p:cNvGrpSpPr/>
          <p:nvPr/>
        </p:nvGrpSpPr>
        <p:grpSpPr>
          <a:xfrm>
            <a:off x="8160827" y="631951"/>
            <a:ext cx="390214" cy="329725"/>
            <a:chOff x="3918650" y="293075"/>
            <a:chExt cx="488500" cy="412775"/>
          </a:xfrm>
        </p:grpSpPr>
        <p:sp>
          <p:nvSpPr>
            <p:cNvPr id="102" name="Google Shape;102;p15"/>
            <p:cNvSpPr/>
            <p:nvPr/>
          </p:nvSpPr>
          <p:spPr>
            <a:xfrm>
              <a:off x="4085350" y="293675"/>
              <a:ext cx="154500" cy="412175"/>
            </a:xfrm>
            <a:custGeom>
              <a:avLst/>
              <a:gdLst/>
              <a:ahLst/>
              <a:cxnLst/>
              <a:rect l="l" t="t" r="r" b="b"/>
              <a:pathLst>
                <a:path w="6180" h="16487" extrusionOk="0">
                  <a:moveTo>
                    <a:pt x="709" y="5496"/>
                  </a:moveTo>
                  <a:lnTo>
                    <a:pt x="806" y="5520"/>
                  </a:lnTo>
                  <a:lnTo>
                    <a:pt x="1050" y="5667"/>
                  </a:lnTo>
                  <a:lnTo>
                    <a:pt x="1270" y="5813"/>
                  </a:lnTo>
                  <a:lnTo>
                    <a:pt x="1344" y="5886"/>
                  </a:lnTo>
                  <a:lnTo>
                    <a:pt x="1368" y="5984"/>
                  </a:lnTo>
                  <a:lnTo>
                    <a:pt x="1344" y="6082"/>
                  </a:lnTo>
                  <a:lnTo>
                    <a:pt x="1319" y="6155"/>
                  </a:lnTo>
                  <a:lnTo>
                    <a:pt x="1221" y="6228"/>
                  </a:lnTo>
                  <a:lnTo>
                    <a:pt x="1124" y="6253"/>
                  </a:lnTo>
                  <a:lnTo>
                    <a:pt x="1050" y="6228"/>
                  </a:lnTo>
                  <a:lnTo>
                    <a:pt x="977" y="6204"/>
                  </a:lnTo>
                  <a:lnTo>
                    <a:pt x="782" y="6082"/>
                  </a:lnTo>
                  <a:lnTo>
                    <a:pt x="586" y="5960"/>
                  </a:lnTo>
                  <a:lnTo>
                    <a:pt x="513" y="5911"/>
                  </a:lnTo>
                  <a:lnTo>
                    <a:pt x="464" y="5838"/>
                  </a:lnTo>
                  <a:lnTo>
                    <a:pt x="464" y="5740"/>
                  </a:lnTo>
                  <a:lnTo>
                    <a:pt x="489" y="5642"/>
                  </a:lnTo>
                  <a:lnTo>
                    <a:pt x="538" y="5569"/>
                  </a:lnTo>
                  <a:lnTo>
                    <a:pt x="611" y="5520"/>
                  </a:lnTo>
                  <a:lnTo>
                    <a:pt x="709" y="5496"/>
                  </a:lnTo>
                  <a:close/>
                  <a:moveTo>
                    <a:pt x="1685" y="6351"/>
                  </a:moveTo>
                  <a:lnTo>
                    <a:pt x="1783" y="6375"/>
                  </a:lnTo>
                  <a:lnTo>
                    <a:pt x="1856" y="6448"/>
                  </a:lnTo>
                  <a:lnTo>
                    <a:pt x="2003" y="6668"/>
                  </a:lnTo>
                  <a:lnTo>
                    <a:pt x="2125" y="6888"/>
                  </a:lnTo>
                  <a:lnTo>
                    <a:pt x="2150" y="6986"/>
                  </a:lnTo>
                  <a:lnTo>
                    <a:pt x="2150" y="7083"/>
                  </a:lnTo>
                  <a:lnTo>
                    <a:pt x="2101" y="7156"/>
                  </a:lnTo>
                  <a:lnTo>
                    <a:pt x="2027" y="7230"/>
                  </a:lnTo>
                  <a:lnTo>
                    <a:pt x="1979" y="7254"/>
                  </a:lnTo>
                  <a:lnTo>
                    <a:pt x="1856" y="7254"/>
                  </a:lnTo>
                  <a:lnTo>
                    <a:pt x="1783" y="7230"/>
                  </a:lnTo>
                  <a:lnTo>
                    <a:pt x="1734" y="7181"/>
                  </a:lnTo>
                  <a:lnTo>
                    <a:pt x="1685" y="7132"/>
                  </a:lnTo>
                  <a:lnTo>
                    <a:pt x="1441" y="6741"/>
                  </a:lnTo>
                  <a:lnTo>
                    <a:pt x="1417" y="6644"/>
                  </a:lnTo>
                  <a:lnTo>
                    <a:pt x="1417" y="6546"/>
                  </a:lnTo>
                  <a:lnTo>
                    <a:pt x="1441" y="6448"/>
                  </a:lnTo>
                  <a:lnTo>
                    <a:pt x="1515" y="6399"/>
                  </a:lnTo>
                  <a:lnTo>
                    <a:pt x="1612" y="6351"/>
                  </a:lnTo>
                  <a:close/>
                  <a:moveTo>
                    <a:pt x="2247" y="7498"/>
                  </a:moveTo>
                  <a:lnTo>
                    <a:pt x="2345" y="7523"/>
                  </a:lnTo>
                  <a:lnTo>
                    <a:pt x="2418" y="7572"/>
                  </a:lnTo>
                  <a:lnTo>
                    <a:pt x="2467" y="7645"/>
                  </a:lnTo>
                  <a:lnTo>
                    <a:pt x="2662" y="8109"/>
                  </a:lnTo>
                  <a:lnTo>
                    <a:pt x="2662" y="8207"/>
                  </a:lnTo>
                  <a:lnTo>
                    <a:pt x="2638" y="8304"/>
                  </a:lnTo>
                  <a:lnTo>
                    <a:pt x="2589" y="8378"/>
                  </a:lnTo>
                  <a:lnTo>
                    <a:pt x="2516" y="8426"/>
                  </a:lnTo>
                  <a:lnTo>
                    <a:pt x="2418" y="8451"/>
                  </a:lnTo>
                  <a:lnTo>
                    <a:pt x="2345" y="8426"/>
                  </a:lnTo>
                  <a:lnTo>
                    <a:pt x="2272" y="8402"/>
                  </a:lnTo>
                  <a:lnTo>
                    <a:pt x="2223" y="8353"/>
                  </a:lnTo>
                  <a:lnTo>
                    <a:pt x="2198" y="8280"/>
                  </a:lnTo>
                  <a:lnTo>
                    <a:pt x="2027" y="7840"/>
                  </a:lnTo>
                  <a:lnTo>
                    <a:pt x="2003" y="7743"/>
                  </a:lnTo>
                  <a:lnTo>
                    <a:pt x="2027" y="7645"/>
                  </a:lnTo>
                  <a:lnTo>
                    <a:pt x="2076" y="7572"/>
                  </a:lnTo>
                  <a:lnTo>
                    <a:pt x="2150" y="7523"/>
                  </a:lnTo>
                  <a:lnTo>
                    <a:pt x="2247" y="7498"/>
                  </a:lnTo>
                  <a:close/>
                  <a:moveTo>
                    <a:pt x="2711" y="8720"/>
                  </a:moveTo>
                  <a:lnTo>
                    <a:pt x="2785" y="8744"/>
                  </a:lnTo>
                  <a:lnTo>
                    <a:pt x="2858" y="8793"/>
                  </a:lnTo>
                  <a:lnTo>
                    <a:pt x="2907" y="8866"/>
                  </a:lnTo>
                  <a:lnTo>
                    <a:pt x="3078" y="9355"/>
                  </a:lnTo>
                  <a:lnTo>
                    <a:pt x="3102" y="9452"/>
                  </a:lnTo>
                  <a:lnTo>
                    <a:pt x="3078" y="9526"/>
                  </a:lnTo>
                  <a:lnTo>
                    <a:pt x="3004" y="9599"/>
                  </a:lnTo>
                  <a:lnTo>
                    <a:pt x="2931" y="9648"/>
                  </a:lnTo>
                  <a:lnTo>
                    <a:pt x="2858" y="9672"/>
                  </a:lnTo>
                  <a:lnTo>
                    <a:pt x="2785" y="9672"/>
                  </a:lnTo>
                  <a:lnTo>
                    <a:pt x="2711" y="9623"/>
                  </a:lnTo>
                  <a:lnTo>
                    <a:pt x="2662" y="9574"/>
                  </a:lnTo>
                  <a:lnTo>
                    <a:pt x="2614" y="9501"/>
                  </a:lnTo>
                  <a:lnTo>
                    <a:pt x="2467" y="9037"/>
                  </a:lnTo>
                  <a:lnTo>
                    <a:pt x="2443" y="8939"/>
                  </a:lnTo>
                  <a:lnTo>
                    <a:pt x="2467" y="8842"/>
                  </a:lnTo>
                  <a:lnTo>
                    <a:pt x="2516" y="8768"/>
                  </a:lnTo>
                  <a:lnTo>
                    <a:pt x="2614" y="8720"/>
                  </a:lnTo>
                  <a:close/>
                  <a:moveTo>
                    <a:pt x="3224" y="9941"/>
                  </a:moveTo>
                  <a:lnTo>
                    <a:pt x="3297" y="10014"/>
                  </a:lnTo>
                  <a:lnTo>
                    <a:pt x="3346" y="10087"/>
                  </a:lnTo>
                  <a:lnTo>
                    <a:pt x="3542" y="10527"/>
                  </a:lnTo>
                  <a:lnTo>
                    <a:pt x="3566" y="10625"/>
                  </a:lnTo>
                  <a:lnTo>
                    <a:pt x="3566" y="10722"/>
                  </a:lnTo>
                  <a:lnTo>
                    <a:pt x="3517" y="10796"/>
                  </a:lnTo>
                  <a:lnTo>
                    <a:pt x="3444" y="10844"/>
                  </a:lnTo>
                  <a:lnTo>
                    <a:pt x="3322" y="10869"/>
                  </a:lnTo>
                  <a:lnTo>
                    <a:pt x="3273" y="10869"/>
                  </a:lnTo>
                  <a:lnTo>
                    <a:pt x="3200" y="10844"/>
                  </a:lnTo>
                  <a:lnTo>
                    <a:pt x="3151" y="10796"/>
                  </a:lnTo>
                  <a:lnTo>
                    <a:pt x="3102" y="10747"/>
                  </a:lnTo>
                  <a:lnTo>
                    <a:pt x="2907" y="10258"/>
                  </a:lnTo>
                  <a:lnTo>
                    <a:pt x="2882" y="10161"/>
                  </a:lnTo>
                  <a:lnTo>
                    <a:pt x="2907" y="10087"/>
                  </a:lnTo>
                  <a:lnTo>
                    <a:pt x="2955" y="10014"/>
                  </a:lnTo>
                  <a:lnTo>
                    <a:pt x="3029" y="9941"/>
                  </a:lnTo>
                  <a:close/>
                  <a:moveTo>
                    <a:pt x="3761" y="11089"/>
                  </a:moveTo>
                  <a:lnTo>
                    <a:pt x="3835" y="11137"/>
                  </a:lnTo>
                  <a:lnTo>
                    <a:pt x="3908" y="11211"/>
                  </a:lnTo>
                  <a:lnTo>
                    <a:pt x="4177" y="11577"/>
                  </a:lnTo>
                  <a:lnTo>
                    <a:pt x="4225" y="11675"/>
                  </a:lnTo>
                  <a:lnTo>
                    <a:pt x="4250" y="11748"/>
                  </a:lnTo>
                  <a:lnTo>
                    <a:pt x="4201" y="11846"/>
                  </a:lnTo>
                  <a:lnTo>
                    <a:pt x="4152" y="11919"/>
                  </a:lnTo>
                  <a:lnTo>
                    <a:pt x="4079" y="11968"/>
                  </a:lnTo>
                  <a:lnTo>
                    <a:pt x="3884" y="11968"/>
                  </a:lnTo>
                  <a:lnTo>
                    <a:pt x="3810" y="11895"/>
                  </a:lnTo>
                  <a:lnTo>
                    <a:pt x="3664" y="11675"/>
                  </a:lnTo>
                  <a:lnTo>
                    <a:pt x="3493" y="11455"/>
                  </a:lnTo>
                  <a:lnTo>
                    <a:pt x="3468" y="11382"/>
                  </a:lnTo>
                  <a:lnTo>
                    <a:pt x="3468" y="11284"/>
                  </a:lnTo>
                  <a:lnTo>
                    <a:pt x="3517" y="11186"/>
                  </a:lnTo>
                  <a:lnTo>
                    <a:pt x="3566" y="11137"/>
                  </a:lnTo>
                  <a:lnTo>
                    <a:pt x="3664" y="11089"/>
                  </a:lnTo>
                  <a:close/>
                  <a:moveTo>
                    <a:pt x="4616" y="12041"/>
                  </a:moveTo>
                  <a:lnTo>
                    <a:pt x="4714" y="12090"/>
                  </a:lnTo>
                  <a:lnTo>
                    <a:pt x="4909" y="12212"/>
                  </a:lnTo>
                  <a:lnTo>
                    <a:pt x="5105" y="12334"/>
                  </a:lnTo>
                  <a:lnTo>
                    <a:pt x="5178" y="12383"/>
                  </a:lnTo>
                  <a:lnTo>
                    <a:pt x="5227" y="12481"/>
                  </a:lnTo>
                  <a:lnTo>
                    <a:pt x="5227" y="12554"/>
                  </a:lnTo>
                  <a:lnTo>
                    <a:pt x="5202" y="12652"/>
                  </a:lnTo>
                  <a:lnTo>
                    <a:pt x="5154" y="12725"/>
                  </a:lnTo>
                  <a:lnTo>
                    <a:pt x="5105" y="12749"/>
                  </a:lnTo>
                  <a:lnTo>
                    <a:pt x="5056" y="12774"/>
                  </a:lnTo>
                  <a:lnTo>
                    <a:pt x="4983" y="12798"/>
                  </a:lnTo>
                  <a:lnTo>
                    <a:pt x="4885" y="12774"/>
                  </a:lnTo>
                  <a:lnTo>
                    <a:pt x="4641" y="12627"/>
                  </a:lnTo>
                  <a:lnTo>
                    <a:pt x="4421" y="12481"/>
                  </a:lnTo>
                  <a:lnTo>
                    <a:pt x="4348" y="12407"/>
                  </a:lnTo>
                  <a:lnTo>
                    <a:pt x="4323" y="12310"/>
                  </a:lnTo>
                  <a:lnTo>
                    <a:pt x="4323" y="12236"/>
                  </a:lnTo>
                  <a:lnTo>
                    <a:pt x="4372" y="12139"/>
                  </a:lnTo>
                  <a:lnTo>
                    <a:pt x="4445" y="12066"/>
                  </a:lnTo>
                  <a:lnTo>
                    <a:pt x="4543" y="12041"/>
                  </a:lnTo>
                  <a:close/>
                  <a:moveTo>
                    <a:pt x="0" y="1"/>
                  </a:moveTo>
                  <a:lnTo>
                    <a:pt x="0" y="5325"/>
                  </a:lnTo>
                  <a:lnTo>
                    <a:pt x="74" y="5349"/>
                  </a:lnTo>
                  <a:lnTo>
                    <a:pt x="147" y="5422"/>
                  </a:lnTo>
                  <a:lnTo>
                    <a:pt x="171" y="5496"/>
                  </a:lnTo>
                  <a:lnTo>
                    <a:pt x="171" y="5569"/>
                  </a:lnTo>
                  <a:lnTo>
                    <a:pt x="171" y="5642"/>
                  </a:lnTo>
                  <a:lnTo>
                    <a:pt x="122" y="5716"/>
                  </a:lnTo>
                  <a:lnTo>
                    <a:pt x="74" y="5764"/>
                  </a:lnTo>
                  <a:lnTo>
                    <a:pt x="0" y="5789"/>
                  </a:lnTo>
                  <a:lnTo>
                    <a:pt x="0" y="13360"/>
                  </a:lnTo>
                  <a:lnTo>
                    <a:pt x="6179" y="16486"/>
                  </a:lnTo>
                  <a:lnTo>
                    <a:pt x="6179" y="13116"/>
                  </a:lnTo>
                  <a:lnTo>
                    <a:pt x="5935" y="13091"/>
                  </a:lnTo>
                  <a:lnTo>
                    <a:pt x="5691" y="13042"/>
                  </a:lnTo>
                  <a:lnTo>
                    <a:pt x="5593" y="12994"/>
                  </a:lnTo>
                  <a:lnTo>
                    <a:pt x="5520" y="12945"/>
                  </a:lnTo>
                  <a:lnTo>
                    <a:pt x="5495" y="12847"/>
                  </a:lnTo>
                  <a:lnTo>
                    <a:pt x="5495" y="12749"/>
                  </a:lnTo>
                  <a:lnTo>
                    <a:pt x="5520" y="12676"/>
                  </a:lnTo>
                  <a:lnTo>
                    <a:pt x="5593" y="12603"/>
                  </a:lnTo>
                  <a:lnTo>
                    <a:pt x="5691" y="12554"/>
                  </a:lnTo>
                  <a:lnTo>
                    <a:pt x="5789" y="12554"/>
                  </a:lnTo>
                  <a:lnTo>
                    <a:pt x="6179" y="12627"/>
                  </a:lnTo>
                  <a:lnTo>
                    <a:pt x="6179" y="3127"/>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p:cNvSpPr/>
            <p:nvPr/>
          </p:nvSpPr>
          <p:spPr>
            <a:xfrm>
              <a:off x="3918650" y="293075"/>
              <a:ext cx="153900" cy="407275"/>
            </a:xfrm>
            <a:custGeom>
              <a:avLst/>
              <a:gdLst/>
              <a:ahLst/>
              <a:cxnLst/>
              <a:rect l="l" t="t" r="r" b="b"/>
              <a:pathLst>
                <a:path w="6156" h="16291" extrusionOk="0">
                  <a:moveTo>
                    <a:pt x="5349" y="5495"/>
                  </a:moveTo>
                  <a:lnTo>
                    <a:pt x="5447" y="5520"/>
                  </a:lnTo>
                  <a:lnTo>
                    <a:pt x="5520" y="5569"/>
                  </a:lnTo>
                  <a:lnTo>
                    <a:pt x="5569" y="5666"/>
                  </a:lnTo>
                  <a:lnTo>
                    <a:pt x="5569" y="5764"/>
                  </a:lnTo>
                  <a:lnTo>
                    <a:pt x="5545" y="5837"/>
                  </a:lnTo>
                  <a:lnTo>
                    <a:pt x="5496" y="5935"/>
                  </a:lnTo>
                  <a:lnTo>
                    <a:pt x="5423" y="5984"/>
                  </a:lnTo>
                  <a:lnTo>
                    <a:pt x="5203" y="6057"/>
                  </a:lnTo>
                  <a:lnTo>
                    <a:pt x="5008" y="6155"/>
                  </a:lnTo>
                  <a:lnTo>
                    <a:pt x="4934" y="6179"/>
                  </a:lnTo>
                  <a:lnTo>
                    <a:pt x="4812" y="6179"/>
                  </a:lnTo>
                  <a:lnTo>
                    <a:pt x="4763" y="6155"/>
                  </a:lnTo>
                  <a:lnTo>
                    <a:pt x="4714" y="6106"/>
                  </a:lnTo>
                  <a:lnTo>
                    <a:pt x="4666" y="6057"/>
                  </a:lnTo>
                  <a:lnTo>
                    <a:pt x="4641" y="5959"/>
                  </a:lnTo>
                  <a:lnTo>
                    <a:pt x="4641" y="5862"/>
                  </a:lnTo>
                  <a:lnTo>
                    <a:pt x="4690" y="5788"/>
                  </a:lnTo>
                  <a:lnTo>
                    <a:pt x="4763" y="5740"/>
                  </a:lnTo>
                  <a:lnTo>
                    <a:pt x="5008" y="5617"/>
                  </a:lnTo>
                  <a:lnTo>
                    <a:pt x="5252" y="5520"/>
                  </a:lnTo>
                  <a:lnTo>
                    <a:pt x="5349" y="5495"/>
                  </a:lnTo>
                  <a:close/>
                  <a:moveTo>
                    <a:pt x="4250" y="6155"/>
                  </a:moveTo>
                  <a:lnTo>
                    <a:pt x="4348" y="6179"/>
                  </a:lnTo>
                  <a:lnTo>
                    <a:pt x="4421" y="6252"/>
                  </a:lnTo>
                  <a:lnTo>
                    <a:pt x="4470" y="6326"/>
                  </a:lnTo>
                  <a:lnTo>
                    <a:pt x="4470" y="6423"/>
                  </a:lnTo>
                  <a:lnTo>
                    <a:pt x="4446" y="6497"/>
                  </a:lnTo>
                  <a:lnTo>
                    <a:pt x="4397" y="6594"/>
                  </a:lnTo>
                  <a:lnTo>
                    <a:pt x="4226" y="6741"/>
                  </a:lnTo>
                  <a:lnTo>
                    <a:pt x="4079" y="6912"/>
                  </a:lnTo>
                  <a:lnTo>
                    <a:pt x="3982" y="6985"/>
                  </a:lnTo>
                  <a:lnTo>
                    <a:pt x="3884" y="7010"/>
                  </a:lnTo>
                  <a:lnTo>
                    <a:pt x="3811" y="6985"/>
                  </a:lnTo>
                  <a:lnTo>
                    <a:pt x="3738" y="6936"/>
                  </a:lnTo>
                  <a:lnTo>
                    <a:pt x="3664" y="6863"/>
                  </a:lnTo>
                  <a:lnTo>
                    <a:pt x="3640" y="6790"/>
                  </a:lnTo>
                  <a:lnTo>
                    <a:pt x="3664" y="6692"/>
                  </a:lnTo>
                  <a:lnTo>
                    <a:pt x="3713" y="6594"/>
                  </a:lnTo>
                  <a:lnTo>
                    <a:pt x="3884" y="6399"/>
                  </a:lnTo>
                  <a:lnTo>
                    <a:pt x="4079" y="6228"/>
                  </a:lnTo>
                  <a:lnTo>
                    <a:pt x="4153" y="6179"/>
                  </a:lnTo>
                  <a:lnTo>
                    <a:pt x="4250" y="6155"/>
                  </a:lnTo>
                  <a:close/>
                  <a:moveTo>
                    <a:pt x="3469" y="7156"/>
                  </a:moveTo>
                  <a:lnTo>
                    <a:pt x="3542" y="7205"/>
                  </a:lnTo>
                  <a:lnTo>
                    <a:pt x="3615" y="7254"/>
                  </a:lnTo>
                  <a:lnTo>
                    <a:pt x="3664" y="7351"/>
                  </a:lnTo>
                  <a:lnTo>
                    <a:pt x="3664" y="7449"/>
                  </a:lnTo>
                  <a:lnTo>
                    <a:pt x="3640" y="7547"/>
                  </a:lnTo>
                  <a:lnTo>
                    <a:pt x="3396" y="7962"/>
                  </a:lnTo>
                  <a:lnTo>
                    <a:pt x="3371" y="8011"/>
                  </a:lnTo>
                  <a:lnTo>
                    <a:pt x="3298" y="8060"/>
                  </a:lnTo>
                  <a:lnTo>
                    <a:pt x="3249" y="8084"/>
                  </a:lnTo>
                  <a:lnTo>
                    <a:pt x="3176" y="8084"/>
                  </a:lnTo>
                  <a:lnTo>
                    <a:pt x="3078" y="8060"/>
                  </a:lnTo>
                  <a:lnTo>
                    <a:pt x="3005" y="8011"/>
                  </a:lnTo>
                  <a:lnTo>
                    <a:pt x="2956" y="7913"/>
                  </a:lnTo>
                  <a:lnTo>
                    <a:pt x="2932" y="7840"/>
                  </a:lnTo>
                  <a:lnTo>
                    <a:pt x="2956" y="7742"/>
                  </a:lnTo>
                  <a:lnTo>
                    <a:pt x="3225" y="7278"/>
                  </a:lnTo>
                  <a:lnTo>
                    <a:pt x="3273" y="7205"/>
                  </a:lnTo>
                  <a:lnTo>
                    <a:pt x="3371" y="7180"/>
                  </a:lnTo>
                  <a:lnTo>
                    <a:pt x="3469" y="7156"/>
                  </a:lnTo>
                  <a:close/>
                  <a:moveTo>
                    <a:pt x="2858" y="8328"/>
                  </a:moveTo>
                  <a:lnTo>
                    <a:pt x="2956" y="8353"/>
                  </a:lnTo>
                  <a:lnTo>
                    <a:pt x="3029" y="8402"/>
                  </a:lnTo>
                  <a:lnTo>
                    <a:pt x="3078" y="8475"/>
                  </a:lnTo>
                  <a:lnTo>
                    <a:pt x="3103" y="8573"/>
                  </a:lnTo>
                  <a:lnTo>
                    <a:pt x="3103" y="8670"/>
                  </a:lnTo>
                  <a:lnTo>
                    <a:pt x="2932" y="9110"/>
                  </a:lnTo>
                  <a:lnTo>
                    <a:pt x="2907" y="9183"/>
                  </a:lnTo>
                  <a:lnTo>
                    <a:pt x="2858" y="9232"/>
                  </a:lnTo>
                  <a:lnTo>
                    <a:pt x="2785" y="9281"/>
                  </a:lnTo>
                  <a:lnTo>
                    <a:pt x="2638" y="9281"/>
                  </a:lnTo>
                  <a:lnTo>
                    <a:pt x="2541" y="9232"/>
                  </a:lnTo>
                  <a:lnTo>
                    <a:pt x="2492" y="9159"/>
                  </a:lnTo>
                  <a:lnTo>
                    <a:pt x="2468" y="9061"/>
                  </a:lnTo>
                  <a:lnTo>
                    <a:pt x="2468" y="8963"/>
                  </a:lnTo>
                  <a:lnTo>
                    <a:pt x="2638" y="8499"/>
                  </a:lnTo>
                  <a:lnTo>
                    <a:pt x="2687" y="8402"/>
                  </a:lnTo>
                  <a:lnTo>
                    <a:pt x="2761" y="8353"/>
                  </a:lnTo>
                  <a:lnTo>
                    <a:pt x="2858" y="8328"/>
                  </a:lnTo>
                  <a:close/>
                  <a:moveTo>
                    <a:pt x="2541" y="9574"/>
                  </a:moveTo>
                  <a:lnTo>
                    <a:pt x="2638" y="9623"/>
                  </a:lnTo>
                  <a:lnTo>
                    <a:pt x="2712" y="9696"/>
                  </a:lnTo>
                  <a:lnTo>
                    <a:pt x="2736" y="9769"/>
                  </a:lnTo>
                  <a:lnTo>
                    <a:pt x="2736" y="9867"/>
                  </a:lnTo>
                  <a:lnTo>
                    <a:pt x="2638" y="10355"/>
                  </a:lnTo>
                  <a:lnTo>
                    <a:pt x="2590" y="10429"/>
                  </a:lnTo>
                  <a:lnTo>
                    <a:pt x="2541" y="10502"/>
                  </a:lnTo>
                  <a:lnTo>
                    <a:pt x="2468" y="10526"/>
                  </a:lnTo>
                  <a:lnTo>
                    <a:pt x="2394" y="10551"/>
                  </a:lnTo>
                  <a:lnTo>
                    <a:pt x="2345" y="10551"/>
                  </a:lnTo>
                  <a:lnTo>
                    <a:pt x="2248" y="10502"/>
                  </a:lnTo>
                  <a:lnTo>
                    <a:pt x="2199" y="10429"/>
                  </a:lnTo>
                  <a:lnTo>
                    <a:pt x="2150" y="10355"/>
                  </a:lnTo>
                  <a:lnTo>
                    <a:pt x="2150" y="10258"/>
                  </a:lnTo>
                  <a:lnTo>
                    <a:pt x="2248" y="9769"/>
                  </a:lnTo>
                  <a:lnTo>
                    <a:pt x="2297" y="9672"/>
                  </a:lnTo>
                  <a:lnTo>
                    <a:pt x="2370" y="9598"/>
                  </a:lnTo>
                  <a:lnTo>
                    <a:pt x="2443" y="9574"/>
                  </a:lnTo>
                  <a:close/>
                  <a:moveTo>
                    <a:pt x="2297" y="10844"/>
                  </a:moveTo>
                  <a:lnTo>
                    <a:pt x="2394" y="10868"/>
                  </a:lnTo>
                  <a:lnTo>
                    <a:pt x="2468" y="10942"/>
                  </a:lnTo>
                  <a:lnTo>
                    <a:pt x="2516" y="11015"/>
                  </a:lnTo>
                  <a:lnTo>
                    <a:pt x="2516" y="11113"/>
                  </a:lnTo>
                  <a:lnTo>
                    <a:pt x="2492" y="11357"/>
                  </a:lnTo>
                  <a:lnTo>
                    <a:pt x="2468" y="11430"/>
                  </a:lnTo>
                  <a:lnTo>
                    <a:pt x="2419" y="11503"/>
                  </a:lnTo>
                  <a:lnTo>
                    <a:pt x="2345" y="11552"/>
                  </a:lnTo>
                  <a:lnTo>
                    <a:pt x="2248" y="11577"/>
                  </a:lnTo>
                  <a:lnTo>
                    <a:pt x="2223" y="11577"/>
                  </a:lnTo>
                  <a:lnTo>
                    <a:pt x="2126" y="11552"/>
                  </a:lnTo>
                  <a:lnTo>
                    <a:pt x="2052" y="11503"/>
                  </a:lnTo>
                  <a:lnTo>
                    <a:pt x="2028" y="11406"/>
                  </a:lnTo>
                  <a:lnTo>
                    <a:pt x="2003" y="11308"/>
                  </a:lnTo>
                  <a:lnTo>
                    <a:pt x="2028" y="11064"/>
                  </a:lnTo>
                  <a:lnTo>
                    <a:pt x="2052" y="10966"/>
                  </a:lnTo>
                  <a:lnTo>
                    <a:pt x="2126" y="10893"/>
                  </a:lnTo>
                  <a:lnTo>
                    <a:pt x="2199" y="10844"/>
                  </a:lnTo>
                  <a:close/>
                  <a:moveTo>
                    <a:pt x="6155" y="0"/>
                  </a:moveTo>
                  <a:lnTo>
                    <a:pt x="538" y="2858"/>
                  </a:lnTo>
                  <a:lnTo>
                    <a:pt x="416" y="2906"/>
                  </a:lnTo>
                  <a:lnTo>
                    <a:pt x="318" y="3004"/>
                  </a:lnTo>
                  <a:lnTo>
                    <a:pt x="221" y="3102"/>
                  </a:lnTo>
                  <a:lnTo>
                    <a:pt x="147" y="3224"/>
                  </a:lnTo>
                  <a:lnTo>
                    <a:pt x="74" y="3322"/>
                  </a:lnTo>
                  <a:lnTo>
                    <a:pt x="25" y="3444"/>
                  </a:lnTo>
                  <a:lnTo>
                    <a:pt x="1" y="3566"/>
                  </a:lnTo>
                  <a:lnTo>
                    <a:pt x="1" y="3688"/>
                  </a:lnTo>
                  <a:lnTo>
                    <a:pt x="1" y="15924"/>
                  </a:lnTo>
                  <a:lnTo>
                    <a:pt x="1" y="16046"/>
                  </a:lnTo>
                  <a:lnTo>
                    <a:pt x="50" y="16119"/>
                  </a:lnTo>
                  <a:lnTo>
                    <a:pt x="98" y="16193"/>
                  </a:lnTo>
                  <a:lnTo>
                    <a:pt x="172" y="16241"/>
                  </a:lnTo>
                  <a:lnTo>
                    <a:pt x="245" y="16266"/>
                  </a:lnTo>
                  <a:lnTo>
                    <a:pt x="343" y="16290"/>
                  </a:lnTo>
                  <a:lnTo>
                    <a:pt x="465" y="16266"/>
                  </a:lnTo>
                  <a:lnTo>
                    <a:pt x="563" y="16217"/>
                  </a:lnTo>
                  <a:lnTo>
                    <a:pt x="6155" y="13360"/>
                  </a:lnTo>
                  <a:lnTo>
                    <a:pt x="6155" y="5813"/>
                  </a:lnTo>
                  <a:lnTo>
                    <a:pt x="6009" y="5813"/>
                  </a:lnTo>
                  <a:lnTo>
                    <a:pt x="5936" y="5764"/>
                  </a:lnTo>
                  <a:lnTo>
                    <a:pt x="5887" y="5691"/>
                  </a:lnTo>
                  <a:lnTo>
                    <a:pt x="5862" y="5593"/>
                  </a:lnTo>
                  <a:lnTo>
                    <a:pt x="5887" y="5495"/>
                  </a:lnTo>
                  <a:lnTo>
                    <a:pt x="5936" y="5422"/>
                  </a:lnTo>
                  <a:lnTo>
                    <a:pt x="6009" y="5373"/>
                  </a:lnTo>
                  <a:lnTo>
                    <a:pt x="6082" y="5349"/>
                  </a:lnTo>
                  <a:lnTo>
                    <a:pt x="6155" y="5324"/>
                  </a:lnTo>
                  <a:lnTo>
                    <a:pt x="61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p:nvPr/>
          </p:nvSpPr>
          <p:spPr>
            <a:xfrm>
              <a:off x="4253250" y="298550"/>
              <a:ext cx="153900" cy="406675"/>
            </a:xfrm>
            <a:custGeom>
              <a:avLst/>
              <a:gdLst/>
              <a:ahLst/>
              <a:cxnLst/>
              <a:rect l="l" t="t" r="r" b="b"/>
              <a:pathLst>
                <a:path w="6156" h="16267" extrusionOk="0">
                  <a:moveTo>
                    <a:pt x="3713" y="4348"/>
                  </a:moveTo>
                  <a:lnTo>
                    <a:pt x="3737" y="4373"/>
                  </a:lnTo>
                  <a:lnTo>
                    <a:pt x="3786" y="4397"/>
                  </a:lnTo>
                  <a:lnTo>
                    <a:pt x="3811" y="4421"/>
                  </a:lnTo>
                  <a:lnTo>
                    <a:pt x="3835" y="4544"/>
                  </a:lnTo>
                  <a:lnTo>
                    <a:pt x="3811" y="4666"/>
                  </a:lnTo>
                  <a:lnTo>
                    <a:pt x="3737" y="4812"/>
                  </a:lnTo>
                  <a:lnTo>
                    <a:pt x="3224" y="5716"/>
                  </a:lnTo>
                  <a:lnTo>
                    <a:pt x="3762" y="6009"/>
                  </a:lnTo>
                  <a:lnTo>
                    <a:pt x="3786" y="6033"/>
                  </a:lnTo>
                  <a:lnTo>
                    <a:pt x="3811" y="6082"/>
                  </a:lnTo>
                  <a:lnTo>
                    <a:pt x="3835" y="6180"/>
                  </a:lnTo>
                  <a:lnTo>
                    <a:pt x="3811" y="6326"/>
                  </a:lnTo>
                  <a:lnTo>
                    <a:pt x="3762" y="6473"/>
                  </a:lnTo>
                  <a:lnTo>
                    <a:pt x="3664" y="6595"/>
                  </a:lnTo>
                  <a:lnTo>
                    <a:pt x="3566" y="6668"/>
                  </a:lnTo>
                  <a:lnTo>
                    <a:pt x="3444" y="6717"/>
                  </a:lnTo>
                  <a:lnTo>
                    <a:pt x="3395" y="6717"/>
                  </a:lnTo>
                  <a:lnTo>
                    <a:pt x="3371" y="6693"/>
                  </a:lnTo>
                  <a:lnTo>
                    <a:pt x="2834" y="6400"/>
                  </a:lnTo>
                  <a:lnTo>
                    <a:pt x="2321" y="7303"/>
                  </a:lnTo>
                  <a:lnTo>
                    <a:pt x="2223" y="7426"/>
                  </a:lnTo>
                  <a:lnTo>
                    <a:pt x="2125" y="7499"/>
                  </a:lnTo>
                  <a:lnTo>
                    <a:pt x="2003" y="7548"/>
                  </a:lnTo>
                  <a:lnTo>
                    <a:pt x="1954" y="7548"/>
                  </a:lnTo>
                  <a:lnTo>
                    <a:pt x="1930" y="7523"/>
                  </a:lnTo>
                  <a:lnTo>
                    <a:pt x="1881" y="7499"/>
                  </a:lnTo>
                  <a:lnTo>
                    <a:pt x="1857" y="7450"/>
                  </a:lnTo>
                  <a:lnTo>
                    <a:pt x="1832" y="7352"/>
                  </a:lnTo>
                  <a:lnTo>
                    <a:pt x="1857" y="7206"/>
                  </a:lnTo>
                  <a:lnTo>
                    <a:pt x="1930" y="7059"/>
                  </a:lnTo>
                  <a:lnTo>
                    <a:pt x="2443" y="6156"/>
                  </a:lnTo>
                  <a:lnTo>
                    <a:pt x="1906" y="5862"/>
                  </a:lnTo>
                  <a:lnTo>
                    <a:pt x="1881" y="5838"/>
                  </a:lnTo>
                  <a:lnTo>
                    <a:pt x="1857" y="5789"/>
                  </a:lnTo>
                  <a:lnTo>
                    <a:pt x="1832" y="5691"/>
                  </a:lnTo>
                  <a:lnTo>
                    <a:pt x="1857" y="5569"/>
                  </a:lnTo>
                  <a:lnTo>
                    <a:pt x="1906" y="5423"/>
                  </a:lnTo>
                  <a:lnTo>
                    <a:pt x="2003" y="5301"/>
                  </a:lnTo>
                  <a:lnTo>
                    <a:pt x="2101" y="5203"/>
                  </a:lnTo>
                  <a:lnTo>
                    <a:pt x="2223" y="5179"/>
                  </a:lnTo>
                  <a:lnTo>
                    <a:pt x="2272" y="5179"/>
                  </a:lnTo>
                  <a:lnTo>
                    <a:pt x="2296" y="5203"/>
                  </a:lnTo>
                  <a:lnTo>
                    <a:pt x="2834" y="5496"/>
                  </a:lnTo>
                  <a:lnTo>
                    <a:pt x="3347" y="4592"/>
                  </a:lnTo>
                  <a:lnTo>
                    <a:pt x="3444" y="4470"/>
                  </a:lnTo>
                  <a:lnTo>
                    <a:pt x="3542" y="4373"/>
                  </a:lnTo>
                  <a:lnTo>
                    <a:pt x="3664" y="4348"/>
                  </a:lnTo>
                  <a:close/>
                  <a:moveTo>
                    <a:pt x="3176" y="7303"/>
                  </a:moveTo>
                  <a:lnTo>
                    <a:pt x="3249" y="7328"/>
                  </a:lnTo>
                  <a:lnTo>
                    <a:pt x="3322" y="7401"/>
                  </a:lnTo>
                  <a:lnTo>
                    <a:pt x="3371" y="7474"/>
                  </a:lnTo>
                  <a:lnTo>
                    <a:pt x="3420" y="7743"/>
                  </a:lnTo>
                  <a:lnTo>
                    <a:pt x="3420" y="7841"/>
                  </a:lnTo>
                  <a:lnTo>
                    <a:pt x="3371" y="7914"/>
                  </a:lnTo>
                  <a:lnTo>
                    <a:pt x="3298" y="7987"/>
                  </a:lnTo>
                  <a:lnTo>
                    <a:pt x="3224" y="8012"/>
                  </a:lnTo>
                  <a:lnTo>
                    <a:pt x="3102" y="8012"/>
                  </a:lnTo>
                  <a:lnTo>
                    <a:pt x="3029" y="7963"/>
                  </a:lnTo>
                  <a:lnTo>
                    <a:pt x="2956" y="7914"/>
                  </a:lnTo>
                  <a:lnTo>
                    <a:pt x="2931" y="7816"/>
                  </a:lnTo>
                  <a:lnTo>
                    <a:pt x="2883" y="7596"/>
                  </a:lnTo>
                  <a:lnTo>
                    <a:pt x="2883" y="7499"/>
                  </a:lnTo>
                  <a:lnTo>
                    <a:pt x="2907" y="7426"/>
                  </a:lnTo>
                  <a:lnTo>
                    <a:pt x="2980" y="7352"/>
                  </a:lnTo>
                  <a:lnTo>
                    <a:pt x="3078" y="7303"/>
                  </a:lnTo>
                  <a:close/>
                  <a:moveTo>
                    <a:pt x="3249" y="8354"/>
                  </a:moveTo>
                  <a:lnTo>
                    <a:pt x="3347" y="8378"/>
                  </a:lnTo>
                  <a:lnTo>
                    <a:pt x="3444" y="8427"/>
                  </a:lnTo>
                  <a:lnTo>
                    <a:pt x="3493" y="8500"/>
                  </a:lnTo>
                  <a:lnTo>
                    <a:pt x="3518" y="8598"/>
                  </a:lnTo>
                  <a:lnTo>
                    <a:pt x="3542" y="9013"/>
                  </a:lnTo>
                  <a:lnTo>
                    <a:pt x="3518" y="9111"/>
                  </a:lnTo>
                  <a:lnTo>
                    <a:pt x="3518" y="9208"/>
                  </a:lnTo>
                  <a:lnTo>
                    <a:pt x="3469" y="9282"/>
                  </a:lnTo>
                  <a:lnTo>
                    <a:pt x="3371" y="9331"/>
                  </a:lnTo>
                  <a:lnTo>
                    <a:pt x="3273" y="9355"/>
                  </a:lnTo>
                  <a:lnTo>
                    <a:pt x="3176" y="9331"/>
                  </a:lnTo>
                  <a:lnTo>
                    <a:pt x="3102" y="9282"/>
                  </a:lnTo>
                  <a:lnTo>
                    <a:pt x="3054" y="9184"/>
                  </a:lnTo>
                  <a:lnTo>
                    <a:pt x="3029" y="9086"/>
                  </a:lnTo>
                  <a:lnTo>
                    <a:pt x="3054" y="9013"/>
                  </a:lnTo>
                  <a:lnTo>
                    <a:pt x="3029" y="8622"/>
                  </a:lnTo>
                  <a:lnTo>
                    <a:pt x="3054" y="8525"/>
                  </a:lnTo>
                  <a:lnTo>
                    <a:pt x="3102" y="8451"/>
                  </a:lnTo>
                  <a:lnTo>
                    <a:pt x="3176" y="8378"/>
                  </a:lnTo>
                  <a:lnTo>
                    <a:pt x="3249" y="8354"/>
                  </a:lnTo>
                  <a:close/>
                  <a:moveTo>
                    <a:pt x="3249" y="9648"/>
                  </a:moveTo>
                  <a:lnTo>
                    <a:pt x="3347" y="9697"/>
                  </a:lnTo>
                  <a:lnTo>
                    <a:pt x="3420" y="9746"/>
                  </a:lnTo>
                  <a:lnTo>
                    <a:pt x="3469" y="9843"/>
                  </a:lnTo>
                  <a:lnTo>
                    <a:pt x="3469" y="9941"/>
                  </a:lnTo>
                  <a:lnTo>
                    <a:pt x="3347" y="10454"/>
                  </a:lnTo>
                  <a:lnTo>
                    <a:pt x="3322" y="10527"/>
                  </a:lnTo>
                  <a:lnTo>
                    <a:pt x="3273" y="10576"/>
                  </a:lnTo>
                  <a:lnTo>
                    <a:pt x="3200" y="10601"/>
                  </a:lnTo>
                  <a:lnTo>
                    <a:pt x="3127" y="10625"/>
                  </a:lnTo>
                  <a:lnTo>
                    <a:pt x="3054" y="10625"/>
                  </a:lnTo>
                  <a:lnTo>
                    <a:pt x="2956" y="10576"/>
                  </a:lnTo>
                  <a:lnTo>
                    <a:pt x="2907" y="10503"/>
                  </a:lnTo>
                  <a:lnTo>
                    <a:pt x="2883" y="10405"/>
                  </a:lnTo>
                  <a:lnTo>
                    <a:pt x="2883" y="10307"/>
                  </a:lnTo>
                  <a:lnTo>
                    <a:pt x="2980" y="9868"/>
                  </a:lnTo>
                  <a:lnTo>
                    <a:pt x="3005" y="9770"/>
                  </a:lnTo>
                  <a:lnTo>
                    <a:pt x="3078" y="9697"/>
                  </a:lnTo>
                  <a:lnTo>
                    <a:pt x="3151" y="9648"/>
                  </a:lnTo>
                  <a:close/>
                  <a:moveTo>
                    <a:pt x="2858" y="10869"/>
                  </a:moveTo>
                  <a:lnTo>
                    <a:pt x="2931" y="10894"/>
                  </a:lnTo>
                  <a:lnTo>
                    <a:pt x="3005" y="10967"/>
                  </a:lnTo>
                  <a:lnTo>
                    <a:pt x="3054" y="11040"/>
                  </a:lnTo>
                  <a:lnTo>
                    <a:pt x="3078" y="11138"/>
                  </a:lnTo>
                  <a:lnTo>
                    <a:pt x="3029" y="11236"/>
                  </a:lnTo>
                  <a:lnTo>
                    <a:pt x="2907" y="11480"/>
                  </a:lnTo>
                  <a:lnTo>
                    <a:pt x="2736" y="11700"/>
                  </a:lnTo>
                  <a:lnTo>
                    <a:pt x="2663" y="11748"/>
                  </a:lnTo>
                  <a:lnTo>
                    <a:pt x="2565" y="11773"/>
                  </a:lnTo>
                  <a:lnTo>
                    <a:pt x="2467" y="11773"/>
                  </a:lnTo>
                  <a:lnTo>
                    <a:pt x="2394" y="11724"/>
                  </a:lnTo>
                  <a:lnTo>
                    <a:pt x="2345" y="11651"/>
                  </a:lnTo>
                  <a:lnTo>
                    <a:pt x="2321" y="11577"/>
                  </a:lnTo>
                  <a:lnTo>
                    <a:pt x="2321" y="11480"/>
                  </a:lnTo>
                  <a:lnTo>
                    <a:pt x="2370" y="11382"/>
                  </a:lnTo>
                  <a:lnTo>
                    <a:pt x="2492" y="11211"/>
                  </a:lnTo>
                  <a:lnTo>
                    <a:pt x="2614" y="11016"/>
                  </a:lnTo>
                  <a:lnTo>
                    <a:pt x="2663" y="10918"/>
                  </a:lnTo>
                  <a:lnTo>
                    <a:pt x="2760" y="10894"/>
                  </a:lnTo>
                  <a:lnTo>
                    <a:pt x="2858" y="10869"/>
                  </a:lnTo>
                  <a:close/>
                  <a:moveTo>
                    <a:pt x="2028" y="11846"/>
                  </a:moveTo>
                  <a:lnTo>
                    <a:pt x="2101" y="11871"/>
                  </a:lnTo>
                  <a:lnTo>
                    <a:pt x="2174" y="11944"/>
                  </a:lnTo>
                  <a:lnTo>
                    <a:pt x="2223" y="12041"/>
                  </a:lnTo>
                  <a:lnTo>
                    <a:pt x="2223" y="12115"/>
                  </a:lnTo>
                  <a:lnTo>
                    <a:pt x="2174" y="12212"/>
                  </a:lnTo>
                  <a:lnTo>
                    <a:pt x="2125" y="12286"/>
                  </a:lnTo>
                  <a:lnTo>
                    <a:pt x="1881" y="12432"/>
                  </a:lnTo>
                  <a:lnTo>
                    <a:pt x="1661" y="12554"/>
                  </a:lnTo>
                  <a:lnTo>
                    <a:pt x="1539" y="12579"/>
                  </a:lnTo>
                  <a:lnTo>
                    <a:pt x="1490" y="12554"/>
                  </a:lnTo>
                  <a:lnTo>
                    <a:pt x="1417" y="12530"/>
                  </a:lnTo>
                  <a:lnTo>
                    <a:pt x="1368" y="12481"/>
                  </a:lnTo>
                  <a:lnTo>
                    <a:pt x="1319" y="12432"/>
                  </a:lnTo>
                  <a:lnTo>
                    <a:pt x="1295" y="12335"/>
                  </a:lnTo>
                  <a:lnTo>
                    <a:pt x="1319" y="12237"/>
                  </a:lnTo>
                  <a:lnTo>
                    <a:pt x="1368" y="12164"/>
                  </a:lnTo>
                  <a:lnTo>
                    <a:pt x="1442" y="12115"/>
                  </a:lnTo>
                  <a:lnTo>
                    <a:pt x="1637" y="11993"/>
                  </a:lnTo>
                  <a:lnTo>
                    <a:pt x="1832" y="11871"/>
                  </a:lnTo>
                  <a:lnTo>
                    <a:pt x="1930" y="11846"/>
                  </a:lnTo>
                  <a:close/>
                  <a:moveTo>
                    <a:pt x="831" y="12335"/>
                  </a:moveTo>
                  <a:lnTo>
                    <a:pt x="929" y="12383"/>
                  </a:lnTo>
                  <a:lnTo>
                    <a:pt x="1002" y="12432"/>
                  </a:lnTo>
                  <a:lnTo>
                    <a:pt x="1026" y="12530"/>
                  </a:lnTo>
                  <a:lnTo>
                    <a:pt x="1026" y="12628"/>
                  </a:lnTo>
                  <a:lnTo>
                    <a:pt x="1002" y="12701"/>
                  </a:lnTo>
                  <a:lnTo>
                    <a:pt x="929" y="12774"/>
                  </a:lnTo>
                  <a:lnTo>
                    <a:pt x="855" y="12823"/>
                  </a:lnTo>
                  <a:lnTo>
                    <a:pt x="318" y="12896"/>
                  </a:lnTo>
                  <a:lnTo>
                    <a:pt x="294" y="12896"/>
                  </a:lnTo>
                  <a:lnTo>
                    <a:pt x="220" y="12872"/>
                  </a:lnTo>
                  <a:lnTo>
                    <a:pt x="147" y="12823"/>
                  </a:lnTo>
                  <a:lnTo>
                    <a:pt x="74" y="12774"/>
                  </a:lnTo>
                  <a:lnTo>
                    <a:pt x="49" y="12676"/>
                  </a:lnTo>
                  <a:lnTo>
                    <a:pt x="74" y="12579"/>
                  </a:lnTo>
                  <a:lnTo>
                    <a:pt x="123" y="12506"/>
                  </a:lnTo>
                  <a:lnTo>
                    <a:pt x="196" y="12432"/>
                  </a:lnTo>
                  <a:lnTo>
                    <a:pt x="269" y="12408"/>
                  </a:lnTo>
                  <a:lnTo>
                    <a:pt x="733" y="12335"/>
                  </a:lnTo>
                  <a:close/>
                  <a:moveTo>
                    <a:pt x="5691" y="1"/>
                  </a:moveTo>
                  <a:lnTo>
                    <a:pt x="5593" y="50"/>
                  </a:lnTo>
                  <a:lnTo>
                    <a:pt x="1" y="2907"/>
                  </a:lnTo>
                  <a:lnTo>
                    <a:pt x="1" y="16267"/>
                  </a:lnTo>
                  <a:lnTo>
                    <a:pt x="5618" y="13409"/>
                  </a:lnTo>
                  <a:lnTo>
                    <a:pt x="5740" y="13360"/>
                  </a:lnTo>
                  <a:lnTo>
                    <a:pt x="5838" y="13263"/>
                  </a:lnTo>
                  <a:lnTo>
                    <a:pt x="5935" y="13165"/>
                  </a:lnTo>
                  <a:lnTo>
                    <a:pt x="6009" y="13067"/>
                  </a:lnTo>
                  <a:lnTo>
                    <a:pt x="6082" y="12945"/>
                  </a:lnTo>
                  <a:lnTo>
                    <a:pt x="6131" y="12823"/>
                  </a:lnTo>
                  <a:lnTo>
                    <a:pt x="6155" y="12701"/>
                  </a:lnTo>
                  <a:lnTo>
                    <a:pt x="6155" y="12579"/>
                  </a:lnTo>
                  <a:lnTo>
                    <a:pt x="6155" y="343"/>
                  </a:lnTo>
                  <a:lnTo>
                    <a:pt x="6155" y="221"/>
                  </a:lnTo>
                  <a:lnTo>
                    <a:pt x="6106" y="147"/>
                  </a:lnTo>
                  <a:lnTo>
                    <a:pt x="6058" y="74"/>
                  </a:lnTo>
                  <a:lnTo>
                    <a:pt x="5984" y="25"/>
                  </a:lnTo>
                  <a:lnTo>
                    <a:pt x="59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 Placeholder 2">
            <a:extLst>
              <a:ext uri="{FF2B5EF4-FFF2-40B4-BE49-F238E27FC236}">
                <a16:creationId xmlns:a16="http://schemas.microsoft.com/office/drawing/2014/main" id="{7CD95CE9-C211-5A6A-047A-36DF65EF4A1C}"/>
              </a:ext>
            </a:extLst>
          </p:cNvPr>
          <p:cNvSpPr>
            <a:spLocks noGrp="1"/>
          </p:cNvSpPr>
          <p:nvPr>
            <p:ph type="body" idx="1"/>
          </p:nvPr>
        </p:nvSpPr>
        <p:spPr>
          <a:xfrm>
            <a:off x="1576275" y="1367175"/>
            <a:ext cx="6974766" cy="3382500"/>
          </a:xfrm>
        </p:spPr>
        <p:txBody>
          <a:bodyPr/>
          <a:lstStyle/>
          <a:p>
            <a:pPr marL="88900" indent="0">
              <a:buNone/>
            </a:pPr>
            <a:r>
              <a:rPr lang="en-US" sz="1200" b="1" dirty="0"/>
              <a:t>Problem Statement:</a:t>
            </a:r>
          </a:p>
          <a:p>
            <a:pPr marL="88900" indent="0">
              <a:buNone/>
            </a:pPr>
            <a:r>
              <a:rPr lang="en-US" sz="1200" dirty="0"/>
              <a:t>Real time Fire, Flame and Smoke detection</a:t>
            </a:r>
          </a:p>
          <a:p>
            <a:pPr marL="88900" indent="0">
              <a:buNone/>
            </a:pPr>
            <a:r>
              <a:rPr lang="en-US" sz="1200" b="1" dirty="0"/>
              <a:t>Scope:</a:t>
            </a:r>
          </a:p>
          <a:p>
            <a:r>
              <a:rPr lang="en-US" sz="1200" dirty="0"/>
              <a:t>This system should be compatible with real video footage like </a:t>
            </a:r>
            <a:r>
              <a:rPr lang="en-US" sz="1200" dirty="0" err="1"/>
              <a:t>cctv</a:t>
            </a:r>
            <a:r>
              <a:rPr lang="en-US" sz="1200" dirty="0"/>
              <a:t>.</a:t>
            </a:r>
          </a:p>
          <a:p>
            <a:r>
              <a:rPr lang="en-US" sz="1200" dirty="0"/>
              <a:t>It must be accurate enough to avoid false alarms.</a:t>
            </a:r>
          </a:p>
        </p:txBody>
      </p:sp>
    </p:spTree>
    <p:extLst>
      <p:ext uri="{BB962C8B-B14F-4D97-AF65-F5344CB8AC3E}">
        <p14:creationId xmlns:p14="http://schemas.microsoft.com/office/powerpoint/2010/main" val="6488485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5"/>
          <p:cNvSpPr txBox="1">
            <a:spLocks noGrp="1"/>
          </p:cNvSpPr>
          <p:nvPr>
            <p:ph type="title"/>
          </p:nvPr>
        </p:nvSpPr>
        <p:spPr>
          <a:xfrm>
            <a:off x="1182200" y="393475"/>
            <a:ext cx="6739500" cy="80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SOFTWARE REQUIREMENTS</a:t>
            </a:r>
            <a:endParaRPr dirty="0"/>
          </a:p>
        </p:txBody>
      </p:sp>
      <p:sp>
        <p:nvSpPr>
          <p:cNvPr id="100" name="Google Shape;100;p15"/>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18</a:t>
            </a:fld>
            <a:endParaRPr/>
          </a:p>
        </p:txBody>
      </p:sp>
      <p:grpSp>
        <p:nvGrpSpPr>
          <p:cNvPr id="101" name="Google Shape;101;p15"/>
          <p:cNvGrpSpPr/>
          <p:nvPr/>
        </p:nvGrpSpPr>
        <p:grpSpPr>
          <a:xfrm>
            <a:off x="8160827" y="631951"/>
            <a:ext cx="390214" cy="329725"/>
            <a:chOff x="3918650" y="293075"/>
            <a:chExt cx="488500" cy="412775"/>
          </a:xfrm>
        </p:grpSpPr>
        <p:sp>
          <p:nvSpPr>
            <p:cNvPr id="102" name="Google Shape;102;p15"/>
            <p:cNvSpPr/>
            <p:nvPr/>
          </p:nvSpPr>
          <p:spPr>
            <a:xfrm>
              <a:off x="4085350" y="293675"/>
              <a:ext cx="154500" cy="412175"/>
            </a:xfrm>
            <a:custGeom>
              <a:avLst/>
              <a:gdLst/>
              <a:ahLst/>
              <a:cxnLst/>
              <a:rect l="l" t="t" r="r" b="b"/>
              <a:pathLst>
                <a:path w="6180" h="16487" extrusionOk="0">
                  <a:moveTo>
                    <a:pt x="709" y="5496"/>
                  </a:moveTo>
                  <a:lnTo>
                    <a:pt x="806" y="5520"/>
                  </a:lnTo>
                  <a:lnTo>
                    <a:pt x="1050" y="5667"/>
                  </a:lnTo>
                  <a:lnTo>
                    <a:pt x="1270" y="5813"/>
                  </a:lnTo>
                  <a:lnTo>
                    <a:pt x="1344" y="5886"/>
                  </a:lnTo>
                  <a:lnTo>
                    <a:pt x="1368" y="5984"/>
                  </a:lnTo>
                  <a:lnTo>
                    <a:pt x="1344" y="6082"/>
                  </a:lnTo>
                  <a:lnTo>
                    <a:pt x="1319" y="6155"/>
                  </a:lnTo>
                  <a:lnTo>
                    <a:pt x="1221" y="6228"/>
                  </a:lnTo>
                  <a:lnTo>
                    <a:pt x="1124" y="6253"/>
                  </a:lnTo>
                  <a:lnTo>
                    <a:pt x="1050" y="6228"/>
                  </a:lnTo>
                  <a:lnTo>
                    <a:pt x="977" y="6204"/>
                  </a:lnTo>
                  <a:lnTo>
                    <a:pt x="782" y="6082"/>
                  </a:lnTo>
                  <a:lnTo>
                    <a:pt x="586" y="5960"/>
                  </a:lnTo>
                  <a:lnTo>
                    <a:pt x="513" y="5911"/>
                  </a:lnTo>
                  <a:lnTo>
                    <a:pt x="464" y="5838"/>
                  </a:lnTo>
                  <a:lnTo>
                    <a:pt x="464" y="5740"/>
                  </a:lnTo>
                  <a:lnTo>
                    <a:pt x="489" y="5642"/>
                  </a:lnTo>
                  <a:lnTo>
                    <a:pt x="538" y="5569"/>
                  </a:lnTo>
                  <a:lnTo>
                    <a:pt x="611" y="5520"/>
                  </a:lnTo>
                  <a:lnTo>
                    <a:pt x="709" y="5496"/>
                  </a:lnTo>
                  <a:close/>
                  <a:moveTo>
                    <a:pt x="1685" y="6351"/>
                  </a:moveTo>
                  <a:lnTo>
                    <a:pt x="1783" y="6375"/>
                  </a:lnTo>
                  <a:lnTo>
                    <a:pt x="1856" y="6448"/>
                  </a:lnTo>
                  <a:lnTo>
                    <a:pt x="2003" y="6668"/>
                  </a:lnTo>
                  <a:lnTo>
                    <a:pt x="2125" y="6888"/>
                  </a:lnTo>
                  <a:lnTo>
                    <a:pt x="2150" y="6986"/>
                  </a:lnTo>
                  <a:lnTo>
                    <a:pt x="2150" y="7083"/>
                  </a:lnTo>
                  <a:lnTo>
                    <a:pt x="2101" y="7156"/>
                  </a:lnTo>
                  <a:lnTo>
                    <a:pt x="2027" y="7230"/>
                  </a:lnTo>
                  <a:lnTo>
                    <a:pt x="1979" y="7254"/>
                  </a:lnTo>
                  <a:lnTo>
                    <a:pt x="1856" y="7254"/>
                  </a:lnTo>
                  <a:lnTo>
                    <a:pt x="1783" y="7230"/>
                  </a:lnTo>
                  <a:lnTo>
                    <a:pt x="1734" y="7181"/>
                  </a:lnTo>
                  <a:lnTo>
                    <a:pt x="1685" y="7132"/>
                  </a:lnTo>
                  <a:lnTo>
                    <a:pt x="1441" y="6741"/>
                  </a:lnTo>
                  <a:lnTo>
                    <a:pt x="1417" y="6644"/>
                  </a:lnTo>
                  <a:lnTo>
                    <a:pt x="1417" y="6546"/>
                  </a:lnTo>
                  <a:lnTo>
                    <a:pt x="1441" y="6448"/>
                  </a:lnTo>
                  <a:lnTo>
                    <a:pt x="1515" y="6399"/>
                  </a:lnTo>
                  <a:lnTo>
                    <a:pt x="1612" y="6351"/>
                  </a:lnTo>
                  <a:close/>
                  <a:moveTo>
                    <a:pt x="2247" y="7498"/>
                  </a:moveTo>
                  <a:lnTo>
                    <a:pt x="2345" y="7523"/>
                  </a:lnTo>
                  <a:lnTo>
                    <a:pt x="2418" y="7572"/>
                  </a:lnTo>
                  <a:lnTo>
                    <a:pt x="2467" y="7645"/>
                  </a:lnTo>
                  <a:lnTo>
                    <a:pt x="2662" y="8109"/>
                  </a:lnTo>
                  <a:lnTo>
                    <a:pt x="2662" y="8207"/>
                  </a:lnTo>
                  <a:lnTo>
                    <a:pt x="2638" y="8304"/>
                  </a:lnTo>
                  <a:lnTo>
                    <a:pt x="2589" y="8378"/>
                  </a:lnTo>
                  <a:lnTo>
                    <a:pt x="2516" y="8426"/>
                  </a:lnTo>
                  <a:lnTo>
                    <a:pt x="2418" y="8451"/>
                  </a:lnTo>
                  <a:lnTo>
                    <a:pt x="2345" y="8426"/>
                  </a:lnTo>
                  <a:lnTo>
                    <a:pt x="2272" y="8402"/>
                  </a:lnTo>
                  <a:lnTo>
                    <a:pt x="2223" y="8353"/>
                  </a:lnTo>
                  <a:lnTo>
                    <a:pt x="2198" y="8280"/>
                  </a:lnTo>
                  <a:lnTo>
                    <a:pt x="2027" y="7840"/>
                  </a:lnTo>
                  <a:lnTo>
                    <a:pt x="2003" y="7743"/>
                  </a:lnTo>
                  <a:lnTo>
                    <a:pt x="2027" y="7645"/>
                  </a:lnTo>
                  <a:lnTo>
                    <a:pt x="2076" y="7572"/>
                  </a:lnTo>
                  <a:lnTo>
                    <a:pt x="2150" y="7523"/>
                  </a:lnTo>
                  <a:lnTo>
                    <a:pt x="2247" y="7498"/>
                  </a:lnTo>
                  <a:close/>
                  <a:moveTo>
                    <a:pt x="2711" y="8720"/>
                  </a:moveTo>
                  <a:lnTo>
                    <a:pt x="2785" y="8744"/>
                  </a:lnTo>
                  <a:lnTo>
                    <a:pt x="2858" y="8793"/>
                  </a:lnTo>
                  <a:lnTo>
                    <a:pt x="2907" y="8866"/>
                  </a:lnTo>
                  <a:lnTo>
                    <a:pt x="3078" y="9355"/>
                  </a:lnTo>
                  <a:lnTo>
                    <a:pt x="3102" y="9452"/>
                  </a:lnTo>
                  <a:lnTo>
                    <a:pt x="3078" y="9526"/>
                  </a:lnTo>
                  <a:lnTo>
                    <a:pt x="3004" y="9599"/>
                  </a:lnTo>
                  <a:lnTo>
                    <a:pt x="2931" y="9648"/>
                  </a:lnTo>
                  <a:lnTo>
                    <a:pt x="2858" y="9672"/>
                  </a:lnTo>
                  <a:lnTo>
                    <a:pt x="2785" y="9672"/>
                  </a:lnTo>
                  <a:lnTo>
                    <a:pt x="2711" y="9623"/>
                  </a:lnTo>
                  <a:lnTo>
                    <a:pt x="2662" y="9574"/>
                  </a:lnTo>
                  <a:lnTo>
                    <a:pt x="2614" y="9501"/>
                  </a:lnTo>
                  <a:lnTo>
                    <a:pt x="2467" y="9037"/>
                  </a:lnTo>
                  <a:lnTo>
                    <a:pt x="2443" y="8939"/>
                  </a:lnTo>
                  <a:lnTo>
                    <a:pt x="2467" y="8842"/>
                  </a:lnTo>
                  <a:lnTo>
                    <a:pt x="2516" y="8768"/>
                  </a:lnTo>
                  <a:lnTo>
                    <a:pt x="2614" y="8720"/>
                  </a:lnTo>
                  <a:close/>
                  <a:moveTo>
                    <a:pt x="3224" y="9941"/>
                  </a:moveTo>
                  <a:lnTo>
                    <a:pt x="3297" y="10014"/>
                  </a:lnTo>
                  <a:lnTo>
                    <a:pt x="3346" y="10087"/>
                  </a:lnTo>
                  <a:lnTo>
                    <a:pt x="3542" y="10527"/>
                  </a:lnTo>
                  <a:lnTo>
                    <a:pt x="3566" y="10625"/>
                  </a:lnTo>
                  <a:lnTo>
                    <a:pt x="3566" y="10722"/>
                  </a:lnTo>
                  <a:lnTo>
                    <a:pt x="3517" y="10796"/>
                  </a:lnTo>
                  <a:lnTo>
                    <a:pt x="3444" y="10844"/>
                  </a:lnTo>
                  <a:lnTo>
                    <a:pt x="3322" y="10869"/>
                  </a:lnTo>
                  <a:lnTo>
                    <a:pt x="3273" y="10869"/>
                  </a:lnTo>
                  <a:lnTo>
                    <a:pt x="3200" y="10844"/>
                  </a:lnTo>
                  <a:lnTo>
                    <a:pt x="3151" y="10796"/>
                  </a:lnTo>
                  <a:lnTo>
                    <a:pt x="3102" y="10747"/>
                  </a:lnTo>
                  <a:lnTo>
                    <a:pt x="2907" y="10258"/>
                  </a:lnTo>
                  <a:lnTo>
                    <a:pt x="2882" y="10161"/>
                  </a:lnTo>
                  <a:lnTo>
                    <a:pt x="2907" y="10087"/>
                  </a:lnTo>
                  <a:lnTo>
                    <a:pt x="2955" y="10014"/>
                  </a:lnTo>
                  <a:lnTo>
                    <a:pt x="3029" y="9941"/>
                  </a:lnTo>
                  <a:close/>
                  <a:moveTo>
                    <a:pt x="3761" y="11089"/>
                  </a:moveTo>
                  <a:lnTo>
                    <a:pt x="3835" y="11137"/>
                  </a:lnTo>
                  <a:lnTo>
                    <a:pt x="3908" y="11211"/>
                  </a:lnTo>
                  <a:lnTo>
                    <a:pt x="4177" y="11577"/>
                  </a:lnTo>
                  <a:lnTo>
                    <a:pt x="4225" y="11675"/>
                  </a:lnTo>
                  <a:lnTo>
                    <a:pt x="4250" y="11748"/>
                  </a:lnTo>
                  <a:lnTo>
                    <a:pt x="4201" y="11846"/>
                  </a:lnTo>
                  <a:lnTo>
                    <a:pt x="4152" y="11919"/>
                  </a:lnTo>
                  <a:lnTo>
                    <a:pt x="4079" y="11968"/>
                  </a:lnTo>
                  <a:lnTo>
                    <a:pt x="3884" y="11968"/>
                  </a:lnTo>
                  <a:lnTo>
                    <a:pt x="3810" y="11895"/>
                  </a:lnTo>
                  <a:lnTo>
                    <a:pt x="3664" y="11675"/>
                  </a:lnTo>
                  <a:lnTo>
                    <a:pt x="3493" y="11455"/>
                  </a:lnTo>
                  <a:lnTo>
                    <a:pt x="3468" y="11382"/>
                  </a:lnTo>
                  <a:lnTo>
                    <a:pt x="3468" y="11284"/>
                  </a:lnTo>
                  <a:lnTo>
                    <a:pt x="3517" y="11186"/>
                  </a:lnTo>
                  <a:lnTo>
                    <a:pt x="3566" y="11137"/>
                  </a:lnTo>
                  <a:lnTo>
                    <a:pt x="3664" y="11089"/>
                  </a:lnTo>
                  <a:close/>
                  <a:moveTo>
                    <a:pt x="4616" y="12041"/>
                  </a:moveTo>
                  <a:lnTo>
                    <a:pt x="4714" y="12090"/>
                  </a:lnTo>
                  <a:lnTo>
                    <a:pt x="4909" y="12212"/>
                  </a:lnTo>
                  <a:lnTo>
                    <a:pt x="5105" y="12334"/>
                  </a:lnTo>
                  <a:lnTo>
                    <a:pt x="5178" y="12383"/>
                  </a:lnTo>
                  <a:lnTo>
                    <a:pt x="5227" y="12481"/>
                  </a:lnTo>
                  <a:lnTo>
                    <a:pt x="5227" y="12554"/>
                  </a:lnTo>
                  <a:lnTo>
                    <a:pt x="5202" y="12652"/>
                  </a:lnTo>
                  <a:lnTo>
                    <a:pt x="5154" y="12725"/>
                  </a:lnTo>
                  <a:lnTo>
                    <a:pt x="5105" y="12749"/>
                  </a:lnTo>
                  <a:lnTo>
                    <a:pt x="5056" y="12774"/>
                  </a:lnTo>
                  <a:lnTo>
                    <a:pt x="4983" y="12798"/>
                  </a:lnTo>
                  <a:lnTo>
                    <a:pt x="4885" y="12774"/>
                  </a:lnTo>
                  <a:lnTo>
                    <a:pt x="4641" y="12627"/>
                  </a:lnTo>
                  <a:lnTo>
                    <a:pt x="4421" y="12481"/>
                  </a:lnTo>
                  <a:lnTo>
                    <a:pt x="4348" y="12407"/>
                  </a:lnTo>
                  <a:lnTo>
                    <a:pt x="4323" y="12310"/>
                  </a:lnTo>
                  <a:lnTo>
                    <a:pt x="4323" y="12236"/>
                  </a:lnTo>
                  <a:lnTo>
                    <a:pt x="4372" y="12139"/>
                  </a:lnTo>
                  <a:lnTo>
                    <a:pt x="4445" y="12066"/>
                  </a:lnTo>
                  <a:lnTo>
                    <a:pt x="4543" y="12041"/>
                  </a:lnTo>
                  <a:close/>
                  <a:moveTo>
                    <a:pt x="0" y="1"/>
                  </a:moveTo>
                  <a:lnTo>
                    <a:pt x="0" y="5325"/>
                  </a:lnTo>
                  <a:lnTo>
                    <a:pt x="74" y="5349"/>
                  </a:lnTo>
                  <a:lnTo>
                    <a:pt x="147" y="5422"/>
                  </a:lnTo>
                  <a:lnTo>
                    <a:pt x="171" y="5496"/>
                  </a:lnTo>
                  <a:lnTo>
                    <a:pt x="171" y="5569"/>
                  </a:lnTo>
                  <a:lnTo>
                    <a:pt x="171" y="5642"/>
                  </a:lnTo>
                  <a:lnTo>
                    <a:pt x="122" y="5716"/>
                  </a:lnTo>
                  <a:lnTo>
                    <a:pt x="74" y="5764"/>
                  </a:lnTo>
                  <a:lnTo>
                    <a:pt x="0" y="5789"/>
                  </a:lnTo>
                  <a:lnTo>
                    <a:pt x="0" y="13360"/>
                  </a:lnTo>
                  <a:lnTo>
                    <a:pt x="6179" y="16486"/>
                  </a:lnTo>
                  <a:lnTo>
                    <a:pt x="6179" y="13116"/>
                  </a:lnTo>
                  <a:lnTo>
                    <a:pt x="5935" y="13091"/>
                  </a:lnTo>
                  <a:lnTo>
                    <a:pt x="5691" y="13042"/>
                  </a:lnTo>
                  <a:lnTo>
                    <a:pt x="5593" y="12994"/>
                  </a:lnTo>
                  <a:lnTo>
                    <a:pt x="5520" y="12945"/>
                  </a:lnTo>
                  <a:lnTo>
                    <a:pt x="5495" y="12847"/>
                  </a:lnTo>
                  <a:lnTo>
                    <a:pt x="5495" y="12749"/>
                  </a:lnTo>
                  <a:lnTo>
                    <a:pt x="5520" y="12676"/>
                  </a:lnTo>
                  <a:lnTo>
                    <a:pt x="5593" y="12603"/>
                  </a:lnTo>
                  <a:lnTo>
                    <a:pt x="5691" y="12554"/>
                  </a:lnTo>
                  <a:lnTo>
                    <a:pt x="5789" y="12554"/>
                  </a:lnTo>
                  <a:lnTo>
                    <a:pt x="6179" y="12627"/>
                  </a:lnTo>
                  <a:lnTo>
                    <a:pt x="6179" y="3127"/>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p:cNvSpPr/>
            <p:nvPr/>
          </p:nvSpPr>
          <p:spPr>
            <a:xfrm>
              <a:off x="3918650" y="293075"/>
              <a:ext cx="153900" cy="407275"/>
            </a:xfrm>
            <a:custGeom>
              <a:avLst/>
              <a:gdLst/>
              <a:ahLst/>
              <a:cxnLst/>
              <a:rect l="l" t="t" r="r" b="b"/>
              <a:pathLst>
                <a:path w="6156" h="16291" extrusionOk="0">
                  <a:moveTo>
                    <a:pt x="5349" y="5495"/>
                  </a:moveTo>
                  <a:lnTo>
                    <a:pt x="5447" y="5520"/>
                  </a:lnTo>
                  <a:lnTo>
                    <a:pt x="5520" y="5569"/>
                  </a:lnTo>
                  <a:lnTo>
                    <a:pt x="5569" y="5666"/>
                  </a:lnTo>
                  <a:lnTo>
                    <a:pt x="5569" y="5764"/>
                  </a:lnTo>
                  <a:lnTo>
                    <a:pt x="5545" y="5837"/>
                  </a:lnTo>
                  <a:lnTo>
                    <a:pt x="5496" y="5935"/>
                  </a:lnTo>
                  <a:lnTo>
                    <a:pt x="5423" y="5984"/>
                  </a:lnTo>
                  <a:lnTo>
                    <a:pt x="5203" y="6057"/>
                  </a:lnTo>
                  <a:lnTo>
                    <a:pt x="5008" y="6155"/>
                  </a:lnTo>
                  <a:lnTo>
                    <a:pt x="4934" y="6179"/>
                  </a:lnTo>
                  <a:lnTo>
                    <a:pt x="4812" y="6179"/>
                  </a:lnTo>
                  <a:lnTo>
                    <a:pt x="4763" y="6155"/>
                  </a:lnTo>
                  <a:lnTo>
                    <a:pt x="4714" y="6106"/>
                  </a:lnTo>
                  <a:lnTo>
                    <a:pt x="4666" y="6057"/>
                  </a:lnTo>
                  <a:lnTo>
                    <a:pt x="4641" y="5959"/>
                  </a:lnTo>
                  <a:lnTo>
                    <a:pt x="4641" y="5862"/>
                  </a:lnTo>
                  <a:lnTo>
                    <a:pt x="4690" y="5788"/>
                  </a:lnTo>
                  <a:lnTo>
                    <a:pt x="4763" y="5740"/>
                  </a:lnTo>
                  <a:lnTo>
                    <a:pt x="5008" y="5617"/>
                  </a:lnTo>
                  <a:lnTo>
                    <a:pt x="5252" y="5520"/>
                  </a:lnTo>
                  <a:lnTo>
                    <a:pt x="5349" y="5495"/>
                  </a:lnTo>
                  <a:close/>
                  <a:moveTo>
                    <a:pt x="4250" y="6155"/>
                  </a:moveTo>
                  <a:lnTo>
                    <a:pt x="4348" y="6179"/>
                  </a:lnTo>
                  <a:lnTo>
                    <a:pt x="4421" y="6252"/>
                  </a:lnTo>
                  <a:lnTo>
                    <a:pt x="4470" y="6326"/>
                  </a:lnTo>
                  <a:lnTo>
                    <a:pt x="4470" y="6423"/>
                  </a:lnTo>
                  <a:lnTo>
                    <a:pt x="4446" y="6497"/>
                  </a:lnTo>
                  <a:lnTo>
                    <a:pt x="4397" y="6594"/>
                  </a:lnTo>
                  <a:lnTo>
                    <a:pt x="4226" y="6741"/>
                  </a:lnTo>
                  <a:lnTo>
                    <a:pt x="4079" y="6912"/>
                  </a:lnTo>
                  <a:lnTo>
                    <a:pt x="3982" y="6985"/>
                  </a:lnTo>
                  <a:lnTo>
                    <a:pt x="3884" y="7010"/>
                  </a:lnTo>
                  <a:lnTo>
                    <a:pt x="3811" y="6985"/>
                  </a:lnTo>
                  <a:lnTo>
                    <a:pt x="3738" y="6936"/>
                  </a:lnTo>
                  <a:lnTo>
                    <a:pt x="3664" y="6863"/>
                  </a:lnTo>
                  <a:lnTo>
                    <a:pt x="3640" y="6790"/>
                  </a:lnTo>
                  <a:lnTo>
                    <a:pt x="3664" y="6692"/>
                  </a:lnTo>
                  <a:lnTo>
                    <a:pt x="3713" y="6594"/>
                  </a:lnTo>
                  <a:lnTo>
                    <a:pt x="3884" y="6399"/>
                  </a:lnTo>
                  <a:lnTo>
                    <a:pt x="4079" y="6228"/>
                  </a:lnTo>
                  <a:lnTo>
                    <a:pt x="4153" y="6179"/>
                  </a:lnTo>
                  <a:lnTo>
                    <a:pt x="4250" y="6155"/>
                  </a:lnTo>
                  <a:close/>
                  <a:moveTo>
                    <a:pt x="3469" y="7156"/>
                  </a:moveTo>
                  <a:lnTo>
                    <a:pt x="3542" y="7205"/>
                  </a:lnTo>
                  <a:lnTo>
                    <a:pt x="3615" y="7254"/>
                  </a:lnTo>
                  <a:lnTo>
                    <a:pt x="3664" y="7351"/>
                  </a:lnTo>
                  <a:lnTo>
                    <a:pt x="3664" y="7449"/>
                  </a:lnTo>
                  <a:lnTo>
                    <a:pt x="3640" y="7547"/>
                  </a:lnTo>
                  <a:lnTo>
                    <a:pt x="3396" y="7962"/>
                  </a:lnTo>
                  <a:lnTo>
                    <a:pt x="3371" y="8011"/>
                  </a:lnTo>
                  <a:lnTo>
                    <a:pt x="3298" y="8060"/>
                  </a:lnTo>
                  <a:lnTo>
                    <a:pt x="3249" y="8084"/>
                  </a:lnTo>
                  <a:lnTo>
                    <a:pt x="3176" y="8084"/>
                  </a:lnTo>
                  <a:lnTo>
                    <a:pt x="3078" y="8060"/>
                  </a:lnTo>
                  <a:lnTo>
                    <a:pt x="3005" y="8011"/>
                  </a:lnTo>
                  <a:lnTo>
                    <a:pt x="2956" y="7913"/>
                  </a:lnTo>
                  <a:lnTo>
                    <a:pt x="2932" y="7840"/>
                  </a:lnTo>
                  <a:lnTo>
                    <a:pt x="2956" y="7742"/>
                  </a:lnTo>
                  <a:lnTo>
                    <a:pt x="3225" y="7278"/>
                  </a:lnTo>
                  <a:lnTo>
                    <a:pt x="3273" y="7205"/>
                  </a:lnTo>
                  <a:lnTo>
                    <a:pt x="3371" y="7180"/>
                  </a:lnTo>
                  <a:lnTo>
                    <a:pt x="3469" y="7156"/>
                  </a:lnTo>
                  <a:close/>
                  <a:moveTo>
                    <a:pt x="2858" y="8328"/>
                  </a:moveTo>
                  <a:lnTo>
                    <a:pt x="2956" y="8353"/>
                  </a:lnTo>
                  <a:lnTo>
                    <a:pt x="3029" y="8402"/>
                  </a:lnTo>
                  <a:lnTo>
                    <a:pt x="3078" y="8475"/>
                  </a:lnTo>
                  <a:lnTo>
                    <a:pt x="3103" y="8573"/>
                  </a:lnTo>
                  <a:lnTo>
                    <a:pt x="3103" y="8670"/>
                  </a:lnTo>
                  <a:lnTo>
                    <a:pt x="2932" y="9110"/>
                  </a:lnTo>
                  <a:lnTo>
                    <a:pt x="2907" y="9183"/>
                  </a:lnTo>
                  <a:lnTo>
                    <a:pt x="2858" y="9232"/>
                  </a:lnTo>
                  <a:lnTo>
                    <a:pt x="2785" y="9281"/>
                  </a:lnTo>
                  <a:lnTo>
                    <a:pt x="2638" y="9281"/>
                  </a:lnTo>
                  <a:lnTo>
                    <a:pt x="2541" y="9232"/>
                  </a:lnTo>
                  <a:lnTo>
                    <a:pt x="2492" y="9159"/>
                  </a:lnTo>
                  <a:lnTo>
                    <a:pt x="2468" y="9061"/>
                  </a:lnTo>
                  <a:lnTo>
                    <a:pt x="2468" y="8963"/>
                  </a:lnTo>
                  <a:lnTo>
                    <a:pt x="2638" y="8499"/>
                  </a:lnTo>
                  <a:lnTo>
                    <a:pt x="2687" y="8402"/>
                  </a:lnTo>
                  <a:lnTo>
                    <a:pt x="2761" y="8353"/>
                  </a:lnTo>
                  <a:lnTo>
                    <a:pt x="2858" y="8328"/>
                  </a:lnTo>
                  <a:close/>
                  <a:moveTo>
                    <a:pt x="2541" y="9574"/>
                  </a:moveTo>
                  <a:lnTo>
                    <a:pt x="2638" y="9623"/>
                  </a:lnTo>
                  <a:lnTo>
                    <a:pt x="2712" y="9696"/>
                  </a:lnTo>
                  <a:lnTo>
                    <a:pt x="2736" y="9769"/>
                  </a:lnTo>
                  <a:lnTo>
                    <a:pt x="2736" y="9867"/>
                  </a:lnTo>
                  <a:lnTo>
                    <a:pt x="2638" y="10355"/>
                  </a:lnTo>
                  <a:lnTo>
                    <a:pt x="2590" y="10429"/>
                  </a:lnTo>
                  <a:lnTo>
                    <a:pt x="2541" y="10502"/>
                  </a:lnTo>
                  <a:lnTo>
                    <a:pt x="2468" y="10526"/>
                  </a:lnTo>
                  <a:lnTo>
                    <a:pt x="2394" y="10551"/>
                  </a:lnTo>
                  <a:lnTo>
                    <a:pt x="2345" y="10551"/>
                  </a:lnTo>
                  <a:lnTo>
                    <a:pt x="2248" y="10502"/>
                  </a:lnTo>
                  <a:lnTo>
                    <a:pt x="2199" y="10429"/>
                  </a:lnTo>
                  <a:lnTo>
                    <a:pt x="2150" y="10355"/>
                  </a:lnTo>
                  <a:lnTo>
                    <a:pt x="2150" y="10258"/>
                  </a:lnTo>
                  <a:lnTo>
                    <a:pt x="2248" y="9769"/>
                  </a:lnTo>
                  <a:lnTo>
                    <a:pt x="2297" y="9672"/>
                  </a:lnTo>
                  <a:lnTo>
                    <a:pt x="2370" y="9598"/>
                  </a:lnTo>
                  <a:lnTo>
                    <a:pt x="2443" y="9574"/>
                  </a:lnTo>
                  <a:close/>
                  <a:moveTo>
                    <a:pt x="2297" y="10844"/>
                  </a:moveTo>
                  <a:lnTo>
                    <a:pt x="2394" y="10868"/>
                  </a:lnTo>
                  <a:lnTo>
                    <a:pt x="2468" y="10942"/>
                  </a:lnTo>
                  <a:lnTo>
                    <a:pt x="2516" y="11015"/>
                  </a:lnTo>
                  <a:lnTo>
                    <a:pt x="2516" y="11113"/>
                  </a:lnTo>
                  <a:lnTo>
                    <a:pt x="2492" y="11357"/>
                  </a:lnTo>
                  <a:lnTo>
                    <a:pt x="2468" y="11430"/>
                  </a:lnTo>
                  <a:lnTo>
                    <a:pt x="2419" y="11503"/>
                  </a:lnTo>
                  <a:lnTo>
                    <a:pt x="2345" y="11552"/>
                  </a:lnTo>
                  <a:lnTo>
                    <a:pt x="2248" y="11577"/>
                  </a:lnTo>
                  <a:lnTo>
                    <a:pt x="2223" y="11577"/>
                  </a:lnTo>
                  <a:lnTo>
                    <a:pt x="2126" y="11552"/>
                  </a:lnTo>
                  <a:lnTo>
                    <a:pt x="2052" y="11503"/>
                  </a:lnTo>
                  <a:lnTo>
                    <a:pt x="2028" y="11406"/>
                  </a:lnTo>
                  <a:lnTo>
                    <a:pt x="2003" y="11308"/>
                  </a:lnTo>
                  <a:lnTo>
                    <a:pt x="2028" y="11064"/>
                  </a:lnTo>
                  <a:lnTo>
                    <a:pt x="2052" y="10966"/>
                  </a:lnTo>
                  <a:lnTo>
                    <a:pt x="2126" y="10893"/>
                  </a:lnTo>
                  <a:lnTo>
                    <a:pt x="2199" y="10844"/>
                  </a:lnTo>
                  <a:close/>
                  <a:moveTo>
                    <a:pt x="6155" y="0"/>
                  </a:moveTo>
                  <a:lnTo>
                    <a:pt x="538" y="2858"/>
                  </a:lnTo>
                  <a:lnTo>
                    <a:pt x="416" y="2906"/>
                  </a:lnTo>
                  <a:lnTo>
                    <a:pt x="318" y="3004"/>
                  </a:lnTo>
                  <a:lnTo>
                    <a:pt x="221" y="3102"/>
                  </a:lnTo>
                  <a:lnTo>
                    <a:pt x="147" y="3224"/>
                  </a:lnTo>
                  <a:lnTo>
                    <a:pt x="74" y="3322"/>
                  </a:lnTo>
                  <a:lnTo>
                    <a:pt x="25" y="3444"/>
                  </a:lnTo>
                  <a:lnTo>
                    <a:pt x="1" y="3566"/>
                  </a:lnTo>
                  <a:lnTo>
                    <a:pt x="1" y="3688"/>
                  </a:lnTo>
                  <a:lnTo>
                    <a:pt x="1" y="15924"/>
                  </a:lnTo>
                  <a:lnTo>
                    <a:pt x="1" y="16046"/>
                  </a:lnTo>
                  <a:lnTo>
                    <a:pt x="50" y="16119"/>
                  </a:lnTo>
                  <a:lnTo>
                    <a:pt x="98" y="16193"/>
                  </a:lnTo>
                  <a:lnTo>
                    <a:pt x="172" y="16241"/>
                  </a:lnTo>
                  <a:lnTo>
                    <a:pt x="245" y="16266"/>
                  </a:lnTo>
                  <a:lnTo>
                    <a:pt x="343" y="16290"/>
                  </a:lnTo>
                  <a:lnTo>
                    <a:pt x="465" y="16266"/>
                  </a:lnTo>
                  <a:lnTo>
                    <a:pt x="563" y="16217"/>
                  </a:lnTo>
                  <a:lnTo>
                    <a:pt x="6155" y="13360"/>
                  </a:lnTo>
                  <a:lnTo>
                    <a:pt x="6155" y="5813"/>
                  </a:lnTo>
                  <a:lnTo>
                    <a:pt x="6009" y="5813"/>
                  </a:lnTo>
                  <a:lnTo>
                    <a:pt x="5936" y="5764"/>
                  </a:lnTo>
                  <a:lnTo>
                    <a:pt x="5887" y="5691"/>
                  </a:lnTo>
                  <a:lnTo>
                    <a:pt x="5862" y="5593"/>
                  </a:lnTo>
                  <a:lnTo>
                    <a:pt x="5887" y="5495"/>
                  </a:lnTo>
                  <a:lnTo>
                    <a:pt x="5936" y="5422"/>
                  </a:lnTo>
                  <a:lnTo>
                    <a:pt x="6009" y="5373"/>
                  </a:lnTo>
                  <a:lnTo>
                    <a:pt x="6082" y="5349"/>
                  </a:lnTo>
                  <a:lnTo>
                    <a:pt x="6155" y="5324"/>
                  </a:lnTo>
                  <a:lnTo>
                    <a:pt x="61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p:nvPr/>
          </p:nvSpPr>
          <p:spPr>
            <a:xfrm>
              <a:off x="4253250" y="298550"/>
              <a:ext cx="153900" cy="406675"/>
            </a:xfrm>
            <a:custGeom>
              <a:avLst/>
              <a:gdLst/>
              <a:ahLst/>
              <a:cxnLst/>
              <a:rect l="l" t="t" r="r" b="b"/>
              <a:pathLst>
                <a:path w="6156" h="16267" extrusionOk="0">
                  <a:moveTo>
                    <a:pt x="3713" y="4348"/>
                  </a:moveTo>
                  <a:lnTo>
                    <a:pt x="3737" y="4373"/>
                  </a:lnTo>
                  <a:lnTo>
                    <a:pt x="3786" y="4397"/>
                  </a:lnTo>
                  <a:lnTo>
                    <a:pt x="3811" y="4421"/>
                  </a:lnTo>
                  <a:lnTo>
                    <a:pt x="3835" y="4544"/>
                  </a:lnTo>
                  <a:lnTo>
                    <a:pt x="3811" y="4666"/>
                  </a:lnTo>
                  <a:lnTo>
                    <a:pt x="3737" y="4812"/>
                  </a:lnTo>
                  <a:lnTo>
                    <a:pt x="3224" y="5716"/>
                  </a:lnTo>
                  <a:lnTo>
                    <a:pt x="3762" y="6009"/>
                  </a:lnTo>
                  <a:lnTo>
                    <a:pt x="3786" y="6033"/>
                  </a:lnTo>
                  <a:lnTo>
                    <a:pt x="3811" y="6082"/>
                  </a:lnTo>
                  <a:lnTo>
                    <a:pt x="3835" y="6180"/>
                  </a:lnTo>
                  <a:lnTo>
                    <a:pt x="3811" y="6326"/>
                  </a:lnTo>
                  <a:lnTo>
                    <a:pt x="3762" y="6473"/>
                  </a:lnTo>
                  <a:lnTo>
                    <a:pt x="3664" y="6595"/>
                  </a:lnTo>
                  <a:lnTo>
                    <a:pt x="3566" y="6668"/>
                  </a:lnTo>
                  <a:lnTo>
                    <a:pt x="3444" y="6717"/>
                  </a:lnTo>
                  <a:lnTo>
                    <a:pt x="3395" y="6717"/>
                  </a:lnTo>
                  <a:lnTo>
                    <a:pt x="3371" y="6693"/>
                  </a:lnTo>
                  <a:lnTo>
                    <a:pt x="2834" y="6400"/>
                  </a:lnTo>
                  <a:lnTo>
                    <a:pt x="2321" y="7303"/>
                  </a:lnTo>
                  <a:lnTo>
                    <a:pt x="2223" y="7426"/>
                  </a:lnTo>
                  <a:lnTo>
                    <a:pt x="2125" y="7499"/>
                  </a:lnTo>
                  <a:lnTo>
                    <a:pt x="2003" y="7548"/>
                  </a:lnTo>
                  <a:lnTo>
                    <a:pt x="1954" y="7548"/>
                  </a:lnTo>
                  <a:lnTo>
                    <a:pt x="1930" y="7523"/>
                  </a:lnTo>
                  <a:lnTo>
                    <a:pt x="1881" y="7499"/>
                  </a:lnTo>
                  <a:lnTo>
                    <a:pt x="1857" y="7450"/>
                  </a:lnTo>
                  <a:lnTo>
                    <a:pt x="1832" y="7352"/>
                  </a:lnTo>
                  <a:lnTo>
                    <a:pt x="1857" y="7206"/>
                  </a:lnTo>
                  <a:lnTo>
                    <a:pt x="1930" y="7059"/>
                  </a:lnTo>
                  <a:lnTo>
                    <a:pt x="2443" y="6156"/>
                  </a:lnTo>
                  <a:lnTo>
                    <a:pt x="1906" y="5862"/>
                  </a:lnTo>
                  <a:lnTo>
                    <a:pt x="1881" y="5838"/>
                  </a:lnTo>
                  <a:lnTo>
                    <a:pt x="1857" y="5789"/>
                  </a:lnTo>
                  <a:lnTo>
                    <a:pt x="1832" y="5691"/>
                  </a:lnTo>
                  <a:lnTo>
                    <a:pt x="1857" y="5569"/>
                  </a:lnTo>
                  <a:lnTo>
                    <a:pt x="1906" y="5423"/>
                  </a:lnTo>
                  <a:lnTo>
                    <a:pt x="2003" y="5301"/>
                  </a:lnTo>
                  <a:lnTo>
                    <a:pt x="2101" y="5203"/>
                  </a:lnTo>
                  <a:lnTo>
                    <a:pt x="2223" y="5179"/>
                  </a:lnTo>
                  <a:lnTo>
                    <a:pt x="2272" y="5179"/>
                  </a:lnTo>
                  <a:lnTo>
                    <a:pt x="2296" y="5203"/>
                  </a:lnTo>
                  <a:lnTo>
                    <a:pt x="2834" y="5496"/>
                  </a:lnTo>
                  <a:lnTo>
                    <a:pt x="3347" y="4592"/>
                  </a:lnTo>
                  <a:lnTo>
                    <a:pt x="3444" y="4470"/>
                  </a:lnTo>
                  <a:lnTo>
                    <a:pt x="3542" y="4373"/>
                  </a:lnTo>
                  <a:lnTo>
                    <a:pt x="3664" y="4348"/>
                  </a:lnTo>
                  <a:close/>
                  <a:moveTo>
                    <a:pt x="3176" y="7303"/>
                  </a:moveTo>
                  <a:lnTo>
                    <a:pt x="3249" y="7328"/>
                  </a:lnTo>
                  <a:lnTo>
                    <a:pt x="3322" y="7401"/>
                  </a:lnTo>
                  <a:lnTo>
                    <a:pt x="3371" y="7474"/>
                  </a:lnTo>
                  <a:lnTo>
                    <a:pt x="3420" y="7743"/>
                  </a:lnTo>
                  <a:lnTo>
                    <a:pt x="3420" y="7841"/>
                  </a:lnTo>
                  <a:lnTo>
                    <a:pt x="3371" y="7914"/>
                  </a:lnTo>
                  <a:lnTo>
                    <a:pt x="3298" y="7987"/>
                  </a:lnTo>
                  <a:lnTo>
                    <a:pt x="3224" y="8012"/>
                  </a:lnTo>
                  <a:lnTo>
                    <a:pt x="3102" y="8012"/>
                  </a:lnTo>
                  <a:lnTo>
                    <a:pt x="3029" y="7963"/>
                  </a:lnTo>
                  <a:lnTo>
                    <a:pt x="2956" y="7914"/>
                  </a:lnTo>
                  <a:lnTo>
                    <a:pt x="2931" y="7816"/>
                  </a:lnTo>
                  <a:lnTo>
                    <a:pt x="2883" y="7596"/>
                  </a:lnTo>
                  <a:lnTo>
                    <a:pt x="2883" y="7499"/>
                  </a:lnTo>
                  <a:lnTo>
                    <a:pt x="2907" y="7426"/>
                  </a:lnTo>
                  <a:lnTo>
                    <a:pt x="2980" y="7352"/>
                  </a:lnTo>
                  <a:lnTo>
                    <a:pt x="3078" y="7303"/>
                  </a:lnTo>
                  <a:close/>
                  <a:moveTo>
                    <a:pt x="3249" y="8354"/>
                  </a:moveTo>
                  <a:lnTo>
                    <a:pt x="3347" y="8378"/>
                  </a:lnTo>
                  <a:lnTo>
                    <a:pt x="3444" y="8427"/>
                  </a:lnTo>
                  <a:lnTo>
                    <a:pt x="3493" y="8500"/>
                  </a:lnTo>
                  <a:lnTo>
                    <a:pt x="3518" y="8598"/>
                  </a:lnTo>
                  <a:lnTo>
                    <a:pt x="3542" y="9013"/>
                  </a:lnTo>
                  <a:lnTo>
                    <a:pt x="3518" y="9111"/>
                  </a:lnTo>
                  <a:lnTo>
                    <a:pt x="3518" y="9208"/>
                  </a:lnTo>
                  <a:lnTo>
                    <a:pt x="3469" y="9282"/>
                  </a:lnTo>
                  <a:lnTo>
                    <a:pt x="3371" y="9331"/>
                  </a:lnTo>
                  <a:lnTo>
                    <a:pt x="3273" y="9355"/>
                  </a:lnTo>
                  <a:lnTo>
                    <a:pt x="3176" y="9331"/>
                  </a:lnTo>
                  <a:lnTo>
                    <a:pt x="3102" y="9282"/>
                  </a:lnTo>
                  <a:lnTo>
                    <a:pt x="3054" y="9184"/>
                  </a:lnTo>
                  <a:lnTo>
                    <a:pt x="3029" y="9086"/>
                  </a:lnTo>
                  <a:lnTo>
                    <a:pt x="3054" y="9013"/>
                  </a:lnTo>
                  <a:lnTo>
                    <a:pt x="3029" y="8622"/>
                  </a:lnTo>
                  <a:lnTo>
                    <a:pt x="3054" y="8525"/>
                  </a:lnTo>
                  <a:lnTo>
                    <a:pt x="3102" y="8451"/>
                  </a:lnTo>
                  <a:lnTo>
                    <a:pt x="3176" y="8378"/>
                  </a:lnTo>
                  <a:lnTo>
                    <a:pt x="3249" y="8354"/>
                  </a:lnTo>
                  <a:close/>
                  <a:moveTo>
                    <a:pt x="3249" y="9648"/>
                  </a:moveTo>
                  <a:lnTo>
                    <a:pt x="3347" y="9697"/>
                  </a:lnTo>
                  <a:lnTo>
                    <a:pt x="3420" y="9746"/>
                  </a:lnTo>
                  <a:lnTo>
                    <a:pt x="3469" y="9843"/>
                  </a:lnTo>
                  <a:lnTo>
                    <a:pt x="3469" y="9941"/>
                  </a:lnTo>
                  <a:lnTo>
                    <a:pt x="3347" y="10454"/>
                  </a:lnTo>
                  <a:lnTo>
                    <a:pt x="3322" y="10527"/>
                  </a:lnTo>
                  <a:lnTo>
                    <a:pt x="3273" y="10576"/>
                  </a:lnTo>
                  <a:lnTo>
                    <a:pt x="3200" y="10601"/>
                  </a:lnTo>
                  <a:lnTo>
                    <a:pt x="3127" y="10625"/>
                  </a:lnTo>
                  <a:lnTo>
                    <a:pt x="3054" y="10625"/>
                  </a:lnTo>
                  <a:lnTo>
                    <a:pt x="2956" y="10576"/>
                  </a:lnTo>
                  <a:lnTo>
                    <a:pt x="2907" y="10503"/>
                  </a:lnTo>
                  <a:lnTo>
                    <a:pt x="2883" y="10405"/>
                  </a:lnTo>
                  <a:lnTo>
                    <a:pt x="2883" y="10307"/>
                  </a:lnTo>
                  <a:lnTo>
                    <a:pt x="2980" y="9868"/>
                  </a:lnTo>
                  <a:lnTo>
                    <a:pt x="3005" y="9770"/>
                  </a:lnTo>
                  <a:lnTo>
                    <a:pt x="3078" y="9697"/>
                  </a:lnTo>
                  <a:lnTo>
                    <a:pt x="3151" y="9648"/>
                  </a:lnTo>
                  <a:close/>
                  <a:moveTo>
                    <a:pt x="2858" y="10869"/>
                  </a:moveTo>
                  <a:lnTo>
                    <a:pt x="2931" y="10894"/>
                  </a:lnTo>
                  <a:lnTo>
                    <a:pt x="3005" y="10967"/>
                  </a:lnTo>
                  <a:lnTo>
                    <a:pt x="3054" y="11040"/>
                  </a:lnTo>
                  <a:lnTo>
                    <a:pt x="3078" y="11138"/>
                  </a:lnTo>
                  <a:lnTo>
                    <a:pt x="3029" y="11236"/>
                  </a:lnTo>
                  <a:lnTo>
                    <a:pt x="2907" y="11480"/>
                  </a:lnTo>
                  <a:lnTo>
                    <a:pt x="2736" y="11700"/>
                  </a:lnTo>
                  <a:lnTo>
                    <a:pt x="2663" y="11748"/>
                  </a:lnTo>
                  <a:lnTo>
                    <a:pt x="2565" y="11773"/>
                  </a:lnTo>
                  <a:lnTo>
                    <a:pt x="2467" y="11773"/>
                  </a:lnTo>
                  <a:lnTo>
                    <a:pt x="2394" y="11724"/>
                  </a:lnTo>
                  <a:lnTo>
                    <a:pt x="2345" y="11651"/>
                  </a:lnTo>
                  <a:lnTo>
                    <a:pt x="2321" y="11577"/>
                  </a:lnTo>
                  <a:lnTo>
                    <a:pt x="2321" y="11480"/>
                  </a:lnTo>
                  <a:lnTo>
                    <a:pt x="2370" y="11382"/>
                  </a:lnTo>
                  <a:lnTo>
                    <a:pt x="2492" y="11211"/>
                  </a:lnTo>
                  <a:lnTo>
                    <a:pt x="2614" y="11016"/>
                  </a:lnTo>
                  <a:lnTo>
                    <a:pt x="2663" y="10918"/>
                  </a:lnTo>
                  <a:lnTo>
                    <a:pt x="2760" y="10894"/>
                  </a:lnTo>
                  <a:lnTo>
                    <a:pt x="2858" y="10869"/>
                  </a:lnTo>
                  <a:close/>
                  <a:moveTo>
                    <a:pt x="2028" y="11846"/>
                  </a:moveTo>
                  <a:lnTo>
                    <a:pt x="2101" y="11871"/>
                  </a:lnTo>
                  <a:lnTo>
                    <a:pt x="2174" y="11944"/>
                  </a:lnTo>
                  <a:lnTo>
                    <a:pt x="2223" y="12041"/>
                  </a:lnTo>
                  <a:lnTo>
                    <a:pt x="2223" y="12115"/>
                  </a:lnTo>
                  <a:lnTo>
                    <a:pt x="2174" y="12212"/>
                  </a:lnTo>
                  <a:lnTo>
                    <a:pt x="2125" y="12286"/>
                  </a:lnTo>
                  <a:lnTo>
                    <a:pt x="1881" y="12432"/>
                  </a:lnTo>
                  <a:lnTo>
                    <a:pt x="1661" y="12554"/>
                  </a:lnTo>
                  <a:lnTo>
                    <a:pt x="1539" y="12579"/>
                  </a:lnTo>
                  <a:lnTo>
                    <a:pt x="1490" y="12554"/>
                  </a:lnTo>
                  <a:lnTo>
                    <a:pt x="1417" y="12530"/>
                  </a:lnTo>
                  <a:lnTo>
                    <a:pt x="1368" y="12481"/>
                  </a:lnTo>
                  <a:lnTo>
                    <a:pt x="1319" y="12432"/>
                  </a:lnTo>
                  <a:lnTo>
                    <a:pt x="1295" y="12335"/>
                  </a:lnTo>
                  <a:lnTo>
                    <a:pt x="1319" y="12237"/>
                  </a:lnTo>
                  <a:lnTo>
                    <a:pt x="1368" y="12164"/>
                  </a:lnTo>
                  <a:lnTo>
                    <a:pt x="1442" y="12115"/>
                  </a:lnTo>
                  <a:lnTo>
                    <a:pt x="1637" y="11993"/>
                  </a:lnTo>
                  <a:lnTo>
                    <a:pt x="1832" y="11871"/>
                  </a:lnTo>
                  <a:lnTo>
                    <a:pt x="1930" y="11846"/>
                  </a:lnTo>
                  <a:close/>
                  <a:moveTo>
                    <a:pt x="831" y="12335"/>
                  </a:moveTo>
                  <a:lnTo>
                    <a:pt x="929" y="12383"/>
                  </a:lnTo>
                  <a:lnTo>
                    <a:pt x="1002" y="12432"/>
                  </a:lnTo>
                  <a:lnTo>
                    <a:pt x="1026" y="12530"/>
                  </a:lnTo>
                  <a:lnTo>
                    <a:pt x="1026" y="12628"/>
                  </a:lnTo>
                  <a:lnTo>
                    <a:pt x="1002" y="12701"/>
                  </a:lnTo>
                  <a:lnTo>
                    <a:pt x="929" y="12774"/>
                  </a:lnTo>
                  <a:lnTo>
                    <a:pt x="855" y="12823"/>
                  </a:lnTo>
                  <a:lnTo>
                    <a:pt x="318" y="12896"/>
                  </a:lnTo>
                  <a:lnTo>
                    <a:pt x="294" y="12896"/>
                  </a:lnTo>
                  <a:lnTo>
                    <a:pt x="220" y="12872"/>
                  </a:lnTo>
                  <a:lnTo>
                    <a:pt x="147" y="12823"/>
                  </a:lnTo>
                  <a:lnTo>
                    <a:pt x="74" y="12774"/>
                  </a:lnTo>
                  <a:lnTo>
                    <a:pt x="49" y="12676"/>
                  </a:lnTo>
                  <a:lnTo>
                    <a:pt x="74" y="12579"/>
                  </a:lnTo>
                  <a:lnTo>
                    <a:pt x="123" y="12506"/>
                  </a:lnTo>
                  <a:lnTo>
                    <a:pt x="196" y="12432"/>
                  </a:lnTo>
                  <a:lnTo>
                    <a:pt x="269" y="12408"/>
                  </a:lnTo>
                  <a:lnTo>
                    <a:pt x="733" y="12335"/>
                  </a:lnTo>
                  <a:close/>
                  <a:moveTo>
                    <a:pt x="5691" y="1"/>
                  </a:moveTo>
                  <a:lnTo>
                    <a:pt x="5593" y="50"/>
                  </a:lnTo>
                  <a:lnTo>
                    <a:pt x="1" y="2907"/>
                  </a:lnTo>
                  <a:lnTo>
                    <a:pt x="1" y="16267"/>
                  </a:lnTo>
                  <a:lnTo>
                    <a:pt x="5618" y="13409"/>
                  </a:lnTo>
                  <a:lnTo>
                    <a:pt x="5740" y="13360"/>
                  </a:lnTo>
                  <a:lnTo>
                    <a:pt x="5838" y="13263"/>
                  </a:lnTo>
                  <a:lnTo>
                    <a:pt x="5935" y="13165"/>
                  </a:lnTo>
                  <a:lnTo>
                    <a:pt x="6009" y="13067"/>
                  </a:lnTo>
                  <a:lnTo>
                    <a:pt x="6082" y="12945"/>
                  </a:lnTo>
                  <a:lnTo>
                    <a:pt x="6131" y="12823"/>
                  </a:lnTo>
                  <a:lnTo>
                    <a:pt x="6155" y="12701"/>
                  </a:lnTo>
                  <a:lnTo>
                    <a:pt x="6155" y="12579"/>
                  </a:lnTo>
                  <a:lnTo>
                    <a:pt x="6155" y="343"/>
                  </a:lnTo>
                  <a:lnTo>
                    <a:pt x="6155" y="221"/>
                  </a:lnTo>
                  <a:lnTo>
                    <a:pt x="6106" y="147"/>
                  </a:lnTo>
                  <a:lnTo>
                    <a:pt x="6058" y="74"/>
                  </a:lnTo>
                  <a:lnTo>
                    <a:pt x="5984" y="25"/>
                  </a:lnTo>
                  <a:lnTo>
                    <a:pt x="59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 Placeholder 2">
            <a:extLst>
              <a:ext uri="{FF2B5EF4-FFF2-40B4-BE49-F238E27FC236}">
                <a16:creationId xmlns:a16="http://schemas.microsoft.com/office/drawing/2014/main" id="{7CD95CE9-C211-5A6A-047A-36DF65EF4A1C}"/>
              </a:ext>
            </a:extLst>
          </p:cNvPr>
          <p:cNvSpPr>
            <a:spLocks noGrp="1"/>
          </p:cNvSpPr>
          <p:nvPr>
            <p:ph type="body" idx="1"/>
          </p:nvPr>
        </p:nvSpPr>
        <p:spPr>
          <a:xfrm>
            <a:off x="1576275" y="1367175"/>
            <a:ext cx="6974766" cy="3382500"/>
          </a:xfrm>
        </p:spPr>
        <p:txBody>
          <a:bodyPr/>
          <a:lstStyle/>
          <a:p>
            <a:r>
              <a:rPr lang="en-US" sz="1200" b="1" dirty="0">
                <a:solidFill>
                  <a:srgbClr val="374151"/>
                </a:solidFill>
                <a:latin typeface="Calibri"/>
                <a:ea typeface="Calibri"/>
                <a:cs typeface="Calibri"/>
              </a:rPr>
              <a:t>Data Pre-processing</a:t>
            </a:r>
            <a:r>
              <a:rPr lang="en-US" sz="1200" dirty="0">
                <a:solidFill>
                  <a:srgbClr val="374151"/>
                </a:solidFill>
                <a:latin typeface="Calibri"/>
                <a:ea typeface="Calibri"/>
                <a:cs typeface="Calibri"/>
              </a:rPr>
              <a:t>: </a:t>
            </a:r>
            <a:endParaRPr lang="en-US" sz="1200" dirty="0">
              <a:solidFill>
                <a:srgbClr val="000000"/>
              </a:solidFill>
              <a:latin typeface="Calibri"/>
              <a:ea typeface="Calibri"/>
              <a:cs typeface="Calibri"/>
            </a:endParaRPr>
          </a:p>
          <a:p>
            <a:pPr marL="88900" indent="0">
              <a:buNone/>
            </a:pPr>
            <a:r>
              <a:rPr lang="en-US" sz="1200" dirty="0">
                <a:solidFill>
                  <a:srgbClr val="374151"/>
                </a:solidFill>
                <a:latin typeface="Calibri"/>
                <a:ea typeface="Calibri"/>
                <a:cs typeface="Calibri"/>
              </a:rPr>
              <a:t>Data pre-processing involves cleaning, transforming, and organizing raw data into a format suitable for analysis or machine learning. This step includes tasks like data cleaning, normalization, and feature engineering.</a:t>
            </a:r>
          </a:p>
          <a:p>
            <a:endParaRPr lang="en-US" sz="1200" dirty="0">
              <a:solidFill>
                <a:srgbClr val="374151"/>
              </a:solidFill>
              <a:latin typeface="Calibri"/>
              <a:ea typeface="Calibri"/>
              <a:cs typeface="Calibri"/>
            </a:endParaRPr>
          </a:p>
          <a:p>
            <a:r>
              <a:rPr lang="en-US" sz="1200" b="1" dirty="0">
                <a:solidFill>
                  <a:srgbClr val="374151"/>
                </a:solidFill>
                <a:latin typeface="Calibri"/>
                <a:ea typeface="Calibri"/>
                <a:cs typeface="Calibri"/>
              </a:rPr>
              <a:t>Python</a:t>
            </a:r>
            <a:r>
              <a:rPr lang="en-US" sz="1200" dirty="0">
                <a:solidFill>
                  <a:srgbClr val="374151"/>
                </a:solidFill>
                <a:latin typeface="Calibri"/>
                <a:ea typeface="Calibri"/>
                <a:cs typeface="Calibri"/>
              </a:rPr>
              <a:t>: </a:t>
            </a:r>
          </a:p>
          <a:p>
            <a:pPr marL="88900" indent="0">
              <a:buNone/>
            </a:pPr>
            <a:r>
              <a:rPr lang="en-US" sz="1200" dirty="0">
                <a:solidFill>
                  <a:srgbClr val="374151"/>
                </a:solidFill>
                <a:latin typeface="Calibri"/>
                <a:ea typeface="Calibri"/>
                <a:cs typeface="Calibri"/>
              </a:rPr>
              <a:t>Python is a widely-used high-level programming language known for its readability and versatility. It's popular in data analysis, machine learning, web development, and many other domains.</a:t>
            </a:r>
            <a:endParaRPr lang="en-US" sz="1200" dirty="0">
              <a:latin typeface="Calibri"/>
              <a:ea typeface="Calibri"/>
              <a:cs typeface="Calibri"/>
            </a:endParaRPr>
          </a:p>
          <a:p>
            <a:endParaRPr lang="en-US" sz="1200" dirty="0">
              <a:solidFill>
                <a:srgbClr val="374151"/>
              </a:solidFill>
              <a:latin typeface="Calibri"/>
              <a:ea typeface="Calibri"/>
              <a:cs typeface="Calibri"/>
            </a:endParaRPr>
          </a:p>
          <a:p>
            <a:r>
              <a:rPr lang="en-US" sz="1200" b="1" dirty="0">
                <a:solidFill>
                  <a:srgbClr val="374151"/>
                </a:solidFill>
                <a:latin typeface="Calibri"/>
                <a:ea typeface="Calibri"/>
                <a:cs typeface="Calibri"/>
              </a:rPr>
              <a:t>OpenCV (Open Source Computer Vision Library)</a:t>
            </a:r>
            <a:r>
              <a:rPr lang="en-US" sz="1200" dirty="0">
                <a:solidFill>
                  <a:srgbClr val="374151"/>
                </a:solidFill>
                <a:latin typeface="Calibri"/>
                <a:ea typeface="Calibri"/>
                <a:cs typeface="Calibri"/>
              </a:rPr>
              <a:t>: </a:t>
            </a:r>
          </a:p>
          <a:p>
            <a:pPr marL="88900" indent="0">
              <a:buNone/>
            </a:pPr>
            <a:r>
              <a:rPr lang="en-US" sz="1200" dirty="0">
                <a:solidFill>
                  <a:srgbClr val="374151"/>
                </a:solidFill>
                <a:latin typeface="Calibri"/>
                <a:ea typeface="Calibri"/>
                <a:cs typeface="Calibri"/>
              </a:rPr>
              <a:t>OpenCV is an open-source computer vision library that provides tools and functions for image and video processing, including tasks like image manipulation, object detection, and feature tracking.</a:t>
            </a:r>
          </a:p>
          <a:p>
            <a:pPr marL="88900" indent="0">
              <a:buNone/>
            </a:pPr>
            <a:endParaRPr lang="en-US" sz="1200" dirty="0"/>
          </a:p>
        </p:txBody>
      </p:sp>
    </p:spTree>
    <p:extLst>
      <p:ext uri="{BB962C8B-B14F-4D97-AF65-F5344CB8AC3E}">
        <p14:creationId xmlns:p14="http://schemas.microsoft.com/office/powerpoint/2010/main" val="39563307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5"/>
          <p:cNvSpPr txBox="1">
            <a:spLocks noGrp="1"/>
          </p:cNvSpPr>
          <p:nvPr>
            <p:ph type="title"/>
          </p:nvPr>
        </p:nvSpPr>
        <p:spPr>
          <a:xfrm>
            <a:off x="1182200" y="393475"/>
            <a:ext cx="6739500" cy="80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HARDWARE REQUIREMENTS</a:t>
            </a:r>
            <a:endParaRPr dirty="0"/>
          </a:p>
        </p:txBody>
      </p:sp>
      <p:sp>
        <p:nvSpPr>
          <p:cNvPr id="100" name="Google Shape;100;p15"/>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19</a:t>
            </a:fld>
            <a:endParaRPr/>
          </a:p>
        </p:txBody>
      </p:sp>
      <p:grpSp>
        <p:nvGrpSpPr>
          <p:cNvPr id="101" name="Google Shape;101;p15"/>
          <p:cNvGrpSpPr/>
          <p:nvPr/>
        </p:nvGrpSpPr>
        <p:grpSpPr>
          <a:xfrm>
            <a:off x="8160827" y="631951"/>
            <a:ext cx="390214" cy="329725"/>
            <a:chOff x="3918650" y="293075"/>
            <a:chExt cx="488500" cy="412775"/>
          </a:xfrm>
        </p:grpSpPr>
        <p:sp>
          <p:nvSpPr>
            <p:cNvPr id="102" name="Google Shape;102;p15"/>
            <p:cNvSpPr/>
            <p:nvPr/>
          </p:nvSpPr>
          <p:spPr>
            <a:xfrm>
              <a:off x="4085350" y="293675"/>
              <a:ext cx="154500" cy="412175"/>
            </a:xfrm>
            <a:custGeom>
              <a:avLst/>
              <a:gdLst/>
              <a:ahLst/>
              <a:cxnLst/>
              <a:rect l="l" t="t" r="r" b="b"/>
              <a:pathLst>
                <a:path w="6180" h="16487" extrusionOk="0">
                  <a:moveTo>
                    <a:pt x="709" y="5496"/>
                  </a:moveTo>
                  <a:lnTo>
                    <a:pt x="806" y="5520"/>
                  </a:lnTo>
                  <a:lnTo>
                    <a:pt x="1050" y="5667"/>
                  </a:lnTo>
                  <a:lnTo>
                    <a:pt x="1270" y="5813"/>
                  </a:lnTo>
                  <a:lnTo>
                    <a:pt x="1344" y="5886"/>
                  </a:lnTo>
                  <a:lnTo>
                    <a:pt x="1368" y="5984"/>
                  </a:lnTo>
                  <a:lnTo>
                    <a:pt x="1344" y="6082"/>
                  </a:lnTo>
                  <a:lnTo>
                    <a:pt x="1319" y="6155"/>
                  </a:lnTo>
                  <a:lnTo>
                    <a:pt x="1221" y="6228"/>
                  </a:lnTo>
                  <a:lnTo>
                    <a:pt x="1124" y="6253"/>
                  </a:lnTo>
                  <a:lnTo>
                    <a:pt x="1050" y="6228"/>
                  </a:lnTo>
                  <a:lnTo>
                    <a:pt x="977" y="6204"/>
                  </a:lnTo>
                  <a:lnTo>
                    <a:pt x="782" y="6082"/>
                  </a:lnTo>
                  <a:lnTo>
                    <a:pt x="586" y="5960"/>
                  </a:lnTo>
                  <a:lnTo>
                    <a:pt x="513" y="5911"/>
                  </a:lnTo>
                  <a:lnTo>
                    <a:pt x="464" y="5838"/>
                  </a:lnTo>
                  <a:lnTo>
                    <a:pt x="464" y="5740"/>
                  </a:lnTo>
                  <a:lnTo>
                    <a:pt x="489" y="5642"/>
                  </a:lnTo>
                  <a:lnTo>
                    <a:pt x="538" y="5569"/>
                  </a:lnTo>
                  <a:lnTo>
                    <a:pt x="611" y="5520"/>
                  </a:lnTo>
                  <a:lnTo>
                    <a:pt x="709" y="5496"/>
                  </a:lnTo>
                  <a:close/>
                  <a:moveTo>
                    <a:pt x="1685" y="6351"/>
                  </a:moveTo>
                  <a:lnTo>
                    <a:pt x="1783" y="6375"/>
                  </a:lnTo>
                  <a:lnTo>
                    <a:pt x="1856" y="6448"/>
                  </a:lnTo>
                  <a:lnTo>
                    <a:pt x="2003" y="6668"/>
                  </a:lnTo>
                  <a:lnTo>
                    <a:pt x="2125" y="6888"/>
                  </a:lnTo>
                  <a:lnTo>
                    <a:pt x="2150" y="6986"/>
                  </a:lnTo>
                  <a:lnTo>
                    <a:pt x="2150" y="7083"/>
                  </a:lnTo>
                  <a:lnTo>
                    <a:pt x="2101" y="7156"/>
                  </a:lnTo>
                  <a:lnTo>
                    <a:pt x="2027" y="7230"/>
                  </a:lnTo>
                  <a:lnTo>
                    <a:pt x="1979" y="7254"/>
                  </a:lnTo>
                  <a:lnTo>
                    <a:pt x="1856" y="7254"/>
                  </a:lnTo>
                  <a:lnTo>
                    <a:pt x="1783" y="7230"/>
                  </a:lnTo>
                  <a:lnTo>
                    <a:pt x="1734" y="7181"/>
                  </a:lnTo>
                  <a:lnTo>
                    <a:pt x="1685" y="7132"/>
                  </a:lnTo>
                  <a:lnTo>
                    <a:pt x="1441" y="6741"/>
                  </a:lnTo>
                  <a:lnTo>
                    <a:pt x="1417" y="6644"/>
                  </a:lnTo>
                  <a:lnTo>
                    <a:pt x="1417" y="6546"/>
                  </a:lnTo>
                  <a:lnTo>
                    <a:pt x="1441" y="6448"/>
                  </a:lnTo>
                  <a:lnTo>
                    <a:pt x="1515" y="6399"/>
                  </a:lnTo>
                  <a:lnTo>
                    <a:pt x="1612" y="6351"/>
                  </a:lnTo>
                  <a:close/>
                  <a:moveTo>
                    <a:pt x="2247" y="7498"/>
                  </a:moveTo>
                  <a:lnTo>
                    <a:pt x="2345" y="7523"/>
                  </a:lnTo>
                  <a:lnTo>
                    <a:pt x="2418" y="7572"/>
                  </a:lnTo>
                  <a:lnTo>
                    <a:pt x="2467" y="7645"/>
                  </a:lnTo>
                  <a:lnTo>
                    <a:pt x="2662" y="8109"/>
                  </a:lnTo>
                  <a:lnTo>
                    <a:pt x="2662" y="8207"/>
                  </a:lnTo>
                  <a:lnTo>
                    <a:pt x="2638" y="8304"/>
                  </a:lnTo>
                  <a:lnTo>
                    <a:pt x="2589" y="8378"/>
                  </a:lnTo>
                  <a:lnTo>
                    <a:pt x="2516" y="8426"/>
                  </a:lnTo>
                  <a:lnTo>
                    <a:pt x="2418" y="8451"/>
                  </a:lnTo>
                  <a:lnTo>
                    <a:pt x="2345" y="8426"/>
                  </a:lnTo>
                  <a:lnTo>
                    <a:pt x="2272" y="8402"/>
                  </a:lnTo>
                  <a:lnTo>
                    <a:pt x="2223" y="8353"/>
                  </a:lnTo>
                  <a:lnTo>
                    <a:pt x="2198" y="8280"/>
                  </a:lnTo>
                  <a:lnTo>
                    <a:pt x="2027" y="7840"/>
                  </a:lnTo>
                  <a:lnTo>
                    <a:pt x="2003" y="7743"/>
                  </a:lnTo>
                  <a:lnTo>
                    <a:pt x="2027" y="7645"/>
                  </a:lnTo>
                  <a:lnTo>
                    <a:pt x="2076" y="7572"/>
                  </a:lnTo>
                  <a:lnTo>
                    <a:pt x="2150" y="7523"/>
                  </a:lnTo>
                  <a:lnTo>
                    <a:pt x="2247" y="7498"/>
                  </a:lnTo>
                  <a:close/>
                  <a:moveTo>
                    <a:pt x="2711" y="8720"/>
                  </a:moveTo>
                  <a:lnTo>
                    <a:pt x="2785" y="8744"/>
                  </a:lnTo>
                  <a:lnTo>
                    <a:pt x="2858" y="8793"/>
                  </a:lnTo>
                  <a:lnTo>
                    <a:pt x="2907" y="8866"/>
                  </a:lnTo>
                  <a:lnTo>
                    <a:pt x="3078" y="9355"/>
                  </a:lnTo>
                  <a:lnTo>
                    <a:pt x="3102" y="9452"/>
                  </a:lnTo>
                  <a:lnTo>
                    <a:pt x="3078" y="9526"/>
                  </a:lnTo>
                  <a:lnTo>
                    <a:pt x="3004" y="9599"/>
                  </a:lnTo>
                  <a:lnTo>
                    <a:pt x="2931" y="9648"/>
                  </a:lnTo>
                  <a:lnTo>
                    <a:pt x="2858" y="9672"/>
                  </a:lnTo>
                  <a:lnTo>
                    <a:pt x="2785" y="9672"/>
                  </a:lnTo>
                  <a:lnTo>
                    <a:pt x="2711" y="9623"/>
                  </a:lnTo>
                  <a:lnTo>
                    <a:pt x="2662" y="9574"/>
                  </a:lnTo>
                  <a:lnTo>
                    <a:pt x="2614" y="9501"/>
                  </a:lnTo>
                  <a:lnTo>
                    <a:pt x="2467" y="9037"/>
                  </a:lnTo>
                  <a:lnTo>
                    <a:pt x="2443" y="8939"/>
                  </a:lnTo>
                  <a:lnTo>
                    <a:pt x="2467" y="8842"/>
                  </a:lnTo>
                  <a:lnTo>
                    <a:pt x="2516" y="8768"/>
                  </a:lnTo>
                  <a:lnTo>
                    <a:pt x="2614" y="8720"/>
                  </a:lnTo>
                  <a:close/>
                  <a:moveTo>
                    <a:pt x="3224" y="9941"/>
                  </a:moveTo>
                  <a:lnTo>
                    <a:pt x="3297" y="10014"/>
                  </a:lnTo>
                  <a:lnTo>
                    <a:pt x="3346" y="10087"/>
                  </a:lnTo>
                  <a:lnTo>
                    <a:pt x="3542" y="10527"/>
                  </a:lnTo>
                  <a:lnTo>
                    <a:pt x="3566" y="10625"/>
                  </a:lnTo>
                  <a:lnTo>
                    <a:pt x="3566" y="10722"/>
                  </a:lnTo>
                  <a:lnTo>
                    <a:pt x="3517" y="10796"/>
                  </a:lnTo>
                  <a:lnTo>
                    <a:pt x="3444" y="10844"/>
                  </a:lnTo>
                  <a:lnTo>
                    <a:pt x="3322" y="10869"/>
                  </a:lnTo>
                  <a:lnTo>
                    <a:pt x="3273" y="10869"/>
                  </a:lnTo>
                  <a:lnTo>
                    <a:pt x="3200" y="10844"/>
                  </a:lnTo>
                  <a:lnTo>
                    <a:pt x="3151" y="10796"/>
                  </a:lnTo>
                  <a:lnTo>
                    <a:pt x="3102" y="10747"/>
                  </a:lnTo>
                  <a:lnTo>
                    <a:pt x="2907" y="10258"/>
                  </a:lnTo>
                  <a:lnTo>
                    <a:pt x="2882" y="10161"/>
                  </a:lnTo>
                  <a:lnTo>
                    <a:pt x="2907" y="10087"/>
                  </a:lnTo>
                  <a:lnTo>
                    <a:pt x="2955" y="10014"/>
                  </a:lnTo>
                  <a:lnTo>
                    <a:pt x="3029" y="9941"/>
                  </a:lnTo>
                  <a:close/>
                  <a:moveTo>
                    <a:pt x="3761" y="11089"/>
                  </a:moveTo>
                  <a:lnTo>
                    <a:pt x="3835" y="11137"/>
                  </a:lnTo>
                  <a:lnTo>
                    <a:pt x="3908" y="11211"/>
                  </a:lnTo>
                  <a:lnTo>
                    <a:pt x="4177" y="11577"/>
                  </a:lnTo>
                  <a:lnTo>
                    <a:pt x="4225" y="11675"/>
                  </a:lnTo>
                  <a:lnTo>
                    <a:pt x="4250" y="11748"/>
                  </a:lnTo>
                  <a:lnTo>
                    <a:pt x="4201" y="11846"/>
                  </a:lnTo>
                  <a:lnTo>
                    <a:pt x="4152" y="11919"/>
                  </a:lnTo>
                  <a:lnTo>
                    <a:pt x="4079" y="11968"/>
                  </a:lnTo>
                  <a:lnTo>
                    <a:pt x="3884" y="11968"/>
                  </a:lnTo>
                  <a:lnTo>
                    <a:pt x="3810" y="11895"/>
                  </a:lnTo>
                  <a:lnTo>
                    <a:pt x="3664" y="11675"/>
                  </a:lnTo>
                  <a:lnTo>
                    <a:pt x="3493" y="11455"/>
                  </a:lnTo>
                  <a:lnTo>
                    <a:pt x="3468" y="11382"/>
                  </a:lnTo>
                  <a:lnTo>
                    <a:pt x="3468" y="11284"/>
                  </a:lnTo>
                  <a:lnTo>
                    <a:pt x="3517" y="11186"/>
                  </a:lnTo>
                  <a:lnTo>
                    <a:pt x="3566" y="11137"/>
                  </a:lnTo>
                  <a:lnTo>
                    <a:pt x="3664" y="11089"/>
                  </a:lnTo>
                  <a:close/>
                  <a:moveTo>
                    <a:pt x="4616" y="12041"/>
                  </a:moveTo>
                  <a:lnTo>
                    <a:pt x="4714" y="12090"/>
                  </a:lnTo>
                  <a:lnTo>
                    <a:pt x="4909" y="12212"/>
                  </a:lnTo>
                  <a:lnTo>
                    <a:pt x="5105" y="12334"/>
                  </a:lnTo>
                  <a:lnTo>
                    <a:pt x="5178" y="12383"/>
                  </a:lnTo>
                  <a:lnTo>
                    <a:pt x="5227" y="12481"/>
                  </a:lnTo>
                  <a:lnTo>
                    <a:pt x="5227" y="12554"/>
                  </a:lnTo>
                  <a:lnTo>
                    <a:pt x="5202" y="12652"/>
                  </a:lnTo>
                  <a:lnTo>
                    <a:pt x="5154" y="12725"/>
                  </a:lnTo>
                  <a:lnTo>
                    <a:pt x="5105" y="12749"/>
                  </a:lnTo>
                  <a:lnTo>
                    <a:pt x="5056" y="12774"/>
                  </a:lnTo>
                  <a:lnTo>
                    <a:pt x="4983" y="12798"/>
                  </a:lnTo>
                  <a:lnTo>
                    <a:pt x="4885" y="12774"/>
                  </a:lnTo>
                  <a:lnTo>
                    <a:pt x="4641" y="12627"/>
                  </a:lnTo>
                  <a:lnTo>
                    <a:pt x="4421" y="12481"/>
                  </a:lnTo>
                  <a:lnTo>
                    <a:pt x="4348" y="12407"/>
                  </a:lnTo>
                  <a:lnTo>
                    <a:pt x="4323" y="12310"/>
                  </a:lnTo>
                  <a:lnTo>
                    <a:pt x="4323" y="12236"/>
                  </a:lnTo>
                  <a:lnTo>
                    <a:pt x="4372" y="12139"/>
                  </a:lnTo>
                  <a:lnTo>
                    <a:pt x="4445" y="12066"/>
                  </a:lnTo>
                  <a:lnTo>
                    <a:pt x="4543" y="12041"/>
                  </a:lnTo>
                  <a:close/>
                  <a:moveTo>
                    <a:pt x="0" y="1"/>
                  </a:moveTo>
                  <a:lnTo>
                    <a:pt x="0" y="5325"/>
                  </a:lnTo>
                  <a:lnTo>
                    <a:pt x="74" y="5349"/>
                  </a:lnTo>
                  <a:lnTo>
                    <a:pt x="147" y="5422"/>
                  </a:lnTo>
                  <a:lnTo>
                    <a:pt x="171" y="5496"/>
                  </a:lnTo>
                  <a:lnTo>
                    <a:pt x="171" y="5569"/>
                  </a:lnTo>
                  <a:lnTo>
                    <a:pt x="171" y="5642"/>
                  </a:lnTo>
                  <a:lnTo>
                    <a:pt x="122" y="5716"/>
                  </a:lnTo>
                  <a:lnTo>
                    <a:pt x="74" y="5764"/>
                  </a:lnTo>
                  <a:lnTo>
                    <a:pt x="0" y="5789"/>
                  </a:lnTo>
                  <a:lnTo>
                    <a:pt x="0" y="13360"/>
                  </a:lnTo>
                  <a:lnTo>
                    <a:pt x="6179" y="16486"/>
                  </a:lnTo>
                  <a:lnTo>
                    <a:pt x="6179" y="13116"/>
                  </a:lnTo>
                  <a:lnTo>
                    <a:pt x="5935" y="13091"/>
                  </a:lnTo>
                  <a:lnTo>
                    <a:pt x="5691" y="13042"/>
                  </a:lnTo>
                  <a:lnTo>
                    <a:pt x="5593" y="12994"/>
                  </a:lnTo>
                  <a:lnTo>
                    <a:pt x="5520" y="12945"/>
                  </a:lnTo>
                  <a:lnTo>
                    <a:pt x="5495" y="12847"/>
                  </a:lnTo>
                  <a:lnTo>
                    <a:pt x="5495" y="12749"/>
                  </a:lnTo>
                  <a:lnTo>
                    <a:pt x="5520" y="12676"/>
                  </a:lnTo>
                  <a:lnTo>
                    <a:pt x="5593" y="12603"/>
                  </a:lnTo>
                  <a:lnTo>
                    <a:pt x="5691" y="12554"/>
                  </a:lnTo>
                  <a:lnTo>
                    <a:pt x="5789" y="12554"/>
                  </a:lnTo>
                  <a:lnTo>
                    <a:pt x="6179" y="12627"/>
                  </a:lnTo>
                  <a:lnTo>
                    <a:pt x="6179" y="3127"/>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p:cNvSpPr/>
            <p:nvPr/>
          </p:nvSpPr>
          <p:spPr>
            <a:xfrm>
              <a:off x="3918650" y="293075"/>
              <a:ext cx="153900" cy="407275"/>
            </a:xfrm>
            <a:custGeom>
              <a:avLst/>
              <a:gdLst/>
              <a:ahLst/>
              <a:cxnLst/>
              <a:rect l="l" t="t" r="r" b="b"/>
              <a:pathLst>
                <a:path w="6156" h="16291" extrusionOk="0">
                  <a:moveTo>
                    <a:pt x="5349" y="5495"/>
                  </a:moveTo>
                  <a:lnTo>
                    <a:pt x="5447" y="5520"/>
                  </a:lnTo>
                  <a:lnTo>
                    <a:pt x="5520" y="5569"/>
                  </a:lnTo>
                  <a:lnTo>
                    <a:pt x="5569" y="5666"/>
                  </a:lnTo>
                  <a:lnTo>
                    <a:pt x="5569" y="5764"/>
                  </a:lnTo>
                  <a:lnTo>
                    <a:pt x="5545" y="5837"/>
                  </a:lnTo>
                  <a:lnTo>
                    <a:pt x="5496" y="5935"/>
                  </a:lnTo>
                  <a:lnTo>
                    <a:pt x="5423" y="5984"/>
                  </a:lnTo>
                  <a:lnTo>
                    <a:pt x="5203" y="6057"/>
                  </a:lnTo>
                  <a:lnTo>
                    <a:pt x="5008" y="6155"/>
                  </a:lnTo>
                  <a:lnTo>
                    <a:pt x="4934" y="6179"/>
                  </a:lnTo>
                  <a:lnTo>
                    <a:pt x="4812" y="6179"/>
                  </a:lnTo>
                  <a:lnTo>
                    <a:pt x="4763" y="6155"/>
                  </a:lnTo>
                  <a:lnTo>
                    <a:pt x="4714" y="6106"/>
                  </a:lnTo>
                  <a:lnTo>
                    <a:pt x="4666" y="6057"/>
                  </a:lnTo>
                  <a:lnTo>
                    <a:pt x="4641" y="5959"/>
                  </a:lnTo>
                  <a:lnTo>
                    <a:pt x="4641" y="5862"/>
                  </a:lnTo>
                  <a:lnTo>
                    <a:pt x="4690" y="5788"/>
                  </a:lnTo>
                  <a:lnTo>
                    <a:pt x="4763" y="5740"/>
                  </a:lnTo>
                  <a:lnTo>
                    <a:pt x="5008" y="5617"/>
                  </a:lnTo>
                  <a:lnTo>
                    <a:pt x="5252" y="5520"/>
                  </a:lnTo>
                  <a:lnTo>
                    <a:pt x="5349" y="5495"/>
                  </a:lnTo>
                  <a:close/>
                  <a:moveTo>
                    <a:pt x="4250" y="6155"/>
                  </a:moveTo>
                  <a:lnTo>
                    <a:pt x="4348" y="6179"/>
                  </a:lnTo>
                  <a:lnTo>
                    <a:pt x="4421" y="6252"/>
                  </a:lnTo>
                  <a:lnTo>
                    <a:pt x="4470" y="6326"/>
                  </a:lnTo>
                  <a:lnTo>
                    <a:pt x="4470" y="6423"/>
                  </a:lnTo>
                  <a:lnTo>
                    <a:pt x="4446" y="6497"/>
                  </a:lnTo>
                  <a:lnTo>
                    <a:pt x="4397" y="6594"/>
                  </a:lnTo>
                  <a:lnTo>
                    <a:pt x="4226" y="6741"/>
                  </a:lnTo>
                  <a:lnTo>
                    <a:pt x="4079" y="6912"/>
                  </a:lnTo>
                  <a:lnTo>
                    <a:pt x="3982" y="6985"/>
                  </a:lnTo>
                  <a:lnTo>
                    <a:pt x="3884" y="7010"/>
                  </a:lnTo>
                  <a:lnTo>
                    <a:pt x="3811" y="6985"/>
                  </a:lnTo>
                  <a:lnTo>
                    <a:pt x="3738" y="6936"/>
                  </a:lnTo>
                  <a:lnTo>
                    <a:pt x="3664" y="6863"/>
                  </a:lnTo>
                  <a:lnTo>
                    <a:pt x="3640" y="6790"/>
                  </a:lnTo>
                  <a:lnTo>
                    <a:pt x="3664" y="6692"/>
                  </a:lnTo>
                  <a:lnTo>
                    <a:pt x="3713" y="6594"/>
                  </a:lnTo>
                  <a:lnTo>
                    <a:pt x="3884" y="6399"/>
                  </a:lnTo>
                  <a:lnTo>
                    <a:pt x="4079" y="6228"/>
                  </a:lnTo>
                  <a:lnTo>
                    <a:pt x="4153" y="6179"/>
                  </a:lnTo>
                  <a:lnTo>
                    <a:pt x="4250" y="6155"/>
                  </a:lnTo>
                  <a:close/>
                  <a:moveTo>
                    <a:pt x="3469" y="7156"/>
                  </a:moveTo>
                  <a:lnTo>
                    <a:pt x="3542" y="7205"/>
                  </a:lnTo>
                  <a:lnTo>
                    <a:pt x="3615" y="7254"/>
                  </a:lnTo>
                  <a:lnTo>
                    <a:pt x="3664" y="7351"/>
                  </a:lnTo>
                  <a:lnTo>
                    <a:pt x="3664" y="7449"/>
                  </a:lnTo>
                  <a:lnTo>
                    <a:pt x="3640" y="7547"/>
                  </a:lnTo>
                  <a:lnTo>
                    <a:pt x="3396" y="7962"/>
                  </a:lnTo>
                  <a:lnTo>
                    <a:pt x="3371" y="8011"/>
                  </a:lnTo>
                  <a:lnTo>
                    <a:pt x="3298" y="8060"/>
                  </a:lnTo>
                  <a:lnTo>
                    <a:pt x="3249" y="8084"/>
                  </a:lnTo>
                  <a:lnTo>
                    <a:pt x="3176" y="8084"/>
                  </a:lnTo>
                  <a:lnTo>
                    <a:pt x="3078" y="8060"/>
                  </a:lnTo>
                  <a:lnTo>
                    <a:pt x="3005" y="8011"/>
                  </a:lnTo>
                  <a:lnTo>
                    <a:pt x="2956" y="7913"/>
                  </a:lnTo>
                  <a:lnTo>
                    <a:pt x="2932" y="7840"/>
                  </a:lnTo>
                  <a:lnTo>
                    <a:pt x="2956" y="7742"/>
                  </a:lnTo>
                  <a:lnTo>
                    <a:pt x="3225" y="7278"/>
                  </a:lnTo>
                  <a:lnTo>
                    <a:pt x="3273" y="7205"/>
                  </a:lnTo>
                  <a:lnTo>
                    <a:pt x="3371" y="7180"/>
                  </a:lnTo>
                  <a:lnTo>
                    <a:pt x="3469" y="7156"/>
                  </a:lnTo>
                  <a:close/>
                  <a:moveTo>
                    <a:pt x="2858" y="8328"/>
                  </a:moveTo>
                  <a:lnTo>
                    <a:pt x="2956" y="8353"/>
                  </a:lnTo>
                  <a:lnTo>
                    <a:pt x="3029" y="8402"/>
                  </a:lnTo>
                  <a:lnTo>
                    <a:pt x="3078" y="8475"/>
                  </a:lnTo>
                  <a:lnTo>
                    <a:pt x="3103" y="8573"/>
                  </a:lnTo>
                  <a:lnTo>
                    <a:pt x="3103" y="8670"/>
                  </a:lnTo>
                  <a:lnTo>
                    <a:pt x="2932" y="9110"/>
                  </a:lnTo>
                  <a:lnTo>
                    <a:pt x="2907" y="9183"/>
                  </a:lnTo>
                  <a:lnTo>
                    <a:pt x="2858" y="9232"/>
                  </a:lnTo>
                  <a:lnTo>
                    <a:pt x="2785" y="9281"/>
                  </a:lnTo>
                  <a:lnTo>
                    <a:pt x="2638" y="9281"/>
                  </a:lnTo>
                  <a:lnTo>
                    <a:pt x="2541" y="9232"/>
                  </a:lnTo>
                  <a:lnTo>
                    <a:pt x="2492" y="9159"/>
                  </a:lnTo>
                  <a:lnTo>
                    <a:pt x="2468" y="9061"/>
                  </a:lnTo>
                  <a:lnTo>
                    <a:pt x="2468" y="8963"/>
                  </a:lnTo>
                  <a:lnTo>
                    <a:pt x="2638" y="8499"/>
                  </a:lnTo>
                  <a:lnTo>
                    <a:pt x="2687" y="8402"/>
                  </a:lnTo>
                  <a:lnTo>
                    <a:pt x="2761" y="8353"/>
                  </a:lnTo>
                  <a:lnTo>
                    <a:pt x="2858" y="8328"/>
                  </a:lnTo>
                  <a:close/>
                  <a:moveTo>
                    <a:pt x="2541" y="9574"/>
                  </a:moveTo>
                  <a:lnTo>
                    <a:pt x="2638" y="9623"/>
                  </a:lnTo>
                  <a:lnTo>
                    <a:pt x="2712" y="9696"/>
                  </a:lnTo>
                  <a:lnTo>
                    <a:pt x="2736" y="9769"/>
                  </a:lnTo>
                  <a:lnTo>
                    <a:pt x="2736" y="9867"/>
                  </a:lnTo>
                  <a:lnTo>
                    <a:pt x="2638" y="10355"/>
                  </a:lnTo>
                  <a:lnTo>
                    <a:pt x="2590" y="10429"/>
                  </a:lnTo>
                  <a:lnTo>
                    <a:pt x="2541" y="10502"/>
                  </a:lnTo>
                  <a:lnTo>
                    <a:pt x="2468" y="10526"/>
                  </a:lnTo>
                  <a:lnTo>
                    <a:pt x="2394" y="10551"/>
                  </a:lnTo>
                  <a:lnTo>
                    <a:pt x="2345" y="10551"/>
                  </a:lnTo>
                  <a:lnTo>
                    <a:pt x="2248" y="10502"/>
                  </a:lnTo>
                  <a:lnTo>
                    <a:pt x="2199" y="10429"/>
                  </a:lnTo>
                  <a:lnTo>
                    <a:pt x="2150" y="10355"/>
                  </a:lnTo>
                  <a:lnTo>
                    <a:pt x="2150" y="10258"/>
                  </a:lnTo>
                  <a:lnTo>
                    <a:pt x="2248" y="9769"/>
                  </a:lnTo>
                  <a:lnTo>
                    <a:pt x="2297" y="9672"/>
                  </a:lnTo>
                  <a:lnTo>
                    <a:pt x="2370" y="9598"/>
                  </a:lnTo>
                  <a:lnTo>
                    <a:pt x="2443" y="9574"/>
                  </a:lnTo>
                  <a:close/>
                  <a:moveTo>
                    <a:pt x="2297" y="10844"/>
                  </a:moveTo>
                  <a:lnTo>
                    <a:pt x="2394" y="10868"/>
                  </a:lnTo>
                  <a:lnTo>
                    <a:pt x="2468" y="10942"/>
                  </a:lnTo>
                  <a:lnTo>
                    <a:pt x="2516" y="11015"/>
                  </a:lnTo>
                  <a:lnTo>
                    <a:pt x="2516" y="11113"/>
                  </a:lnTo>
                  <a:lnTo>
                    <a:pt x="2492" y="11357"/>
                  </a:lnTo>
                  <a:lnTo>
                    <a:pt x="2468" y="11430"/>
                  </a:lnTo>
                  <a:lnTo>
                    <a:pt x="2419" y="11503"/>
                  </a:lnTo>
                  <a:lnTo>
                    <a:pt x="2345" y="11552"/>
                  </a:lnTo>
                  <a:lnTo>
                    <a:pt x="2248" y="11577"/>
                  </a:lnTo>
                  <a:lnTo>
                    <a:pt x="2223" y="11577"/>
                  </a:lnTo>
                  <a:lnTo>
                    <a:pt x="2126" y="11552"/>
                  </a:lnTo>
                  <a:lnTo>
                    <a:pt x="2052" y="11503"/>
                  </a:lnTo>
                  <a:lnTo>
                    <a:pt x="2028" y="11406"/>
                  </a:lnTo>
                  <a:lnTo>
                    <a:pt x="2003" y="11308"/>
                  </a:lnTo>
                  <a:lnTo>
                    <a:pt x="2028" y="11064"/>
                  </a:lnTo>
                  <a:lnTo>
                    <a:pt x="2052" y="10966"/>
                  </a:lnTo>
                  <a:lnTo>
                    <a:pt x="2126" y="10893"/>
                  </a:lnTo>
                  <a:lnTo>
                    <a:pt x="2199" y="10844"/>
                  </a:lnTo>
                  <a:close/>
                  <a:moveTo>
                    <a:pt x="6155" y="0"/>
                  </a:moveTo>
                  <a:lnTo>
                    <a:pt x="538" y="2858"/>
                  </a:lnTo>
                  <a:lnTo>
                    <a:pt x="416" y="2906"/>
                  </a:lnTo>
                  <a:lnTo>
                    <a:pt x="318" y="3004"/>
                  </a:lnTo>
                  <a:lnTo>
                    <a:pt x="221" y="3102"/>
                  </a:lnTo>
                  <a:lnTo>
                    <a:pt x="147" y="3224"/>
                  </a:lnTo>
                  <a:lnTo>
                    <a:pt x="74" y="3322"/>
                  </a:lnTo>
                  <a:lnTo>
                    <a:pt x="25" y="3444"/>
                  </a:lnTo>
                  <a:lnTo>
                    <a:pt x="1" y="3566"/>
                  </a:lnTo>
                  <a:lnTo>
                    <a:pt x="1" y="3688"/>
                  </a:lnTo>
                  <a:lnTo>
                    <a:pt x="1" y="15924"/>
                  </a:lnTo>
                  <a:lnTo>
                    <a:pt x="1" y="16046"/>
                  </a:lnTo>
                  <a:lnTo>
                    <a:pt x="50" y="16119"/>
                  </a:lnTo>
                  <a:lnTo>
                    <a:pt x="98" y="16193"/>
                  </a:lnTo>
                  <a:lnTo>
                    <a:pt x="172" y="16241"/>
                  </a:lnTo>
                  <a:lnTo>
                    <a:pt x="245" y="16266"/>
                  </a:lnTo>
                  <a:lnTo>
                    <a:pt x="343" y="16290"/>
                  </a:lnTo>
                  <a:lnTo>
                    <a:pt x="465" y="16266"/>
                  </a:lnTo>
                  <a:lnTo>
                    <a:pt x="563" y="16217"/>
                  </a:lnTo>
                  <a:lnTo>
                    <a:pt x="6155" y="13360"/>
                  </a:lnTo>
                  <a:lnTo>
                    <a:pt x="6155" y="5813"/>
                  </a:lnTo>
                  <a:lnTo>
                    <a:pt x="6009" y="5813"/>
                  </a:lnTo>
                  <a:lnTo>
                    <a:pt x="5936" y="5764"/>
                  </a:lnTo>
                  <a:lnTo>
                    <a:pt x="5887" y="5691"/>
                  </a:lnTo>
                  <a:lnTo>
                    <a:pt x="5862" y="5593"/>
                  </a:lnTo>
                  <a:lnTo>
                    <a:pt x="5887" y="5495"/>
                  </a:lnTo>
                  <a:lnTo>
                    <a:pt x="5936" y="5422"/>
                  </a:lnTo>
                  <a:lnTo>
                    <a:pt x="6009" y="5373"/>
                  </a:lnTo>
                  <a:lnTo>
                    <a:pt x="6082" y="5349"/>
                  </a:lnTo>
                  <a:lnTo>
                    <a:pt x="6155" y="5324"/>
                  </a:lnTo>
                  <a:lnTo>
                    <a:pt x="61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p:nvPr/>
          </p:nvSpPr>
          <p:spPr>
            <a:xfrm>
              <a:off x="4253250" y="298550"/>
              <a:ext cx="153900" cy="406675"/>
            </a:xfrm>
            <a:custGeom>
              <a:avLst/>
              <a:gdLst/>
              <a:ahLst/>
              <a:cxnLst/>
              <a:rect l="l" t="t" r="r" b="b"/>
              <a:pathLst>
                <a:path w="6156" h="16267" extrusionOk="0">
                  <a:moveTo>
                    <a:pt x="3713" y="4348"/>
                  </a:moveTo>
                  <a:lnTo>
                    <a:pt x="3737" y="4373"/>
                  </a:lnTo>
                  <a:lnTo>
                    <a:pt x="3786" y="4397"/>
                  </a:lnTo>
                  <a:lnTo>
                    <a:pt x="3811" y="4421"/>
                  </a:lnTo>
                  <a:lnTo>
                    <a:pt x="3835" y="4544"/>
                  </a:lnTo>
                  <a:lnTo>
                    <a:pt x="3811" y="4666"/>
                  </a:lnTo>
                  <a:lnTo>
                    <a:pt x="3737" y="4812"/>
                  </a:lnTo>
                  <a:lnTo>
                    <a:pt x="3224" y="5716"/>
                  </a:lnTo>
                  <a:lnTo>
                    <a:pt x="3762" y="6009"/>
                  </a:lnTo>
                  <a:lnTo>
                    <a:pt x="3786" y="6033"/>
                  </a:lnTo>
                  <a:lnTo>
                    <a:pt x="3811" y="6082"/>
                  </a:lnTo>
                  <a:lnTo>
                    <a:pt x="3835" y="6180"/>
                  </a:lnTo>
                  <a:lnTo>
                    <a:pt x="3811" y="6326"/>
                  </a:lnTo>
                  <a:lnTo>
                    <a:pt x="3762" y="6473"/>
                  </a:lnTo>
                  <a:lnTo>
                    <a:pt x="3664" y="6595"/>
                  </a:lnTo>
                  <a:lnTo>
                    <a:pt x="3566" y="6668"/>
                  </a:lnTo>
                  <a:lnTo>
                    <a:pt x="3444" y="6717"/>
                  </a:lnTo>
                  <a:lnTo>
                    <a:pt x="3395" y="6717"/>
                  </a:lnTo>
                  <a:lnTo>
                    <a:pt x="3371" y="6693"/>
                  </a:lnTo>
                  <a:lnTo>
                    <a:pt x="2834" y="6400"/>
                  </a:lnTo>
                  <a:lnTo>
                    <a:pt x="2321" y="7303"/>
                  </a:lnTo>
                  <a:lnTo>
                    <a:pt x="2223" y="7426"/>
                  </a:lnTo>
                  <a:lnTo>
                    <a:pt x="2125" y="7499"/>
                  </a:lnTo>
                  <a:lnTo>
                    <a:pt x="2003" y="7548"/>
                  </a:lnTo>
                  <a:lnTo>
                    <a:pt x="1954" y="7548"/>
                  </a:lnTo>
                  <a:lnTo>
                    <a:pt x="1930" y="7523"/>
                  </a:lnTo>
                  <a:lnTo>
                    <a:pt x="1881" y="7499"/>
                  </a:lnTo>
                  <a:lnTo>
                    <a:pt x="1857" y="7450"/>
                  </a:lnTo>
                  <a:lnTo>
                    <a:pt x="1832" y="7352"/>
                  </a:lnTo>
                  <a:lnTo>
                    <a:pt x="1857" y="7206"/>
                  </a:lnTo>
                  <a:lnTo>
                    <a:pt x="1930" y="7059"/>
                  </a:lnTo>
                  <a:lnTo>
                    <a:pt x="2443" y="6156"/>
                  </a:lnTo>
                  <a:lnTo>
                    <a:pt x="1906" y="5862"/>
                  </a:lnTo>
                  <a:lnTo>
                    <a:pt x="1881" y="5838"/>
                  </a:lnTo>
                  <a:lnTo>
                    <a:pt x="1857" y="5789"/>
                  </a:lnTo>
                  <a:lnTo>
                    <a:pt x="1832" y="5691"/>
                  </a:lnTo>
                  <a:lnTo>
                    <a:pt x="1857" y="5569"/>
                  </a:lnTo>
                  <a:lnTo>
                    <a:pt x="1906" y="5423"/>
                  </a:lnTo>
                  <a:lnTo>
                    <a:pt x="2003" y="5301"/>
                  </a:lnTo>
                  <a:lnTo>
                    <a:pt x="2101" y="5203"/>
                  </a:lnTo>
                  <a:lnTo>
                    <a:pt x="2223" y="5179"/>
                  </a:lnTo>
                  <a:lnTo>
                    <a:pt x="2272" y="5179"/>
                  </a:lnTo>
                  <a:lnTo>
                    <a:pt x="2296" y="5203"/>
                  </a:lnTo>
                  <a:lnTo>
                    <a:pt x="2834" y="5496"/>
                  </a:lnTo>
                  <a:lnTo>
                    <a:pt x="3347" y="4592"/>
                  </a:lnTo>
                  <a:lnTo>
                    <a:pt x="3444" y="4470"/>
                  </a:lnTo>
                  <a:lnTo>
                    <a:pt x="3542" y="4373"/>
                  </a:lnTo>
                  <a:lnTo>
                    <a:pt x="3664" y="4348"/>
                  </a:lnTo>
                  <a:close/>
                  <a:moveTo>
                    <a:pt x="3176" y="7303"/>
                  </a:moveTo>
                  <a:lnTo>
                    <a:pt x="3249" y="7328"/>
                  </a:lnTo>
                  <a:lnTo>
                    <a:pt x="3322" y="7401"/>
                  </a:lnTo>
                  <a:lnTo>
                    <a:pt x="3371" y="7474"/>
                  </a:lnTo>
                  <a:lnTo>
                    <a:pt x="3420" y="7743"/>
                  </a:lnTo>
                  <a:lnTo>
                    <a:pt x="3420" y="7841"/>
                  </a:lnTo>
                  <a:lnTo>
                    <a:pt x="3371" y="7914"/>
                  </a:lnTo>
                  <a:lnTo>
                    <a:pt x="3298" y="7987"/>
                  </a:lnTo>
                  <a:lnTo>
                    <a:pt x="3224" y="8012"/>
                  </a:lnTo>
                  <a:lnTo>
                    <a:pt x="3102" y="8012"/>
                  </a:lnTo>
                  <a:lnTo>
                    <a:pt x="3029" y="7963"/>
                  </a:lnTo>
                  <a:lnTo>
                    <a:pt x="2956" y="7914"/>
                  </a:lnTo>
                  <a:lnTo>
                    <a:pt x="2931" y="7816"/>
                  </a:lnTo>
                  <a:lnTo>
                    <a:pt x="2883" y="7596"/>
                  </a:lnTo>
                  <a:lnTo>
                    <a:pt x="2883" y="7499"/>
                  </a:lnTo>
                  <a:lnTo>
                    <a:pt x="2907" y="7426"/>
                  </a:lnTo>
                  <a:lnTo>
                    <a:pt x="2980" y="7352"/>
                  </a:lnTo>
                  <a:lnTo>
                    <a:pt x="3078" y="7303"/>
                  </a:lnTo>
                  <a:close/>
                  <a:moveTo>
                    <a:pt x="3249" y="8354"/>
                  </a:moveTo>
                  <a:lnTo>
                    <a:pt x="3347" y="8378"/>
                  </a:lnTo>
                  <a:lnTo>
                    <a:pt x="3444" y="8427"/>
                  </a:lnTo>
                  <a:lnTo>
                    <a:pt x="3493" y="8500"/>
                  </a:lnTo>
                  <a:lnTo>
                    <a:pt x="3518" y="8598"/>
                  </a:lnTo>
                  <a:lnTo>
                    <a:pt x="3542" y="9013"/>
                  </a:lnTo>
                  <a:lnTo>
                    <a:pt x="3518" y="9111"/>
                  </a:lnTo>
                  <a:lnTo>
                    <a:pt x="3518" y="9208"/>
                  </a:lnTo>
                  <a:lnTo>
                    <a:pt x="3469" y="9282"/>
                  </a:lnTo>
                  <a:lnTo>
                    <a:pt x="3371" y="9331"/>
                  </a:lnTo>
                  <a:lnTo>
                    <a:pt x="3273" y="9355"/>
                  </a:lnTo>
                  <a:lnTo>
                    <a:pt x="3176" y="9331"/>
                  </a:lnTo>
                  <a:lnTo>
                    <a:pt x="3102" y="9282"/>
                  </a:lnTo>
                  <a:lnTo>
                    <a:pt x="3054" y="9184"/>
                  </a:lnTo>
                  <a:lnTo>
                    <a:pt x="3029" y="9086"/>
                  </a:lnTo>
                  <a:lnTo>
                    <a:pt x="3054" y="9013"/>
                  </a:lnTo>
                  <a:lnTo>
                    <a:pt x="3029" y="8622"/>
                  </a:lnTo>
                  <a:lnTo>
                    <a:pt x="3054" y="8525"/>
                  </a:lnTo>
                  <a:lnTo>
                    <a:pt x="3102" y="8451"/>
                  </a:lnTo>
                  <a:lnTo>
                    <a:pt x="3176" y="8378"/>
                  </a:lnTo>
                  <a:lnTo>
                    <a:pt x="3249" y="8354"/>
                  </a:lnTo>
                  <a:close/>
                  <a:moveTo>
                    <a:pt x="3249" y="9648"/>
                  </a:moveTo>
                  <a:lnTo>
                    <a:pt x="3347" y="9697"/>
                  </a:lnTo>
                  <a:lnTo>
                    <a:pt x="3420" y="9746"/>
                  </a:lnTo>
                  <a:lnTo>
                    <a:pt x="3469" y="9843"/>
                  </a:lnTo>
                  <a:lnTo>
                    <a:pt x="3469" y="9941"/>
                  </a:lnTo>
                  <a:lnTo>
                    <a:pt x="3347" y="10454"/>
                  </a:lnTo>
                  <a:lnTo>
                    <a:pt x="3322" y="10527"/>
                  </a:lnTo>
                  <a:lnTo>
                    <a:pt x="3273" y="10576"/>
                  </a:lnTo>
                  <a:lnTo>
                    <a:pt x="3200" y="10601"/>
                  </a:lnTo>
                  <a:lnTo>
                    <a:pt x="3127" y="10625"/>
                  </a:lnTo>
                  <a:lnTo>
                    <a:pt x="3054" y="10625"/>
                  </a:lnTo>
                  <a:lnTo>
                    <a:pt x="2956" y="10576"/>
                  </a:lnTo>
                  <a:lnTo>
                    <a:pt x="2907" y="10503"/>
                  </a:lnTo>
                  <a:lnTo>
                    <a:pt x="2883" y="10405"/>
                  </a:lnTo>
                  <a:lnTo>
                    <a:pt x="2883" y="10307"/>
                  </a:lnTo>
                  <a:lnTo>
                    <a:pt x="2980" y="9868"/>
                  </a:lnTo>
                  <a:lnTo>
                    <a:pt x="3005" y="9770"/>
                  </a:lnTo>
                  <a:lnTo>
                    <a:pt x="3078" y="9697"/>
                  </a:lnTo>
                  <a:lnTo>
                    <a:pt x="3151" y="9648"/>
                  </a:lnTo>
                  <a:close/>
                  <a:moveTo>
                    <a:pt x="2858" y="10869"/>
                  </a:moveTo>
                  <a:lnTo>
                    <a:pt x="2931" y="10894"/>
                  </a:lnTo>
                  <a:lnTo>
                    <a:pt x="3005" y="10967"/>
                  </a:lnTo>
                  <a:lnTo>
                    <a:pt x="3054" y="11040"/>
                  </a:lnTo>
                  <a:lnTo>
                    <a:pt x="3078" y="11138"/>
                  </a:lnTo>
                  <a:lnTo>
                    <a:pt x="3029" y="11236"/>
                  </a:lnTo>
                  <a:lnTo>
                    <a:pt x="2907" y="11480"/>
                  </a:lnTo>
                  <a:lnTo>
                    <a:pt x="2736" y="11700"/>
                  </a:lnTo>
                  <a:lnTo>
                    <a:pt x="2663" y="11748"/>
                  </a:lnTo>
                  <a:lnTo>
                    <a:pt x="2565" y="11773"/>
                  </a:lnTo>
                  <a:lnTo>
                    <a:pt x="2467" y="11773"/>
                  </a:lnTo>
                  <a:lnTo>
                    <a:pt x="2394" y="11724"/>
                  </a:lnTo>
                  <a:lnTo>
                    <a:pt x="2345" y="11651"/>
                  </a:lnTo>
                  <a:lnTo>
                    <a:pt x="2321" y="11577"/>
                  </a:lnTo>
                  <a:lnTo>
                    <a:pt x="2321" y="11480"/>
                  </a:lnTo>
                  <a:lnTo>
                    <a:pt x="2370" y="11382"/>
                  </a:lnTo>
                  <a:lnTo>
                    <a:pt x="2492" y="11211"/>
                  </a:lnTo>
                  <a:lnTo>
                    <a:pt x="2614" y="11016"/>
                  </a:lnTo>
                  <a:lnTo>
                    <a:pt x="2663" y="10918"/>
                  </a:lnTo>
                  <a:lnTo>
                    <a:pt x="2760" y="10894"/>
                  </a:lnTo>
                  <a:lnTo>
                    <a:pt x="2858" y="10869"/>
                  </a:lnTo>
                  <a:close/>
                  <a:moveTo>
                    <a:pt x="2028" y="11846"/>
                  </a:moveTo>
                  <a:lnTo>
                    <a:pt x="2101" y="11871"/>
                  </a:lnTo>
                  <a:lnTo>
                    <a:pt x="2174" y="11944"/>
                  </a:lnTo>
                  <a:lnTo>
                    <a:pt x="2223" y="12041"/>
                  </a:lnTo>
                  <a:lnTo>
                    <a:pt x="2223" y="12115"/>
                  </a:lnTo>
                  <a:lnTo>
                    <a:pt x="2174" y="12212"/>
                  </a:lnTo>
                  <a:lnTo>
                    <a:pt x="2125" y="12286"/>
                  </a:lnTo>
                  <a:lnTo>
                    <a:pt x="1881" y="12432"/>
                  </a:lnTo>
                  <a:lnTo>
                    <a:pt x="1661" y="12554"/>
                  </a:lnTo>
                  <a:lnTo>
                    <a:pt x="1539" y="12579"/>
                  </a:lnTo>
                  <a:lnTo>
                    <a:pt x="1490" y="12554"/>
                  </a:lnTo>
                  <a:lnTo>
                    <a:pt x="1417" y="12530"/>
                  </a:lnTo>
                  <a:lnTo>
                    <a:pt x="1368" y="12481"/>
                  </a:lnTo>
                  <a:lnTo>
                    <a:pt x="1319" y="12432"/>
                  </a:lnTo>
                  <a:lnTo>
                    <a:pt x="1295" y="12335"/>
                  </a:lnTo>
                  <a:lnTo>
                    <a:pt x="1319" y="12237"/>
                  </a:lnTo>
                  <a:lnTo>
                    <a:pt x="1368" y="12164"/>
                  </a:lnTo>
                  <a:lnTo>
                    <a:pt x="1442" y="12115"/>
                  </a:lnTo>
                  <a:lnTo>
                    <a:pt x="1637" y="11993"/>
                  </a:lnTo>
                  <a:lnTo>
                    <a:pt x="1832" y="11871"/>
                  </a:lnTo>
                  <a:lnTo>
                    <a:pt x="1930" y="11846"/>
                  </a:lnTo>
                  <a:close/>
                  <a:moveTo>
                    <a:pt x="831" y="12335"/>
                  </a:moveTo>
                  <a:lnTo>
                    <a:pt x="929" y="12383"/>
                  </a:lnTo>
                  <a:lnTo>
                    <a:pt x="1002" y="12432"/>
                  </a:lnTo>
                  <a:lnTo>
                    <a:pt x="1026" y="12530"/>
                  </a:lnTo>
                  <a:lnTo>
                    <a:pt x="1026" y="12628"/>
                  </a:lnTo>
                  <a:lnTo>
                    <a:pt x="1002" y="12701"/>
                  </a:lnTo>
                  <a:lnTo>
                    <a:pt x="929" y="12774"/>
                  </a:lnTo>
                  <a:lnTo>
                    <a:pt x="855" y="12823"/>
                  </a:lnTo>
                  <a:lnTo>
                    <a:pt x="318" y="12896"/>
                  </a:lnTo>
                  <a:lnTo>
                    <a:pt x="294" y="12896"/>
                  </a:lnTo>
                  <a:lnTo>
                    <a:pt x="220" y="12872"/>
                  </a:lnTo>
                  <a:lnTo>
                    <a:pt x="147" y="12823"/>
                  </a:lnTo>
                  <a:lnTo>
                    <a:pt x="74" y="12774"/>
                  </a:lnTo>
                  <a:lnTo>
                    <a:pt x="49" y="12676"/>
                  </a:lnTo>
                  <a:lnTo>
                    <a:pt x="74" y="12579"/>
                  </a:lnTo>
                  <a:lnTo>
                    <a:pt x="123" y="12506"/>
                  </a:lnTo>
                  <a:lnTo>
                    <a:pt x="196" y="12432"/>
                  </a:lnTo>
                  <a:lnTo>
                    <a:pt x="269" y="12408"/>
                  </a:lnTo>
                  <a:lnTo>
                    <a:pt x="733" y="12335"/>
                  </a:lnTo>
                  <a:close/>
                  <a:moveTo>
                    <a:pt x="5691" y="1"/>
                  </a:moveTo>
                  <a:lnTo>
                    <a:pt x="5593" y="50"/>
                  </a:lnTo>
                  <a:lnTo>
                    <a:pt x="1" y="2907"/>
                  </a:lnTo>
                  <a:lnTo>
                    <a:pt x="1" y="16267"/>
                  </a:lnTo>
                  <a:lnTo>
                    <a:pt x="5618" y="13409"/>
                  </a:lnTo>
                  <a:lnTo>
                    <a:pt x="5740" y="13360"/>
                  </a:lnTo>
                  <a:lnTo>
                    <a:pt x="5838" y="13263"/>
                  </a:lnTo>
                  <a:lnTo>
                    <a:pt x="5935" y="13165"/>
                  </a:lnTo>
                  <a:lnTo>
                    <a:pt x="6009" y="13067"/>
                  </a:lnTo>
                  <a:lnTo>
                    <a:pt x="6082" y="12945"/>
                  </a:lnTo>
                  <a:lnTo>
                    <a:pt x="6131" y="12823"/>
                  </a:lnTo>
                  <a:lnTo>
                    <a:pt x="6155" y="12701"/>
                  </a:lnTo>
                  <a:lnTo>
                    <a:pt x="6155" y="12579"/>
                  </a:lnTo>
                  <a:lnTo>
                    <a:pt x="6155" y="343"/>
                  </a:lnTo>
                  <a:lnTo>
                    <a:pt x="6155" y="221"/>
                  </a:lnTo>
                  <a:lnTo>
                    <a:pt x="6106" y="147"/>
                  </a:lnTo>
                  <a:lnTo>
                    <a:pt x="6058" y="74"/>
                  </a:lnTo>
                  <a:lnTo>
                    <a:pt x="5984" y="25"/>
                  </a:lnTo>
                  <a:lnTo>
                    <a:pt x="59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 Placeholder 2">
            <a:extLst>
              <a:ext uri="{FF2B5EF4-FFF2-40B4-BE49-F238E27FC236}">
                <a16:creationId xmlns:a16="http://schemas.microsoft.com/office/drawing/2014/main" id="{7CD95CE9-C211-5A6A-047A-36DF65EF4A1C}"/>
              </a:ext>
            </a:extLst>
          </p:cNvPr>
          <p:cNvSpPr>
            <a:spLocks noGrp="1"/>
          </p:cNvSpPr>
          <p:nvPr>
            <p:ph type="body" idx="1"/>
          </p:nvPr>
        </p:nvSpPr>
        <p:spPr>
          <a:xfrm>
            <a:off x="1576275" y="1367175"/>
            <a:ext cx="6974766" cy="3382500"/>
          </a:xfrm>
        </p:spPr>
        <p:txBody>
          <a:bodyPr/>
          <a:lstStyle/>
          <a:p>
            <a:r>
              <a:rPr lang="en-US" sz="1200" b="1" dirty="0">
                <a:solidFill>
                  <a:srgbClr val="374151"/>
                </a:solidFill>
                <a:latin typeface="Söhne"/>
              </a:rPr>
              <a:t>Cloud</a:t>
            </a:r>
            <a:r>
              <a:rPr lang="en-US" sz="1200" dirty="0">
                <a:solidFill>
                  <a:srgbClr val="374151"/>
                </a:solidFill>
                <a:latin typeface="Söhne"/>
              </a:rPr>
              <a:t>: </a:t>
            </a:r>
          </a:p>
          <a:p>
            <a:pPr marL="88900" indent="0">
              <a:buNone/>
            </a:pPr>
            <a:r>
              <a:rPr lang="en-US" sz="1200" dirty="0">
                <a:solidFill>
                  <a:srgbClr val="374151"/>
                </a:solidFill>
                <a:latin typeface="Söhne"/>
              </a:rPr>
              <a:t>The cloud refers to a network of remote servers hosted on the internet that store, manage, and process data. Cloud computing allows users to access and use computing resources, like storage and processing power, on-demand via the internet.</a:t>
            </a:r>
          </a:p>
          <a:p>
            <a:endParaRPr lang="en-US" sz="1200" dirty="0">
              <a:solidFill>
                <a:srgbClr val="374151"/>
              </a:solidFill>
              <a:latin typeface="Söhne"/>
            </a:endParaRPr>
          </a:p>
          <a:p>
            <a:r>
              <a:rPr lang="en-US" sz="1200" b="1" dirty="0">
                <a:solidFill>
                  <a:srgbClr val="374151"/>
                </a:solidFill>
                <a:latin typeface="Calibri"/>
                <a:ea typeface="Calibri"/>
                <a:cs typeface="Calibri"/>
              </a:rPr>
              <a:t>GPU (Graphics Processing Unit)</a:t>
            </a:r>
            <a:r>
              <a:rPr lang="en-US" sz="1200" dirty="0">
                <a:solidFill>
                  <a:srgbClr val="374151"/>
                </a:solidFill>
                <a:latin typeface="Calibri"/>
                <a:ea typeface="Calibri"/>
                <a:cs typeface="Calibri"/>
              </a:rPr>
              <a:t>:</a:t>
            </a:r>
            <a:endParaRPr lang="en-US" sz="1050" dirty="0"/>
          </a:p>
          <a:p>
            <a:pPr marL="88900" indent="0">
              <a:buNone/>
            </a:pPr>
            <a:r>
              <a:rPr lang="en-US" sz="1200" dirty="0">
                <a:solidFill>
                  <a:srgbClr val="374151"/>
                </a:solidFill>
                <a:latin typeface="Calibri"/>
                <a:ea typeface="Calibri"/>
                <a:cs typeface="Calibri"/>
              </a:rPr>
              <a:t>A GPU is a specialized electronic circuit designed to accelerate graphics rendering. However, modern GPUs are also used for general-purpose computing tasks, such as machine learning and scientific simulations, due to their parallel processing capabilities.</a:t>
            </a:r>
            <a:endParaRPr lang="en-US" sz="1050" dirty="0"/>
          </a:p>
          <a:p>
            <a:r>
              <a:rPr lang="en-US" sz="1200" b="1" dirty="0">
                <a:solidFill>
                  <a:srgbClr val="374151"/>
                </a:solidFill>
                <a:latin typeface="Calibri"/>
                <a:ea typeface="Calibri"/>
                <a:cs typeface="Calibri"/>
              </a:rPr>
              <a:t>IoT (Internet of Things)</a:t>
            </a:r>
            <a:r>
              <a:rPr lang="en-US" sz="1200" dirty="0">
                <a:solidFill>
                  <a:srgbClr val="374151"/>
                </a:solidFill>
                <a:latin typeface="Calibri"/>
                <a:ea typeface="Calibri"/>
                <a:cs typeface="Calibri"/>
              </a:rPr>
              <a:t>: </a:t>
            </a:r>
            <a:endParaRPr lang="en-US" sz="1050" dirty="0">
              <a:solidFill>
                <a:srgbClr val="000000"/>
              </a:solidFill>
              <a:latin typeface="Calibri"/>
              <a:ea typeface="Calibri"/>
              <a:cs typeface="Calibri"/>
            </a:endParaRPr>
          </a:p>
          <a:p>
            <a:pPr marL="88900" indent="0">
              <a:buNone/>
            </a:pPr>
            <a:r>
              <a:rPr lang="en-US" sz="1200" dirty="0">
                <a:solidFill>
                  <a:srgbClr val="374151"/>
                </a:solidFill>
                <a:latin typeface="Calibri"/>
                <a:ea typeface="Calibri"/>
                <a:cs typeface="Calibri"/>
              </a:rPr>
              <a:t>IoT refers to a network of interconnected physical devices (such as sensors, appliances, and industrial machines) that can collect, transmit, and exchange data with each other and central systems via the internet.</a:t>
            </a:r>
            <a:endParaRPr lang="en-US" sz="1050" dirty="0">
              <a:ea typeface="Calibri"/>
              <a:cs typeface="Calibri"/>
            </a:endParaRPr>
          </a:p>
          <a:p>
            <a:endParaRPr lang="en-US" sz="1200" dirty="0">
              <a:solidFill>
                <a:srgbClr val="374151"/>
              </a:solidFill>
              <a:latin typeface="Calibri"/>
              <a:ea typeface="Calibri"/>
              <a:cs typeface="Calibri"/>
            </a:endParaRPr>
          </a:p>
          <a:p>
            <a:pPr marL="88900" indent="0">
              <a:buNone/>
            </a:pPr>
            <a:endParaRPr lang="en-US" sz="1200" dirty="0"/>
          </a:p>
        </p:txBody>
      </p:sp>
    </p:spTree>
    <p:extLst>
      <p:ext uri="{BB962C8B-B14F-4D97-AF65-F5344CB8AC3E}">
        <p14:creationId xmlns:p14="http://schemas.microsoft.com/office/powerpoint/2010/main" val="378930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5"/>
        <p:cNvGrpSpPr/>
        <p:nvPr/>
      </p:nvGrpSpPr>
      <p:grpSpPr>
        <a:xfrm>
          <a:off x="0" y="0"/>
          <a:ext cx="0" cy="0"/>
          <a:chOff x="0" y="0"/>
          <a:chExt cx="0" cy="0"/>
        </a:xfrm>
      </p:grpSpPr>
      <p:sp>
        <p:nvSpPr>
          <p:cNvPr id="96" name="Google Shape;96;p15"/>
          <p:cNvSpPr txBox="1">
            <a:spLocks noGrp="1"/>
          </p:cNvSpPr>
          <p:nvPr>
            <p:ph type="title"/>
          </p:nvPr>
        </p:nvSpPr>
        <p:spPr>
          <a:xfrm>
            <a:off x="1182200" y="393475"/>
            <a:ext cx="6739500" cy="80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TY Major Project Review </a:t>
            </a:r>
            <a:endParaRPr dirty="0"/>
          </a:p>
        </p:txBody>
      </p:sp>
      <p:sp>
        <p:nvSpPr>
          <p:cNvPr id="98" name="Google Shape;98;p15"/>
          <p:cNvSpPr txBox="1">
            <a:spLocks noGrp="1"/>
          </p:cNvSpPr>
          <p:nvPr>
            <p:ph type="body" idx="1"/>
          </p:nvPr>
        </p:nvSpPr>
        <p:spPr>
          <a:xfrm>
            <a:off x="1576274" y="1397700"/>
            <a:ext cx="7110525" cy="651536"/>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Clr>
                <a:schemeClr val="dk1"/>
              </a:buClr>
              <a:buSzPts val="1100"/>
              <a:buFont typeface="Arial"/>
              <a:buNone/>
            </a:pPr>
            <a:r>
              <a:rPr lang="en" sz="2000" b="1" dirty="0"/>
              <a:t>Fire, Flame and Smoke Detection</a:t>
            </a:r>
            <a:endParaRPr sz="2000" dirty="0"/>
          </a:p>
        </p:txBody>
      </p:sp>
      <p:sp>
        <p:nvSpPr>
          <p:cNvPr id="100" name="Google Shape;100;p15"/>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200" b="1" i="0" u="none" strike="noStrike" kern="0" cap="none" spc="0" normalizeH="0" baseline="0" noProof="0">
                <a:ln>
                  <a:noFill/>
                </a:ln>
                <a:solidFill>
                  <a:srgbClr val="FFFFFF"/>
                </a:solidFill>
                <a:effectLst/>
                <a:uLnTx/>
                <a:uFillTx/>
                <a:latin typeface="Barlow"/>
                <a:sym typeface="Barlow"/>
              </a:rPr>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t>2</a:t>
            </a:fld>
            <a:endParaRPr kumimoji="0" sz="1200" b="1" i="0" u="none" strike="noStrike" kern="0" cap="none" spc="0" normalizeH="0" baseline="0" noProof="0">
              <a:ln>
                <a:noFill/>
              </a:ln>
              <a:solidFill>
                <a:srgbClr val="FFFFFF"/>
              </a:solidFill>
              <a:effectLst/>
              <a:uLnTx/>
              <a:uFillTx/>
              <a:latin typeface="Barlow"/>
              <a:sym typeface="Barlow"/>
            </a:endParaRPr>
          </a:p>
        </p:txBody>
      </p:sp>
      <p:grpSp>
        <p:nvGrpSpPr>
          <p:cNvPr id="101" name="Google Shape;101;p15"/>
          <p:cNvGrpSpPr/>
          <p:nvPr/>
        </p:nvGrpSpPr>
        <p:grpSpPr>
          <a:xfrm>
            <a:off x="8160827" y="631951"/>
            <a:ext cx="390214" cy="329725"/>
            <a:chOff x="3918650" y="293075"/>
            <a:chExt cx="488500" cy="412775"/>
          </a:xfrm>
        </p:grpSpPr>
        <p:sp>
          <p:nvSpPr>
            <p:cNvPr id="102" name="Google Shape;102;p15"/>
            <p:cNvSpPr/>
            <p:nvPr/>
          </p:nvSpPr>
          <p:spPr>
            <a:xfrm>
              <a:off x="4085350" y="293675"/>
              <a:ext cx="154500" cy="412175"/>
            </a:xfrm>
            <a:custGeom>
              <a:avLst/>
              <a:gdLst/>
              <a:ahLst/>
              <a:cxnLst/>
              <a:rect l="l" t="t" r="r" b="b"/>
              <a:pathLst>
                <a:path w="6180" h="16487" extrusionOk="0">
                  <a:moveTo>
                    <a:pt x="709" y="5496"/>
                  </a:moveTo>
                  <a:lnTo>
                    <a:pt x="806" y="5520"/>
                  </a:lnTo>
                  <a:lnTo>
                    <a:pt x="1050" y="5667"/>
                  </a:lnTo>
                  <a:lnTo>
                    <a:pt x="1270" y="5813"/>
                  </a:lnTo>
                  <a:lnTo>
                    <a:pt x="1344" y="5886"/>
                  </a:lnTo>
                  <a:lnTo>
                    <a:pt x="1368" y="5984"/>
                  </a:lnTo>
                  <a:lnTo>
                    <a:pt x="1344" y="6082"/>
                  </a:lnTo>
                  <a:lnTo>
                    <a:pt x="1319" y="6155"/>
                  </a:lnTo>
                  <a:lnTo>
                    <a:pt x="1221" y="6228"/>
                  </a:lnTo>
                  <a:lnTo>
                    <a:pt x="1124" y="6253"/>
                  </a:lnTo>
                  <a:lnTo>
                    <a:pt x="1050" y="6228"/>
                  </a:lnTo>
                  <a:lnTo>
                    <a:pt x="977" y="6204"/>
                  </a:lnTo>
                  <a:lnTo>
                    <a:pt x="782" y="6082"/>
                  </a:lnTo>
                  <a:lnTo>
                    <a:pt x="586" y="5960"/>
                  </a:lnTo>
                  <a:lnTo>
                    <a:pt x="513" y="5911"/>
                  </a:lnTo>
                  <a:lnTo>
                    <a:pt x="464" y="5838"/>
                  </a:lnTo>
                  <a:lnTo>
                    <a:pt x="464" y="5740"/>
                  </a:lnTo>
                  <a:lnTo>
                    <a:pt x="489" y="5642"/>
                  </a:lnTo>
                  <a:lnTo>
                    <a:pt x="538" y="5569"/>
                  </a:lnTo>
                  <a:lnTo>
                    <a:pt x="611" y="5520"/>
                  </a:lnTo>
                  <a:lnTo>
                    <a:pt x="709" y="5496"/>
                  </a:lnTo>
                  <a:close/>
                  <a:moveTo>
                    <a:pt x="1685" y="6351"/>
                  </a:moveTo>
                  <a:lnTo>
                    <a:pt x="1783" y="6375"/>
                  </a:lnTo>
                  <a:lnTo>
                    <a:pt x="1856" y="6448"/>
                  </a:lnTo>
                  <a:lnTo>
                    <a:pt x="2003" y="6668"/>
                  </a:lnTo>
                  <a:lnTo>
                    <a:pt x="2125" y="6888"/>
                  </a:lnTo>
                  <a:lnTo>
                    <a:pt x="2150" y="6986"/>
                  </a:lnTo>
                  <a:lnTo>
                    <a:pt x="2150" y="7083"/>
                  </a:lnTo>
                  <a:lnTo>
                    <a:pt x="2101" y="7156"/>
                  </a:lnTo>
                  <a:lnTo>
                    <a:pt x="2027" y="7230"/>
                  </a:lnTo>
                  <a:lnTo>
                    <a:pt x="1979" y="7254"/>
                  </a:lnTo>
                  <a:lnTo>
                    <a:pt x="1856" y="7254"/>
                  </a:lnTo>
                  <a:lnTo>
                    <a:pt x="1783" y="7230"/>
                  </a:lnTo>
                  <a:lnTo>
                    <a:pt x="1734" y="7181"/>
                  </a:lnTo>
                  <a:lnTo>
                    <a:pt x="1685" y="7132"/>
                  </a:lnTo>
                  <a:lnTo>
                    <a:pt x="1441" y="6741"/>
                  </a:lnTo>
                  <a:lnTo>
                    <a:pt x="1417" y="6644"/>
                  </a:lnTo>
                  <a:lnTo>
                    <a:pt x="1417" y="6546"/>
                  </a:lnTo>
                  <a:lnTo>
                    <a:pt x="1441" y="6448"/>
                  </a:lnTo>
                  <a:lnTo>
                    <a:pt x="1515" y="6399"/>
                  </a:lnTo>
                  <a:lnTo>
                    <a:pt x="1612" y="6351"/>
                  </a:lnTo>
                  <a:close/>
                  <a:moveTo>
                    <a:pt x="2247" y="7498"/>
                  </a:moveTo>
                  <a:lnTo>
                    <a:pt x="2345" y="7523"/>
                  </a:lnTo>
                  <a:lnTo>
                    <a:pt x="2418" y="7572"/>
                  </a:lnTo>
                  <a:lnTo>
                    <a:pt x="2467" y="7645"/>
                  </a:lnTo>
                  <a:lnTo>
                    <a:pt x="2662" y="8109"/>
                  </a:lnTo>
                  <a:lnTo>
                    <a:pt x="2662" y="8207"/>
                  </a:lnTo>
                  <a:lnTo>
                    <a:pt x="2638" y="8304"/>
                  </a:lnTo>
                  <a:lnTo>
                    <a:pt x="2589" y="8378"/>
                  </a:lnTo>
                  <a:lnTo>
                    <a:pt x="2516" y="8426"/>
                  </a:lnTo>
                  <a:lnTo>
                    <a:pt x="2418" y="8451"/>
                  </a:lnTo>
                  <a:lnTo>
                    <a:pt x="2345" y="8426"/>
                  </a:lnTo>
                  <a:lnTo>
                    <a:pt x="2272" y="8402"/>
                  </a:lnTo>
                  <a:lnTo>
                    <a:pt x="2223" y="8353"/>
                  </a:lnTo>
                  <a:lnTo>
                    <a:pt x="2198" y="8280"/>
                  </a:lnTo>
                  <a:lnTo>
                    <a:pt x="2027" y="7840"/>
                  </a:lnTo>
                  <a:lnTo>
                    <a:pt x="2003" y="7743"/>
                  </a:lnTo>
                  <a:lnTo>
                    <a:pt x="2027" y="7645"/>
                  </a:lnTo>
                  <a:lnTo>
                    <a:pt x="2076" y="7572"/>
                  </a:lnTo>
                  <a:lnTo>
                    <a:pt x="2150" y="7523"/>
                  </a:lnTo>
                  <a:lnTo>
                    <a:pt x="2247" y="7498"/>
                  </a:lnTo>
                  <a:close/>
                  <a:moveTo>
                    <a:pt x="2711" y="8720"/>
                  </a:moveTo>
                  <a:lnTo>
                    <a:pt x="2785" y="8744"/>
                  </a:lnTo>
                  <a:lnTo>
                    <a:pt x="2858" y="8793"/>
                  </a:lnTo>
                  <a:lnTo>
                    <a:pt x="2907" y="8866"/>
                  </a:lnTo>
                  <a:lnTo>
                    <a:pt x="3078" y="9355"/>
                  </a:lnTo>
                  <a:lnTo>
                    <a:pt x="3102" y="9452"/>
                  </a:lnTo>
                  <a:lnTo>
                    <a:pt x="3078" y="9526"/>
                  </a:lnTo>
                  <a:lnTo>
                    <a:pt x="3004" y="9599"/>
                  </a:lnTo>
                  <a:lnTo>
                    <a:pt x="2931" y="9648"/>
                  </a:lnTo>
                  <a:lnTo>
                    <a:pt x="2858" y="9672"/>
                  </a:lnTo>
                  <a:lnTo>
                    <a:pt x="2785" y="9672"/>
                  </a:lnTo>
                  <a:lnTo>
                    <a:pt x="2711" y="9623"/>
                  </a:lnTo>
                  <a:lnTo>
                    <a:pt x="2662" y="9574"/>
                  </a:lnTo>
                  <a:lnTo>
                    <a:pt x="2614" y="9501"/>
                  </a:lnTo>
                  <a:lnTo>
                    <a:pt x="2467" y="9037"/>
                  </a:lnTo>
                  <a:lnTo>
                    <a:pt x="2443" y="8939"/>
                  </a:lnTo>
                  <a:lnTo>
                    <a:pt x="2467" y="8842"/>
                  </a:lnTo>
                  <a:lnTo>
                    <a:pt x="2516" y="8768"/>
                  </a:lnTo>
                  <a:lnTo>
                    <a:pt x="2614" y="8720"/>
                  </a:lnTo>
                  <a:close/>
                  <a:moveTo>
                    <a:pt x="3224" y="9941"/>
                  </a:moveTo>
                  <a:lnTo>
                    <a:pt x="3297" y="10014"/>
                  </a:lnTo>
                  <a:lnTo>
                    <a:pt x="3346" y="10087"/>
                  </a:lnTo>
                  <a:lnTo>
                    <a:pt x="3542" y="10527"/>
                  </a:lnTo>
                  <a:lnTo>
                    <a:pt x="3566" y="10625"/>
                  </a:lnTo>
                  <a:lnTo>
                    <a:pt x="3566" y="10722"/>
                  </a:lnTo>
                  <a:lnTo>
                    <a:pt x="3517" y="10796"/>
                  </a:lnTo>
                  <a:lnTo>
                    <a:pt x="3444" y="10844"/>
                  </a:lnTo>
                  <a:lnTo>
                    <a:pt x="3322" y="10869"/>
                  </a:lnTo>
                  <a:lnTo>
                    <a:pt x="3273" y="10869"/>
                  </a:lnTo>
                  <a:lnTo>
                    <a:pt x="3200" y="10844"/>
                  </a:lnTo>
                  <a:lnTo>
                    <a:pt x="3151" y="10796"/>
                  </a:lnTo>
                  <a:lnTo>
                    <a:pt x="3102" y="10747"/>
                  </a:lnTo>
                  <a:lnTo>
                    <a:pt x="2907" y="10258"/>
                  </a:lnTo>
                  <a:lnTo>
                    <a:pt x="2882" y="10161"/>
                  </a:lnTo>
                  <a:lnTo>
                    <a:pt x="2907" y="10087"/>
                  </a:lnTo>
                  <a:lnTo>
                    <a:pt x="2955" y="10014"/>
                  </a:lnTo>
                  <a:lnTo>
                    <a:pt x="3029" y="9941"/>
                  </a:lnTo>
                  <a:close/>
                  <a:moveTo>
                    <a:pt x="3761" y="11089"/>
                  </a:moveTo>
                  <a:lnTo>
                    <a:pt x="3835" y="11137"/>
                  </a:lnTo>
                  <a:lnTo>
                    <a:pt x="3908" y="11211"/>
                  </a:lnTo>
                  <a:lnTo>
                    <a:pt x="4177" y="11577"/>
                  </a:lnTo>
                  <a:lnTo>
                    <a:pt x="4225" y="11675"/>
                  </a:lnTo>
                  <a:lnTo>
                    <a:pt x="4250" y="11748"/>
                  </a:lnTo>
                  <a:lnTo>
                    <a:pt x="4201" y="11846"/>
                  </a:lnTo>
                  <a:lnTo>
                    <a:pt x="4152" y="11919"/>
                  </a:lnTo>
                  <a:lnTo>
                    <a:pt x="4079" y="11968"/>
                  </a:lnTo>
                  <a:lnTo>
                    <a:pt x="3884" y="11968"/>
                  </a:lnTo>
                  <a:lnTo>
                    <a:pt x="3810" y="11895"/>
                  </a:lnTo>
                  <a:lnTo>
                    <a:pt x="3664" y="11675"/>
                  </a:lnTo>
                  <a:lnTo>
                    <a:pt x="3493" y="11455"/>
                  </a:lnTo>
                  <a:lnTo>
                    <a:pt x="3468" y="11382"/>
                  </a:lnTo>
                  <a:lnTo>
                    <a:pt x="3468" y="11284"/>
                  </a:lnTo>
                  <a:lnTo>
                    <a:pt x="3517" y="11186"/>
                  </a:lnTo>
                  <a:lnTo>
                    <a:pt x="3566" y="11137"/>
                  </a:lnTo>
                  <a:lnTo>
                    <a:pt x="3664" y="11089"/>
                  </a:lnTo>
                  <a:close/>
                  <a:moveTo>
                    <a:pt x="4616" y="12041"/>
                  </a:moveTo>
                  <a:lnTo>
                    <a:pt x="4714" y="12090"/>
                  </a:lnTo>
                  <a:lnTo>
                    <a:pt x="4909" y="12212"/>
                  </a:lnTo>
                  <a:lnTo>
                    <a:pt x="5105" y="12334"/>
                  </a:lnTo>
                  <a:lnTo>
                    <a:pt x="5178" y="12383"/>
                  </a:lnTo>
                  <a:lnTo>
                    <a:pt x="5227" y="12481"/>
                  </a:lnTo>
                  <a:lnTo>
                    <a:pt x="5227" y="12554"/>
                  </a:lnTo>
                  <a:lnTo>
                    <a:pt x="5202" y="12652"/>
                  </a:lnTo>
                  <a:lnTo>
                    <a:pt x="5154" y="12725"/>
                  </a:lnTo>
                  <a:lnTo>
                    <a:pt x="5105" y="12749"/>
                  </a:lnTo>
                  <a:lnTo>
                    <a:pt x="5056" y="12774"/>
                  </a:lnTo>
                  <a:lnTo>
                    <a:pt x="4983" y="12798"/>
                  </a:lnTo>
                  <a:lnTo>
                    <a:pt x="4885" y="12774"/>
                  </a:lnTo>
                  <a:lnTo>
                    <a:pt x="4641" y="12627"/>
                  </a:lnTo>
                  <a:lnTo>
                    <a:pt x="4421" y="12481"/>
                  </a:lnTo>
                  <a:lnTo>
                    <a:pt x="4348" y="12407"/>
                  </a:lnTo>
                  <a:lnTo>
                    <a:pt x="4323" y="12310"/>
                  </a:lnTo>
                  <a:lnTo>
                    <a:pt x="4323" y="12236"/>
                  </a:lnTo>
                  <a:lnTo>
                    <a:pt x="4372" y="12139"/>
                  </a:lnTo>
                  <a:lnTo>
                    <a:pt x="4445" y="12066"/>
                  </a:lnTo>
                  <a:lnTo>
                    <a:pt x="4543" y="12041"/>
                  </a:lnTo>
                  <a:close/>
                  <a:moveTo>
                    <a:pt x="0" y="1"/>
                  </a:moveTo>
                  <a:lnTo>
                    <a:pt x="0" y="5325"/>
                  </a:lnTo>
                  <a:lnTo>
                    <a:pt x="74" y="5349"/>
                  </a:lnTo>
                  <a:lnTo>
                    <a:pt x="147" y="5422"/>
                  </a:lnTo>
                  <a:lnTo>
                    <a:pt x="171" y="5496"/>
                  </a:lnTo>
                  <a:lnTo>
                    <a:pt x="171" y="5569"/>
                  </a:lnTo>
                  <a:lnTo>
                    <a:pt x="171" y="5642"/>
                  </a:lnTo>
                  <a:lnTo>
                    <a:pt x="122" y="5716"/>
                  </a:lnTo>
                  <a:lnTo>
                    <a:pt x="74" y="5764"/>
                  </a:lnTo>
                  <a:lnTo>
                    <a:pt x="0" y="5789"/>
                  </a:lnTo>
                  <a:lnTo>
                    <a:pt x="0" y="13360"/>
                  </a:lnTo>
                  <a:lnTo>
                    <a:pt x="6179" y="16486"/>
                  </a:lnTo>
                  <a:lnTo>
                    <a:pt x="6179" y="13116"/>
                  </a:lnTo>
                  <a:lnTo>
                    <a:pt x="5935" y="13091"/>
                  </a:lnTo>
                  <a:lnTo>
                    <a:pt x="5691" y="13042"/>
                  </a:lnTo>
                  <a:lnTo>
                    <a:pt x="5593" y="12994"/>
                  </a:lnTo>
                  <a:lnTo>
                    <a:pt x="5520" y="12945"/>
                  </a:lnTo>
                  <a:lnTo>
                    <a:pt x="5495" y="12847"/>
                  </a:lnTo>
                  <a:lnTo>
                    <a:pt x="5495" y="12749"/>
                  </a:lnTo>
                  <a:lnTo>
                    <a:pt x="5520" y="12676"/>
                  </a:lnTo>
                  <a:lnTo>
                    <a:pt x="5593" y="12603"/>
                  </a:lnTo>
                  <a:lnTo>
                    <a:pt x="5691" y="12554"/>
                  </a:lnTo>
                  <a:lnTo>
                    <a:pt x="5789" y="12554"/>
                  </a:lnTo>
                  <a:lnTo>
                    <a:pt x="6179" y="12627"/>
                  </a:lnTo>
                  <a:lnTo>
                    <a:pt x="6179" y="3127"/>
                  </a:lnTo>
                  <a:lnTo>
                    <a:pt x="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3" name="Google Shape;103;p15"/>
            <p:cNvSpPr/>
            <p:nvPr/>
          </p:nvSpPr>
          <p:spPr>
            <a:xfrm>
              <a:off x="3918650" y="293075"/>
              <a:ext cx="153900" cy="407275"/>
            </a:xfrm>
            <a:custGeom>
              <a:avLst/>
              <a:gdLst/>
              <a:ahLst/>
              <a:cxnLst/>
              <a:rect l="l" t="t" r="r" b="b"/>
              <a:pathLst>
                <a:path w="6156" h="16291" extrusionOk="0">
                  <a:moveTo>
                    <a:pt x="5349" y="5495"/>
                  </a:moveTo>
                  <a:lnTo>
                    <a:pt x="5447" y="5520"/>
                  </a:lnTo>
                  <a:lnTo>
                    <a:pt x="5520" y="5569"/>
                  </a:lnTo>
                  <a:lnTo>
                    <a:pt x="5569" y="5666"/>
                  </a:lnTo>
                  <a:lnTo>
                    <a:pt x="5569" y="5764"/>
                  </a:lnTo>
                  <a:lnTo>
                    <a:pt x="5545" y="5837"/>
                  </a:lnTo>
                  <a:lnTo>
                    <a:pt x="5496" y="5935"/>
                  </a:lnTo>
                  <a:lnTo>
                    <a:pt x="5423" y="5984"/>
                  </a:lnTo>
                  <a:lnTo>
                    <a:pt x="5203" y="6057"/>
                  </a:lnTo>
                  <a:lnTo>
                    <a:pt x="5008" y="6155"/>
                  </a:lnTo>
                  <a:lnTo>
                    <a:pt x="4934" y="6179"/>
                  </a:lnTo>
                  <a:lnTo>
                    <a:pt x="4812" y="6179"/>
                  </a:lnTo>
                  <a:lnTo>
                    <a:pt x="4763" y="6155"/>
                  </a:lnTo>
                  <a:lnTo>
                    <a:pt x="4714" y="6106"/>
                  </a:lnTo>
                  <a:lnTo>
                    <a:pt x="4666" y="6057"/>
                  </a:lnTo>
                  <a:lnTo>
                    <a:pt x="4641" y="5959"/>
                  </a:lnTo>
                  <a:lnTo>
                    <a:pt x="4641" y="5862"/>
                  </a:lnTo>
                  <a:lnTo>
                    <a:pt x="4690" y="5788"/>
                  </a:lnTo>
                  <a:lnTo>
                    <a:pt x="4763" y="5740"/>
                  </a:lnTo>
                  <a:lnTo>
                    <a:pt x="5008" y="5617"/>
                  </a:lnTo>
                  <a:lnTo>
                    <a:pt x="5252" y="5520"/>
                  </a:lnTo>
                  <a:lnTo>
                    <a:pt x="5349" y="5495"/>
                  </a:lnTo>
                  <a:close/>
                  <a:moveTo>
                    <a:pt x="4250" y="6155"/>
                  </a:moveTo>
                  <a:lnTo>
                    <a:pt x="4348" y="6179"/>
                  </a:lnTo>
                  <a:lnTo>
                    <a:pt x="4421" y="6252"/>
                  </a:lnTo>
                  <a:lnTo>
                    <a:pt x="4470" y="6326"/>
                  </a:lnTo>
                  <a:lnTo>
                    <a:pt x="4470" y="6423"/>
                  </a:lnTo>
                  <a:lnTo>
                    <a:pt x="4446" y="6497"/>
                  </a:lnTo>
                  <a:lnTo>
                    <a:pt x="4397" y="6594"/>
                  </a:lnTo>
                  <a:lnTo>
                    <a:pt x="4226" y="6741"/>
                  </a:lnTo>
                  <a:lnTo>
                    <a:pt x="4079" y="6912"/>
                  </a:lnTo>
                  <a:lnTo>
                    <a:pt x="3982" y="6985"/>
                  </a:lnTo>
                  <a:lnTo>
                    <a:pt x="3884" y="7010"/>
                  </a:lnTo>
                  <a:lnTo>
                    <a:pt x="3811" y="6985"/>
                  </a:lnTo>
                  <a:lnTo>
                    <a:pt x="3738" y="6936"/>
                  </a:lnTo>
                  <a:lnTo>
                    <a:pt x="3664" y="6863"/>
                  </a:lnTo>
                  <a:lnTo>
                    <a:pt x="3640" y="6790"/>
                  </a:lnTo>
                  <a:lnTo>
                    <a:pt x="3664" y="6692"/>
                  </a:lnTo>
                  <a:lnTo>
                    <a:pt x="3713" y="6594"/>
                  </a:lnTo>
                  <a:lnTo>
                    <a:pt x="3884" y="6399"/>
                  </a:lnTo>
                  <a:lnTo>
                    <a:pt x="4079" y="6228"/>
                  </a:lnTo>
                  <a:lnTo>
                    <a:pt x="4153" y="6179"/>
                  </a:lnTo>
                  <a:lnTo>
                    <a:pt x="4250" y="6155"/>
                  </a:lnTo>
                  <a:close/>
                  <a:moveTo>
                    <a:pt x="3469" y="7156"/>
                  </a:moveTo>
                  <a:lnTo>
                    <a:pt x="3542" y="7205"/>
                  </a:lnTo>
                  <a:lnTo>
                    <a:pt x="3615" y="7254"/>
                  </a:lnTo>
                  <a:lnTo>
                    <a:pt x="3664" y="7351"/>
                  </a:lnTo>
                  <a:lnTo>
                    <a:pt x="3664" y="7449"/>
                  </a:lnTo>
                  <a:lnTo>
                    <a:pt x="3640" y="7547"/>
                  </a:lnTo>
                  <a:lnTo>
                    <a:pt x="3396" y="7962"/>
                  </a:lnTo>
                  <a:lnTo>
                    <a:pt x="3371" y="8011"/>
                  </a:lnTo>
                  <a:lnTo>
                    <a:pt x="3298" y="8060"/>
                  </a:lnTo>
                  <a:lnTo>
                    <a:pt x="3249" y="8084"/>
                  </a:lnTo>
                  <a:lnTo>
                    <a:pt x="3176" y="8084"/>
                  </a:lnTo>
                  <a:lnTo>
                    <a:pt x="3078" y="8060"/>
                  </a:lnTo>
                  <a:lnTo>
                    <a:pt x="3005" y="8011"/>
                  </a:lnTo>
                  <a:lnTo>
                    <a:pt x="2956" y="7913"/>
                  </a:lnTo>
                  <a:lnTo>
                    <a:pt x="2932" y="7840"/>
                  </a:lnTo>
                  <a:lnTo>
                    <a:pt x="2956" y="7742"/>
                  </a:lnTo>
                  <a:lnTo>
                    <a:pt x="3225" y="7278"/>
                  </a:lnTo>
                  <a:lnTo>
                    <a:pt x="3273" y="7205"/>
                  </a:lnTo>
                  <a:lnTo>
                    <a:pt x="3371" y="7180"/>
                  </a:lnTo>
                  <a:lnTo>
                    <a:pt x="3469" y="7156"/>
                  </a:lnTo>
                  <a:close/>
                  <a:moveTo>
                    <a:pt x="2858" y="8328"/>
                  </a:moveTo>
                  <a:lnTo>
                    <a:pt x="2956" y="8353"/>
                  </a:lnTo>
                  <a:lnTo>
                    <a:pt x="3029" y="8402"/>
                  </a:lnTo>
                  <a:lnTo>
                    <a:pt x="3078" y="8475"/>
                  </a:lnTo>
                  <a:lnTo>
                    <a:pt x="3103" y="8573"/>
                  </a:lnTo>
                  <a:lnTo>
                    <a:pt x="3103" y="8670"/>
                  </a:lnTo>
                  <a:lnTo>
                    <a:pt x="2932" y="9110"/>
                  </a:lnTo>
                  <a:lnTo>
                    <a:pt x="2907" y="9183"/>
                  </a:lnTo>
                  <a:lnTo>
                    <a:pt x="2858" y="9232"/>
                  </a:lnTo>
                  <a:lnTo>
                    <a:pt x="2785" y="9281"/>
                  </a:lnTo>
                  <a:lnTo>
                    <a:pt x="2638" y="9281"/>
                  </a:lnTo>
                  <a:lnTo>
                    <a:pt x="2541" y="9232"/>
                  </a:lnTo>
                  <a:lnTo>
                    <a:pt x="2492" y="9159"/>
                  </a:lnTo>
                  <a:lnTo>
                    <a:pt x="2468" y="9061"/>
                  </a:lnTo>
                  <a:lnTo>
                    <a:pt x="2468" y="8963"/>
                  </a:lnTo>
                  <a:lnTo>
                    <a:pt x="2638" y="8499"/>
                  </a:lnTo>
                  <a:lnTo>
                    <a:pt x="2687" y="8402"/>
                  </a:lnTo>
                  <a:lnTo>
                    <a:pt x="2761" y="8353"/>
                  </a:lnTo>
                  <a:lnTo>
                    <a:pt x="2858" y="8328"/>
                  </a:lnTo>
                  <a:close/>
                  <a:moveTo>
                    <a:pt x="2541" y="9574"/>
                  </a:moveTo>
                  <a:lnTo>
                    <a:pt x="2638" y="9623"/>
                  </a:lnTo>
                  <a:lnTo>
                    <a:pt x="2712" y="9696"/>
                  </a:lnTo>
                  <a:lnTo>
                    <a:pt x="2736" y="9769"/>
                  </a:lnTo>
                  <a:lnTo>
                    <a:pt x="2736" y="9867"/>
                  </a:lnTo>
                  <a:lnTo>
                    <a:pt x="2638" y="10355"/>
                  </a:lnTo>
                  <a:lnTo>
                    <a:pt x="2590" y="10429"/>
                  </a:lnTo>
                  <a:lnTo>
                    <a:pt x="2541" y="10502"/>
                  </a:lnTo>
                  <a:lnTo>
                    <a:pt x="2468" y="10526"/>
                  </a:lnTo>
                  <a:lnTo>
                    <a:pt x="2394" y="10551"/>
                  </a:lnTo>
                  <a:lnTo>
                    <a:pt x="2345" y="10551"/>
                  </a:lnTo>
                  <a:lnTo>
                    <a:pt x="2248" y="10502"/>
                  </a:lnTo>
                  <a:lnTo>
                    <a:pt x="2199" y="10429"/>
                  </a:lnTo>
                  <a:lnTo>
                    <a:pt x="2150" y="10355"/>
                  </a:lnTo>
                  <a:lnTo>
                    <a:pt x="2150" y="10258"/>
                  </a:lnTo>
                  <a:lnTo>
                    <a:pt x="2248" y="9769"/>
                  </a:lnTo>
                  <a:lnTo>
                    <a:pt x="2297" y="9672"/>
                  </a:lnTo>
                  <a:lnTo>
                    <a:pt x="2370" y="9598"/>
                  </a:lnTo>
                  <a:lnTo>
                    <a:pt x="2443" y="9574"/>
                  </a:lnTo>
                  <a:close/>
                  <a:moveTo>
                    <a:pt x="2297" y="10844"/>
                  </a:moveTo>
                  <a:lnTo>
                    <a:pt x="2394" y="10868"/>
                  </a:lnTo>
                  <a:lnTo>
                    <a:pt x="2468" y="10942"/>
                  </a:lnTo>
                  <a:lnTo>
                    <a:pt x="2516" y="11015"/>
                  </a:lnTo>
                  <a:lnTo>
                    <a:pt x="2516" y="11113"/>
                  </a:lnTo>
                  <a:lnTo>
                    <a:pt x="2492" y="11357"/>
                  </a:lnTo>
                  <a:lnTo>
                    <a:pt x="2468" y="11430"/>
                  </a:lnTo>
                  <a:lnTo>
                    <a:pt x="2419" y="11503"/>
                  </a:lnTo>
                  <a:lnTo>
                    <a:pt x="2345" y="11552"/>
                  </a:lnTo>
                  <a:lnTo>
                    <a:pt x="2248" y="11577"/>
                  </a:lnTo>
                  <a:lnTo>
                    <a:pt x="2223" y="11577"/>
                  </a:lnTo>
                  <a:lnTo>
                    <a:pt x="2126" y="11552"/>
                  </a:lnTo>
                  <a:lnTo>
                    <a:pt x="2052" y="11503"/>
                  </a:lnTo>
                  <a:lnTo>
                    <a:pt x="2028" y="11406"/>
                  </a:lnTo>
                  <a:lnTo>
                    <a:pt x="2003" y="11308"/>
                  </a:lnTo>
                  <a:lnTo>
                    <a:pt x="2028" y="11064"/>
                  </a:lnTo>
                  <a:lnTo>
                    <a:pt x="2052" y="10966"/>
                  </a:lnTo>
                  <a:lnTo>
                    <a:pt x="2126" y="10893"/>
                  </a:lnTo>
                  <a:lnTo>
                    <a:pt x="2199" y="10844"/>
                  </a:lnTo>
                  <a:close/>
                  <a:moveTo>
                    <a:pt x="6155" y="0"/>
                  </a:moveTo>
                  <a:lnTo>
                    <a:pt x="538" y="2858"/>
                  </a:lnTo>
                  <a:lnTo>
                    <a:pt x="416" y="2906"/>
                  </a:lnTo>
                  <a:lnTo>
                    <a:pt x="318" y="3004"/>
                  </a:lnTo>
                  <a:lnTo>
                    <a:pt x="221" y="3102"/>
                  </a:lnTo>
                  <a:lnTo>
                    <a:pt x="147" y="3224"/>
                  </a:lnTo>
                  <a:lnTo>
                    <a:pt x="74" y="3322"/>
                  </a:lnTo>
                  <a:lnTo>
                    <a:pt x="25" y="3444"/>
                  </a:lnTo>
                  <a:lnTo>
                    <a:pt x="1" y="3566"/>
                  </a:lnTo>
                  <a:lnTo>
                    <a:pt x="1" y="3688"/>
                  </a:lnTo>
                  <a:lnTo>
                    <a:pt x="1" y="15924"/>
                  </a:lnTo>
                  <a:lnTo>
                    <a:pt x="1" y="16046"/>
                  </a:lnTo>
                  <a:lnTo>
                    <a:pt x="50" y="16119"/>
                  </a:lnTo>
                  <a:lnTo>
                    <a:pt x="98" y="16193"/>
                  </a:lnTo>
                  <a:lnTo>
                    <a:pt x="172" y="16241"/>
                  </a:lnTo>
                  <a:lnTo>
                    <a:pt x="245" y="16266"/>
                  </a:lnTo>
                  <a:lnTo>
                    <a:pt x="343" y="16290"/>
                  </a:lnTo>
                  <a:lnTo>
                    <a:pt x="465" y="16266"/>
                  </a:lnTo>
                  <a:lnTo>
                    <a:pt x="563" y="16217"/>
                  </a:lnTo>
                  <a:lnTo>
                    <a:pt x="6155" y="13360"/>
                  </a:lnTo>
                  <a:lnTo>
                    <a:pt x="6155" y="5813"/>
                  </a:lnTo>
                  <a:lnTo>
                    <a:pt x="6009" y="5813"/>
                  </a:lnTo>
                  <a:lnTo>
                    <a:pt x="5936" y="5764"/>
                  </a:lnTo>
                  <a:lnTo>
                    <a:pt x="5887" y="5691"/>
                  </a:lnTo>
                  <a:lnTo>
                    <a:pt x="5862" y="5593"/>
                  </a:lnTo>
                  <a:lnTo>
                    <a:pt x="5887" y="5495"/>
                  </a:lnTo>
                  <a:lnTo>
                    <a:pt x="5936" y="5422"/>
                  </a:lnTo>
                  <a:lnTo>
                    <a:pt x="6009" y="5373"/>
                  </a:lnTo>
                  <a:lnTo>
                    <a:pt x="6082" y="5349"/>
                  </a:lnTo>
                  <a:lnTo>
                    <a:pt x="6155" y="5324"/>
                  </a:lnTo>
                  <a:lnTo>
                    <a:pt x="615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4" name="Google Shape;104;p15"/>
            <p:cNvSpPr/>
            <p:nvPr/>
          </p:nvSpPr>
          <p:spPr>
            <a:xfrm>
              <a:off x="4253250" y="298550"/>
              <a:ext cx="153900" cy="406675"/>
            </a:xfrm>
            <a:custGeom>
              <a:avLst/>
              <a:gdLst/>
              <a:ahLst/>
              <a:cxnLst/>
              <a:rect l="l" t="t" r="r" b="b"/>
              <a:pathLst>
                <a:path w="6156" h="16267" extrusionOk="0">
                  <a:moveTo>
                    <a:pt x="3713" y="4348"/>
                  </a:moveTo>
                  <a:lnTo>
                    <a:pt x="3737" y="4373"/>
                  </a:lnTo>
                  <a:lnTo>
                    <a:pt x="3786" y="4397"/>
                  </a:lnTo>
                  <a:lnTo>
                    <a:pt x="3811" y="4421"/>
                  </a:lnTo>
                  <a:lnTo>
                    <a:pt x="3835" y="4544"/>
                  </a:lnTo>
                  <a:lnTo>
                    <a:pt x="3811" y="4666"/>
                  </a:lnTo>
                  <a:lnTo>
                    <a:pt x="3737" y="4812"/>
                  </a:lnTo>
                  <a:lnTo>
                    <a:pt x="3224" y="5716"/>
                  </a:lnTo>
                  <a:lnTo>
                    <a:pt x="3762" y="6009"/>
                  </a:lnTo>
                  <a:lnTo>
                    <a:pt x="3786" y="6033"/>
                  </a:lnTo>
                  <a:lnTo>
                    <a:pt x="3811" y="6082"/>
                  </a:lnTo>
                  <a:lnTo>
                    <a:pt x="3835" y="6180"/>
                  </a:lnTo>
                  <a:lnTo>
                    <a:pt x="3811" y="6326"/>
                  </a:lnTo>
                  <a:lnTo>
                    <a:pt x="3762" y="6473"/>
                  </a:lnTo>
                  <a:lnTo>
                    <a:pt x="3664" y="6595"/>
                  </a:lnTo>
                  <a:lnTo>
                    <a:pt x="3566" y="6668"/>
                  </a:lnTo>
                  <a:lnTo>
                    <a:pt x="3444" y="6717"/>
                  </a:lnTo>
                  <a:lnTo>
                    <a:pt x="3395" y="6717"/>
                  </a:lnTo>
                  <a:lnTo>
                    <a:pt x="3371" y="6693"/>
                  </a:lnTo>
                  <a:lnTo>
                    <a:pt x="2834" y="6400"/>
                  </a:lnTo>
                  <a:lnTo>
                    <a:pt x="2321" y="7303"/>
                  </a:lnTo>
                  <a:lnTo>
                    <a:pt x="2223" y="7426"/>
                  </a:lnTo>
                  <a:lnTo>
                    <a:pt x="2125" y="7499"/>
                  </a:lnTo>
                  <a:lnTo>
                    <a:pt x="2003" y="7548"/>
                  </a:lnTo>
                  <a:lnTo>
                    <a:pt x="1954" y="7548"/>
                  </a:lnTo>
                  <a:lnTo>
                    <a:pt x="1930" y="7523"/>
                  </a:lnTo>
                  <a:lnTo>
                    <a:pt x="1881" y="7499"/>
                  </a:lnTo>
                  <a:lnTo>
                    <a:pt x="1857" y="7450"/>
                  </a:lnTo>
                  <a:lnTo>
                    <a:pt x="1832" y="7352"/>
                  </a:lnTo>
                  <a:lnTo>
                    <a:pt x="1857" y="7206"/>
                  </a:lnTo>
                  <a:lnTo>
                    <a:pt x="1930" y="7059"/>
                  </a:lnTo>
                  <a:lnTo>
                    <a:pt x="2443" y="6156"/>
                  </a:lnTo>
                  <a:lnTo>
                    <a:pt x="1906" y="5862"/>
                  </a:lnTo>
                  <a:lnTo>
                    <a:pt x="1881" y="5838"/>
                  </a:lnTo>
                  <a:lnTo>
                    <a:pt x="1857" y="5789"/>
                  </a:lnTo>
                  <a:lnTo>
                    <a:pt x="1832" y="5691"/>
                  </a:lnTo>
                  <a:lnTo>
                    <a:pt x="1857" y="5569"/>
                  </a:lnTo>
                  <a:lnTo>
                    <a:pt x="1906" y="5423"/>
                  </a:lnTo>
                  <a:lnTo>
                    <a:pt x="2003" y="5301"/>
                  </a:lnTo>
                  <a:lnTo>
                    <a:pt x="2101" y="5203"/>
                  </a:lnTo>
                  <a:lnTo>
                    <a:pt x="2223" y="5179"/>
                  </a:lnTo>
                  <a:lnTo>
                    <a:pt x="2272" y="5179"/>
                  </a:lnTo>
                  <a:lnTo>
                    <a:pt x="2296" y="5203"/>
                  </a:lnTo>
                  <a:lnTo>
                    <a:pt x="2834" y="5496"/>
                  </a:lnTo>
                  <a:lnTo>
                    <a:pt x="3347" y="4592"/>
                  </a:lnTo>
                  <a:lnTo>
                    <a:pt x="3444" y="4470"/>
                  </a:lnTo>
                  <a:lnTo>
                    <a:pt x="3542" y="4373"/>
                  </a:lnTo>
                  <a:lnTo>
                    <a:pt x="3664" y="4348"/>
                  </a:lnTo>
                  <a:close/>
                  <a:moveTo>
                    <a:pt x="3176" y="7303"/>
                  </a:moveTo>
                  <a:lnTo>
                    <a:pt x="3249" y="7328"/>
                  </a:lnTo>
                  <a:lnTo>
                    <a:pt x="3322" y="7401"/>
                  </a:lnTo>
                  <a:lnTo>
                    <a:pt x="3371" y="7474"/>
                  </a:lnTo>
                  <a:lnTo>
                    <a:pt x="3420" y="7743"/>
                  </a:lnTo>
                  <a:lnTo>
                    <a:pt x="3420" y="7841"/>
                  </a:lnTo>
                  <a:lnTo>
                    <a:pt x="3371" y="7914"/>
                  </a:lnTo>
                  <a:lnTo>
                    <a:pt x="3298" y="7987"/>
                  </a:lnTo>
                  <a:lnTo>
                    <a:pt x="3224" y="8012"/>
                  </a:lnTo>
                  <a:lnTo>
                    <a:pt x="3102" y="8012"/>
                  </a:lnTo>
                  <a:lnTo>
                    <a:pt x="3029" y="7963"/>
                  </a:lnTo>
                  <a:lnTo>
                    <a:pt x="2956" y="7914"/>
                  </a:lnTo>
                  <a:lnTo>
                    <a:pt x="2931" y="7816"/>
                  </a:lnTo>
                  <a:lnTo>
                    <a:pt x="2883" y="7596"/>
                  </a:lnTo>
                  <a:lnTo>
                    <a:pt x="2883" y="7499"/>
                  </a:lnTo>
                  <a:lnTo>
                    <a:pt x="2907" y="7426"/>
                  </a:lnTo>
                  <a:lnTo>
                    <a:pt x="2980" y="7352"/>
                  </a:lnTo>
                  <a:lnTo>
                    <a:pt x="3078" y="7303"/>
                  </a:lnTo>
                  <a:close/>
                  <a:moveTo>
                    <a:pt x="3249" y="8354"/>
                  </a:moveTo>
                  <a:lnTo>
                    <a:pt x="3347" y="8378"/>
                  </a:lnTo>
                  <a:lnTo>
                    <a:pt x="3444" y="8427"/>
                  </a:lnTo>
                  <a:lnTo>
                    <a:pt x="3493" y="8500"/>
                  </a:lnTo>
                  <a:lnTo>
                    <a:pt x="3518" y="8598"/>
                  </a:lnTo>
                  <a:lnTo>
                    <a:pt x="3542" y="9013"/>
                  </a:lnTo>
                  <a:lnTo>
                    <a:pt x="3518" y="9111"/>
                  </a:lnTo>
                  <a:lnTo>
                    <a:pt x="3518" y="9208"/>
                  </a:lnTo>
                  <a:lnTo>
                    <a:pt x="3469" y="9282"/>
                  </a:lnTo>
                  <a:lnTo>
                    <a:pt x="3371" y="9331"/>
                  </a:lnTo>
                  <a:lnTo>
                    <a:pt x="3273" y="9355"/>
                  </a:lnTo>
                  <a:lnTo>
                    <a:pt x="3176" y="9331"/>
                  </a:lnTo>
                  <a:lnTo>
                    <a:pt x="3102" y="9282"/>
                  </a:lnTo>
                  <a:lnTo>
                    <a:pt x="3054" y="9184"/>
                  </a:lnTo>
                  <a:lnTo>
                    <a:pt x="3029" y="9086"/>
                  </a:lnTo>
                  <a:lnTo>
                    <a:pt x="3054" y="9013"/>
                  </a:lnTo>
                  <a:lnTo>
                    <a:pt x="3029" y="8622"/>
                  </a:lnTo>
                  <a:lnTo>
                    <a:pt x="3054" y="8525"/>
                  </a:lnTo>
                  <a:lnTo>
                    <a:pt x="3102" y="8451"/>
                  </a:lnTo>
                  <a:lnTo>
                    <a:pt x="3176" y="8378"/>
                  </a:lnTo>
                  <a:lnTo>
                    <a:pt x="3249" y="8354"/>
                  </a:lnTo>
                  <a:close/>
                  <a:moveTo>
                    <a:pt x="3249" y="9648"/>
                  </a:moveTo>
                  <a:lnTo>
                    <a:pt x="3347" y="9697"/>
                  </a:lnTo>
                  <a:lnTo>
                    <a:pt x="3420" y="9746"/>
                  </a:lnTo>
                  <a:lnTo>
                    <a:pt x="3469" y="9843"/>
                  </a:lnTo>
                  <a:lnTo>
                    <a:pt x="3469" y="9941"/>
                  </a:lnTo>
                  <a:lnTo>
                    <a:pt x="3347" y="10454"/>
                  </a:lnTo>
                  <a:lnTo>
                    <a:pt x="3322" y="10527"/>
                  </a:lnTo>
                  <a:lnTo>
                    <a:pt x="3273" y="10576"/>
                  </a:lnTo>
                  <a:lnTo>
                    <a:pt x="3200" y="10601"/>
                  </a:lnTo>
                  <a:lnTo>
                    <a:pt x="3127" y="10625"/>
                  </a:lnTo>
                  <a:lnTo>
                    <a:pt x="3054" y="10625"/>
                  </a:lnTo>
                  <a:lnTo>
                    <a:pt x="2956" y="10576"/>
                  </a:lnTo>
                  <a:lnTo>
                    <a:pt x="2907" y="10503"/>
                  </a:lnTo>
                  <a:lnTo>
                    <a:pt x="2883" y="10405"/>
                  </a:lnTo>
                  <a:lnTo>
                    <a:pt x="2883" y="10307"/>
                  </a:lnTo>
                  <a:lnTo>
                    <a:pt x="2980" y="9868"/>
                  </a:lnTo>
                  <a:lnTo>
                    <a:pt x="3005" y="9770"/>
                  </a:lnTo>
                  <a:lnTo>
                    <a:pt x="3078" y="9697"/>
                  </a:lnTo>
                  <a:lnTo>
                    <a:pt x="3151" y="9648"/>
                  </a:lnTo>
                  <a:close/>
                  <a:moveTo>
                    <a:pt x="2858" y="10869"/>
                  </a:moveTo>
                  <a:lnTo>
                    <a:pt x="2931" y="10894"/>
                  </a:lnTo>
                  <a:lnTo>
                    <a:pt x="3005" y="10967"/>
                  </a:lnTo>
                  <a:lnTo>
                    <a:pt x="3054" y="11040"/>
                  </a:lnTo>
                  <a:lnTo>
                    <a:pt x="3078" y="11138"/>
                  </a:lnTo>
                  <a:lnTo>
                    <a:pt x="3029" y="11236"/>
                  </a:lnTo>
                  <a:lnTo>
                    <a:pt x="2907" y="11480"/>
                  </a:lnTo>
                  <a:lnTo>
                    <a:pt x="2736" y="11700"/>
                  </a:lnTo>
                  <a:lnTo>
                    <a:pt x="2663" y="11748"/>
                  </a:lnTo>
                  <a:lnTo>
                    <a:pt x="2565" y="11773"/>
                  </a:lnTo>
                  <a:lnTo>
                    <a:pt x="2467" y="11773"/>
                  </a:lnTo>
                  <a:lnTo>
                    <a:pt x="2394" y="11724"/>
                  </a:lnTo>
                  <a:lnTo>
                    <a:pt x="2345" y="11651"/>
                  </a:lnTo>
                  <a:lnTo>
                    <a:pt x="2321" y="11577"/>
                  </a:lnTo>
                  <a:lnTo>
                    <a:pt x="2321" y="11480"/>
                  </a:lnTo>
                  <a:lnTo>
                    <a:pt x="2370" y="11382"/>
                  </a:lnTo>
                  <a:lnTo>
                    <a:pt x="2492" y="11211"/>
                  </a:lnTo>
                  <a:lnTo>
                    <a:pt x="2614" y="11016"/>
                  </a:lnTo>
                  <a:lnTo>
                    <a:pt x="2663" y="10918"/>
                  </a:lnTo>
                  <a:lnTo>
                    <a:pt x="2760" y="10894"/>
                  </a:lnTo>
                  <a:lnTo>
                    <a:pt x="2858" y="10869"/>
                  </a:lnTo>
                  <a:close/>
                  <a:moveTo>
                    <a:pt x="2028" y="11846"/>
                  </a:moveTo>
                  <a:lnTo>
                    <a:pt x="2101" y="11871"/>
                  </a:lnTo>
                  <a:lnTo>
                    <a:pt x="2174" y="11944"/>
                  </a:lnTo>
                  <a:lnTo>
                    <a:pt x="2223" y="12041"/>
                  </a:lnTo>
                  <a:lnTo>
                    <a:pt x="2223" y="12115"/>
                  </a:lnTo>
                  <a:lnTo>
                    <a:pt x="2174" y="12212"/>
                  </a:lnTo>
                  <a:lnTo>
                    <a:pt x="2125" y="12286"/>
                  </a:lnTo>
                  <a:lnTo>
                    <a:pt x="1881" y="12432"/>
                  </a:lnTo>
                  <a:lnTo>
                    <a:pt x="1661" y="12554"/>
                  </a:lnTo>
                  <a:lnTo>
                    <a:pt x="1539" y="12579"/>
                  </a:lnTo>
                  <a:lnTo>
                    <a:pt x="1490" y="12554"/>
                  </a:lnTo>
                  <a:lnTo>
                    <a:pt x="1417" y="12530"/>
                  </a:lnTo>
                  <a:lnTo>
                    <a:pt x="1368" y="12481"/>
                  </a:lnTo>
                  <a:lnTo>
                    <a:pt x="1319" y="12432"/>
                  </a:lnTo>
                  <a:lnTo>
                    <a:pt x="1295" y="12335"/>
                  </a:lnTo>
                  <a:lnTo>
                    <a:pt x="1319" y="12237"/>
                  </a:lnTo>
                  <a:lnTo>
                    <a:pt x="1368" y="12164"/>
                  </a:lnTo>
                  <a:lnTo>
                    <a:pt x="1442" y="12115"/>
                  </a:lnTo>
                  <a:lnTo>
                    <a:pt x="1637" y="11993"/>
                  </a:lnTo>
                  <a:lnTo>
                    <a:pt x="1832" y="11871"/>
                  </a:lnTo>
                  <a:lnTo>
                    <a:pt x="1930" y="11846"/>
                  </a:lnTo>
                  <a:close/>
                  <a:moveTo>
                    <a:pt x="831" y="12335"/>
                  </a:moveTo>
                  <a:lnTo>
                    <a:pt x="929" y="12383"/>
                  </a:lnTo>
                  <a:lnTo>
                    <a:pt x="1002" y="12432"/>
                  </a:lnTo>
                  <a:lnTo>
                    <a:pt x="1026" y="12530"/>
                  </a:lnTo>
                  <a:lnTo>
                    <a:pt x="1026" y="12628"/>
                  </a:lnTo>
                  <a:lnTo>
                    <a:pt x="1002" y="12701"/>
                  </a:lnTo>
                  <a:lnTo>
                    <a:pt x="929" y="12774"/>
                  </a:lnTo>
                  <a:lnTo>
                    <a:pt x="855" y="12823"/>
                  </a:lnTo>
                  <a:lnTo>
                    <a:pt x="318" y="12896"/>
                  </a:lnTo>
                  <a:lnTo>
                    <a:pt x="294" y="12896"/>
                  </a:lnTo>
                  <a:lnTo>
                    <a:pt x="220" y="12872"/>
                  </a:lnTo>
                  <a:lnTo>
                    <a:pt x="147" y="12823"/>
                  </a:lnTo>
                  <a:lnTo>
                    <a:pt x="74" y="12774"/>
                  </a:lnTo>
                  <a:lnTo>
                    <a:pt x="49" y="12676"/>
                  </a:lnTo>
                  <a:lnTo>
                    <a:pt x="74" y="12579"/>
                  </a:lnTo>
                  <a:lnTo>
                    <a:pt x="123" y="12506"/>
                  </a:lnTo>
                  <a:lnTo>
                    <a:pt x="196" y="12432"/>
                  </a:lnTo>
                  <a:lnTo>
                    <a:pt x="269" y="12408"/>
                  </a:lnTo>
                  <a:lnTo>
                    <a:pt x="733" y="12335"/>
                  </a:lnTo>
                  <a:close/>
                  <a:moveTo>
                    <a:pt x="5691" y="1"/>
                  </a:moveTo>
                  <a:lnTo>
                    <a:pt x="5593" y="50"/>
                  </a:lnTo>
                  <a:lnTo>
                    <a:pt x="1" y="2907"/>
                  </a:lnTo>
                  <a:lnTo>
                    <a:pt x="1" y="16267"/>
                  </a:lnTo>
                  <a:lnTo>
                    <a:pt x="5618" y="13409"/>
                  </a:lnTo>
                  <a:lnTo>
                    <a:pt x="5740" y="13360"/>
                  </a:lnTo>
                  <a:lnTo>
                    <a:pt x="5838" y="13263"/>
                  </a:lnTo>
                  <a:lnTo>
                    <a:pt x="5935" y="13165"/>
                  </a:lnTo>
                  <a:lnTo>
                    <a:pt x="6009" y="13067"/>
                  </a:lnTo>
                  <a:lnTo>
                    <a:pt x="6082" y="12945"/>
                  </a:lnTo>
                  <a:lnTo>
                    <a:pt x="6131" y="12823"/>
                  </a:lnTo>
                  <a:lnTo>
                    <a:pt x="6155" y="12701"/>
                  </a:lnTo>
                  <a:lnTo>
                    <a:pt x="6155" y="12579"/>
                  </a:lnTo>
                  <a:lnTo>
                    <a:pt x="6155" y="343"/>
                  </a:lnTo>
                  <a:lnTo>
                    <a:pt x="6155" y="221"/>
                  </a:lnTo>
                  <a:lnTo>
                    <a:pt x="6106" y="147"/>
                  </a:lnTo>
                  <a:lnTo>
                    <a:pt x="6058" y="74"/>
                  </a:lnTo>
                  <a:lnTo>
                    <a:pt x="5984" y="25"/>
                  </a:lnTo>
                  <a:lnTo>
                    <a:pt x="5911"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6" name="TextBox 5">
            <a:extLst>
              <a:ext uri="{FF2B5EF4-FFF2-40B4-BE49-F238E27FC236}">
                <a16:creationId xmlns:a16="http://schemas.microsoft.com/office/drawing/2014/main" id="{A23AEF37-BB57-2E57-4514-8643F973CD1A}"/>
              </a:ext>
            </a:extLst>
          </p:cNvPr>
          <p:cNvSpPr txBox="1"/>
          <p:nvPr/>
        </p:nvSpPr>
        <p:spPr>
          <a:xfrm>
            <a:off x="5306786" y="2669721"/>
            <a:ext cx="3184071" cy="144655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600"/>
              </a:spcBef>
              <a:spcAft>
                <a:spcPts val="0"/>
              </a:spcAft>
              <a:buClr>
                <a:srgbClr val="D9D9D9"/>
              </a:buClr>
              <a:buSzPts val="2200"/>
              <a:buFont typeface="Arial"/>
              <a:buNone/>
              <a:tabLst/>
              <a:defRPr/>
            </a:pPr>
            <a:r>
              <a:rPr kumimoji="0" lang="en-US" sz="2200" b="1" i="0" u="none" strike="noStrike" kern="0" cap="none" spc="0" normalizeH="0" baseline="0" noProof="0" dirty="0">
                <a:ln>
                  <a:noFill/>
                </a:ln>
                <a:solidFill>
                  <a:srgbClr val="434343"/>
                </a:solidFill>
                <a:effectLst/>
                <a:uLnTx/>
                <a:uFillTx/>
                <a:latin typeface="Barlow"/>
                <a:cs typeface="Arial"/>
                <a:sym typeface="Barlow"/>
              </a:rPr>
              <a:t>Group Members:</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200" b="0" i="0" u="none" strike="noStrike" kern="0" cap="none" spc="0" normalizeH="0" baseline="0" noProof="0" dirty="0">
                <a:ln>
                  <a:noFill/>
                </a:ln>
                <a:solidFill>
                  <a:srgbClr val="434343"/>
                </a:solidFill>
                <a:effectLst/>
                <a:uLnTx/>
                <a:uFillTx/>
                <a:latin typeface="Barlow"/>
                <a:cs typeface="Arial"/>
                <a:sym typeface="Barlow"/>
              </a:rPr>
              <a:t>Anushk Nagdekar</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200" b="0" i="0" u="none" strike="noStrike" kern="0" cap="none" spc="0" normalizeH="0" baseline="0" noProof="0" dirty="0">
                <a:ln>
                  <a:noFill/>
                </a:ln>
                <a:solidFill>
                  <a:srgbClr val="434343"/>
                </a:solidFill>
                <a:effectLst/>
                <a:uLnTx/>
                <a:uFillTx/>
                <a:latin typeface="Barlow"/>
                <a:cs typeface="Arial"/>
                <a:sym typeface="Barlow"/>
              </a:rPr>
              <a:t>Jagruti </a:t>
            </a:r>
            <a:r>
              <a:rPr kumimoji="0" lang="en-US" sz="2200" b="0" i="0" u="none" strike="noStrike" kern="0" cap="none" spc="0" normalizeH="0" baseline="0" noProof="0" dirty="0" err="1">
                <a:ln>
                  <a:noFill/>
                </a:ln>
                <a:solidFill>
                  <a:srgbClr val="434343"/>
                </a:solidFill>
                <a:effectLst/>
                <a:uLnTx/>
                <a:uFillTx/>
                <a:latin typeface="Barlow"/>
                <a:cs typeface="Arial"/>
                <a:sym typeface="Barlow"/>
              </a:rPr>
              <a:t>Waje</a:t>
            </a:r>
            <a:endParaRPr kumimoji="0" lang="en-US" sz="2200" b="0" i="0" u="none" strike="noStrike" kern="0" cap="none" spc="0" normalizeH="0" baseline="0" noProof="0" dirty="0">
              <a:ln>
                <a:noFill/>
              </a:ln>
              <a:solidFill>
                <a:srgbClr val="434343"/>
              </a:solidFill>
              <a:effectLst/>
              <a:uLnTx/>
              <a:uFillTx/>
              <a:latin typeface="Barlow"/>
              <a:cs typeface="Arial"/>
              <a:sym typeface="Barlow"/>
            </a:endParaRP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2200" b="0" i="0" u="none" strike="noStrike" kern="0" cap="none" spc="0" normalizeH="0" baseline="0" noProof="0" dirty="0">
                <a:ln>
                  <a:noFill/>
                </a:ln>
                <a:solidFill>
                  <a:srgbClr val="434343"/>
                </a:solidFill>
                <a:effectLst/>
                <a:uLnTx/>
                <a:uFillTx/>
                <a:latin typeface="Barlow"/>
                <a:cs typeface="Arial"/>
                <a:sym typeface="Barlow"/>
              </a:rPr>
              <a:t>Ajeet Verma</a:t>
            </a:r>
            <a:endParaRPr kumimoji="0" lang="en-IN" sz="2200" b="0" i="0" u="none" strike="noStrike" kern="0" cap="none" spc="0" normalizeH="0" baseline="0" noProof="0" dirty="0">
              <a:ln>
                <a:noFill/>
              </a:ln>
              <a:solidFill>
                <a:srgbClr val="434343"/>
              </a:solidFill>
              <a:effectLst/>
              <a:uLnTx/>
              <a:uFillTx/>
              <a:latin typeface="Barlow"/>
              <a:cs typeface="Arial"/>
              <a:sym typeface="Barlow"/>
            </a:endParaRPr>
          </a:p>
        </p:txBody>
      </p:sp>
      <p:sp>
        <p:nvSpPr>
          <p:cNvPr id="7" name="TextBox 6">
            <a:extLst>
              <a:ext uri="{FF2B5EF4-FFF2-40B4-BE49-F238E27FC236}">
                <a16:creationId xmlns:a16="http://schemas.microsoft.com/office/drawing/2014/main" id="{B1CF6736-AAB9-4C23-5648-29A79A5DECBD}"/>
              </a:ext>
            </a:extLst>
          </p:cNvPr>
          <p:cNvSpPr txBox="1"/>
          <p:nvPr/>
        </p:nvSpPr>
        <p:spPr>
          <a:xfrm>
            <a:off x="1576274" y="2669721"/>
            <a:ext cx="2645229" cy="8463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600"/>
              </a:spcBef>
              <a:spcAft>
                <a:spcPts val="0"/>
              </a:spcAft>
              <a:buClr>
                <a:srgbClr val="D9D9D9"/>
              </a:buClr>
              <a:buSzPts val="2200"/>
              <a:buFont typeface="Arial"/>
              <a:buNone/>
              <a:tabLst/>
              <a:defRPr/>
            </a:pPr>
            <a:r>
              <a:rPr kumimoji="0" lang="en-US" sz="2200" b="1" i="0" u="none" strike="noStrike" kern="0" cap="none" spc="0" normalizeH="0" baseline="0" noProof="0" dirty="0">
                <a:ln>
                  <a:noFill/>
                </a:ln>
                <a:solidFill>
                  <a:srgbClr val="434343"/>
                </a:solidFill>
                <a:effectLst/>
                <a:uLnTx/>
                <a:uFillTx/>
                <a:latin typeface="Barlow"/>
                <a:cs typeface="Arial"/>
                <a:sym typeface="Arial"/>
              </a:rPr>
              <a:t>Guide:</a:t>
            </a:r>
          </a:p>
          <a:p>
            <a:pPr marL="0" marR="0" lvl="0" indent="0" algn="l" defTabSz="914400" rtl="0" eaLnBrk="1" fontAlgn="auto" latinLnBrk="0" hangingPunct="1">
              <a:lnSpc>
                <a:spcPct val="100000"/>
              </a:lnSpc>
              <a:spcBef>
                <a:spcPts val="600"/>
              </a:spcBef>
              <a:spcAft>
                <a:spcPts val="0"/>
              </a:spcAft>
              <a:buClr>
                <a:srgbClr val="D9D9D9"/>
              </a:buClr>
              <a:buSzPts val="2200"/>
              <a:buFont typeface="Arial"/>
              <a:buNone/>
              <a:tabLst/>
              <a:defRPr/>
            </a:pPr>
            <a:endParaRPr kumimoji="0" lang="en-IN" sz="2200" b="1" i="0" u="none" strike="noStrike" kern="0" cap="none" spc="0" normalizeH="0" baseline="0" noProof="0" dirty="0">
              <a:ln>
                <a:noFill/>
              </a:ln>
              <a:solidFill>
                <a:srgbClr val="434343"/>
              </a:solidFill>
              <a:effectLst/>
              <a:uLnTx/>
              <a:uFillTx/>
              <a:latin typeface="Barlow"/>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5"/>
          <p:cNvSpPr txBox="1">
            <a:spLocks noGrp="1"/>
          </p:cNvSpPr>
          <p:nvPr>
            <p:ph type="title"/>
          </p:nvPr>
        </p:nvSpPr>
        <p:spPr>
          <a:xfrm>
            <a:off x="1182200" y="393475"/>
            <a:ext cx="6739500" cy="80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ANALYSIS</a:t>
            </a:r>
            <a:endParaRPr dirty="0"/>
          </a:p>
        </p:txBody>
      </p:sp>
      <p:sp>
        <p:nvSpPr>
          <p:cNvPr id="100" name="Google Shape;100;p15"/>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20</a:t>
            </a:fld>
            <a:endParaRPr/>
          </a:p>
        </p:txBody>
      </p:sp>
      <p:grpSp>
        <p:nvGrpSpPr>
          <p:cNvPr id="101" name="Google Shape;101;p15"/>
          <p:cNvGrpSpPr/>
          <p:nvPr/>
        </p:nvGrpSpPr>
        <p:grpSpPr>
          <a:xfrm>
            <a:off x="8160827" y="631951"/>
            <a:ext cx="390214" cy="329725"/>
            <a:chOff x="3918650" y="293075"/>
            <a:chExt cx="488500" cy="412775"/>
          </a:xfrm>
        </p:grpSpPr>
        <p:sp>
          <p:nvSpPr>
            <p:cNvPr id="102" name="Google Shape;102;p15"/>
            <p:cNvSpPr/>
            <p:nvPr/>
          </p:nvSpPr>
          <p:spPr>
            <a:xfrm>
              <a:off x="4085350" y="293675"/>
              <a:ext cx="154500" cy="412175"/>
            </a:xfrm>
            <a:custGeom>
              <a:avLst/>
              <a:gdLst/>
              <a:ahLst/>
              <a:cxnLst/>
              <a:rect l="l" t="t" r="r" b="b"/>
              <a:pathLst>
                <a:path w="6180" h="16487" extrusionOk="0">
                  <a:moveTo>
                    <a:pt x="709" y="5496"/>
                  </a:moveTo>
                  <a:lnTo>
                    <a:pt x="806" y="5520"/>
                  </a:lnTo>
                  <a:lnTo>
                    <a:pt x="1050" y="5667"/>
                  </a:lnTo>
                  <a:lnTo>
                    <a:pt x="1270" y="5813"/>
                  </a:lnTo>
                  <a:lnTo>
                    <a:pt x="1344" y="5886"/>
                  </a:lnTo>
                  <a:lnTo>
                    <a:pt x="1368" y="5984"/>
                  </a:lnTo>
                  <a:lnTo>
                    <a:pt x="1344" y="6082"/>
                  </a:lnTo>
                  <a:lnTo>
                    <a:pt x="1319" y="6155"/>
                  </a:lnTo>
                  <a:lnTo>
                    <a:pt x="1221" y="6228"/>
                  </a:lnTo>
                  <a:lnTo>
                    <a:pt x="1124" y="6253"/>
                  </a:lnTo>
                  <a:lnTo>
                    <a:pt x="1050" y="6228"/>
                  </a:lnTo>
                  <a:lnTo>
                    <a:pt x="977" y="6204"/>
                  </a:lnTo>
                  <a:lnTo>
                    <a:pt x="782" y="6082"/>
                  </a:lnTo>
                  <a:lnTo>
                    <a:pt x="586" y="5960"/>
                  </a:lnTo>
                  <a:lnTo>
                    <a:pt x="513" y="5911"/>
                  </a:lnTo>
                  <a:lnTo>
                    <a:pt x="464" y="5838"/>
                  </a:lnTo>
                  <a:lnTo>
                    <a:pt x="464" y="5740"/>
                  </a:lnTo>
                  <a:lnTo>
                    <a:pt x="489" y="5642"/>
                  </a:lnTo>
                  <a:lnTo>
                    <a:pt x="538" y="5569"/>
                  </a:lnTo>
                  <a:lnTo>
                    <a:pt x="611" y="5520"/>
                  </a:lnTo>
                  <a:lnTo>
                    <a:pt x="709" y="5496"/>
                  </a:lnTo>
                  <a:close/>
                  <a:moveTo>
                    <a:pt x="1685" y="6351"/>
                  </a:moveTo>
                  <a:lnTo>
                    <a:pt x="1783" y="6375"/>
                  </a:lnTo>
                  <a:lnTo>
                    <a:pt x="1856" y="6448"/>
                  </a:lnTo>
                  <a:lnTo>
                    <a:pt x="2003" y="6668"/>
                  </a:lnTo>
                  <a:lnTo>
                    <a:pt x="2125" y="6888"/>
                  </a:lnTo>
                  <a:lnTo>
                    <a:pt x="2150" y="6986"/>
                  </a:lnTo>
                  <a:lnTo>
                    <a:pt x="2150" y="7083"/>
                  </a:lnTo>
                  <a:lnTo>
                    <a:pt x="2101" y="7156"/>
                  </a:lnTo>
                  <a:lnTo>
                    <a:pt x="2027" y="7230"/>
                  </a:lnTo>
                  <a:lnTo>
                    <a:pt x="1979" y="7254"/>
                  </a:lnTo>
                  <a:lnTo>
                    <a:pt x="1856" y="7254"/>
                  </a:lnTo>
                  <a:lnTo>
                    <a:pt x="1783" y="7230"/>
                  </a:lnTo>
                  <a:lnTo>
                    <a:pt x="1734" y="7181"/>
                  </a:lnTo>
                  <a:lnTo>
                    <a:pt x="1685" y="7132"/>
                  </a:lnTo>
                  <a:lnTo>
                    <a:pt x="1441" y="6741"/>
                  </a:lnTo>
                  <a:lnTo>
                    <a:pt x="1417" y="6644"/>
                  </a:lnTo>
                  <a:lnTo>
                    <a:pt x="1417" y="6546"/>
                  </a:lnTo>
                  <a:lnTo>
                    <a:pt x="1441" y="6448"/>
                  </a:lnTo>
                  <a:lnTo>
                    <a:pt x="1515" y="6399"/>
                  </a:lnTo>
                  <a:lnTo>
                    <a:pt x="1612" y="6351"/>
                  </a:lnTo>
                  <a:close/>
                  <a:moveTo>
                    <a:pt x="2247" y="7498"/>
                  </a:moveTo>
                  <a:lnTo>
                    <a:pt x="2345" y="7523"/>
                  </a:lnTo>
                  <a:lnTo>
                    <a:pt x="2418" y="7572"/>
                  </a:lnTo>
                  <a:lnTo>
                    <a:pt x="2467" y="7645"/>
                  </a:lnTo>
                  <a:lnTo>
                    <a:pt x="2662" y="8109"/>
                  </a:lnTo>
                  <a:lnTo>
                    <a:pt x="2662" y="8207"/>
                  </a:lnTo>
                  <a:lnTo>
                    <a:pt x="2638" y="8304"/>
                  </a:lnTo>
                  <a:lnTo>
                    <a:pt x="2589" y="8378"/>
                  </a:lnTo>
                  <a:lnTo>
                    <a:pt x="2516" y="8426"/>
                  </a:lnTo>
                  <a:lnTo>
                    <a:pt x="2418" y="8451"/>
                  </a:lnTo>
                  <a:lnTo>
                    <a:pt x="2345" y="8426"/>
                  </a:lnTo>
                  <a:lnTo>
                    <a:pt x="2272" y="8402"/>
                  </a:lnTo>
                  <a:lnTo>
                    <a:pt x="2223" y="8353"/>
                  </a:lnTo>
                  <a:lnTo>
                    <a:pt x="2198" y="8280"/>
                  </a:lnTo>
                  <a:lnTo>
                    <a:pt x="2027" y="7840"/>
                  </a:lnTo>
                  <a:lnTo>
                    <a:pt x="2003" y="7743"/>
                  </a:lnTo>
                  <a:lnTo>
                    <a:pt x="2027" y="7645"/>
                  </a:lnTo>
                  <a:lnTo>
                    <a:pt x="2076" y="7572"/>
                  </a:lnTo>
                  <a:lnTo>
                    <a:pt x="2150" y="7523"/>
                  </a:lnTo>
                  <a:lnTo>
                    <a:pt x="2247" y="7498"/>
                  </a:lnTo>
                  <a:close/>
                  <a:moveTo>
                    <a:pt x="2711" y="8720"/>
                  </a:moveTo>
                  <a:lnTo>
                    <a:pt x="2785" y="8744"/>
                  </a:lnTo>
                  <a:lnTo>
                    <a:pt x="2858" y="8793"/>
                  </a:lnTo>
                  <a:lnTo>
                    <a:pt x="2907" y="8866"/>
                  </a:lnTo>
                  <a:lnTo>
                    <a:pt x="3078" y="9355"/>
                  </a:lnTo>
                  <a:lnTo>
                    <a:pt x="3102" y="9452"/>
                  </a:lnTo>
                  <a:lnTo>
                    <a:pt x="3078" y="9526"/>
                  </a:lnTo>
                  <a:lnTo>
                    <a:pt x="3004" y="9599"/>
                  </a:lnTo>
                  <a:lnTo>
                    <a:pt x="2931" y="9648"/>
                  </a:lnTo>
                  <a:lnTo>
                    <a:pt x="2858" y="9672"/>
                  </a:lnTo>
                  <a:lnTo>
                    <a:pt x="2785" y="9672"/>
                  </a:lnTo>
                  <a:lnTo>
                    <a:pt x="2711" y="9623"/>
                  </a:lnTo>
                  <a:lnTo>
                    <a:pt x="2662" y="9574"/>
                  </a:lnTo>
                  <a:lnTo>
                    <a:pt x="2614" y="9501"/>
                  </a:lnTo>
                  <a:lnTo>
                    <a:pt x="2467" y="9037"/>
                  </a:lnTo>
                  <a:lnTo>
                    <a:pt x="2443" y="8939"/>
                  </a:lnTo>
                  <a:lnTo>
                    <a:pt x="2467" y="8842"/>
                  </a:lnTo>
                  <a:lnTo>
                    <a:pt x="2516" y="8768"/>
                  </a:lnTo>
                  <a:lnTo>
                    <a:pt x="2614" y="8720"/>
                  </a:lnTo>
                  <a:close/>
                  <a:moveTo>
                    <a:pt x="3224" y="9941"/>
                  </a:moveTo>
                  <a:lnTo>
                    <a:pt x="3297" y="10014"/>
                  </a:lnTo>
                  <a:lnTo>
                    <a:pt x="3346" y="10087"/>
                  </a:lnTo>
                  <a:lnTo>
                    <a:pt x="3542" y="10527"/>
                  </a:lnTo>
                  <a:lnTo>
                    <a:pt x="3566" y="10625"/>
                  </a:lnTo>
                  <a:lnTo>
                    <a:pt x="3566" y="10722"/>
                  </a:lnTo>
                  <a:lnTo>
                    <a:pt x="3517" y="10796"/>
                  </a:lnTo>
                  <a:lnTo>
                    <a:pt x="3444" y="10844"/>
                  </a:lnTo>
                  <a:lnTo>
                    <a:pt x="3322" y="10869"/>
                  </a:lnTo>
                  <a:lnTo>
                    <a:pt x="3273" y="10869"/>
                  </a:lnTo>
                  <a:lnTo>
                    <a:pt x="3200" y="10844"/>
                  </a:lnTo>
                  <a:lnTo>
                    <a:pt x="3151" y="10796"/>
                  </a:lnTo>
                  <a:lnTo>
                    <a:pt x="3102" y="10747"/>
                  </a:lnTo>
                  <a:lnTo>
                    <a:pt x="2907" y="10258"/>
                  </a:lnTo>
                  <a:lnTo>
                    <a:pt x="2882" y="10161"/>
                  </a:lnTo>
                  <a:lnTo>
                    <a:pt x="2907" y="10087"/>
                  </a:lnTo>
                  <a:lnTo>
                    <a:pt x="2955" y="10014"/>
                  </a:lnTo>
                  <a:lnTo>
                    <a:pt x="3029" y="9941"/>
                  </a:lnTo>
                  <a:close/>
                  <a:moveTo>
                    <a:pt x="3761" y="11089"/>
                  </a:moveTo>
                  <a:lnTo>
                    <a:pt x="3835" y="11137"/>
                  </a:lnTo>
                  <a:lnTo>
                    <a:pt x="3908" y="11211"/>
                  </a:lnTo>
                  <a:lnTo>
                    <a:pt x="4177" y="11577"/>
                  </a:lnTo>
                  <a:lnTo>
                    <a:pt x="4225" y="11675"/>
                  </a:lnTo>
                  <a:lnTo>
                    <a:pt x="4250" y="11748"/>
                  </a:lnTo>
                  <a:lnTo>
                    <a:pt x="4201" y="11846"/>
                  </a:lnTo>
                  <a:lnTo>
                    <a:pt x="4152" y="11919"/>
                  </a:lnTo>
                  <a:lnTo>
                    <a:pt x="4079" y="11968"/>
                  </a:lnTo>
                  <a:lnTo>
                    <a:pt x="3884" y="11968"/>
                  </a:lnTo>
                  <a:lnTo>
                    <a:pt x="3810" y="11895"/>
                  </a:lnTo>
                  <a:lnTo>
                    <a:pt x="3664" y="11675"/>
                  </a:lnTo>
                  <a:lnTo>
                    <a:pt x="3493" y="11455"/>
                  </a:lnTo>
                  <a:lnTo>
                    <a:pt x="3468" y="11382"/>
                  </a:lnTo>
                  <a:lnTo>
                    <a:pt x="3468" y="11284"/>
                  </a:lnTo>
                  <a:lnTo>
                    <a:pt x="3517" y="11186"/>
                  </a:lnTo>
                  <a:lnTo>
                    <a:pt x="3566" y="11137"/>
                  </a:lnTo>
                  <a:lnTo>
                    <a:pt x="3664" y="11089"/>
                  </a:lnTo>
                  <a:close/>
                  <a:moveTo>
                    <a:pt x="4616" y="12041"/>
                  </a:moveTo>
                  <a:lnTo>
                    <a:pt x="4714" y="12090"/>
                  </a:lnTo>
                  <a:lnTo>
                    <a:pt x="4909" y="12212"/>
                  </a:lnTo>
                  <a:lnTo>
                    <a:pt x="5105" y="12334"/>
                  </a:lnTo>
                  <a:lnTo>
                    <a:pt x="5178" y="12383"/>
                  </a:lnTo>
                  <a:lnTo>
                    <a:pt x="5227" y="12481"/>
                  </a:lnTo>
                  <a:lnTo>
                    <a:pt x="5227" y="12554"/>
                  </a:lnTo>
                  <a:lnTo>
                    <a:pt x="5202" y="12652"/>
                  </a:lnTo>
                  <a:lnTo>
                    <a:pt x="5154" y="12725"/>
                  </a:lnTo>
                  <a:lnTo>
                    <a:pt x="5105" y="12749"/>
                  </a:lnTo>
                  <a:lnTo>
                    <a:pt x="5056" y="12774"/>
                  </a:lnTo>
                  <a:lnTo>
                    <a:pt x="4983" y="12798"/>
                  </a:lnTo>
                  <a:lnTo>
                    <a:pt x="4885" y="12774"/>
                  </a:lnTo>
                  <a:lnTo>
                    <a:pt x="4641" y="12627"/>
                  </a:lnTo>
                  <a:lnTo>
                    <a:pt x="4421" y="12481"/>
                  </a:lnTo>
                  <a:lnTo>
                    <a:pt x="4348" y="12407"/>
                  </a:lnTo>
                  <a:lnTo>
                    <a:pt x="4323" y="12310"/>
                  </a:lnTo>
                  <a:lnTo>
                    <a:pt x="4323" y="12236"/>
                  </a:lnTo>
                  <a:lnTo>
                    <a:pt x="4372" y="12139"/>
                  </a:lnTo>
                  <a:lnTo>
                    <a:pt x="4445" y="12066"/>
                  </a:lnTo>
                  <a:lnTo>
                    <a:pt x="4543" y="12041"/>
                  </a:lnTo>
                  <a:close/>
                  <a:moveTo>
                    <a:pt x="0" y="1"/>
                  </a:moveTo>
                  <a:lnTo>
                    <a:pt x="0" y="5325"/>
                  </a:lnTo>
                  <a:lnTo>
                    <a:pt x="74" y="5349"/>
                  </a:lnTo>
                  <a:lnTo>
                    <a:pt x="147" y="5422"/>
                  </a:lnTo>
                  <a:lnTo>
                    <a:pt x="171" y="5496"/>
                  </a:lnTo>
                  <a:lnTo>
                    <a:pt x="171" y="5569"/>
                  </a:lnTo>
                  <a:lnTo>
                    <a:pt x="171" y="5642"/>
                  </a:lnTo>
                  <a:lnTo>
                    <a:pt x="122" y="5716"/>
                  </a:lnTo>
                  <a:lnTo>
                    <a:pt x="74" y="5764"/>
                  </a:lnTo>
                  <a:lnTo>
                    <a:pt x="0" y="5789"/>
                  </a:lnTo>
                  <a:lnTo>
                    <a:pt x="0" y="13360"/>
                  </a:lnTo>
                  <a:lnTo>
                    <a:pt x="6179" y="16486"/>
                  </a:lnTo>
                  <a:lnTo>
                    <a:pt x="6179" y="13116"/>
                  </a:lnTo>
                  <a:lnTo>
                    <a:pt x="5935" y="13091"/>
                  </a:lnTo>
                  <a:lnTo>
                    <a:pt x="5691" y="13042"/>
                  </a:lnTo>
                  <a:lnTo>
                    <a:pt x="5593" y="12994"/>
                  </a:lnTo>
                  <a:lnTo>
                    <a:pt x="5520" y="12945"/>
                  </a:lnTo>
                  <a:lnTo>
                    <a:pt x="5495" y="12847"/>
                  </a:lnTo>
                  <a:lnTo>
                    <a:pt x="5495" y="12749"/>
                  </a:lnTo>
                  <a:lnTo>
                    <a:pt x="5520" y="12676"/>
                  </a:lnTo>
                  <a:lnTo>
                    <a:pt x="5593" y="12603"/>
                  </a:lnTo>
                  <a:lnTo>
                    <a:pt x="5691" y="12554"/>
                  </a:lnTo>
                  <a:lnTo>
                    <a:pt x="5789" y="12554"/>
                  </a:lnTo>
                  <a:lnTo>
                    <a:pt x="6179" y="12627"/>
                  </a:lnTo>
                  <a:lnTo>
                    <a:pt x="6179" y="3127"/>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p:cNvSpPr/>
            <p:nvPr/>
          </p:nvSpPr>
          <p:spPr>
            <a:xfrm>
              <a:off x="3918650" y="293075"/>
              <a:ext cx="153900" cy="407275"/>
            </a:xfrm>
            <a:custGeom>
              <a:avLst/>
              <a:gdLst/>
              <a:ahLst/>
              <a:cxnLst/>
              <a:rect l="l" t="t" r="r" b="b"/>
              <a:pathLst>
                <a:path w="6156" h="16291" extrusionOk="0">
                  <a:moveTo>
                    <a:pt x="5349" y="5495"/>
                  </a:moveTo>
                  <a:lnTo>
                    <a:pt x="5447" y="5520"/>
                  </a:lnTo>
                  <a:lnTo>
                    <a:pt x="5520" y="5569"/>
                  </a:lnTo>
                  <a:lnTo>
                    <a:pt x="5569" y="5666"/>
                  </a:lnTo>
                  <a:lnTo>
                    <a:pt x="5569" y="5764"/>
                  </a:lnTo>
                  <a:lnTo>
                    <a:pt x="5545" y="5837"/>
                  </a:lnTo>
                  <a:lnTo>
                    <a:pt x="5496" y="5935"/>
                  </a:lnTo>
                  <a:lnTo>
                    <a:pt x="5423" y="5984"/>
                  </a:lnTo>
                  <a:lnTo>
                    <a:pt x="5203" y="6057"/>
                  </a:lnTo>
                  <a:lnTo>
                    <a:pt x="5008" y="6155"/>
                  </a:lnTo>
                  <a:lnTo>
                    <a:pt x="4934" y="6179"/>
                  </a:lnTo>
                  <a:lnTo>
                    <a:pt x="4812" y="6179"/>
                  </a:lnTo>
                  <a:lnTo>
                    <a:pt x="4763" y="6155"/>
                  </a:lnTo>
                  <a:lnTo>
                    <a:pt x="4714" y="6106"/>
                  </a:lnTo>
                  <a:lnTo>
                    <a:pt x="4666" y="6057"/>
                  </a:lnTo>
                  <a:lnTo>
                    <a:pt x="4641" y="5959"/>
                  </a:lnTo>
                  <a:lnTo>
                    <a:pt x="4641" y="5862"/>
                  </a:lnTo>
                  <a:lnTo>
                    <a:pt x="4690" y="5788"/>
                  </a:lnTo>
                  <a:lnTo>
                    <a:pt x="4763" y="5740"/>
                  </a:lnTo>
                  <a:lnTo>
                    <a:pt x="5008" y="5617"/>
                  </a:lnTo>
                  <a:lnTo>
                    <a:pt x="5252" y="5520"/>
                  </a:lnTo>
                  <a:lnTo>
                    <a:pt x="5349" y="5495"/>
                  </a:lnTo>
                  <a:close/>
                  <a:moveTo>
                    <a:pt x="4250" y="6155"/>
                  </a:moveTo>
                  <a:lnTo>
                    <a:pt x="4348" y="6179"/>
                  </a:lnTo>
                  <a:lnTo>
                    <a:pt x="4421" y="6252"/>
                  </a:lnTo>
                  <a:lnTo>
                    <a:pt x="4470" y="6326"/>
                  </a:lnTo>
                  <a:lnTo>
                    <a:pt x="4470" y="6423"/>
                  </a:lnTo>
                  <a:lnTo>
                    <a:pt x="4446" y="6497"/>
                  </a:lnTo>
                  <a:lnTo>
                    <a:pt x="4397" y="6594"/>
                  </a:lnTo>
                  <a:lnTo>
                    <a:pt x="4226" y="6741"/>
                  </a:lnTo>
                  <a:lnTo>
                    <a:pt x="4079" y="6912"/>
                  </a:lnTo>
                  <a:lnTo>
                    <a:pt x="3982" y="6985"/>
                  </a:lnTo>
                  <a:lnTo>
                    <a:pt x="3884" y="7010"/>
                  </a:lnTo>
                  <a:lnTo>
                    <a:pt x="3811" y="6985"/>
                  </a:lnTo>
                  <a:lnTo>
                    <a:pt x="3738" y="6936"/>
                  </a:lnTo>
                  <a:lnTo>
                    <a:pt x="3664" y="6863"/>
                  </a:lnTo>
                  <a:lnTo>
                    <a:pt x="3640" y="6790"/>
                  </a:lnTo>
                  <a:lnTo>
                    <a:pt x="3664" y="6692"/>
                  </a:lnTo>
                  <a:lnTo>
                    <a:pt x="3713" y="6594"/>
                  </a:lnTo>
                  <a:lnTo>
                    <a:pt x="3884" y="6399"/>
                  </a:lnTo>
                  <a:lnTo>
                    <a:pt x="4079" y="6228"/>
                  </a:lnTo>
                  <a:lnTo>
                    <a:pt x="4153" y="6179"/>
                  </a:lnTo>
                  <a:lnTo>
                    <a:pt x="4250" y="6155"/>
                  </a:lnTo>
                  <a:close/>
                  <a:moveTo>
                    <a:pt x="3469" y="7156"/>
                  </a:moveTo>
                  <a:lnTo>
                    <a:pt x="3542" y="7205"/>
                  </a:lnTo>
                  <a:lnTo>
                    <a:pt x="3615" y="7254"/>
                  </a:lnTo>
                  <a:lnTo>
                    <a:pt x="3664" y="7351"/>
                  </a:lnTo>
                  <a:lnTo>
                    <a:pt x="3664" y="7449"/>
                  </a:lnTo>
                  <a:lnTo>
                    <a:pt x="3640" y="7547"/>
                  </a:lnTo>
                  <a:lnTo>
                    <a:pt x="3396" y="7962"/>
                  </a:lnTo>
                  <a:lnTo>
                    <a:pt x="3371" y="8011"/>
                  </a:lnTo>
                  <a:lnTo>
                    <a:pt x="3298" y="8060"/>
                  </a:lnTo>
                  <a:lnTo>
                    <a:pt x="3249" y="8084"/>
                  </a:lnTo>
                  <a:lnTo>
                    <a:pt x="3176" y="8084"/>
                  </a:lnTo>
                  <a:lnTo>
                    <a:pt x="3078" y="8060"/>
                  </a:lnTo>
                  <a:lnTo>
                    <a:pt x="3005" y="8011"/>
                  </a:lnTo>
                  <a:lnTo>
                    <a:pt x="2956" y="7913"/>
                  </a:lnTo>
                  <a:lnTo>
                    <a:pt x="2932" y="7840"/>
                  </a:lnTo>
                  <a:lnTo>
                    <a:pt x="2956" y="7742"/>
                  </a:lnTo>
                  <a:lnTo>
                    <a:pt x="3225" y="7278"/>
                  </a:lnTo>
                  <a:lnTo>
                    <a:pt x="3273" y="7205"/>
                  </a:lnTo>
                  <a:lnTo>
                    <a:pt x="3371" y="7180"/>
                  </a:lnTo>
                  <a:lnTo>
                    <a:pt x="3469" y="7156"/>
                  </a:lnTo>
                  <a:close/>
                  <a:moveTo>
                    <a:pt x="2858" y="8328"/>
                  </a:moveTo>
                  <a:lnTo>
                    <a:pt x="2956" y="8353"/>
                  </a:lnTo>
                  <a:lnTo>
                    <a:pt x="3029" y="8402"/>
                  </a:lnTo>
                  <a:lnTo>
                    <a:pt x="3078" y="8475"/>
                  </a:lnTo>
                  <a:lnTo>
                    <a:pt x="3103" y="8573"/>
                  </a:lnTo>
                  <a:lnTo>
                    <a:pt x="3103" y="8670"/>
                  </a:lnTo>
                  <a:lnTo>
                    <a:pt x="2932" y="9110"/>
                  </a:lnTo>
                  <a:lnTo>
                    <a:pt x="2907" y="9183"/>
                  </a:lnTo>
                  <a:lnTo>
                    <a:pt x="2858" y="9232"/>
                  </a:lnTo>
                  <a:lnTo>
                    <a:pt x="2785" y="9281"/>
                  </a:lnTo>
                  <a:lnTo>
                    <a:pt x="2638" y="9281"/>
                  </a:lnTo>
                  <a:lnTo>
                    <a:pt x="2541" y="9232"/>
                  </a:lnTo>
                  <a:lnTo>
                    <a:pt x="2492" y="9159"/>
                  </a:lnTo>
                  <a:lnTo>
                    <a:pt x="2468" y="9061"/>
                  </a:lnTo>
                  <a:lnTo>
                    <a:pt x="2468" y="8963"/>
                  </a:lnTo>
                  <a:lnTo>
                    <a:pt x="2638" y="8499"/>
                  </a:lnTo>
                  <a:lnTo>
                    <a:pt x="2687" y="8402"/>
                  </a:lnTo>
                  <a:lnTo>
                    <a:pt x="2761" y="8353"/>
                  </a:lnTo>
                  <a:lnTo>
                    <a:pt x="2858" y="8328"/>
                  </a:lnTo>
                  <a:close/>
                  <a:moveTo>
                    <a:pt x="2541" y="9574"/>
                  </a:moveTo>
                  <a:lnTo>
                    <a:pt x="2638" y="9623"/>
                  </a:lnTo>
                  <a:lnTo>
                    <a:pt x="2712" y="9696"/>
                  </a:lnTo>
                  <a:lnTo>
                    <a:pt x="2736" y="9769"/>
                  </a:lnTo>
                  <a:lnTo>
                    <a:pt x="2736" y="9867"/>
                  </a:lnTo>
                  <a:lnTo>
                    <a:pt x="2638" y="10355"/>
                  </a:lnTo>
                  <a:lnTo>
                    <a:pt x="2590" y="10429"/>
                  </a:lnTo>
                  <a:lnTo>
                    <a:pt x="2541" y="10502"/>
                  </a:lnTo>
                  <a:lnTo>
                    <a:pt x="2468" y="10526"/>
                  </a:lnTo>
                  <a:lnTo>
                    <a:pt x="2394" y="10551"/>
                  </a:lnTo>
                  <a:lnTo>
                    <a:pt x="2345" y="10551"/>
                  </a:lnTo>
                  <a:lnTo>
                    <a:pt x="2248" y="10502"/>
                  </a:lnTo>
                  <a:lnTo>
                    <a:pt x="2199" y="10429"/>
                  </a:lnTo>
                  <a:lnTo>
                    <a:pt x="2150" y="10355"/>
                  </a:lnTo>
                  <a:lnTo>
                    <a:pt x="2150" y="10258"/>
                  </a:lnTo>
                  <a:lnTo>
                    <a:pt x="2248" y="9769"/>
                  </a:lnTo>
                  <a:lnTo>
                    <a:pt x="2297" y="9672"/>
                  </a:lnTo>
                  <a:lnTo>
                    <a:pt x="2370" y="9598"/>
                  </a:lnTo>
                  <a:lnTo>
                    <a:pt x="2443" y="9574"/>
                  </a:lnTo>
                  <a:close/>
                  <a:moveTo>
                    <a:pt x="2297" y="10844"/>
                  </a:moveTo>
                  <a:lnTo>
                    <a:pt x="2394" y="10868"/>
                  </a:lnTo>
                  <a:lnTo>
                    <a:pt x="2468" y="10942"/>
                  </a:lnTo>
                  <a:lnTo>
                    <a:pt x="2516" y="11015"/>
                  </a:lnTo>
                  <a:lnTo>
                    <a:pt x="2516" y="11113"/>
                  </a:lnTo>
                  <a:lnTo>
                    <a:pt x="2492" y="11357"/>
                  </a:lnTo>
                  <a:lnTo>
                    <a:pt x="2468" y="11430"/>
                  </a:lnTo>
                  <a:lnTo>
                    <a:pt x="2419" y="11503"/>
                  </a:lnTo>
                  <a:lnTo>
                    <a:pt x="2345" y="11552"/>
                  </a:lnTo>
                  <a:lnTo>
                    <a:pt x="2248" y="11577"/>
                  </a:lnTo>
                  <a:lnTo>
                    <a:pt x="2223" y="11577"/>
                  </a:lnTo>
                  <a:lnTo>
                    <a:pt x="2126" y="11552"/>
                  </a:lnTo>
                  <a:lnTo>
                    <a:pt x="2052" y="11503"/>
                  </a:lnTo>
                  <a:lnTo>
                    <a:pt x="2028" y="11406"/>
                  </a:lnTo>
                  <a:lnTo>
                    <a:pt x="2003" y="11308"/>
                  </a:lnTo>
                  <a:lnTo>
                    <a:pt x="2028" y="11064"/>
                  </a:lnTo>
                  <a:lnTo>
                    <a:pt x="2052" y="10966"/>
                  </a:lnTo>
                  <a:lnTo>
                    <a:pt x="2126" y="10893"/>
                  </a:lnTo>
                  <a:lnTo>
                    <a:pt x="2199" y="10844"/>
                  </a:lnTo>
                  <a:close/>
                  <a:moveTo>
                    <a:pt x="6155" y="0"/>
                  </a:moveTo>
                  <a:lnTo>
                    <a:pt x="538" y="2858"/>
                  </a:lnTo>
                  <a:lnTo>
                    <a:pt x="416" y="2906"/>
                  </a:lnTo>
                  <a:lnTo>
                    <a:pt x="318" y="3004"/>
                  </a:lnTo>
                  <a:lnTo>
                    <a:pt x="221" y="3102"/>
                  </a:lnTo>
                  <a:lnTo>
                    <a:pt x="147" y="3224"/>
                  </a:lnTo>
                  <a:lnTo>
                    <a:pt x="74" y="3322"/>
                  </a:lnTo>
                  <a:lnTo>
                    <a:pt x="25" y="3444"/>
                  </a:lnTo>
                  <a:lnTo>
                    <a:pt x="1" y="3566"/>
                  </a:lnTo>
                  <a:lnTo>
                    <a:pt x="1" y="3688"/>
                  </a:lnTo>
                  <a:lnTo>
                    <a:pt x="1" y="15924"/>
                  </a:lnTo>
                  <a:lnTo>
                    <a:pt x="1" y="16046"/>
                  </a:lnTo>
                  <a:lnTo>
                    <a:pt x="50" y="16119"/>
                  </a:lnTo>
                  <a:lnTo>
                    <a:pt x="98" y="16193"/>
                  </a:lnTo>
                  <a:lnTo>
                    <a:pt x="172" y="16241"/>
                  </a:lnTo>
                  <a:lnTo>
                    <a:pt x="245" y="16266"/>
                  </a:lnTo>
                  <a:lnTo>
                    <a:pt x="343" y="16290"/>
                  </a:lnTo>
                  <a:lnTo>
                    <a:pt x="465" y="16266"/>
                  </a:lnTo>
                  <a:lnTo>
                    <a:pt x="563" y="16217"/>
                  </a:lnTo>
                  <a:lnTo>
                    <a:pt x="6155" y="13360"/>
                  </a:lnTo>
                  <a:lnTo>
                    <a:pt x="6155" y="5813"/>
                  </a:lnTo>
                  <a:lnTo>
                    <a:pt x="6009" y="5813"/>
                  </a:lnTo>
                  <a:lnTo>
                    <a:pt x="5936" y="5764"/>
                  </a:lnTo>
                  <a:lnTo>
                    <a:pt x="5887" y="5691"/>
                  </a:lnTo>
                  <a:lnTo>
                    <a:pt x="5862" y="5593"/>
                  </a:lnTo>
                  <a:lnTo>
                    <a:pt x="5887" y="5495"/>
                  </a:lnTo>
                  <a:lnTo>
                    <a:pt x="5936" y="5422"/>
                  </a:lnTo>
                  <a:lnTo>
                    <a:pt x="6009" y="5373"/>
                  </a:lnTo>
                  <a:lnTo>
                    <a:pt x="6082" y="5349"/>
                  </a:lnTo>
                  <a:lnTo>
                    <a:pt x="6155" y="5324"/>
                  </a:lnTo>
                  <a:lnTo>
                    <a:pt x="61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p:nvPr/>
          </p:nvSpPr>
          <p:spPr>
            <a:xfrm>
              <a:off x="4253250" y="298550"/>
              <a:ext cx="153900" cy="406675"/>
            </a:xfrm>
            <a:custGeom>
              <a:avLst/>
              <a:gdLst/>
              <a:ahLst/>
              <a:cxnLst/>
              <a:rect l="l" t="t" r="r" b="b"/>
              <a:pathLst>
                <a:path w="6156" h="16267" extrusionOk="0">
                  <a:moveTo>
                    <a:pt x="3713" y="4348"/>
                  </a:moveTo>
                  <a:lnTo>
                    <a:pt x="3737" y="4373"/>
                  </a:lnTo>
                  <a:lnTo>
                    <a:pt x="3786" y="4397"/>
                  </a:lnTo>
                  <a:lnTo>
                    <a:pt x="3811" y="4421"/>
                  </a:lnTo>
                  <a:lnTo>
                    <a:pt x="3835" y="4544"/>
                  </a:lnTo>
                  <a:lnTo>
                    <a:pt x="3811" y="4666"/>
                  </a:lnTo>
                  <a:lnTo>
                    <a:pt x="3737" y="4812"/>
                  </a:lnTo>
                  <a:lnTo>
                    <a:pt x="3224" y="5716"/>
                  </a:lnTo>
                  <a:lnTo>
                    <a:pt x="3762" y="6009"/>
                  </a:lnTo>
                  <a:lnTo>
                    <a:pt x="3786" y="6033"/>
                  </a:lnTo>
                  <a:lnTo>
                    <a:pt x="3811" y="6082"/>
                  </a:lnTo>
                  <a:lnTo>
                    <a:pt x="3835" y="6180"/>
                  </a:lnTo>
                  <a:lnTo>
                    <a:pt x="3811" y="6326"/>
                  </a:lnTo>
                  <a:lnTo>
                    <a:pt x="3762" y="6473"/>
                  </a:lnTo>
                  <a:lnTo>
                    <a:pt x="3664" y="6595"/>
                  </a:lnTo>
                  <a:lnTo>
                    <a:pt x="3566" y="6668"/>
                  </a:lnTo>
                  <a:lnTo>
                    <a:pt x="3444" y="6717"/>
                  </a:lnTo>
                  <a:lnTo>
                    <a:pt x="3395" y="6717"/>
                  </a:lnTo>
                  <a:lnTo>
                    <a:pt x="3371" y="6693"/>
                  </a:lnTo>
                  <a:lnTo>
                    <a:pt x="2834" y="6400"/>
                  </a:lnTo>
                  <a:lnTo>
                    <a:pt x="2321" y="7303"/>
                  </a:lnTo>
                  <a:lnTo>
                    <a:pt x="2223" y="7426"/>
                  </a:lnTo>
                  <a:lnTo>
                    <a:pt x="2125" y="7499"/>
                  </a:lnTo>
                  <a:lnTo>
                    <a:pt x="2003" y="7548"/>
                  </a:lnTo>
                  <a:lnTo>
                    <a:pt x="1954" y="7548"/>
                  </a:lnTo>
                  <a:lnTo>
                    <a:pt x="1930" y="7523"/>
                  </a:lnTo>
                  <a:lnTo>
                    <a:pt x="1881" y="7499"/>
                  </a:lnTo>
                  <a:lnTo>
                    <a:pt x="1857" y="7450"/>
                  </a:lnTo>
                  <a:lnTo>
                    <a:pt x="1832" y="7352"/>
                  </a:lnTo>
                  <a:lnTo>
                    <a:pt x="1857" y="7206"/>
                  </a:lnTo>
                  <a:lnTo>
                    <a:pt x="1930" y="7059"/>
                  </a:lnTo>
                  <a:lnTo>
                    <a:pt x="2443" y="6156"/>
                  </a:lnTo>
                  <a:lnTo>
                    <a:pt x="1906" y="5862"/>
                  </a:lnTo>
                  <a:lnTo>
                    <a:pt x="1881" y="5838"/>
                  </a:lnTo>
                  <a:lnTo>
                    <a:pt x="1857" y="5789"/>
                  </a:lnTo>
                  <a:lnTo>
                    <a:pt x="1832" y="5691"/>
                  </a:lnTo>
                  <a:lnTo>
                    <a:pt x="1857" y="5569"/>
                  </a:lnTo>
                  <a:lnTo>
                    <a:pt x="1906" y="5423"/>
                  </a:lnTo>
                  <a:lnTo>
                    <a:pt x="2003" y="5301"/>
                  </a:lnTo>
                  <a:lnTo>
                    <a:pt x="2101" y="5203"/>
                  </a:lnTo>
                  <a:lnTo>
                    <a:pt x="2223" y="5179"/>
                  </a:lnTo>
                  <a:lnTo>
                    <a:pt x="2272" y="5179"/>
                  </a:lnTo>
                  <a:lnTo>
                    <a:pt x="2296" y="5203"/>
                  </a:lnTo>
                  <a:lnTo>
                    <a:pt x="2834" y="5496"/>
                  </a:lnTo>
                  <a:lnTo>
                    <a:pt x="3347" y="4592"/>
                  </a:lnTo>
                  <a:lnTo>
                    <a:pt x="3444" y="4470"/>
                  </a:lnTo>
                  <a:lnTo>
                    <a:pt x="3542" y="4373"/>
                  </a:lnTo>
                  <a:lnTo>
                    <a:pt x="3664" y="4348"/>
                  </a:lnTo>
                  <a:close/>
                  <a:moveTo>
                    <a:pt x="3176" y="7303"/>
                  </a:moveTo>
                  <a:lnTo>
                    <a:pt x="3249" y="7328"/>
                  </a:lnTo>
                  <a:lnTo>
                    <a:pt x="3322" y="7401"/>
                  </a:lnTo>
                  <a:lnTo>
                    <a:pt x="3371" y="7474"/>
                  </a:lnTo>
                  <a:lnTo>
                    <a:pt x="3420" y="7743"/>
                  </a:lnTo>
                  <a:lnTo>
                    <a:pt x="3420" y="7841"/>
                  </a:lnTo>
                  <a:lnTo>
                    <a:pt x="3371" y="7914"/>
                  </a:lnTo>
                  <a:lnTo>
                    <a:pt x="3298" y="7987"/>
                  </a:lnTo>
                  <a:lnTo>
                    <a:pt x="3224" y="8012"/>
                  </a:lnTo>
                  <a:lnTo>
                    <a:pt x="3102" y="8012"/>
                  </a:lnTo>
                  <a:lnTo>
                    <a:pt x="3029" y="7963"/>
                  </a:lnTo>
                  <a:lnTo>
                    <a:pt x="2956" y="7914"/>
                  </a:lnTo>
                  <a:lnTo>
                    <a:pt x="2931" y="7816"/>
                  </a:lnTo>
                  <a:lnTo>
                    <a:pt x="2883" y="7596"/>
                  </a:lnTo>
                  <a:lnTo>
                    <a:pt x="2883" y="7499"/>
                  </a:lnTo>
                  <a:lnTo>
                    <a:pt x="2907" y="7426"/>
                  </a:lnTo>
                  <a:lnTo>
                    <a:pt x="2980" y="7352"/>
                  </a:lnTo>
                  <a:lnTo>
                    <a:pt x="3078" y="7303"/>
                  </a:lnTo>
                  <a:close/>
                  <a:moveTo>
                    <a:pt x="3249" y="8354"/>
                  </a:moveTo>
                  <a:lnTo>
                    <a:pt x="3347" y="8378"/>
                  </a:lnTo>
                  <a:lnTo>
                    <a:pt x="3444" y="8427"/>
                  </a:lnTo>
                  <a:lnTo>
                    <a:pt x="3493" y="8500"/>
                  </a:lnTo>
                  <a:lnTo>
                    <a:pt x="3518" y="8598"/>
                  </a:lnTo>
                  <a:lnTo>
                    <a:pt x="3542" y="9013"/>
                  </a:lnTo>
                  <a:lnTo>
                    <a:pt x="3518" y="9111"/>
                  </a:lnTo>
                  <a:lnTo>
                    <a:pt x="3518" y="9208"/>
                  </a:lnTo>
                  <a:lnTo>
                    <a:pt x="3469" y="9282"/>
                  </a:lnTo>
                  <a:lnTo>
                    <a:pt x="3371" y="9331"/>
                  </a:lnTo>
                  <a:lnTo>
                    <a:pt x="3273" y="9355"/>
                  </a:lnTo>
                  <a:lnTo>
                    <a:pt x="3176" y="9331"/>
                  </a:lnTo>
                  <a:lnTo>
                    <a:pt x="3102" y="9282"/>
                  </a:lnTo>
                  <a:lnTo>
                    <a:pt x="3054" y="9184"/>
                  </a:lnTo>
                  <a:lnTo>
                    <a:pt x="3029" y="9086"/>
                  </a:lnTo>
                  <a:lnTo>
                    <a:pt x="3054" y="9013"/>
                  </a:lnTo>
                  <a:lnTo>
                    <a:pt x="3029" y="8622"/>
                  </a:lnTo>
                  <a:lnTo>
                    <a:pt x="3054" y="8525"/>
                  </a:lnTo>
                  <a:lnTo>
                    <a:pt x="3102" y="8451"/>
                  </a:lnTo>
                  <a:lnTo>
                    <a:pt x="3176" y="8378"/>
                  </a:lnTo>
                  <a:lnTo>
                    <a:pt x="3249" y="8354"/>
                  </a:lnTo>
                  <a:close/>
                  <a:moveTo>
                    <a:pt x="3249" y="9648"/>
                  </a:moveTo>
                  <a:lnTo>
                    <a:pt x="3347" y="9697"/>
                  </a:lnTo>
                  <a:lnTo>
                    <a:pt x="3420" y="9746"/>
                  </a:lnTo>
                  <a:lnTo>
                    <a:pt x="3469" y="9843"/>
                  </a:lnTo>
                  <a:lnTo>
                    <a:pt x="3469" y="9941"/>
                  </a:lnTo>
                  <a:lnTo>
                    <a:pt x="3347" y="10454"/>
                  </a:lnTo>
                  <a:lnTo>
                    <a:pt x="3322" y="10527"/>
                  </a:lnTo>
                  <a:lnTo>
                    <a:pt x="3273" y="10576"/>
                  </a:lnTo>
                  <a:lnTo>
                    <a:pt x="3200" y="10601"/>
                  </a:lnTo>
                  <a:lnTo>
                    <a:pt x="3127" y="10625"/>
                  </a:lnTo>
                  <a:lnTo>
                    <a:pt x="3054" y="10625"/>
                  </a:lnTo>
                  <a:lnTo>
                    <a:pt x="2956" y="10576"/>
                  </a:lnTo>
                  <a:lnTo>
                    <a:pt x="2907" y="10503"/>
                  </a:lnTo>
                  <a:lnTo>
                    <a:pt x="2883" y="10405"/>
                  </a:lnTo>
                  <a:lnTo>
                    <a:pt x="2883" y="10307"/>
                  </a:lnTo>
                  <a:lnTo>
                    <a:pt x="2980" y="9868"/>
                  </a:lnTo>
                  <a:lnTo>
                    <a:pt x="3005" y="9770"/>
                  </a:lnTo>
                  <a:lnTo>
                    <a:pt x="3078" y="9697"/>
                  </a:lnTo>
                  <a:lnTo>
                    <a:pt x="3151" y="9648"/>
                  </a:lnTo>
                  <a:close/>
                  <a:moveTo>
                    <a:pt x="2858" y="10869"/>
                  </a:moveTo>
                  <a:lnTo>
                    <a:pt x="2931" y="10894"/>
                  </a:lnTo>
                  <a:lnTo>
                    <a:pt x="3005" y="10967"/>
                  </a:lnTo>
                  <a:lnTo>
                    <a:pt x="3054" y="11040"/>
                  </a:lnTo>
                  <a:lnTo>
                    <a:pt x="3078" y="11138"/>
                  </a:lnTo>
                  <a:lnTo>
                    <a:pt x="3029" y="11236"/>
                  </a:lnTo>
                  <a:lnTo>
                    <a:pt x="2907" y="11480"/>
                  </a:lnTo>
                  <a:lnTo>
                    <a:pt x="2736" y="11700"/>
                  </a:lnTo>
                  <a:lnTo>
                    <a:pt x="2663" y="11748"/>
                  </a:lnTo>
                  <a:lnTo>
                    <a:pt x="2565" y="11773"/>
                  </a:lnTo>
                  <a:lnTo>
                    <a:pt x="2467" y="11773"/>
                  </a:lnTo>
                  <a:lnTo>
                    <a:pt x="2394" y="11724"/>
                  </a:lnTo>
                  <a:lnTo>
                    <a:pt x="2345" y="11651"/>
                  </a:lnTo>
                  <a:lnTo>
                    <a:pt x="2321" y="11577"/>
                  </a:lnTo>
                  <a:lnTo>
                    <a:pt x="2321" y="11480"/>
                  </a:lnTo>
                  <a:lnTo>
                    <a:pt x="2370" y="11382"/>
                  </a:lnTo>
                  <a:lnTo>
                    <a:pt x="2492" y="11211"/>
                  </a:lnTo>
                  <a:lnTo>
                    <a:pt x="2614" y="11016"/>
                  </a:lnTo>
                  <a:lnTo>
                    <a:pt x="2663" y="10918"/>
                  </a:lnTo>
                  <a:lnTo>
                    <a:pt x="2760" y="10894"/>
                  </a:lnTo>
                  <a:lnTo>
                    <a:pt x="2858" y="10869"/>
                  </a:lnTo>
                  <a:close/>
                  <a:moveTo>
                    <a:pt x="2028" y="11846"/>
                  </a:moveTo>
                  <a:lnTo>
                    <a:pt x="2101" y="11871"/>
                  </a:lnTo>
                  <a:lnTo>
                    <a:pt x="2174" y="11944"/>
                  </a:lnTo>
                  <a:lnTo>
                    <a:pt x="2223" y="12041"/>
                  </a:lnTo>
                  <a:lnTo>
                    <a:pt x="2223" y="12115"/>
                  </a:lnTo>
                  <a:lnTo>
                    <a:pt x="2174" y="12212"/>
                  </a:lnTo>
                  <a:lnTo>
                    <a:pt x="2125" y="12286"/>
                  </a:lnTo>
                  <a:lnTo>
                    <a:pt x="1881" y="12432"/>
                  </a:lnTo>
                  <a:lnTo>
                    <a:pt x="1661" y="12554"/>
                  </a:lnTo>
                  <a:lnTo>
                    <a:pt x="1539" y="12579"/>
                  </a:lnTo>
                  <a:lnTo>
                    <a:pt x="1490" y="12554"/>
                  </a:lnTo>
                  <a:lnTo>
                    <a:pt x="1417" y="12530"/>
                  </a:lnTo>
                  <a:lnTo>
                    <a:pt x="1368" y="12481"/>
                  </a:lnTo>
                  <a:lnTo>
                    <a:pt x="1319" y="12432"/>
                  </a:lnTo>
                  <a:lnTo>
                    <a:pt x="1295" y="12335"/>
                  </a:lnTo>
                  <a:lnTo>
                    <a:pt x="1319" y="12237"/>
                  </a:lnTo>
                  <a:lnTo>
                    <a:pt x="1368" y="12164"/>
                  </a:lnTo>
                  <a:lnTo>
                    <a:pt x="1442" y="12115"/>
                  </a:lnTo>
                  <a:lnTo>
                    <a:pt x="1637" y="11993"/>
                  </a:lnTo>
                  <a:lnTo>
                    <a:pt x="1832" y="11871"/>
                  </a:lnTo>
                  <a:lnTo>
                    <a:pt x="1930" y="11846"/>
                  </a:lnTo>
                  <a:close/>
                  <a:moveTo>
                    <a:pt x="831" y="12335"/>
                  </a:moveTo>
                  <a:lnTo>
                    <a:pt x="929" y="12383"/>
                  </a:lnTo>
                  <a:lnTo>
                    <a:pt x="1002" y="12432"/>
                  </a:lnTo>
                  <a:lnTo>
                    <a:pt x="1026" y="12530"/>
                  </a:lnTo>
                  <a:lnTo>
                    <a:pt x="1026" y="12628"/>
                  </a:lnTo>
                  <a:lnTo>
                    <a:pt x="1002" y="12701"/>
                  </a:lnTo>
                  <a:lnTo>
                    <a:pt x="929" y="12774"/>
                  </a:lnTo>
                  <a:lnTo>
                    <a:pt x="855" y="12823"/>
                  </a:lnTo>
                  <a:lnTo>
                    <a:pt x="318" y="12896"/>
                  </a:lnTo>
                  <a:lnTo>
                    <a:pt x="294" y="12896"/>
                  </a:lnTo>
                  <a:lnTo>
                    <a:pt x="220" y="12872"/>
                  </a:lnTo>
                  <a:lnTo>
                    <a:pt x="147" y="12823"/>
                  </a:lnTo>
                  <a:lnTo>
                    <a:pt x="74" y="12774"/>
                  </a:lnTo>
                  <a:lnTo>
                    <a:pt x="49" y="12676"/>
                  </a:lnTo>
                  <a:lnTo>
                    <a:pt x="74" y="12579"/>
                  </a:lnTo>
                  <a:lnTo>
                    <a:pt x="123" y="12506"/>
                  </a:lnTo>
                  <a:lnTo>
                    <a:pt x="196" y="12432"/>
                  </a:lnTo>
                  <a:lnTo>
                    <a:pt x="269" y="12408"/>
                  </a:lnTo>
                  <a:lnTo>
                    <a:pt x="733" y="12335"/>
                  </a:lnTo>
                  <a:close/>
                  <a:moveTo>
                    <a:pt x="5691" y="1"/>
                  </a:moveTo>
                  <a:lnTo>
                    <a:pt x="5593" y="50"/>
                  </a:lnTo>
                  <a:lnTo>
                    <a:pt x="1" y="2907"/>
                  </a:lnTo>
                  <a:lnTo>
                    <a:pt x="1" y="16267"/>
                  </a:lnTo>
                  <a:lnTo>
                    <a:pt x="5618" y="13409"/>
                  </a:lnTo>
                  <a:lnTo>
                    <a:pt x="5740" y="13360"/>
                  </a:lnTo>
                  <a:lnTo>
                    <a:pt x="5838" y="13263"/>
                  </a:lnTo>
                  <a:lnTo>
                    <a:pt x="5935" y="13165"/>
                  </a:lnTo>
                  <a:lnTo>
                    <a:pt x="6009" y="13067"/>
                  </a:lnTo>
                  <a:lnTo>
                    <a:pt x="6082" y="12945"/>
                  </a:lnTo>
                  <a:lnTo>
                    <a:pt x="6131" y="12823"/>
                  </a:lnTo>
                  <a:lnTo>
                    <a:pt x="6155" y="12701"/>
                  </a:lnTo>
                  <a:lnTo>
                    <a:pt x="6155" y="12579"/>
                  </a:lnTo>
                  <a:lnTo>
                    <a:pt x="6155" y="343"/>
                  </a:lnTo>
                  <a:lnTo>
                    <a:pt x="6155" y="221"/>
                  </a:lnTo>
                  <a:lnTo>
                    <a:pt x="6106" y="147"/>
                  </a:lnTo>
                  <a:lnTo>
                    <a:pt x="6058" y="74"/>
                  </a:lnTo>
                  <a:lnTo>
                    <a:pt x="5984" y="25"/>
                  </a:lnTo>
                  <a:lnTo>
                    <a:pt x="59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 Placeholder 2">
            <a:extLst>
              <a:ext uri="{FF2B5EF4-FFF2-40B4-BE49-F238E27FC236}">
                <a16:creationId xmlns:a16="http://schemas.microsoft.com/office/drawing/2014/main" id="{7CD95CE9-C211-5A6A-047A-36DF65EF4A1C}"/>
              </a:ext>
            </a:extLst>
          </p:cNvPr>
          <p:cNvSpPr>
            <a:spLocks noGrp="1"/>
          </p:cNvSpPr>
          <p:nvPr>
            <p:ph type="body" idx="1"/>
          </p:nvPr>
        </p:nvSpPr>
        <p:spPr>
          <a:xfrm>
            <a:off x="1576275" y="1289682"/>
            <a:ext cx="6974766" cy="3724019"/>
          </a:xfrm>
        </p:spPr>
        <p:txBody>
          <a:bodyPr/>
          <a:lstStyle/>
          <a:p>
            <a:pPr marL="88900" indent="0">
              <a:buNone/>
            </a:pPr>
            <a:r>
              <a:rPr lang="en-US" sz="1200" b="1" dirty="0"/>
              <a:t>What is Accuracy, Precision, Recall and F1 Score?</a:t>
            </a:r>
          </a:p>
          <a:p>
            <a:pPr marL="88900" indent="0">
              <a:buNone/>
            </a:pPr>
            <a:r>
              <a:rPr lang="en-US" sz="1200" b="1" dirty="0"/>
              <a:t>Accuracy</a:t>
            </a:r>
          </a:p>
          <a:p>
            <a:pPr marL="88900" indent="0">
              <a:buNone/>
            </a:pPr>
            <a:r>
              <a:rPr lang="en-US" sz="1200" dirty="0"/>
              <a:t>Accuracy is the most common metric to be used in everyday talk. Accuracy answers the question “Out of all the predictions we made, how many were true?”</a:t>
            </a:r>
          </a:p>
          <a:p>
            <a:pPr marL="88900" indent="0">
              <a:buNone/>
            </a:pPr>
            <a:r>
              <a:rPr lang="en-US" sz="1200" b="1" dirty="0"/>
              <a:t>Precision </a:t>
            </a:r>
          </a:p>
          <a:p>
            <a:pPr marL="88900" indent="0">
              <a:buNone/>
            </a:pPr>
            <a:r>
              <a:rPr lang="en-US" sz="1200" dirty="0"/>
              <a:t>Precision is a metric that gives you the proportion of true positives to the amount of total positives that the model predicts. It answers the question “Out of all the positive predictions we made, how many were true?”</a:t>
            </a:r>
          </a:p>
          <a:p>
            <a:pPr marL="88900" indent="0">
              <a:buNone/>
            </a:pPr>
            <a:r>
              <a:rPr lang="en-US" sz="1200" b="1" dirty="0"/>
              <a:t>Recall </a:t>
            </a:r>
          </a:p>
          <a:p>
            <a:pPr marL="88900" indent="0">
              <a:buNone/>
            </a:pPr>
            <a:r>
              <a:rPr lang="en-US" sz="1200" dirty="0"/>
              <a:t>Recall  focuses on how good the model is at finding all the positives. Recall is also called true positive rate and answers the question “Out of all the data points that should be predicted as true, how many did we correctly predict as true?”</a:t>
            </a:r>
          </a:p>
          <a:p>
            <a:pPr marL="88900" indent="0">
              <a:buNone/>
            </a:pPr>
            <a:r>
              <a:rPr lang="en-US" sz="1200" b="1" dirty="0"/>
              <a:t>F1 Score</a:t>
            </a:r>
          </a:p>
          <a:p>
            <a:pPr marL="88900" indent="0">
              <a:buNone/>
            </a:pPr>
            <a:r>
              <a:rPr lang="en-US" sz="1200" dirty="0"/>
              <a:t>F1 Score is a measure that combines recall and precision. As we have seen there is a trade-off between precision and recall, F1 can therefore be used to measure how effectively our models make that trade-off.</a:t>
            </a:r>
          </a:p>
        </p:txBody>
      </p:sp>
    </p:spTree>
    <p:extLst>
      <p:ext uri="{BB962C8B-B14F-4D97-AF65-F5344CB8AC3E}">
        <p14:creationId xmlns:p14="http://schemas.microsoft.com/office/powerpoint/2010/main" val="20927575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5"/>
          <p:cNvSpPr txBox="1">
            <a:spLocks noGrp="1"/>
          </p:cNvSpPr>
          <p:nvPr>
            <p:ph type="title"/>
          </p:nvPr>
        </p:nvSpPr>
        <p:spPr>
          <a:xfrm>
            <a:off x="1182200" y="393475"/>
            <a:ext cx="6739500" cy="80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ANALYSIS</a:t>
            </a:r>
            <a:endParaRPr dirty="0"/>
          </a:p>
        </p:txBody>
      </p:sp>
      <p:sp>
        <p:nvSpPr>
          <p:cNvPr id="100" name="Google Shape;100;p15"/>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21</a:t>
            </a:fld>
            <a:endParaRPr/>
          </a:p>
        </p:txBody>
      </p:sp>
      <p:grpSp>
        <p:nvGrpSpPr>
          <p:cNvPr id="101" name="Google Shape;101;p15"/>
          <p:cNvGrpSpPr/>
          <p:nvPr/>
        </p:nvGrpSpPr>
        <p:grpSpPr>
          <a:xfrm>
            <a:off x="8160827" y="631951"/>
            <a:ext cx="390214" cy="329725"/>
            <a:chOff x="3918650" y="293075"/>
            <a:chExt cx="488500" cy="412775"/>
          </a:xfrm>
        </p:grpSpPr>
        <p:sp>
          <p:nvSpPr>
            <p:cNvPr id="102" name="Google Shape;102;p15"/>
            <p:cNvSpPr/>
            <p:nvPr/>
          </p:nvSpPr>
          <p:spPr>
            <a:xfrm>
              <a:off x="4085350" y="293675"/>
              <a:ext cx="154500" cy="412175"/>
            </a:xfrm>
            <a:custGeom>
              <a:avLst/>
              <a:gdLst/>
              <a:ahLst/>
              <a:cxnLst/>
              <a:rect l="l" t="t" r="r" b="b"/>
              <a:pathLst>
                <a:path w="6180" h="16487" extrusionOk="0">
                  <a:moveTo>
                    <a:pt x="709" y="5496"/>
                  </a:moveTo>
                  <a:lnTo>
                    <a:pt x="806" y="5520"/>
                  </a:lnTo>
                  <a:lnTo>
                    <a:pt x="1050" y="5667"/>
                  </a:lnTo>
                  <a:lnTo>
                    <a:pt x="1270" y="5813"/>
                  </a:lnTo>
                  <a:lnTo>
                    <a:pt x="1344" y="5886"/>
                  </a:lnTo>
                  <a:lnTo>
                    <a:pt x="1368" y="5984"/>
                  </a:lnTo>
                  <a:lnTo>
                    <a:pt x="1344" y="6082"/>
                  </a:lnTo>
                  <a:lnTo>
                    <a:pt x="1319" y="6155"/>
                  </a:lnTo>
                  <a:lnTo>
                    <a:pt x="1221" y="6228"/>
                  </a:lnTo>
                  <a:lnTo>
                    <a:pt x="1124" y="6253"/>
                  </a:lnTo>
                  <a:lnTo>
                    <a:pt x="1050" y="6228"/>
                  </a:lnTo>
                  <a:lnTo>
                    <a:pt x="977" y="6204"/>
                  </a:lnTo>
                  <a:lnTo>
                    <a:pt x="782" y="6082"/>
                  </a:lnTo>
                  <a:lnTo>
                    <a:pt x="586" y="5960"/>
                  </a:lnTo>
                  <a:lnTo>
                    <a:pt x="513" y="5911"/>
                  </a:lnTo>
                  <a:lnTo>
                    <a:pt x="464" y="5838"/>
                  </a:lnTo>
                  <a:lnTo>
                    <a:pt x="464" y="5740"/>
                  </a:lnTo>
                  <a:lnTo>
                    <a:pt x="489" y="5642"/>
                  </a:lnTo>
                  <a:lnTo>
                    <a:pt x="538" y="5569"/>
                  </a:lnTo>
                  <a:lnTo>
                    <a:pt x="611" y="5520"/>
                  </a:lnTo>
                  <a:lnTo>
                    <a:pt x="709" y="5496"/>
                  </a:lnTo>
                  <a:close/>
                  <a:moveTo>
                    <a:pt x="1685" y="6351"/>
                  </a:moveTo>
                  <a:lnTo>
                    <a:pt x="1783" y="6375"/>
                  </a:lnTo>
                  <a:lnTo>
                    <a:pt x="1856" y="6448"/>
                  </a:lnTo>
                  <a:lnTo>
                    <a:pt x="2003" y="6668"/>
                  </a:lnTo>
                  <a:lnTo>
                    <a:pt x="2125" y="6888"/>
                  </a:lnTo>
                  <a:lnTo>
                    <a:pt x="2150" y="6986"/>
                  </a:lnTo>
                  <a:lnTo>
                    <a:pt x="2150" y="7083"/>
                  </a:lnTo>
                  <a:lnTo>
                    <a:pt x="2101" y="7156"/>
                  </a:lnTo>
                  <a:lnTo>
                    <a:pt x="2027" y="7230"/>
                  </a:lnTo>
                  <a:lnTo>
                    <a:pt x="1979" y="7254"/>
                  </a:lnTo>
                  <a:lnTo>
                    <a:pt x="1856" y="7254"/>
                  </a:lnTo>
                  <a:lnTo>
                    <a:pt x="1783" y="7230"/>
                  </a:lnTo>
                  <a:lnTo>
                    <a:pt x="1734" y="7181"/>
                  </a:lnTo>
                  <a:lnTo>
                    <a:pt x="1685" y="7132"/>
                  </a:lnTo>
                  <a:lnTo>
                    <a:pt x="1441" y="6741"/>
                  </a:lnTo>
                  <a:lnTo>
                    <a:pt x="1417" y="6644"/>
                  </a:lnTo>
                  <a:lnTo>
                    <a:pt x="1417" y="6546"/>
                  </a:lnTo>
                  <a:lnTo>
                    <a:pt x="1441" y="6448"/>
                  </a:lnTo>
                  <a:lnTo>
                    <a:pt x="1515" y="6399"/>
                  </a:lnTo>
                  <a:lnTo>
                    <a:pt x="1612" y="6351"/>
                  </a:lnTo>
                  <a:close/>
                  <a:moveTo>
                    <a:pt x="2247" y="7498"/>
                  </a:moveTo>
                  <a:lnTo>
                    <a:pt x="2345" y="7523"/>
                  </a:lnTo>
                  <a:lnTo>
                    <a:pt x="2418" y="7572"/>
                  </a:lnTo>
                  <a:lnTo>
                    <a:pt x="2467" y="7645"/>
                  </a:lnTo>
                  <a:lnTo>
                    <a:pt x="2662" y="8109"/>
                  </a:lnTo>
                  <a:lnTo>
                    <a:pt x="2662" y="8207"/>
                  </a:lnTo>
                  <a:lnTo>
                    <a:pt x="2638" y="8304"/>
                  </a:lnTo>
                  <a:lnTo>
                    <a:pt x="2589" y="8378"/>
                  </a:lnTo>
                  <a:lnTo>
                    <a:pt x="2516" y="8426"/>
                  </a:lnTo>
                  <a:lnTo>
                    <a:pt x="2418" y="8451"/>
                  </a:lnTo>
                  <a:lnTo>
                    <a:pt x="2345" y="8426"/>
                  </a:lnTo>
                  <a:lnTo>
                    <a:pt x="2272" y="8402"/>
                  </a:lnTo>
                  <a:lnTo>
                    <a:pt x="2223" y="8353"/>
                  </a:lnTo>
                  <a:lnTo>
                    <a:pt x="2198" y="8280"/>
                  </a:lnTo>
                  <a:lnTo>
                    <a:pt x="2027" y="7840"/>
                  </a:lnTo>
                  <a:lnTo>
                    <a:pt x="2003" y="7743"/>
                  </a:lnTo>
                  <a:lnTo>
                    <a:pt x="2027" y="7645"/>
                  </a:lnTo>
                  <a:lnTo>
                    <a:pt x="2076" y="7572"/>
                  </a:lnTo>
                  <a:lnTo>
                    <a:pt x="2150" y="7523"/>
                  </a:lnTo>
                  <a:lnTo>
                    <a:pt x="2247" y="7498"/>
                  </a:lnTo>
                  <a:close/>
                  <a:moveTo>
                    <a:pt x="2711" y="8720"/>
                  </a:moveTo>
                  <a:lnTo>
                    <a:pt x="2785" y="8744"/>
                  </a:lnTo>
                  <a:lnTo>
                    <a:pt x="2858" y="8793"/>
                  </a:lnTo>
                  <a:lnTo>
                    <a:pt x="2907" y="8866"/>
                  </a:lnTo>
                  <a:lnTo>
                    <a:pt x="3078" y="9355"/>
                  </a:lnTo>
                  <a:lnTo>
                    <a:pt x="3102" y="9452"/>
                  </a:lnTo>
                  <a:lnTo>
                    <a:pt x="3078" y="9526"/>
                  </a:lnTo>
                  <a:lnTo>
                    <a:pt x="3004" y="9599"/>
                  </a:lnTo>
                  <a:lnTo>
                    <a:pt x="2931" y="9648"/>
                  </a:lnTo>
                  <a:lnTo>
                    <a:pt x="2858" y="9672"/>
                  </a:lnTo>
                  <a:lnTo>
                    <a:pt x="2785" y="9672"/>
                  </a:lnTo>
                  <a:lnTo>
                    <a:pt x="2711" y="9623"/>
                  </a:lnTo>
                  <a:lnTo>
                    <a:pt x="2662" y="9574"/>
                  </a:lnTo>
                  <a:lnTo>
                    <a:pt x="2614" y="9501"/>
                  </a:lnTo>
                  <a:lnTo>
                    <a:pt x="2467" y="9037"/>
                  </a:lnTo>
                  <a:lnTo>
                    <a:pt x="2443" y="8939"/>
                  </a:lnTo>
                  <a:lnTo>
                    <a:pt x="2467" y="8842"/>
                  </a:lnTo>
                  <a:lnTo>
                    <a:pt x="2516" y="8768"/>
                  </a:lnTo>
                  <a:lnTo>
                    <a:pt x="2614" y="8720"/>
                  </a:lnTo>
                  <a:close/>
                  <a:moveTo>
                    <a:pt x="3224" y="9941"/>
                  </a:moveTo>
                  <a:lnTo>
                    <a:pt x="3297" y="10014"/>
                  </a:lnTo>
                  <a:lnTo>
                    <a:pt x="3346" y="10087"/>
                  </a:lnTo>
                  <a:lnTo>
                    <a:pt x="3542" y="10527"/>
                  </a:lnTo>
                  <a:lnTo>
                    <a:pt x="3566" y="10625"/>
                  </a:lnTo>
                  <a:lnTo>
                    <a:pt x="3566" y="10722"/>
                  </a:lnTo>
                  <a:lnTo>
                    <a:pt x="3517" y="10796"/>
                  </a:lnTo>
                  <a:lnTo>
                    <a:pt x="3444" y="10844"/>
                  </a:lnTo>
                  <a:lnTo>
                    <a:pt x="3322" y="10869"/>
                  </a:lnTo>
                  <a:lnTo>
                    <a:pt x="3273" y="10869"/>
                  </a:lnTo>
                  <a:lnTo>
                    <a:pt x="3200" y="10844"/>
                  </a:lnTo>
                  <a:lnTo>
                    <a:pt x="3151" y="10796"/>
                  </a:lnTo>
                  <a:lnTo>
                    <a:pt x="3102" y="10747"/>
                  </a:lnTo>
                  <a:lnTo>
                    <a:pt x="2907" y="10258"/>
                  </a:lnTo>
                  <a:lnTo>
                    <a:pt x="2882" y="10161"/>
                  </a:lnTo>
                  <a:lnTo>
                    <a:pt x="2907" y="10087"/>
                  </a:lnTo>
                  <a:lnTo>
                    <a:pt x="2955" y="10014"/>
                  </a:lnTo>
                  <a:lnTo>
                    <a:pt x="3029" y="9941"/>
                  </a:lnTo>
                  <a:close/>
                  <a:moveTo>
                    <a:pt x="3761" y="11089"/>
                  </a:moveTo>
                  <a:lnTo>
                    <a:pt x="3835" y="11137"/>
                  </a:lnTo>
                  <a:lnTo>
                    <a:pt x="3908" y="11211"/>
                  </a:lnTo>
                  <a:lnTo>
                    <a:pt x="4177" y="11577"/>
                  </a:lnTo>
                  <a:lnTo>
                    <a:pt x="4225" y="11675"/>
                  </a:lnTo>
                  <a:lnTo>
                    <a:pt x="4250" y="11748"/>
                  </a:lnTo>
                  <a:lnTo>
                    <a:pt x="4201" y="11846"/>
                  </a:lnTo>
                  <a:lnTo>
                    <a:pt x="4152" y="11919"/>
                  </a:lnTo>
                  <a:lnTo>
                    <a:pt x="4079" y="11968"/>
                  </a:lnTo>
                  <a:lnTo>
                    <a:pt x="3884" y="11968"/>
                  </a:lnTo>
                  <a:lnTo>
                    <a:pt x="3810" y="11895"/>
                  </a:lnTo>
                  <a:lnTo>
                    <a:pt x="3664" y="11675"/>
                  </a:lnTo>
                  <a:lnTo>
                    <a:pt x="3493" y="11455"/>
                  </a:lnTo>
                  <a:lnTo>
                    <a:pt x="3468" y="11382"/>
                  </a:lnTo>
                  <a:lnTo>
                    <a:pt x="3468" y="11284"/>
                  </a:lnTo>
                  <a:lnTo>
                    <a:pt x="3517" y="11186"/>
                  </a:lnTo>
                  <a:lnTo>
                    <a:pt x="3566" y="11137"/>
                  </a:lnTo>
                  <a:lnTo>
                    <a:pt x="3664" y="11089"/>
                  </a:lnTo>
                  <a:close/>
                  <a:moveTo>
                    <a:pt x="4616" y="12041"/>
                  </a:moveTo>
                  <a:lnTo>
                    <a:pt x="4714" y="12090"/>
                  </a:lnTo>
                  <a:lnTo>
                    <a:pt x="4909" y="12212"/>
                  </a:lnTo>
                  <a:lnTo>
                    <a:pt x="5105" y="12334"/>
                  </a:lnTo>
                  <a:lnTo>
                    <a:pt x="5178" y="12383"/>
                  </a:lnTo>
                  <a:lnTo>
                    <a:pt x="5227" y="12481"/>
                  </a:lnTo>
                  <a:lnTo>
                    <a:pt x="5227" y="12554"/>
                  </a:lnTo>
                  <a:lnTo>
                    <a:pt x="5202" y="12652"/>
                  </a:lnTo>
                  <a:lnTo>
                    <a:pt x="5154" y="12725"/>
                  </a:lnTo>
                  <a:lnTo>
                    <a:pt x="5105" y="12749"/>
                  </a:lnTo>
                  <a:lnTo>
                    <a:pt x="5056" y="12774"/>
                  </a:lnTo>
                  <a:lnTo>
                    <a:pt x="4983" y="12798"/>
                  </a:lnTo>
                  <a:lnTo>
                    <a:pt x="4885" y="12774"/>
                  </a:lnTo>
                  <a:lnTo>
                    <a:pt x="4641" y="12627"/>
                  </a:lnTo>
                  <a:lnTo>
                    <a:pt x="4421" y="12481"/>
                  </a:lnTo>
                  <a:lnTo>
                    <a:pt x="4348" y="12407"/>
                  </a:lnTo>
                  <a:lnTo>
                    <a:pt x="4323" y="12310"/>
                  </a:lnTo>
                  <a:lnTo>
                    <a:pt x="4323" y="12236"/>
                  </a:lnTo>
                  <a:lnTo>
                    <a:pt x="4372" y="12139"/>
                  </a:lnTo>
                  <a:lnTo>
                    <a:pt x="4445" y="12066"/>
                  </a:lnTo>
                  <a:lnTo>
                    <a:pt x="4543" y="12041"/>
                  </a:lnTo>
                  <a:close/>
                  <a:moveTo>
                    <a:pt x="0" y="1"/>
                  </a:moveTo>
                  <a:lnTo>
                    <a:pt x="0" y="5325"/>
                  </a:lnTo>
                  <a:lnTo>
                    <a:pt x="74" y="5349"/>
                  </a:lnTo>
                  <a:lnTo>
                    <a:pt x="147" y="5422"/>
                  </a:lnTo>
                  <a:lnTo>
                    <a:pt x="171" y="5496"/>
                  </a:lnTo>
                  <a:lnTo>
                    <a:pt x="171" y="5569"/>
                  </a:lnTo>
                  <a:lnTo>
                    <a:pt x="171" y="5642"/>
                  </a:lnTo>
                  <a:lnTo>
                    <a:pt x="122" y="5716"/>
                  </a:lnTo>
                  <a:lnTo>
                    <a:pt x="74" y="5764"/>
                  </a:lnTo>
                  <a:lnTo>
                    <a:pt x="0" y="5789"/>
                  </a:lnTo>
                  <a:lnTo>
                    <a:pt x="0" y="13360"/>
                  </a:lnTo>
                  <a:lnTo>
                    <a:pt x="6179" y="16486"/>
                  </a:lnTo>
                  <a:lnTo>
                    <a:pt x="6179" y="13116"/>
                  </a:lnTo>
                  <a:lnTo>
                    <a:pt x="5935" y="13091"/>
                  </a:lnTo>
                  <a:lnTo>
                    <a:pt x="5691" y="13042"/>
                  </a:lnTo>
                  <a:lnTo>
                    <a:pt x="5593" y="12994"/>
                  </a:lnTo>
                  <a:lnTo>
                    <a:pt x="5520" y="12945"/>
                  </a:lnTo>
                  <a:lnTo>
                    <a:pt x="5495" y="12847"/>
                  </a:lnTo>
                  <a:lnTo>
                    <a:pt x="5495" y="12749"/>
                  </a:lnTo>
                  <a:lnTo>
                    <a:pt x="5520" y="12676"/>
                  </a:lnTo>
                  <a:lnTo>
                    <a:pt x="5593" y="12603"/>
                  </a:lnTo>
                  <a:lnTo>
                    <a:pt x="5691" y="12554"/>
                  </a:lnTo>
                  <a:lnTo>
                    <a:pt x="5789" y="12554"/>
                  </a:lnTo>
                  <a:lnTo>
                    <a:pt x="6179" y="12627"/>
                  </a:lnTo>
                  <a:lnTo>
                    <a:pt x="6179" y="3127"/>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p:cNvSpPr/>
            <p:nvPr/>
          </p:nvSpPr>
          <p:spPr>
            <a:xfrm>
              <a:off x="3918650" y="293075"/>
              <a:ext cx="153900" cy="407275"/>
            </a:xfrm>
            <a:custGeom>
              <a:avLst/>
              <a:gdLst/>
              <a:ahLst/>
              <a:cxnLst/>
              <a:rect l="l" t="t" r="r" b="b"/>
              <a:pathLst>
                <a:path w="6156" h="16291" extrusionOk="0">
                  <a:moveTo>
                    <a:pt x="5349" y="5495"/>
                  </a:moveTo>
                  <a:lnTo>
                    <a:pt x="5447" y="5520"/>
                  </a:lnTo>
                  <a:lnTo>
                    <a:pt x="5520" y="5569"/>
                  </a:lnTo>
                  <a:lnTo>
                    <a:pt x="5569" y="5666"/>
                  </a:lnTo>
                  <a:lnTo>
                    <a:pt x="5569" y="5764"/>
                  </a:lnTo>
                  <a:lnTo>
                    <a:pt x="5545" y="5837"/>
                  </a:lnTo>
                  <a:lnTo>
                    <a:pt x="5496" y="5935"/>
                  </a:lnTo>
                  <a:lnTo>
                    <a:pt x="5423" y="5984"/>
                  </a:lnTo>
                  <a:lnTo>
                    <a:pt x="5203" y="6057"/>
                  </a:lnTo>
                  <a:lnTo>
                    <a:pt x="5008" y="6155"/>
                  </a:lnTo>
                  <a:lnTo>
                    <a:pt x="4934" y="6179"/>
                  </a:lnTo>
                  <a:lnTo>
                    <a:pt x="4812" y="6179"/>
                  </a:lnTo>
                  <a:lnTo>
                    <a:pt x="4763" y="6155"/>
                  </a:lnTo>
                  <a:lnTo>
                    <a:pt x="4714" y="6106"/>
                  </a:lnTo>
                  <a:lnTo>
                    <a:pt x="4666" y="6057"/>
                  </a:lnTo>
                  <a:lnTo>
                    <a:pt x="4641" y="5959"/>
                  </a:lnTo>
                  <a:lnTo>
                    <a:pt x="4641" y="5862"/>
                  </a:lnTo>
                  <a:lnTo>
                    <a:pt x="4690" y="5788"/>
                  </a:lnTo>
                  <a:lnTo>
                    <a:pt x="4763" y="5740"/>
                  </a:lnTo>
                  <a:lnTo>
                    <a:pt x="5008" y="5617"/>
                  </a:lnTo>
                  <a:lnTo>
                    <a:pt x="5252" y="5520"/>
                  </a:lnTo>
                  <a:lnTo>
                    <a:pt x="5349" y="5495"/>
                  </a:lnTo>
                  <a:close/>
                  <a:moveTo>
                    <a:pt x="4250" y="6155"/>
                  </a:moveTo>
                  <a:lnTo>
                    <a:pt x="4348" y="6179"/>
                  </a:lnTo>
                  <a:lnTo>
                    <a:pt x="4421" y="6252"/>
                  </a:lnTo>
                  <a:lnTo>
                    <a:pt x="4470" y="6326"/>
                  </a:lnTo>
                  <a:lnTo>
                    <a:pt x="4470" y="6423"/>
                  </a:lnTo>
                  <a:lnTo>
                    <a:pt x="4446" y="6497"/>
                  </a:lnTo>
                  <a:lnTo>
                    <a:pt x="4397" y="6594"/>
                  </a:lnTo>
                  <a:lnTo>
                    <a:pt x="4226" y="6741"/>
                  </a:lnTo>
                  <a:lnTo>
                    <a:pt x="4079" y="6912"/>
                  </a:lnTo>
                  <a:lnTo>
                    <a:pt x="3982" y="6985"/>
                  </a:lnTo>
                  <a:lnTo>
                    <a:pt x="3884" y="7010"/>
                  </a:lnTo>
                  <a:lnTo>
                    <a:pt x="3811" y="6985"/>
                  </a:lnTo>
                  <a:lnTo>
                    <a:pt x="3738" y="6936"/>
                  </a:lnTo>
                  <a:lnTo>
                    <a:pt x="3664" y="6863"/>
                  </a:lnTo>
                  <a:lnTo>
                    <a:pt x="3640" y="6790"/>
                  </a:lnTo>
                  <a:lnTo>
                    <a:pt x="3664" y="6692"/>
                  </a:lnTo>
                  <a:lnTo>
                    <a:pt x="3713" y="6594"/>
                  </a:lnTo>
                  <a:lnTo>
                    <a:pt x="3884" y="6399"/>
                  </a:lnTo>
                  <a:lnTo>
                    <a:pt x="4079" y="6228"/>
                  </a:lnTo>
                  <a:lnTo>
                    <a:pt x="4153" y="6179"/>
                  </a:lnTo>
                  <a:lnTo>
                    <a:pt x="4250" y="6155"/>
                  </a:lnTo>
                  <a:close/>
                  <a:moveTo>
                    <a:pt x="3469" y="7156"/>
                  </a:moveTo>
                  <a:lnTo>
                    <a:pt x="3542" y="7205"/>
                  </a:lnTo>
                  <a:lnTo>
                    <a:pt x="3615" y="7254"/>
                  </a:lnTo>
                  <a:lnTo>
                    <a:pt x="3664" y="7351"/>
                  </a:lnTo>
                  <a:lnTo>
                    <a:pt x="3664" y="7449"/>
                  </a:lnTo>
                  <a:lnTo>
                    <a:pt x="3640" y="7547"/>
                  </a:lnTo>
                  <a:lnTo>
                    <a:pt x="3396" y="7962"/>
                  </a:lnTo>
                  <a:lnTo>
                    <a:pt x="3371" y="8011"/>
                  </a:lnTo>
                  <a:lnTo>
                    <a:pt x="3298" y="8060"/>
                  </a:lnTo>
                  <a:lnTo>
                    <a:pt x="3249" y="8084"/>
                  </a:lnTo>
                  <a:lnTo>
                    <a:pt x="3176" y="8084"/>
                  </a:lnTo>
                  <a:lnTo>
                    <a:pt x="3078" y="8060"/>
                  </a:lnTo>
                  <a:lnTo>
                    <a:pt x="3005" y="8011"/>
                  </a:lnTo>
                  <a:lnTo>
                    <a:pt x="2956" y="7913"/>
                  </a:lnTo>
                  <a:lnTo>
                    <a:pt x="2932" y="7840"/>
                  </a:lnTo>
                  <a:lnTo>
                    <a:pt x="2956" y="7742"/>
                  </a:lnTo>
                  <a:lnTo>
                    <a:pt x="3225" y="7278"/>
                  </a:lnTo>
                  <a:lnTo>
                    <a:pt x="3273" y="7205"/>
                  </a:lnTo>
                  <a:lnTo>
                    <a:pt x="3371" y="7180"/>
                  </a:lnTo>
                  <a:lnTo>
                    <a:pt x="3469" y="7156"/>
                  </a:lnTo>
                  <a:close/>
                  <a:moveTo>
                    <a:pt x="2858" y="8328"/>
                  </a:moveTo>
                  <a:lnTo>
                    <a:pt x="2956" y="8353"/>
                  </a:lnTo>
                  <a:lnTo>
                    <a:pt x="3029" y="8402"/>
                  </a:lnTo>
                  <a:lnTo>
                    <a:pt x="3078" y="8475"/>
                  </a:lnTo>
                  <a:lnTo>
                    <a:pt x="3103" y="8573"/>
                  </a:lnTo>
                  <a:lnTo>
                    <a:pt x="3103" y="8670"/>
                  </a:lnTo>
                  <a:lnTo>
                    <a:pt x="2932" y="9110"/>
                  </a:lnTo>
                  <a:lnTo>
                    <a:pt x="2907" y="9183"/>
                  </a:lnTo>
                  <a:lnTo>
                    <a:pt x="2858" y="9232"/>
                  </a:lnTo>
                  <a:lnTo>
                    <a:pt x="2785" y="9281"/>
                  </a:lnTo>
                  <a:lnTo>
                    <a:pt x="2638" y="9281"/>
                  </a:lnTo>
                  <a:lnTo>
                    <a:pt x="2541" y="9232"/>
                  </a:lnTo>
                  <a:lnTo>
                    <a:pt x="2492" y="9159"/>
                  </a:lnTo>
                  <a:lnTo>
                    <a:pt x="2468" y="9061"/>
                  </a:lnTo>
                  <a:lnTo>
                    <a:pt x="2468" y="8963"/>
                  </a:lnTo>
                  <a:lnTo>
                    <a:pt x="2638" y="8499"/>
                  </a:lnTo>
                  <a:lnTo>
                    <a:pt x="2687" y="8402"/>
                  </a:lnTo>
                  <a:lnTo>
                    <a:pt x="2761" y="8353"/>
                  </a:lnTo>
                  <a:lnTo>
                    <a:pt x="2858" y="8328"/>
                  </a:lnTo>
                  <a:close/>
                  <a:moveTo>
                    <a:pt x="2541" y="9574"/>
                  </a:moveTo>
                  <a:lnTo>
                    <a:pt x="2638" y="9623"/>
                  </a:lnTo>
                  <a:lnTo>
                    <a:pt x="2712" y="9696"/>
                  </a:lnTo>
                  <a:lnTo>
                    <a:pt x="2736" y="9769"/>
                  </a:lnTo>
                  <a:lnTo>
                    <a:pt x="2736" y="9867"/>
                  </a:lnTo>
                  <a:lnTo>
                    <a:pt x="2638" y="10355"/>
                  </a:lnTo>
                  <a:lnTo>
                    <a:pt x="2590" y="10429"/>
                  </a:lnTo>
                  <a:lnTo>
                    <a:pt x="2541" y="10502"/>
                  </a:lnTo>
                  <a:lnTo>
                    <a:pt x="2468" y="10526"/>
                  </a:lnTo>
                  <a:lnTo>
                    <a:pt x="2394" y="10551"/>
                  </a:lnTo>
                  <a:lnTo>
                    <a:pt x="2345" y="10551"/>
                  </a:lnTo>
                  <a:lnTo>
                    <a:pt x="2248" y="10502"/>
                  </a:lnTo>
                  <a:lnTo>
                    <a:pt x="2199" y="10429"/>
                  </a:lnTo>
                  <a:lnTo>
                    <a:pt x="2150" y="10355"/>
                  </a:lnTo>
                  <a:lnTo>
                    <a:pt x="2150" y="10258"/>
                  </a:lnTo>
                  <a:lnTo>
                    <a:pt x="2248" y="9769"/>
                  </a:lnTo>
                  <a:lnTo>
                    <a:pt x="2297" y="9672"/>
                  </a:lnTo>
                  <a:lnTo>
                    <a:pt x="2370" y="9598"/>
                  </a:lnTo>
                  <a:lnTo>
                    <a:pt x="2443" y="9574"/>
                  </a:lnTo>
                  <a:close/>
                  <a:moveTo>
                    <a:pt x="2297" y="10844"/>
                  </a:moveTo>
                  <a:lnTo>
                    <a:pt x="2394" y="10868"/>
                  </a:lnTo>
                  <a:lnTo>
                    <a:pt x="2468" y="10942"/>
                  </a:lnTo>
                  <a:lnTo>
                    <a:pt x="2516" y="11015"/>
                  </a:lnTo>
                  <a:lnTo>
                    <a:pt x="2516" y="11113"/>
                  </a:lnTo>
                  <a:lnTo>
                    <a:pt x="2492" y="11357"/>
                  </a:lnTo>
                  <a:lnTo>
                    <a:pt x="2468" y="11430"/>
                  </a:lnTo>
                  <a:lnTo>
                    <a:pt x="2419" y="11503"/>
                  </a:lnTo>
                  <a:lnTo>
                    <a:pt x="2345" y="11552"/>
                  </a:lnTo>
                  <a:lnTo>
                    <a:pt x="2248" y="11577"/>
                  </a:lnTo>
                  <a:lnTo>
                    <a:pt x="2223" y="11577"/>
                  </a:lnTo>
                  <a:lnTo>
                    <a:pt x="2126" y="11552"/>
                  </a:lnTo>
                  <a:lnTo>
                    <a:pt x="2052" y="11503"/>
                  </a:lnTo>
                  <a:lnTo>
                    <a:pt x="2028" y="11406"/>
                  </a:lnTo>
                  <a:lnTo>
                    <a:pt x="2003" y="11308"/>
                  </a:lnTo>
                  <a:lnTo>
                    <a:pt x="2028" y="11064"/>
                  </a:lnTo>
                  <a:lnTo>
                    <a:pt x="2052" y="10966"/>
                  </a:lnTo>
                  <a:lnTo>
                    <a:pt x="2126" y="10893"/>
                  </a:lnTo>
                  <a:lnTo>
                    <a:pt x="2199" y="10844"/>
                  </a:lnTo>
                  <a:close/>
                  <a:moveTo>
                    <a:pt x="6155" y="0"/>
                  </a:moveTo>
                  <a:lnTo>
                    <a:pt x="538" y="2858"/>
                  </a:lnTo>
                  <a:lnTo>
                    <a:pt x="416" y="2906"/>
                  </a:lnTo>
                  <a:lnTo>
                    <a:pt x="318" y="3004"/>
                  </a:lnTo>
                  <a:lnTo>
                    <a:pt x="221" y="3102"/>
                  </a:lnTo>
                  <a:lnTo>
                    <a:pt x="147" y="3224"/>
                  </a:lnTo>
                  <a:lnTo>
                    <a:pt x="74" y="3322"/>
                  </a:lnTo>
                  <a:lnTo>
                    <a:pt x="25" y="3444"/>
                  </a:lnTo>
                  <a:lnTo>
                    <a:pt x="1" y="3566"/>
                  </a:lnTo>
                  <a:lnTo>
                    <a:pt x="1" y="3688"/>
                  </a:lnTo>
                  <a:lnTo>
                    <a:pt x="1" y="15924"/>
                  </a:lnTo>
                  <a:lnTo>
                    <a:pt x="1" y="16046"/>
                  </a:lnTo>
                  <a:lnTo>
                    <a:pt x="50" y="16119"/>
                  </a:lnTo>
                  <a:lnTo>
                    <a:pt x="98" y="16193"/>
                  </a:lnTo>
                  <a:lnTo>
                    <a:pt x="172" y="16241"/>
                  </a:lnTo>
                  <a:lnTo>
                    <a:pt x="245" y="16266"/>
                  </a:lnTo>
                  <a:lnTo>
                    <a:pt x="343" y="16290"/>
                  </a:lnTo>
                  <a:lnTo>
                    <a:pt x="465" y="16266"/>
                  </a:lnTo>
                  <a:lnTo>
                    <a:pt x="563" y="16217"/>
                  </a:lnTo>
                  <a:lnTo>
                    <a:pt x="6155" y="13360"/>
                  </a:lnTo>
                  <a:lnTo>
                    <a:pt x="6155" y="5813"/>
                  </a:lnTo>
                  <a:lnTo>
                    <a:pt x="6009" y="5813"/>
                  </a:lnTo>
                  <a:lnTo>
                    <a:pt x="5936" y="5764"/>
                  </a:lnTo>
                  <a:lnTo>
                    <a:pt x="5887" y="5691"/>
                  </a:lnTo>
                  <a:lnTo>
                    <a:pt x="5862" y="5593"/>
                  </a:lnTo>
                  <a:lnTo>
                    <a:pt x="5887" y="5495"/>
                  </a:lnTo>
                  <a:lnTo>
                    <a:pt x="5936" y="5422"/>
                  </a:lnTo>
                  <a:lnTo>
                    <a:pt x="6009" y="5373"/>
                  </a:lnTo>
                  <a:lnTo>
                    <a:pt x="6082" y="5349"/>
                  </a:lnTo>
                  <a:lnTo>
                    <a:pt x="6155" y="5324"/>
                  </a:lnTo>
                  <a:lnTo>
                    <a:pt x="61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p:nvPr/>
          </p:nvSpPr>
          <p:spPr>
            <a:xfrm>
              <a:off x="4253250" y="298550"/>
              <a:ext cx="153900" cy="406675"/>
            </a:xfrm>
            <a:custGeom>
              <a:avLst/>
              <a:gdLst/>
              <a:ahLst/>
              <a:cxnLst/>
              <a:rect l="l" t="t" r="r" b="b"/>
              <a:pathLst>
                <a:path w="6156" h="16267" extrusionOk="0">
                  <a:moveTo>
                    <a:pt x="3713" y="4348"/>
                  </a:moveTo>
                  <a:lnTo>
                    <a:pt x="3737" y="4373"/>
                  </a:lnTo>
                  <a:lnTo>
                    <a:pt x="3786" y="4397"/>
                  </a:lnTo>
                  <a:lnTo>
                    <a:pt x="3811" y="4421"/>
                  </a:lnTo>
                  <a:lnTo>
                    <a:pt x="3835" y="4544"/>
                  </a:lnTo>
                  <a:lnTo>
                    <a:pt x="3811" y="4666"/>
                  </a:lnTo>
                  <a:lnTo>
                    <a:pt x="3737" y="4812"/>
                  </a:lnTo>
                  <a:lnTo>
                    <a:pt x="3224" y="5716"/>
                  </a:lnTo>
                  <a:lnTo>
                    <a:pt x="3762" y="6009"/>
                  </a:lnTo>
                  <a:lnTo>
                    <a:pt x="3786" y="6033"/>
                  </a:lnTo>
                  <a:lnTo>
                    <a:pt x="3811" y="6082"/>
                  </a:lnTo>
                  <a:lnTo>
                    <a:pt x="3835" y="6180"/>
                  </a:lnTo>
                  <a:lnTo>
                    <a:pt x="3811" y="6326"/>
                  </a:lnTo>
                  <a:lnTo>
                    <a:pt x="3762" y="6473"/>
                  </a:lnTo>
                  <a:lnTo>
                    <a:pt x="3664" y="6595"/>
                  </a:lnTo>
                  <a:lnTo>
                    <a:pt x="3566" y="6668"/>
                  </a:lnTo>
                  <a:lnTo>
                    <a:pt x="3444" y="6717"/>
                  </a:lnTo>
                  <a:lnTo>
                    <a:pt x="3395" y="6717"/>
                  </a:lnTo>
                  <a:lnTo>
                    <a:pt x="3371" y="6693"/>
                  </a:lnTo>
                  <a:lnTo>
                    <a:pt x="2834" y="6400"/>
                  </a:lnTo>
                  <a:lnTo>
                    <a:pt x="2321" y="7303"/>
                  </a:lnTo>
                  <a:lnTo>
                    <a:pt x="2223" y="7426"/>
                  </a:lnTo>
                  <a:lnTo>
                    <a:pt x="2125" y="7499"/>
                  </a:lnTo>
                  <a:lnTo>
                    <a:pt x="2003" y="7548"/>
                  </a:lnTo>
                  <a:lnTo>
                    <a:pt x="1954" y="7548"/>
                  </a:lnTo>
                  <a:lnTo>
                    <a:pt x="1930" y="7523"/>
                  </a:lnTo>
                  <a:lnTo>
                    <a:pt x="1881" y="7499"/>
                  </a:lnTo>
                  <a:lnTo>
                    <a:pt x="1857" y="7450"/>
                  </a:lnTo>
                  <a:lnTo>
                    <a:pt x="1832" y="7352"/>
                  </a:lnTo>
                  <a:lnTo>
                    <a:pt x="1857" y="7206"/>
                  </a:lnTo>
                  <a:lnTo>
                    <a:pt x="1930" y="7059"/>
                  </a:lnTo>
                  <a:lnTo>
                    <a:pt x="2443" y="6156"/>
                  </a:lnTo>
                  <a:lnTo>
                    <a:pt x="1906" y="5862"/>
                  </a:lnTo>
                  <a:lnTo>
                    <a:pt x="1881" y="5838"/>
                  </a:lnTo>
                  <a:lnTo>
                    <a:pt x="1857" y="5789"/>
                  </a:lnTo>
                  <a:lnTo>
                    <a:pt x="1832" y="5691"/>
                  </a:lnTo>
                  <a:lnTo>
                    <a:pt x="1857" y="5569"/>
                  </a:lnTo>
                  <a:lnTo>
                    <a:pt x="1906" y="5423"/>
                  </a:lnTo>
                  <a:lnTo>
                    <a:pt x="2003" y="5301"/>
                  </a:lnTo>
                  <a:lnTo>
                    <a:pt x="2101" y="5203"/>
                  </a:lnTo>
                  <a:lnTo>
                    <a:pt x="2223" y="5179"/>
                  </a:lnTo>
                  <a:lnTo>
                    <a:pt x="2272" y="5179"/>
                  </a:lnTo>
                  <a:lnTo>
                    <a:pt x="2296" y="5203"/>
                  </a:lnTo>
                  <a:lnTo>
                    <a:pt x="2834" y="5496"/>
                  </a:lnTo>
                  <a:lnTo>
                    <a:pt x="3347" y="4592"/>
                  </a:lnTo>
                  <a:lnTo>
                    <a:pt x="3444" y="4470"/>
                  </a:lnTo>
                  <a:lnTo>
                    <a:pt x="3542" y="4373"/>
                  </a:lnTo>
                  <a:lnTo>
                    <a:pt x="3664" y="4348"/>
                  </a:lnTo>
                  <a:close/>
                  <a:moveTo>
                    <a:pt x="3176" y="7303"/>
                  </a:moveTo>
                  <a:lnTo>
                    <a:pt x="3249" y="7328"/>
                  </a:lnTo>
                  <a:lnTo>
                    <a:pt x="3322" y="7401"/>
                  </a:lnTo>
                  <a:lnTo>
                    <a:pt x="3371" y="7474"/>
                  </a:lnTo>
                  <a:lnTo>
                    <a:pt x="3420" y="7743"/>
                  </a:lnTo>
                  <a:lnTo>
                    <a:pt x="3420" y="7841"/>
                  </a:lnTo>
                  <a:lnTo>
                    <a:pt x="3371" y="7914"/>
                  </a:lnTo>
                  <a:lnTo>
                    <a:pt x="3298" y="7987"/>
                  </a:lnTo>
                  <a:lnTo>
                    <a:pt x="3224" y="8012"/>
                  </a:lnTo>
                  <a:lnTo>
                    <a:pt x="3102" y="8012"/>
                  </a:lnTo>
                  <a:lnTo>
                    <a:pt x="3029" y="7963"/>
                  </a:lnTo>
                  <a:lnTo>
                    <a:pt x="2956" y="7914"/>
                  </a:lnTo>
                  <a:lnTo>
                    <a:pt x="2931" y="7816"/>
                  </a:lnTo>
                  <a:lnTo>
                    <a:pt x="2883" y="7596"/>
                  </a:lnTo>
                  <a:lnTo>
                    <a:pt x="2883" y="7499"/>
                  </a:lnTo>
                  <a:lnTo>
                    <a:pt x="2907" y="7426"/>
                  </a:lnTo>
                  <a:lnTo>
                    <a:pt x="2980" y="7352"/>
                  </a:lnTo>
                  <a:lnTo>
                    <a:pt x="3078" y="7303"/>
                  </a:lnTo>
                  <a:close/>
                  <a:moveTo>
                    <a:pt x="3249" y="8354"/>
                  </a:moveTo>
                  <a:lnTo>
                    <a:pt x="3347" y="8378"/>
                  </a:lnTo>
                  <a:lnTo>
                    <a:pt x="3444" y="8427"/>
                  </a:lnTo>
                  <a:lnTo>
                    <a:pt x="3493" y="8500"/>
                  </a:lnTo>
                  <a:lnTo>
                    <a:pt x="3518" y="8598"/>
                  </a:lnTo>
                  <a:lnTo>
                    <a:pt x="3542" y="9013"/>
                  </a:lnTo>
                  <a:lnTo>
                    <a:pt x="3518" y="9111"/>
                  </a:lnTo>
                  <a:lnTo>
                    <a:pt x="3518" y="9208"/>
                  </a:lnTo>
                  <a:lnTo>
                    <a:pt x="3469" y="9282"/>
                  </a:lnTo>
                  <a:lnTo>
                    <a:pt x="3371" y="9331"/>
                  </a:lnTo>
                  <a:lnTo>
                    <a:pt x="3273" y="9355"/>
                  </a:lnTo>
                  <a:lnTo>
                    <a:pt x="3176" y="9331"/>
                  </a:lnTo>
                  <a:lnTo>
                    <a:pt x="3102" y="9282"/>
                  </a:lnTo>
                  <a:lnTo>
                    <a:pt x="3054" y="9184"/>
                  </a:lnTo>
                  <a:lnTo>
                    <a:pt x="3029" y="9086"/>
                  </a:lnTo>
                  <a:lnTo>
                    <a:pt x="3054" y="9013"/>
                  </a:lnTo>
                  <a:lnTo>
                    <a:pt x="3029" y="8622"/>
                  </a:lnTo>
                  <a:lnTo>
                    <a:pt x="3054" y="8525"/>
                  </a:lnTo>
                  <a:lnTo>
                    <a:pt x="3102" y="8451"/>
                  </a:lnTo>
                  <a:lnTo>
                    <a:pt x="3176" y="8378"/>
                  </a:lnTo>
                  <a:lnTo>
                    <a:pt x="3249" y="8354"/>
                  </a:lnTo>
                  <a:close/>
                  <a:moveTo>
                    <a:pt x="3249" y="9648"/>
                  </a:moveTo>
                  <a:lnTo>
                    <a:pt x="3347" y="9697"/>
                  </a:lnTo>
                  <a:lnTo>
                    <a:pt x="3420" y="9746"/>
                  </a:lnTo>
                  <a:lnTo>
                    <a:pt x="3469" y="9843"/>
                  </a:lnTo>
                  <a:lnTo>
                    <a:pt x="3469" y="9941"/>
                  </a:lnTo>
                  <a:lnTo>
                    <a:pt x="3347" y="10454"/>
                  </a:lnTo>
                  <a:lnTo>
                    <a:pt x="3322" y="10527"/>
                  </a:lnTo>
                  <a:lnTo>
                    <a:pt x="3273" y="10576"/>
                  </a:lnTo>
                  <a:lnTo>
                    <a:pt x="3200" y="10601"/>
                  </a:lnTo>
                  <a:lnTo>
                    <a:pt x="3127" y="10625"/>
                  </a:lnTo>
                  <a:lnTo>
                    <a:pt x="3054" y="10625"/>
                  </a:lnTo>
                  <a:lnTo>
                    <a:pt x="2956" y="10576"/>
                  </a:lnTo>
                  <a:lnTo>
                    <a:pt x="2907" y="10503"/>
                  </a:lnTo>
                  <a:lnTo>
                    <a:pt x="2883" y="10405"/>
                  </a:lnTo>
                  <a:lnTo>
                    <a:pt x="2883" y="10307"/>
                  </a:lnTo>
                  <a:lnTo>
                    <a:pt x="2980" y="9868"/>
                  </a:lnTo>
                  <a:lnTo>
                    <a:pt x="3005" y="9770"/>
                  </a:lnTo>
                  <a:lnTo>
                    <a:pt x="3078" y="9697"/>
                  </a:lnTo>
                  <a:lnTo>
                    <a:pt x="3151" y="9648"/>
                  </a:lnTo>
                  <a:close/>
                  <a:moveTo>
                    <a:pt x="2858" y="10869"/>
                  </a:moveTo>
                  <a:lnTo>
                    <a:pt x="2931" y="10894"/>
                  </a:lnTo>
                  <a:lnTo>
                    <a:pt x="3005" y="10967"/>
                  </a:lnTo>
                  <a:lnTo>
                    <a:pt x="3054" y="11040"/>
                  </a:lnTo>
                  <a:lnTo>
                    <a:pt x="3078" y="11138"/>
                  </a:lnTo>
                  <a:lnTo>
                    <a:pt x="3029" y="11236"/>
                  </a:lnTo>
                  <a:lnTo>
                    <a:pt x="2907" y="11480"/>
                  </a:lnTo>
                  <a:lnTo>
                    <a:pt x="2736" y="11700"/>
                  </a:lnTo>
                  <a:lnTo>
                    <a:pt x="2663" y="11748"/>
                  </a:lnTo>
                  <a:lnTo>
                    <a:pt x="2565" y="11773"/>
                  </a:lnTo>
                  <a:lnTo>
                    <a:pt x="2467" y="11773"/>
                  </a:lnTo>
                  <a:lnTo>
                    <a:pt x="2394" y="11724"/>
                  </a:lnTo>
                  <a:lnTo>
                    <a:pt x="2345" y="11651"/>
                  </a:lnTo>
                  <a:lnTo>
                    <a:pt x="2321" y="11577"/>
                  </a:lnTo>
                  <a:lnTo>
                    <a:pt x="2321" y="11480"/>
                  </a:lnTo>
                  <a:lnTo>
                    <a:pt x="2370" y="11382"/>
                  </a:lnTo>
                  <a:lnTo>
                    <a:pt x="2492" y="11211"/>
                  </a:lnTo>
                  <a:lnTo>
                    <a:pt x="2614" y="11016"/>
                  </a:lnTo>
                  <a:lnTo>
                    <a:pt x="2663" y="10918"/>
                  </a:lnTo>
                  <a:lnTo>
                    <a:pt x="2760" y="10894"/>
                  </a:lnTo>
                  <a:lnTo>
                    <a:pt x="2858" y="10869"/>
                  </a:lnTo>
                  <a:close/>
                  <a:moveTo>
                    <a:pt x="2028" y="11846"/>
                  </a:moveTo>
                  <a:lnTo>
                    <a:pt x="2101" y="11871"/>
                  </a:lnTo>
                  <a:lnTo>
                    <a:pt x="2174" y="11944"/>
                  </a:lnTo>
                  <a:lnTo>
                    <a:pt x="2223" y="12041"/>
                  </a:lnTo>
                  <a:lnTo>
                    <a:pt x="2223" y="12115"/>
                  </a:lnTo>
                  <a:lnTo>
                    <a:pt x="2174" y="12212"/>
                  </a:lnTo>
                  <a:lnTo>
                    <a:pt x="2125" y="12286"/>
                  </a:lnTo>
                  <a:lnTo>
                    <a:pt x="1881" y="12432"/>
                  </a:lnTo>
                  <a:lnTo>
                    <a:pt x="1661" y="12554"/>
                  </a:lnTo>
                  <a:lnTo>
                    <a:pt x="1539" y="12579"/>
                  </a:lnTo>
                  <a:lnTo>
                    <a:pt x="1490" y="12554"/>
                  </a:lnTo>
                  <a:lnTo>
                    <a:pt x="1417" y="12530"/>
                  </a:lnTo>
                  <a:lnTo>
                    <a:pt x="1368" y="12481"/>
                  </a:lnTo>
                  <a:lnTo>
                    <a:pt x="1319" y="12432"/>
                  </a:lnTo>
                  <a:lnTo>
                    <a:pt x="1295" y="12335"/>
                  </a:lnTo>
                  <a:lnTo>
                    <a:pt x="1319" y="12237"/>
                  </a:lnTo>
                  <a:lnTo>
                    <a:pt x="1368" y="12164"/>
                  </a:lnTo>
                  <a:lnTo>
                    <a:pt x="1442" y="12115"/>
                  </a:lnTo>
                  <a:lnTo>
                    <a:pt x="1637" y="11993"/>
                  </a:lnTo>
                  <a:lnTo>
                    <a:pt x="1832" y="11871"/>
                  </a:lnTo>
                  <a:lnTo>
                    <a:pt x="1930" y="11846"/>
                  </a:lnTo>
                  <a:close/>
                  <a:moveTo>
                    <a:pt x="831" y="12335"/>
                  </a:moveTo>
                  <a:lnTo>
                    <a:pt x="929" y="12383"/>
                  </a:lnTo>
                  <a:lnTo>
                    <a:pt x="1002" y="12432"/>
                  </a:lnTo>
                  <a:lnTo>
                    <a:pt x="1026" y="12530"/>
                  </a:lnTo>
                  <a:lnTo>
                    <a:pt x="1026" y="12628"/>
                  </a:lnTo>
                  <a:lnTo>
                    <a:pt x="1002" y="12701"/>
                  </a:lnTo>
                  <a:lnTo>
                    <a:pt x="929" y="12774"/>
                  </a:lnTo>
                  <a:lnTo>
                    <a:pt x="855" y="12823"/>
                  </a:lnTo>
                  <a:lnTo>
                    <a:pt x="318" y="12896"/>
                  </a:lnTo>
                  <a:lnTo>
                    <a:pt x="294" y="12896"/>
                  </a:lnTo>
                  <a:lnTo>
                    <a:pt x="220" y="12872"/>
                  </a:lnTo>
                  <a:lnTo>
                    <a:pt x="147" y="12823"/>
                  </a:lnTo>
                  <a:lnTo>
                    <a:pt x="74" y="12774"/>
                  </a:lnTo>
                  <a:lnTo>
                    <a:pt x="49" y="12676"/>
                  </a:lnTo>
                  <a:lnTo>
                    <a:pt x="74" y="12579"/>
                  </a:lnTo>
                  <a:lnTo>
                    <a:pt x="123" y="12506"/>
                  </a:lnTo>
                  <a:lnTo>
                    <a:pt x="196" y="12432"/>
                  </a:lnTo>
                  <a:lnTo>
                    <a:pt x="269" y="12408"/>
                  </a:lnTo>
                  <a:lnTo>
                    <a:pt x="733" y="12335"/>
                  </a:lnTo>
                  <a:close/>
                  <a:moveTo>
                    <a:pt x="5691" y="1"/>
                  </a:moveTo>
                  <a:lnTo>
                    <a:pt x="5593" y="50"/>
                  </a:lnTo>
                  <a:lnTo>
                    <a:pt x="1" y="2907"/>
                  </a:lnTo>
                  <a:lnTo>
                    <a:pt x="1" y="16267"/>
                  </a:lnTo>
                  <a:lnTo>
                    <a:pt x="5618" y="13409"/>
                  </a:lnTo>
                  <a:lnTo>
                    <a:pt x="5740" y="13360"/>
                  </a:lnTo>
                  <a:lnTo>
                    <a:pt x="5838" y="13263"/>
                  </a:lnTo>
                  <a:lnTo>
                    <a:pt x="5935" y="13165"/>
                  </a:lnTo>
                  <a:lnTo>
                    <a:pt x="6009" y="13067"/>
                  </a:lnTo>
                  <a:lnTo>
                    <a:pt x="6082" y="12945"/>
                  </a:lnTo>
                  <a:lnTo>
                    <a:pt x="6131" y="12823"/>
                  </a:lnTo>
                  <a:lnTo>
                    <a:pt x="6155" y="12701"/>
                  </a:lnTo>
                  <a:lnTo>
                    <a:pt x="6155" y="12579"/>
                  </a:lnTo>
                  <a:lnTo>
                    <a:pt x="6155" y="343"/>
                  </a:lnTo>
                  <a:lnTo>
                    <a:pt x="6155" y="221"/>
                  </a:lnTo>
                  <a:lnTo>
                    <a:pt x="6106" y="147"/>
                  </a:lnTo>
                  <a:lnTo>
                    <a:pt x="6058" y="74"/>
                  </a:lnTo>
                  <a:lnTo>
                    <a:pt x="5984" y="25"/>
                  </a:lnTo>
                  <a:lnTo>
                    <a:pt x="59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2" name="Table 1">
            <a:extLst>
              <a:ext uri="{FF2B5EF4-FFF2-40B4-BE49-F238E27FC236}">
                <a16:creationId xmlns:a16="http://schemas.microsoft.com/office/drawing/2014/main" id="{04A8D0DD-1858-AEAF-961F-FD92D6844108}"/>
              </a:ext>
            </a:extLst>
          </p:cNvPr>
          <p:cNvGraphicFramePr>
            <a:graphicFrameLocks noGrp="1"/>
          </p:cNvGraphicFramePr>
          <p:nvPr>
            <p:extLst>
              <p:ext uri="{D42A27DB-BD31-4B8C-83A1-F6EECF244321}">
                <p14:modId xmlns:p14="http://schemas.microsoft.com/office/powerpoint/2010/main" val="4199748898"/>
              </p:ext>
            </p:extLst>
          </p:nvPr>
        </p:nvGraphicFramePr>
        <p:xfrm>
          <a:off x="1825699" y="1453529"/>
          <a:ext cx="6335128" cy="3296296"/>
        </p:xfrm>
        <a:graphic>
          <a:graphicData uri="http://schemas.openxmlformats.org/drawingml/2006/table">
            <a:tbl>
              <a:tblPr firstRow="1" bandRow="1">
                <a:tableStyleId>{5C22544A-7EE6-4342-B048-85BDC9FD1C3A}</a:tableStyleId>
              </a:tblPr>
              <a:tblGrid>
                <a:gridCol w="3167564">
                  <a:extLst>
                    <a:ext uri="{9D8B030D-6E8A-4147-A177-3AD203B41FA5}">
                      <a16:colId xmlns:a16="http://schemas.microsoft.com/office/drawing/2014/main" val="3372041267"/>
                    </a:ext>
                  </a:extLst>
                </a:gridCol>
                <a:gridCol w="3167564">
                  <a:extLst>
                    <a:ext uri="{9D8B030D-6E8A-4147-A177-3AD203B41FA5}">
                      <a16:colId xmlns:a16="http://schemas.microsoft.com/office/drawing/2014/main" val="1742083690"/>
                    </a:ext>
                  </a:extLst>
                </a:gridCol>
              </a:tblGrid>
              <a:tr h="412037">
                <a:tc>
                  <a:txBody>
                    <a:bodyPr/>
                    <a:lstStyle/>
                    <a:p>
                      <a:pPr algn="ctr"/>
                      <a:r>
                        <a:rPr lang="en-IN" dirty="0"/>
                        <a:t>ALGORITHM</a:t>
                      </a:r>
                    </a:p>
                  </a:txBody>
                  <a:tcPr/>
                </a:tc>
                <a:tc>
                  <a:txBody>
                    <a:bodyPr/>
                    <a:lstStyle/>
                    <a:p>
                      <a:pPr algn="ctr"/>
                      <a:r>
                        <a:rPr lang="en-IN" dirty="0"/>
                        <a:t>F1 SCORE</a:t>
                      </a:r>
                    </a:p>
                  </a:txBody>
                  <a:tcPr/>
                </a:tc>
                <a:extLst>
                  <a:ext uri="{0D108BD9-81ED-4DB2-BD59-A6C34878D82A}">
                    <a16:rowId xmlns:a16="http://schemas.microsoft.com/office/drawing/2014/main" val="1145132667"/>
                  </a:ext>
                </a:extLst>
              </a:tr>
              <a:tr h="412037">
                <a:tc>
                  <a:txBody>
                    <a:bodyPr/>
                    <a:lstStyle/>
                    <a:p>
                      <a:pPr marR="0" algn="ctr" rtl="0">
                        <a:lnSpc>
                          <a:spcPct val="100000"/>
                        </a:lnSpc>
                        <a:spcBef>
                          <a:spcPts val="0"/>
                        </a:spcBef>
                        <a:spcAft>
                          <a:spcPts val="0"/>
                        </a:spcAft>
                        <a:buClr>
                          <a:srgbClr val="000000"/>
                        </a:buClr>
                        <a:buFont typeface="Arial"/>
                      </a:pPr>
                      <a:r>
                        <a:rPr lang="en-IN" sz="1200" b="0" i="0" u="none" strike="noStrike" cap="none" dirty="0">
                          <a:solidFill>
                            <a:schemeClr val="dk1"/>
                          </a:solidFill>
                          <a:latin typeface="Barlow"/>
                          <a:ea typeface="+mn-ea"/>
                          <a:cs typeface="Arial"/>
                          <a:sym typeface="Arial"/>
                        </a:rPr>
                        <a:t>VGG16</a:t>
                      </a:r>
                    </a:p>
                  </a:txBody>
                  <a:tcPr/>
                </a:tc>
                <a:tc>
                  <a:txBody>
                    <a:bodyPr/>
                    <a:lstStyle/>
                    <a:p>
                      <a:pPr marR="0" algn="ctr" rtl="0">
                        <a:lnSpc>
                          <a:spcPct val="100000"/>
                        </a:lnSpc>
                        <a:spcBef>
                          <a:spcPts val="0"/>
                        </a:spcBef>
                        <a:spcAft>
                          <a:spcPts val="0"/>
                        </a:spcAft>
                        <a:buClr>
                          <a:srgbClr val="000000"/>
                        </a:buClr>
                        <a:buFont typeface="Arial"/>
                      </a:pPr>
                      <a:r>
                        <a:rPr lang="en-IN" sz="1200" b="0" i="0" u="none" strike="noStrike" cap="none" dirty="0">
                          <a:solidFill>
                            <a:schemeClr val="dk1"/>
                          </a:solidFill>
                          <a:latin typeface="Barlow"/>
                          <a:ea typeface="+mn-ea"/>
                          <a:cs typeface="Arial"/>
                          <a:sym typeface="Arial"/>
                        </a:rPr>
                        <a:t>85.06</a:t>
                      </a:r>
                    </a:p>
                  </a:txBody>
                  <a:tcPr/>
                </a:tc>
                <a:extLst>
                  <a:ext uri="{0D108BD9-81ED-4DB2-BD59-A6C34878D82A}">
                    <a16:rowId xmlns:a16="http://schemas.microsoft.com/office/drawing/2014/main" val="2990433191"/>
                  </a:ext>
                </a:extLst>
              </a:tr>
              <a:tr h="412037">
                <a:tc>
                  <a:txBody>
                    <a:bodyPr/>
                    <a:lstStyle/>
                    <a:p>
                      <a:pPr marR="0" algn="ctr" rtl="0">
                        <a:lnSpc>
                          <a:spcPct val="100000"/>
                        </a:lnSpc>
                        <a:spcBef>
                          <a:spcPts val="0"/>
                        </a:spcBef>
                        <a:spcAft>
                          <a:spcPts val="0"/>
                        </a:spcAft>
                        <a:buClr>
                          <a:srgbClr val="000000"/>
                        </a:buClr>
                        <a:buFont typeface="Arial"/>
                      </a:pPr>
                      <a:r>
                        <a:rPr lang="en-IN" sz="1200" b="0" i="0" u="none" strike="noStrike" cap="none" dirty="0">
                          <a:solidFill>
                            <a:schemeClr val="dk1"/>
                          </a:solidFill>
                          <a:latin typeface="Barlow"/>
                          <a:ea typeface="+mn-ea"/>
                          <a:cs typeface="Arial"/>
                          <a:sym typeface="Arial"/>
                        </a:rPr>
                        <a:t>InceptionV3</a:t>
                      </a:r>
                    </a:p>
                  </a:txBody>
                  <a:tcPr/>
                </a:tc>
                <a:tc>
                  <a:txBody>
                    <a:bodyPr/>
                    <a:lstStyle/>
                    <a:p>
                      <a:pPr marR="0" algn="ctr" rtl="0">
                        <a:lnSpc>
                          <a:spcPct val="100000"/>
                        </a:lnSpc>
                        <a:spcBef>
                          <a:spcPts val="0"/>
                        </a:spcBef>
                        <a:spcAft>
                          <a:spcPts val="0"/>
                        </a:spcAft>
                        <a:buClr>
                          <a:srgbClr val="000000"/>
                        </a:buClr>
                        <a:buFont typeface="Arial"/>
                      </a:pPr>
                      <a:r>
                        <a:rPr lang="en-IN" sz="1200" b="0" i="0" u="none" strike="noStrike" cap="none" dirty="0">
                          <a:solidFill>
                            <a:schemeClr val="dk1"/>
                          </a:solidFill>
                          <a:latin typeface="Barlow"/>
                          <a:ea typeface="+mn-ea"/>
                          <a:cs typeface="Arial"/>
                          <a:sym typeface="Arial"/>
                        </a:rPr>
                        <a:t>82.32</a:t>
                      </a:r>
                    </a:p>
                  </a:txBody>
                  <a:tcPr/>
                </a:tc>
                <a:extLst>
                  <a:ext uri="{0D108BD9-81ED-4DB2-BD59-A6C34878D82A}">
                    <a16:rowId xmlns:a16="http://schemas.microsoft.com/office/drawing/2014/main" val="1428215392"/>
                  </a:ext>
                </a:extLst>
              </a:tr>
              <a:tr h="412037">
                <a:tc>
                  <a:txBody>
                    <a:bodyPr/>
                    <a:lstStyle/>
                    <a:p>
                      <a:pPr marR="0" algn="ctr" rtl="0">
                        <a:lnSpc>
                          <a:spcPct val="100000"/>
                        </a:lnSpc>
                        <a:spcBef>
                          <a:spcPts val="0"/>
                        </a:spcBef>
                        <a:spcAft>
                          <a:spcPts val="0"/>
                        </a:spcAft>
                        <a:buClr>
                          <a:srgbClr val="000000"/>
                        </a:buClr>
                        <a:buFont typeface="Arial"/>
                      </a:pPr>
                      <a:r>
                        <a:rPr lang="en-IN" sz="1200" b="0" i="0" u="none" strike="noStrike" cap="none" dirty="0" err="1">
                          <a:solidFill>
                            <a:schemeClr val="dk1"/>
                          </a:solidFill>
                          <a:latin typeface="Barlow"/>
                          <a:ea typeface="+mn-ea"/>
                          <a:cs typeface="Arial"/>
                          <a:sym typeface="Arial"/>
                        </a:rPr>
                        <a:t>Xception</a:t>
                      </a:r>
                      <a:endParaRPr lang="en-IN" sz="1200" b="0" i="0" u="none" strike="noStrike" cap="none" dirty="0">
                        <a:solidFill>
                          <a:schemeClr val="dk1"/>
                        </a:solidFill>
                        <a:latin typeface="Barlow"/>
                        <a:ea typeface="+mn-ea"/>
                        <a:cs typeface="Arial"/>
                        <a:sym typeface="Arial"/>
                      </a:endParaRPr>
                    </a:p>
                  </a:txBody>
                  <a:tcPr/>
                </a:tc>
                <a:tc>
                  <a:txBody>
                    <a:bodyPr/>
                    <a:lstStyle/>
                    <a:p>
                      <a:pPr marR="0" algn="ctr" rtl="0">
                        <a:lnSpc>
                          <a:spcPct val="100000"/>
                        </a:lnSpc>
                        <a:spcBef>
                          <a:spcPts val="0"/>
                        </a:spcBef>
                        <a:spcAft>
                          <a:spcPts val="0"/>
                        </a:spcAft>
                        <a:buClr>
                          <a:srgbClr val="000000"/>
                        </a:buClr>
                        <a:buFont typeface="Arial"/>
                      </a:pPr>
                      <a:r>
                        <a:rPr lang="en-IN" sz="1200" b="0" i="0" u="none" strike="noStrike" cap="none" dirty="0">
                          <a:solidFill>
                            <a:schemeClr val="dk1"/>
                          </a:solidFill>
                          <a:latin typeface="Barlow"/>
                          <a:ea typeface="+mn-ea"/>
                          <a:cs typeface="Arial"/>
                          <a:sym typeface="Arial"/>
                        </a:rPr>
                        <a:t>95.72</a:t>
                      </a:r>
                    </a:p>
                  </a:txBody>
                  <a:tcPr/>
                </a:tc>
                <a:extLst>
                  <a:ext uri="{0D108BD9-81ED-4DB2-BD59-A6C34878D82A}">
                    <a16:rowId xmlns:a16="http://schemas.microsoft.com/office/drawing/2014/main" val="2888610380"/>
                  </a:ext>
                </a:extLst>
              </a:tr>
              <a:tr h="412037">
                <a:tc>
                  <a:txBody>
                    <a:bodyPr/>
                    <a:lstStyle/>
                    <a:p>
                      <a:pPr marR="0" algn="ctr" rtl="0">
                        <a:lnSpc>
                          <a:spcPct val="100000"/>
                        </a:lnSpc>
                        <a:spcBef>
                          <a:spcPts val="0"/>
                        </a:spcBef>
                        <a:spcAft>
                          <a:spcPts val="0"/>
                        </a:spcAft>
                        <a:buClr>
                          <a:srgbClr val="000000"/>
                        </a:buClr>
                        <a:buFont typeface="Arial"/>
                      </a:pPr>
                      <a:r>
                        <a:rPr lang="en-IN" sz="1200" b="0" i="0" u="none" strike="noStrike" cap="none" dirty="0" err="1">
                          <a:solidFill>
                            <a:schemeClr val="dk1"/>
                          </a:solidFill>
                          <a:latin typeface="Barlow"/>
                          <a:ea typeface="+mn-ea"/>
                          <a:cs typeface="Arial"/>
                          <a:sym typeface="Arial"/>
                        </a:rPr>
                        <a:t>ODConvBS</a:t>
                      </a:r>
                      <a:r>
                        <a:rPr lang="en-IN" sz="1200" b="0" i="0" u="none" strike="noStrike" cap="none" dirty="0">
                          <a:solidFill>
                            <a:schemeClr val="dk1"/>
                          </a:solidFill>
                          <a:latin typeface="Barlow"/>
                          <a:ea typeface="+mn-ea"/>
                          <a:cs typeface="Arial"/>
                          <a:sym typeface="Arial"/>
                        </a:rPr>
                        <a:t> in YOLOv5s</a:t>
                      </a:r>
                    </a:p>
                  </a:txBody>
                  <a:tcPr/>
                </a:tc>
                <a:tc>
                  <a:txBody>
                    <a:bodyPr/>
                    <a:lstStyle/>
                    <a:p>
                      <a:pPr marR="0" algn="ctr" rtl="0">
                        <a:lnSpc>
                          <a:spcPct val="100000"/>
                        </a:lnSpc>
                        <a:spcBef>
                          <a:spcPts val="0"/>
                        </a:spcBef>
                        <a:spcAft>
                          <a:spcPts val="0"/>
                        </a:spcAft>
                        <a:buClr>
                          <a:srgbClr val="000000"/>
                        </a:buClr>
                        <a:buFont typeface="Arial"/>
                      </a:pPr>
                      <a:r>
                        <a:rPr lang="en-IN" sz="1200" b="0" i="0" u="none" strike="noStrike" cap="none" dirty="0">
                          <a:solidFill>
                            <a:schemeClr val="dk1"/>
                          </a:solidFill>
                          <a:latin typeface="Barlow"/>
                          <a:ea typeface="+mn-ea"/>
                          <a:cs typeface="Arial"/>
                          <a:sym typeface="Arial"/>
                        </a:rPr>
                        <a:t>83.59</a:t>
                      </a:r>
                    </a:p>
                  </a:txBody>
                  <a:tcPr/>
                </a:tc>
                <a:extLst>
                  <a:ext uri="{0D108BD9-81ED-4DB2-BD59-A6C34878D82A}">
                    <a16:rowId xmlns:a16="http://schemas.microsoft.com/office/drawing/2014/main" val="3289625175"/>
                  </a:ext>
                </a:extLst>
              </a:tr>
              <a:tr h="412037">
                <a:tc>
                  <a:txBody>
                    <a:bodyPr/>
                    <a:lstStyle/>
                    <a:p>
                      <a:pPr marR="0" algn="ctr" rtl="0">
                        <a:lnSpc>
                          <a:spcPct val="100000"/>
                        </a:lnSpc>
                        <a:spcBef>
                          <a:spcPts val="0"/>
                        </a:spcBef>
                        <a:spcAft>
                          <a:spcPts val="0"/>
                        </a:spcAft>
                        <a:buClr>
                          <a:srgbClr val="000000"/>
                        </a:buClr>
                        <a:buFont typeface="Arial"/>
                      </a:pPr>
                      <a:r>
                        <a:rPr lang="en-IN" sz="1200" b="0" i="0" u="none" strike="noStrike" cap="none" dirty="0">
                          <a:solidFill>
                            <a:schemeClr val="dk1"/>
                          </a:solidFill>
                          <a:latin typeface="Barlow"/>
                          <a:ea typeface="+mn-ea"/>
                          <a:cs typeface="Arial"/>
                          <a:sym typeface="Arial"/>
                        </a:rPr>
                        <a:t>YOLOV3</a:t>
                      </a:r>
                    </a:p>
                  </a:txBody>
                  <a:tcPr/>
                </a:tc>
                <a:tc>
                  <a:txBody>
                    <a:bodyPr/>
                    <a:lstStyle/>
                    <a:p>
                      <a:pPr marR="0" algn="ctr" rtl="0">
                        <a:lnSpc>
                          <a:spcPct val="100000"/>
                        </a:lnSpc>
                        <a:spcBef>
                          <a:spcPts val="0"/>
                        </a:spcBef>
                        <a:spcAft>
                          <a:spcPts val="0"/>
                        </a:spcAft>
                        <a:buClr>
                          <a:srgbClr val="000000"/>
                        </a:buClr>
                        <a:buFont typeface="Arial"/>
                      </a:pPr>
                      <a:r>
                        <a:rPr lang="en-IN" sz="1200" b="0" i="0" u="none" strike="noStrike" cap="none" dirty="0">
                          <a:solidFill>
                            <a:schemeClr val="dk1"/>
                          </a:solidFill>
                          <a:latin typeface="Barlow"/>
                          <a:ea typeface="+mn-ea"/>
                          <a:cs typeface="Arial"/>
                          <a:sym typeface="Arial"/>
                        </a:rPr>
                        <a:t>38.083</a:t>
                      </a:r>
                    </a:p>
                  </a:txBody>
                  <a:tcPr/>
                </a:tc>
                <a:extLst>
                  <a:ext uri="{0D108BD9-81ED-4DB2-BD59-A6C34878D82A}">
                    <a16:rowId xmlns:a16="http://schemas.microsoft.com/office/drawing/2014/main" val="3974918685"/>
                  </a:ext>
                </a:extLst>
              </a:tr>
              <a:tr h="412037">
                <a:tc>
                  <a:txBody>
                    <a:bodyPr/>
                    <a:lstStyle/>
                    <a:p>
                      <a:pPr marR="0" algn="ctr" rtl="0">
                        <a:lnSpc>
                          <a:spcPct val="100000"/>
                        </a:lnSpc>
                        <a:spcBef>
                          <a:spcPts val="0"/>
                        </a:spcBef>
                        <a:spcAft>
                          <a:spcPts val="0"/>
                        </a:spcAft>
                        <a:buClr>
                          <a:srgbClr val="000000"/>
                        </a:buClr>
                        <a:buFont typeface="Arial"/>
                      </a:pPr>
                      <a:r>
                        <a:rPr lang="en-IN" sz="1200" b="0" i="0" u="none" strike="noStrike" cap="none" dirty="0">
                          <a:solidFill>
                            <a:schemeClr val="dk1"/>
                          </a:solidFill>
                          <a:latin typeface="Barlow"/>
                          <a:ea typeface="+mn-ea"/>
                          <a:cs typeface="Arial"/>
                          <a:sym typeface="Arial"/>
                        </a:rPr>
                        <a:t>Fire YOLO</a:t>
                      </a:r>
                    </a:p>
                  </a:txBody>
                  <a:tcPr/>
                </a:tc>
                <a:tc>
                  <a:txBody>
                    <a:bodyPr/>
                    <a:lstStyle/>
                    <a:p>
                      <a:pPr marR="0" algn="ctr" rtl="0">
                        <a:lnSpc>
                          <a:spcPct val="100000"/>
                        </a:lnSpc>
                        <a:spcBef>
                          <a:spcPts val="0"/>
                        </a:spcBef>
                        <a:spcAft>
                          <a:spcPts val="0"/>
                        </a:spcAft>
                        <a:buClr>
                          <a:srgbClr val="000000"/>
                        </a:buClr>
                        <a:buFont typeface="Arial"/>
                      </a:pPr>
                      <a:r>
                        <a:rPr lang="en-IN" sz="1200" b="0" i="0" u="none" strike="noStrike" cap="none" dirty="0">
                          <a:solidFill>
                            <a:schemeClr val="dk1"/>
                          </a:solidFill>
                          <a:latin typeface="Barlow"/>
                          <a:ea typeface="+mn-ea"/>
                          <a:cs typeface="Arial"/>
                          <a:sym typeface="Arial"/>
                        </a:rPr>
                        <a:t>40.086</a:t>
                      </a:r>
                    </a:p>
                  </a:txBody>
                  <a:tcPr/>
                </a:tc>
                <a:extLst>
                  <a:ext uri="{0D108BD9-81ED-4DB2-BD59-A6C34878D82A}">
                    <a16:rowId xmlns:a16="http://schemas.microsoft.com/office/drawing/2014/main" val="1874390086"/>
                  </a:ext>
                </a:extLst>
              </a:tr>
              <a:tr h="412037">
                <a:tc>
                  <a:txBody>
                    <a:bodyPr/>
                    <a:lstStyle/>
                    <a:p>
                      <a:pPr marR="0" algn="ctr" rtl="0">
                        <a:lnSpc>
                          <a:spcPct val="100000"/>
                        </a:lnSpc>
                        <a:spcBef>
                          <a:spcPts val="0"/>
                        </a:spcBef>
                        <a:spcAft>
                          <a:spcPts val="0"/>
                        </a:spcAft>
                        <a:buClr>
                          <a:srgbClr val="000000"/>
                        </a:buClr>
                        <a:buFont typeface="Arial"/>
                      </a:pPr>
                      <a:r>
                        <a:rPr lang="en-IN" sz="1200" b="0" i="0" u="none" strike="noStrike" cap="none" dirty="0">
                          <a:solidFill>
                            <a:schemeClr val="dk1"/>
                          </a:solidFill>
                          <a:latin typeface="Barlow"/>
                          <a:ea typeface="+mn-ea"/>
                          <a:cs typeface="Arial"/>
                          <a:sym typeface="Arial"/>
                        </a:rPr>
                        <a:t>Faster R-CNN</a:t>
                      </a:r>
                    </a:p>
                  </a:txBody>
                  <a:tcPr/>
                </a:tc>
                <a:tc>
                  <a:txBody>
                    <a:bodyPr/>
                    <a:lstStyle/>
                    <a:p>
                      <a:pPr marR="0" algn="ctr" rtl="0">
                        <a:lnSpc>
                          <a:spcPct val="100000"/>
                        </a:lnSpc>
                        <a:spcBef>
                          <a:spcPts val="0"/>
                        </a:spcBef>
                        <a:spcAft>
                          <a:spcPts val="0"/>
                        </a:spcAft>
                        <a:buClr>
                          <a:srgbClr val="000000"/>
                        </a:buClr>
                        <a:buFont typeface="Arial"/>
                      </a:pPr>
                      <a:r>
                        <a:rPr lang="en-IN" sz="1200" b="0" i="0" u="none" strike="noStrike" cap="none" dirty="0">
                          <a:solidFill>
                            <a:schemeClr val="dk1"/>
                          </a:solidFill>
                          <a:latin typeface="Barlow"/>
                          <a:ea typeface="+mn-ea"/>
                          <a:cs typeface="Arial"/>
                          <a:sym typeface="Arial"/>
                        </a:rPr>
                        <a:t>92.3</a:t>
                      </a:r>
                    </a:p>
                  </a:txBody>
                  <a:tcPr/>
                </a:tc>
                <a:extLst>
                  <a:ext uri="{0D108BD9-81ED-4DB2-BD59-A6C34878D82A}">
                    <a16:rowId xmlns:a16="http://schemas.microsoft.com/office/drawing/2014/main" val="2793866964"/>
                  </a:ext>
                </a:extLst>
              </a:tr>
            </a:tbl>
          </a:graphicData>
        </a:graphic>
      </p:graphicFrame>
    </p:spTree>
    <p:extLst>
      <p:ext uri="{BB962C8B-B14F-4D97-AF65-F5344CB8AC3E}">
        <p14:creationId xmlns:p14="http://schemas.microsoft.com/office/powerpoint/2010/main" val="6021091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D9E0A-B0DA-209F-DC0C-375B9527B9AF}"/>
              </a:ext>
            </a:extLst>
          </p:cNvPr>
          <p:cNvSpPr>
            <a:spLocks noGrp="1"/>
          </p:cNvSpPr>
          <p:nvPr>
            <p:ph type="title"/>
          </p:nvPr>
        </p:nvSpPr>
        <p:spPr/>
        <p:txBody>
          <a:bodyPr/>
          <a:lstStyle/>
          <a:p>
            <a:r>
              <a:rPr lang="en-IN" dirty="0"/>
              <a:t>CLASS DIAGRAM</a:t>
            </a:r>
          </a:p>
        </p:txBody>
      </p:sp>
      <p:sp>
        <p:nvSpPr>
          <p:cNvPr id="4" name="Slide Number Placeholder 3">
            <a:extLst>
              <a:ext uri="{FF2B5EF4-FFF2-40B4-BE49-F238E27FC236}">
                <a16:creationId xmlns:a16="http://schemas.microsoft.com/office/drawing/2014/main" id="{DA06955B-6CC3-5D15-2C2A-24CD4F45095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22</a:t>
            </a:fld>
            <a:endParaRPr lang="en"/>
          </a:p>
        </p:txBody>
      </p:sp>
      <p:pic>
        <p:nvPicPr>
          <p:cNvPr id="6" name="Picture 5">
            <a:extLst>
              <a:ext uri="{FF2B5EF4-FFF2-40B4-BE49-F238E27FC236}">
                <a16:creationId xmlns:a16="http://schemas.microsoft.com/office/drawing/2014/main" id="{5F5B31DC-B782-A6C5-34F7-991DC2529CF6}"/>
              </a:ext>
            </a:extLst>
          </p:cNvPr>
          <p:cNvPicPr>
            <a:picLocks noChangeAspect="1"/>
          </p:cNvPicPr>
          <p:nvPr/>
        </p:nvPicPr>
        <p:blipFill>
          <a:blip r:embed="rId2"/>
          <a:stretch>
            <a:fillRect/>
          </a:stretch>
        </p:blipFill>
        <p:spPr>
          <a:xfrm>
            <a:off x="1449658" y="1320491"/>
            <a:ext cx="7582829" cy="3615782"/>
          </a:xfrm>
          <a:prstGeom prst="rect">
            <a:avLst/>
          </a:prstGeom>
        </p:spPr>
      </p:pic>
    </p:spTree>
    <p:extLst>
      <p:ext uri="{BB962C8B-B14F-4D97-AF65-F5344CB8AC3E}">
        <p14:creationId xmlns:p14="http://schemas.microsoft.com/office/powerpoint/2010/main" val="15387776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4B838-B730-F804-6E24-BEA8EF81D15F}"/>
              </a:ext>
            </a:extLst>
          </p:cNvPr>
          <p:cNvSpPr>
            <a:spLocks noGrp="1"/>
          </p:cNvSpPr>
          <p:nvPr>
            <p:ph type="title"/>
          </p:nvPr>
        </p:nvSpPr>
        <p:spPr/>
        <p:txBody>
          <a:bodyPr/>
          <a:lstStyle/>
          <a:p>
            <a:r>
              <a:rPr lang="en-IN" dirty="0"/>
              <a:t>COMPONENT DIAGRAM</a:t>
            </a:r>
          </a:p>
        </p:txBody>
      </p:sp>
      <p:sp>
        <p:nvSpPr>
          <p:cNvPr id="4" name="Slide Number Placeholder 3">
            <a:extLst>
              <a:ext uri="{FF2B5EF4-FFF2-40B4-BE49-F238E27FC236}">
                <a16:creationId xmlns:a16="http://schemas.microsoft.com/office/drawing/2014/main" id="{974777D1-3490-489E-0048-467C0442A46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23</a:t>
            </a:fld>
            <a:endParaRPr lang="en"/>
          </a:p>
        </p:txBody>
      </p:sp>
      <p:pic>
        <p:nvPicPr>
          <p:cNvPr id="6" name="Picture 5">
            <a:extLst>
              <a:ext uri="{FF2B5EF4-FFF2-40B4-BE49-F238E27FC236}">
                <a16:creationId xmlns:a16="http://schemas.microsoft.com/office/drawing/2014/main" id="{5BE11496-4BD2-B0CF-B622-F00F922C1A97}"/>
              </a:ext>
            </a:extLst>
          </p:cNvPr>
          <p:cNvPicPr>
            <a:picLocks noChangeAspect="1"/>
          </p:cNvPicPr>
          <p:nvPr/>
        </p:nvPicPr>
        <p:blipFill>
          <a:blip r:embed="rId2"/>
          <a:stretch>
            <a:fillRect/>
          </a:stretch>
        </p:blipFill>
        <p:spPr>
          <a:xfrm>
            <a:off x="2002133" y="1279574"/>
            <a:ext cx="6078784" cy="3693869"/>
          </a:xfrm>
          <a:prstGeom prst="rect">
            <a:avLst/>
          </a:prstGeom>
        </p:spPr>
      </p:pic>
    </p:spTree>
    <p:extLst>
      <p:ext uri="{BB962C8B-B14F-4D97-AF65-F5344CB8AC3E}">
        <p14:creationId xmlns:p14="http://schemas.microsoft.com/office/powerpoint/2010/main" val="18162743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875F6-C3FA-03E5-4B0A-390CB7C05009}"/>
              </a:ext>
            </a:extLst>
          </p:cNvPr>
          <p:cNvSpPr>
            <a:spLocks noGrp="1"/>
          </p:cNvSpPr>
          <p:nvPr>
            <p:ph type="title"/>
          </p:nvPr>
        </p:nvSpPr>
        <p:spPr/>
        <p:txBody>
          <a:bodyPr/>
          <a:lstStyle/>
          <a:p>
            <a:r>
              <a:rPr lang="en-IN" dirty="0"/>
              <a:t>USE-CASE DIAGRAM</a:t>
            </a:r>
          </a:p>
        </p:txBody>
      </p:sp>
      <p:sp>
        <p:nvSpPr>
          <p:cNvPr id="4" name="Slide Number Placeholder 3">
            <a:extLst>
              <a:ext uri="{FF2B5EF4-FFF2-40B4-BE49-F238E27FC236}">
                <a16:creationId xmlns:a16="http://schemas.microsoft.com/office/drawing/2014/main" id="{E089D17C-BEE2-71A1-0EDB-6CEB0545754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24</a:t>
            </a:fld>
            <a:endParaRPr lang="en"/>
          </a:p>
        </p:txBody>
      </p:sp>
      <p:pic>
        <p:nvPicPr>
          <p:cNvPr id="6" name="Picture 5">
            <a:extLst>
              <a:ext uri="{FF2B5EF4-FFF2-40B4-BE49-F238E27FC236}">
                <a16:creationId xmlns:a16="http://schemas.microsoft.com/office/drawing/2014/main" id="{FA1CC37C-326E-D8EC-41DC-CC6AF45C7D56}"/>
              </a:ext>
            </a:extLst>
          </p:cNvPr>
          <p:cNvPicPr>
            <a:picLocks noChangeAspect="1"/>
          </p:cNvPicPr>
          <p:nvPr/>
        </p:nvPicPr>
        <p:blipFill>
          <a:blip r:embed="rId2"/>
          <a:stretch>
            <a:fillRect/>
          </a:stretch>
        </p:blipFill>
        <p:spPr>
          <a:xfrm>
            <a:off x="2698595" y="1200176"/>
            <a:ext cx="4772722" cy="3943324"/>
          </a:xfrm>
          <a:prstGeom prst="rect">
            <a:avLst/>
          </a:prstGeom>
        </p:spPr>
      </p:pic>
    </p:spTree>
    <p:extLst>
      <p:ext uri="{BB962C8B-B14F-4D97-AF65-F5344CB8AC3E}">
        <p14:creationId xmlns:p14="http://schemas.microsoft.com/office/powerpoint/2010/main" val="18238736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39851-A6BB-E65D-70DD-47DC79D17A7F}"/>
              </a:ext>
            </a:extLst>
          </p:cNvPr>
          <p:cNvSpPr>
            <a:spLocks noGrp="1"/>
          </p:cNvSpPr>
          <p:nvPr>
            <p:ph type="title"/>
          </p:nvPr>
        </p:nvSpPr>
        <p:spPr/>
        <p:txBody>
          <a:bodyPr/>
          <a:lstStyle/>
          <a:p>
            <a:r>
              <a:rPr lang="en-IN" dirty="0"/>
              <a:t>PROFILE DIAGRAM</a:t>
            </a:r>
          </a:p>
        </p:txBody>
      </p:sp>
      <p:sp>
        <p:nvSpPr>
          <p:cNvPr id="4" name="Slide Number Placeholder 3">
            <a:extLst>
              <a:ext uri="{FF2B5EF4-FFF2-40B4-BE49-F238E27FC236}">
                <a16:creationId xmlns:a16="http://schemas.microsoft.com/office/drawing/2014/main" id="{E87F0198-460A-DE22-C88A-8D05CBA3CF5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25</a:t>
            </a:fld>
            <a:endParaRPr lang="en"/>
          </a:p>
        </p:txBody>
      </p:sp>
      <p:pic>
        <p:nvPicPr>
          <p:cNvPr id="6" name="Picture 5">
            <a:extLst>
              <a:ext uri="{FF2B5EF4-FFF2-40B4-BE49-F238E27FC236}">
                <a16:creationId xmlns:a16="http://schemas.microsoft.com/office/drawing/2014/main" id="{0768B4BC-CAB7-6955-1FC1-0EEA58EFA16C}"/>
              </a:ext>
            </a:extLst>
          </p:cNvPr>
          <p:cNvPicPr>
            <a:picLocks noChangeAspect="1"/>
          </p:cNvPicPr>
          <p:nvPr/>
        </p:nvPicPr>
        <p:blipFill>
          <a:blip r:embed="rId2"/>
          <a:stretch>
            <a:fillRect/>
          </a:stretch>
        </p:blipFill>
        <p:spPr>
          <a:xfrm>
            <a:off x="1694985" y="1200175"/>
            <a:ext cx="6854694" cy="3844780"/>
          </a:xfrm>
          <a:prstGeom prst="rect">
            <a:avLst/>
          </a:prstGeom>
        </p:spPr>
      </p:pic>
    </p:spTree>
    <p:extLst>
      <p:ext uri="{BB962C8B-B14F-4D97-AF65-F5344CB8AC3E}">
        <p14:creationId xmlns:p14="http://schemas.microsoft.com/office/powerpoint/2010/main" val="41018490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430DE-CA23-90A7-AF41-53666123F456}"/>
              </a:ext>
            </a:extLst>
          </p:cNvPr>
          <p:cNvSpPr>
            <a:spLocks noGrp="1"/>
          </p:cNvSpPr>
          <p:nvPr>
            <p:ph type="title"/>
          </p:nvPr>
        </p:nvSpPr>
        <p:spPr/>
        <p:txBody>
          <a:bodyPr/>
          <a:lstStyle/>
          <a:p>
            <a:r>
              <a:rPr lang="en-IN" dirty="0"/>
              <a:t>ACTIVITY DIAGRAM</a:t>
            </a:r>
          </a:p>
        </p:txBody>
      </p:sp>
      <p:sp>
        <p:nvSpPr>
          <p:cNvPr id="4" name="Slide Number Placeholder 3">
            <a:extLst>
              <a:ext uri="{FF2B5EF4-FFF2-40B4-BE49-F238E27FC236}">
                <a16:creationId xmlns:a16="http://schemas.microsoft.com/office/drawing/2014/main" id="{2A4C5EBB-922C-B23E-53E9-FEDFD2F756B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26</a:t>
            </a:fld>
            <a:endParaRPr lang="en"/>
          </a:p>
        </p:txBody>
      </p:sp>
      <p:pic>
        <p:nvPicPr>
          <p:cNvPr id="6" name="Picture 5">
            <a:extLst>
              <a:ext uri="{FF2B5EF4-FFF2-40B4-BE49-F238E27FC236}">
                <a16:creationId xmlns:a16="http://schemas.microsoft.com/office/drawing/2014/main" id="{8DD093AF-5DF4-6E84-EF02-3557551F65E9}"/>
              </a:ext>
            </a:extLst>
          </p:cNvPr>
          <p:cNvPicPr>
            <a:picLocks noChangeAspect="1"/>
          </p:cNvPicPr>
          <p:nvPr/>
        </p:nvPicPr>
        <p:blipFill>
          <a:blip r:embed="rId2"/>
          <a:stretch>
            <a:fillRect/>
          </a:stretch>
        </p:blipFill>
        <p:spPr>
          <a:xfrm>
            <a:off x="2542478" y="1286618"/>
            <a:ext cx="5077522" cy="3856882"/>
          </a:xfrm>
          <a:prstGeom prst="rect">
            <a:avLst/>
          </a:prstGeom>
        </p:spPr>
      </p:pic>
    </p:spTree>
    <p:extLst>
      <p:ext uri="{BB962C8B-B14F-4D97-AF65-F5344CB8AC3E}">
        <p14:creationId xmlns:p14="http://schemas.microsoft.com/office/powerpoint/2010/main" val="24023374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BDCB8-2001-D268-F914-CE45F735E43D}"/>
              </a:ext>
            </a:extLst>
          </p:cNvPr>
          <p:cNvSpPr>
            <a:spLocks noGrp="1"/>
          </p:cNvSpPr>
          <p:nvPr>
            <p:ph type="title"/>
          </p:nvPr>
        </p:nvSpPr>
        <p:spPr/>
        <p:txBody>
          <a:bodyPr/>
          <a:lstStyle/>
          <a:p>
            <a:r>
              <a:rPr lang="en-IN" dirty="0"/>
              <a:t>PACKAGE DIAGRAM</a:t>
            </a:r>
          </a:p>
        </p:txBody>
      </p:sp>
      <p:sp>
        <p:nvSpPr>
          <p:cNvPr id="4" name="Slide Number Placeholder 3">
            <a:extLst>
              <a:ext uri="{FF2B5EF4-FFF2-40B4-BE49-F238E27FC236}">
                <a16:creationId xmlns:a16="http://schemas.microsoft.com/office/drawing/2014/main" id="{747EDB08-EB94-DE81-DD96-028838A6DCE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27</a:t>
            </a:fld>
            <a:endParaRPr lang="en"/>
          </a:p>
        </p:txBody>
      </p:sp>
      <p:pic>
        <p:nvPicPr>
          <p:cNvPr id="6" name="Picture 5">
            <a:extLst>
              <a:ext uri="{FF2B5EF4-FFF2-40B4-BE49-F238E27FC236}">
                <a16:creationId xmlns:a16="http://schemas.microsoft.com/office/drawing/2014/main" id="{9ED80A6C-4903-4127-D91E-6FC3A8926B92}"/>
              </a:ext>
            </a:extLst>
          </p:cNvPr>
          <p:cNvPicPr>
            <a:picLocks noChangeAspect="1"/>
          </p:cNvPicPr>
          <p:nvPr/>
        </p:nvPicPr>
        <p:blipFill>
          <a:blip r:embed="rId2"/>
          <a:stretch>
            <a:fillRect/>
          </a:stretch>
        </p:blipFill>
        <p:spPr>
          <a:xfrm>
            <a:off x="2349191" y="1200175"/>
            <a:ext cx="4971120" cy="3825308"/>
          </a:xfrm>
          <a:prstGeom prst="rect">
            <a:avLst/>
          </a:prstGeom>
        </p:spPr>
      </p:pic>
    </p:spTree>
    <p:extLst>
      <p:ext uri="{BB962C8B-B14F-4D97-AF65-F5344CB8AC3E}">
        <p14:creationId xmlns:p14="http://schemas.microsoft.com/office/powerpoint/2010/main" val="42263332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59058-3433-9BC1-0D1C-9EFA6E59FFF1}"/>
              </a:ext>
            </a:extLst>
          </p:cNvPr>
          <p:cNvSpPr>
            <a:spLocks noGrp="1"/>
          </p:cNvSpPr>
          <p:nvPr>
            <p:ph type="title"/>
          </p:nvPr>
        </p:nvSpPr>
        <p:spPr/>
        <p:txBody>
          <a:bodyPr/>
          <a:lstStyle/>
          <a:p>
            <a:r>
              <a:rPr lang="en-IN" dirty="0"/>
              <a:t>STATE DIAGRAM</a:t>
            </a:r>
          </a:p>
        </p:txBody>
      </p:sp>
      <p:sp>
        <p:nvSpPr>
          <p:cNvPr id="4" name="Slide Number Placeholder 3">
            <a:extLst>
              <a:ext uri="{FF2B5EF4-FFF2-40B4-BE49-F238E27FC236}">
                <a16:creationId xmlns:a16="http://schemas.microsoft.com/office/drawing/2014/main" id="{2597B67E-B3F8-386E-CD99-B67439FAF83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28</a:t>
            </a:fld>
            <a:endParaRPr lang="en"/>
          </a:p>
        </p:txBody>
      </p:sp>
      <p:pic>
        <p:nvPicPr>
          <p:cNvPr id="6" name="Picture 5">
            <a:extLst>
              <a:ext uri="{FF2B5EF4-FFF2-40B4-BE49-F238E27FC236}">
                <a16:creationId xmlns:a16="http://schemas.microsoft.com/office/drawing/2014/main" id="{77465EF9-F195-176E-5F4A-61958836A8CE}"/>
              </a:ext>
            </a:extLst>
          </p:cNvPr>
          <p:cNvPicPr>
            <a:picLocks noChangeAspect="1"/>
          </p:cNvPicPr>
          <p:nvPr/>
        </p:nvPicPr>
        <p:blipFill>
          <a:blip r:embed="rId2"/>
          <a:stretch>
            <a:fillRect/>
          </a:stretch>
        </p:blipFill>
        <p:spPr>
          <a:xfrm>
            <a:off x="1360450" y="1273880"/>
            <a:ext cx="7255726" cy="3529021"/>
          </a:xfrm>
          <a:prstGeom prst="rect">
            <a:avLst/>
          </a:prstGeom>
        </p:spPr>
      </p:pic>
    </p:spTree>
    <p:extLst>
      <p:ext uri="{BB962C8B-B14F-4D97-AF65-F5344CB8AC3E}">
        <p14:creationId xmlns:p14="http://schemas.microsoft.com/office/powerpoint/2010/main" val="13943817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A9D7A-4976-EBDC-583D-FD34F8BE5269}"/>
              </a:ext>
            </a:extLst>
          </p:cNvPr>
          <p:cNvSpPr>
            <a:spLocks noGrp="1"/>
          </p:cNvSpPr>
          <p:nvPr>
            <p:ph type="title"/>
          </p:nvPr>
        </p:nvSpPr>
        <p:spPr/>
        <p:txBody>
          <a:bodyPr/>
          <a:lstStyle/>
          <a:p>
            <a:r>
              <a:rPr lang="en-IN" dirty="0"/>
              <a:t>SEQUENCE DIAGRAM</a:t>
            </a:r>
          </a:p>
        </p:txBody>
      </p:sp>
      <p:sp>
        <p:nvSpPr>
          <p:cNvPr id="4" name="Slide Number Placeholder 3">
            <a:extLst>
              <a:ext uri="{FF2B5EF4-FFF2-40B4-BE49-F238E27FC236}">
                <a16:creationId xmlns:a16="http://schemas.microsoft.com/office/drawing/2014/main" id="{A4161841-D79F-40EE-B29D-0CD414301C7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29</a:t>
            </a:fld>
            <a:endParaRPr lang="en"/>
          </a:p>
        </p:txBody>
      </p:sp>
      <p:pic>
        <p:nvPicPr>
          <p:cNvPr id="6" name="Picture 5">
            <a:extLst>
              <a:ext uri="{FF2B5EF4-FFF2-40B4-BE49-F238E27FC236}">
                <a16:creationId xmlns:a16="http://schemas.microsoft.com/office/drawing/2014/main" id="{F6935E88-55AB-48E1-57A3-6C41BBFAB0B9}"/>
              </a:ext>
            </a:extLst>
          </p:cNvPr>
          <p:cNvPicPr>
            <a:picLocks noChangeAspect="1"/>
          </p:cNvPicPr>
          <p:nvPr/>
        </p:nvPicPr>
        <p:blipFill>
          <a:blip r:embed="rId2"/>
          <a:stretch>
            <a:fillRect/>
          </a:stretch>
        </p:blipFill>
        <p:spPr>
          <a:xfrm>
            <a:off x="1405053" y="1294717"/>
            <a:ext cx="7255727" cy="3455108"/>
          </a:xfrm>
          <a:prstGeom prst="rect">
            <a:avLst/>
          </a:prstGeom>
        </p:spPr>
      </p:pic>
    </p:spTree>
    <p:extLst>
      <p:ext uri="{BB962C8B-B14F-4D97-AF65-F5344CB8AC3E}">
        <p14:creationId xmlns:p14="http://schemas.microsoft.com/office/powerpoint/2010/main" val="3674795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9"/>
          <p:cNvSpPr txBox="1">
            <a:spLocks noGrp="1"/>
          </p:cNvSpPr>
          <p:nvPr>
            <p:ph type="title"/>
          </p:nvPr>
        </p:nvSpPr>
        <p:spPr>
          <a:xfrm>
            <a:off x="1182200" y="393475"/>
            <a:ext cx="6739500" cy="80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INDEX</a:t>
            </a:r>
            <a:endParaRPr dirty="0"/>
          </a:p>
        </p:txBody>
      </p:sp>
      <p:sp>
        <p:nvSpPr>
          <p:cNvPr id="129" name="Google Shape;129;p19"/>
          <p:cNvSpPr txBox="1">
            <a:spLocks noGrp="1"/>
          </p:cNvSpPr>
          <p:nvPr>
            <p:ph type="body" idx="1"/>
          </p:nvPr>
        </p:nvSpPr>
        <p:spPr>
          <a:xfrm>
            <a:off x="1556331" y="1349141"/>
            <a:ext cx="7085700" cy="2938500"/>
          </a:xfrm>
          <a:prstGeom prst="rect">
            <a:avLst/>
          </a:prstGeom>
        </p:spPr>
        <p:txBody>
          <a:bodyPr spcFirstLastPara="1" wrap="square" lIns="91425" tIns="91425" rIns="91425" bIns="91425" anchor="t" anchorCtr="0">
            <a:noAutofit/>
          </a:bodyPr>
          <a:lstStyle/>
          <a:p>
            <a:pPr marL="577850" lvl="0" indent="-514350" algn="l" rtl="0">
              <a:spcBef>
                <a:spcPts val="0"/>
              </a:spcBef>
              <a:spcAft>
                <a:spcPts val="0"/>
              </a:spcAft>
              <a:buSzPts val="2600"/>
              <a:buFont typeface="+mj-lt"/>
              <a:buAutoNum type="arabicPeriod"/>
            </a:pPr>
            <a:r>
              <a:rPr lang="en" dirty="0"/>
              <a:t>Introduction</a:t>
            </a:r>
          </a:p>
          <a:p>
            <a:pPr marL="577850" lvl="0" indent="-514350" algn="l" rtl="0">
              <a:spcBef>
                <a:spcPts val="0"/>
              </a:spcBef>
              <a:spcAft>
                <a:spcPts val="0"/>
              </a:spcAft>
              <a:buSzPts val="2600"/>
              <a:buFont typeface="+mj-lt"/>
              <a:buAutoNum type="arabicPeriod"/>
            </a:pPr>
            <a:r>
              <a:rPr lang="en" dirty="0"/>
              <a:t>Literature survey</a:t>
            </a:r>
          </a:p>
          <a:p>
            <a:pPr marL="577850" lvl="0" indent="-514350" algn="l" rtl="0">
              <a:spcBef>
                <a:spcPts val="0"/>
              </a:spcBef>
              <a:spcAft>
                <a:spcPts val="0"/>
              </a:spcAft>
              <a:buSzPts val="2600"/>
              <a:buFont typeface="+mj-lt"/>
              <a:buAutoNum type="arabicPeriod"/>
            </a:pPr>
            <a:r>
              <a:rPr lang="en" dirty="0"/>
              <a:t>Problem Statement</a:t>
            </a:r>
          </a:p>
          <a:p>
            <a:pPr marL="577850" lvl="0" indent="-514350" algn="l" rtl="0">
              <a:spcBef>
                <a:spcPts val="0"/>
              </a:spcBef>
              <a:spcAft>
                <a:spcPts val="0"/>
              </a:spcAft>
              <a:buSzPts val="2600"/>
              <a:buFont typeface="+mj-lt"/>
              <a:buAutoNum type="arabicPeriod"/>
            </a:pPr>
            <a:r>
              <a:rPr lang="en" dirty="0"/>
              <a:t>Software and Hardware requirements</a:t>
            </a:r>
          </a:p>
          <a:p>
            <a:pPr marL="577850" lvl="0" indent="-514350" algn="l" rtl="0">
              <a:spcBef>
                <a:spcPts val="0"/>
              </a:spcBef>
              <a:spcAft>
                <a:spcPts val="0"/>
              </a:spcAft>
              <a:buSzPts val="2600"/>
              <a:buFont typeface="+mj-lt"/>
              <a:buAutoNum type="arabicPeriod"/>
            </a:pPr>
            <a:r>
              <a:rPr lang="en" dirty="0"/>
              <a:t>Future Plans</a:t>
            </a:r>
          </a:p>
          <a:p>
            <a:pPr marL="577850" lvl="0" indent="-514350" algn="l" rtl="0">
              <a:spcBef>
                <a:spcPts val="0"/>
              </a:spcBef>
              <a:spcAft>
                <a:spcPts val="0"/>
              </a:spcAft>
              <a:buSzPts val="2600"/>
              <a:buFont typeface="+mj-lt"/>
              <a:buAutoNum type="arabicPeriod"/>
            </a:pPr>
            <a:r>
              <a:rPr lang="en" dirty="0"/>
              <a:t>References</a:t>
            </a:r>
            <a:endParaRPr dirty="0"/>
          </a:p>
        </p:txBody>
      </p:sp>
      <p:sp>
        <p:nvSpPr>
          <p:cNvPr id="130" name="Google Shape;130;p19"/>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a:t>
            </a:fld>
            <a:endParaRPr/>
          </a:p>
        </p:txBody>
      </p:sp>
      <p:grpSp>
        <p:nvGrpSpPr>
          <p:cNvPr id="131" name="Google Shape;131;p19"/>
          <p:cNvGrpSpPr/>
          <p:nvPr/>
        </p:nvGrpSpPr>
        <p:grpSpPr>
          <a:xfrm>
            <a:off x="8180944" y="637329"/>
            <a:ext cx="336534" cy="318981"/>
            <a:chOff x="5300400" y="3670175"/>
            <a:chExt cx="421300" cy="399325"/>
          </a:xfrm>
        </p:grpSpPr>
        <p:sp>
          <p:nvSpPr>
            <p:cNvPr id="132" name="Google Shape;132;p19"/>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9"/>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9"/>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9"/>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9"/>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5078975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ctrTitle"/>
          </p:nvPr>
        </p:nvSpPr>
        <p:spPr>
          <a:xfrm>
            <a:off x="2710225" y="1310850"/>
            <a:ext cx="5476800" cy="252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8800" dirty="0"/>
              <a:t>Thank You</a:t>
            </a:r>
            <a:endParaRPr sz="8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5"/>
          <p:cNvSpPr txBox="1">
            <a:spLocks noGrp="1"/>
          </p:cNvSpPr>
          <p:nvPr>
            <p:ph type="title"/>
          </p:nvPr>
        </p:nvSpPr>
        <p:spPr>
          <a:xfrm>
            <a:off x="1182200" y="393475"/>
            <a:ext cx="6739500" cy="80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INTRODUCTION</a:t>
            </a:r>
            <a:endParaRPr dirty="0"/>
          </a:p>
        </p:txBody>
      </p:sp>
      <p:sp>
        <p:nvSpPr>
          <p:cNvPr id="100" name="Google Shape;100;p15"/>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a:t>
            </a:fld>
            <a:endParaRPr/>
          </a:p>
        </p:txBody>
      </p:sp>
      <p:grpSp>
        <p:nvGrpSpPr>
          <p:cNvPr id="101" name="Google Shape;101;p15"/>
          <p:cNvGrpSpPr/>
          <p:nvPr/>
        </p:nvGrpSpPr>
        <p:grpSpPr>
          <a:xfrm>
            <a:off x="8160827" y="631951"/>
            <a:ext cx="390214" cy="329725"/>
            <a:chOff x="3918650" y="293075"/>
            <a:chExt cx="488500" cy="412775"/>
          </a:xfrm>
        </p:grpSpPr>
        <p:sp>
          <p:nvSpPr>
            <p:cNvPr id="102" name="Google Shape;102;p15"/>
            <p:cNvSpPr/>
            <p:nvPr/>
          </p:nvSpPr>
          <p:spPr>
            <a:xfrm>
              <a:off x="4085350" y="293675"/>
              <a:ext cx="154500" cy="412175"/>
            </a:xfrm>
            <a:custGeom>
              <a:avLst/>
              <a:gdLst/>
              <a:ahLst/>
              <a:cxnLst/>
              <a:rect l="l" t="t" r="r" b="b"/>
              <a:pathLst>
                <a:path w="6180" h="16487" extrusionOk="0">
                  <a:moveTo>
                    <a:pt x="709" y="5496"/>
                  </a:moveTo>
                  <a:lnTo>
                    <a:pt x="806" y="5520"/>
                  </a:lnTo>
                  <a:lnTo>
                    <a:pt x="1050" y="5667"/>
                  </a:lnTo>
                  <a:lnTo>
                    <a:pt x="1270" y="5813"/>
                  </a:lnTo>
                  <a:lnTo>
                    <a:pt x="1344" y="5886"/>
                  </a:lnTo>
                  <a:lnTo>
                    <a:pt x="1368" y="5984"/>
                  </a:lnTo>
                  <a:lnTo>
                    <a:pt x="1344" y="6082"/>
                  </a:lnTo>
                  <a:lnTo>
                    <a:pt x="1319" y="6155"/>
                  </a:lnTo>
                  <a:lnTo>
                    <a:pt x="1221" y="6228"/>
                  </a:lnTo>
                  <a:lnTo>
                    <a:pt x="1124" y="6253"/>
                  </a:lnTo>
                  <a:lnTo>
                    <a:pt x="1050" y="6228"/>
                  </a:lnTo>
                  <a:lnTo>
                    <a:pt x="977" y="6204"/>
                  </a:lnTo>
                  <a:lnTo>
                    <a:pt x="782" y="6082"/>
                  </a:lnTo>
                  <a:lnTo>
                    <a:pt x="586" y="5960"/>
                  </a:lnTo>
                  <a:lnTo>
                    <a:pt x="513" y="5911"/>
                  </a:lnTo>
                  <a:lnTo>
                    <a:pt x="464" y="5838"/>
                  </a:lnTo>
                  <a:lnTo>
                    <a:pt x="464" y="5740"/>
                  </a:lnTo>
                  <a:lnTo>
                    <a:pt x="489" y="5642"/>
                  </a:lnTo>
                  <a:lnTo>
                    <a:pt x="538" y="5569"/>
                  </a:lnTo>
                  <a:lnTo>
                    <a:pt x="611" y="5520"/>
                  </a:lnTo>
                  <a:lnTo>
                    <a:pt x="709" y="5496"/>
                  </a:lnTo>
                  <a:close/>
                  <a:moveTo>
                    <a:pt x="1685" y="6351"/>
                  </a:moveTo>
                  <a:lnTo>
                    <a:pt x="1783" y="6375"/>
                  </a:lnTo>
                  <a:lnTo>
                    <a:pt x="1856" y="6448"/>
                  </a:lnTo>
                  <a:lnTo>
                    <a:pt x="2003" y="6668"/>
                  </a:lnTo>
                  <a:lnTo>
                    <a:pt x="2125" y="6888"/>
                  </a:lnTo>
                  <a:lnTo>
                    <a:pt x="2150" y="6986"/>
                  </a:lnTo>
                  <a:lnTo>
                    <a:pt x="2150" y="7083"/>
                  </a:lnTo>
                  <a:lnTo>
                    <a:pt x="2101" y="7156"/>
                  </a:lnTo>
                  <a:lnTo>
                    <a:pt x="2027" y="7230"/>
                  </a:lnTo>
                  <a:lnTo>
                    <a:pt x="1979" y="7254"/>
                  </a:lnTo>
                  <a:lnTo>
                    <a:pt x="1856" y="7254"/>
                  </a:lnTo>
                  <a:lnTo>
                    <a:pt x="1783" y="7230"/>
                  </a:lnTo>
                  <a:lnTo>
                    <a:pt x="1734" y="7181"/>
                  </a:lnTo>
                  <a:lnTo>
                    <a:pt x="1685" y="7132"/>
                  </a:lnTo>
                  <a:lnTo>
                    <a:pt x="1441" y="6741"/>
                  </a:lnTo>
                  <a:lnTo>
                    <a:pt x="1417" y="6644"/>
                  </a:lnTo>
                  <a:lnTo>
                    <a:pt x="1417" y="6546"/>
                  </a:lnTo>
                  <a:lnTo>
                    <a:pt x="1441" y="6448"/>
                  </a:lnTo>
                  <a:lnTo>
                    <a:pt x="1515" y="6399"/>
                  </a:lnTo>
                  <a:lnTo>
                    <a:pt x="1612" y="6351"/>
                  </a:lnTo>
                  <a:close/>
                  <a:moveTo>
                    <a:pt x="2247" y="7498"/>
                  </a:moveTo>
                  <a:lnTo>
                    <a:pt x="2345" y="7523"/>
                  </a:lnTo>
                  <a:lnTo>
                    <a:pt x="2418" y="7572"/>
                  </a:lnTo>
                  <a:lnTo>
                    <a:pt x="2467" y="7645"/>
                  </a:lnTo>
                  <a:lnTo>
                    <a:pt x="2662" y="8109"/>
                  </a:lnTo>
                  <a:lnTo>
                    <a:pt x="2662" y="8207"/>
                  </a:lnTo>
                  <a:lnTo>
                    <a:pt x="2638" y="8304"/>
                  </a:lnTo>
                  <a:lnTo>
                    <a:pt x="2589" y="8378"/>
                  </a:lnTo>
                  <a:lnTo>
                    <a:pt x="2516" y="8426"/>
                  </a:lnTo>
                  <a:lnTo>
                    <a:pt x="2418" y="8451"/>
                  </a:lnTo>
                  <a:lnTo>
                    <a:pt x="2345" y="8426"/>
                  </a:lnTo>
                  <a:lnTo>
                    <a:pt x="2272" y="8402"/>
                  </a:lnTo>
                  <a:lnTo>
                    <a:pt x="2223" y="8353"/>
                  </a:lnTo>
                  <a:lnTo>
                    <a:pt x="2198" y="8280"/>
                  </a:lnTo>
                  <a:lnTo>
                    <a:pt x="2027" y="7840"/>
                  </a:lnTo>
                  <a:lnTo>
                    <a:pt x="2003" y="7743"/>
                  </a:lnTo>
                  <a:lnTo>
                    <a:pt x="2027" y="7645"/>
                  </a:lnTo>
                  <a:lnTo>
                    <a:pt x="2076" y="7572"/>
                  </a:lnTo>
                  <a:lnTo>
                    <a:pt x="2150" y="7523"/>
                  </a:lnTo>
                  <a:lnTo>
                    <a:pt x="2247" y="7498"/>
                  </a:lnTo>
                  <a:close/>
                  <a:moveTo>
                    <a:pt x="2711" y="8720"/>
                  </a:moveTo>
                  <a:lnTo>
                    <a:pt x="2785" y="8744"/>
                  </a:lnTo>
                  <a:lnTo>
                    <a:pt x="2858" y="8793"/>
                  </a:lnTo>
                  <a:lnTo>
                    <a:pt x="2907" y="8866"/>
                  </a:lnTo>
                  <a:lnTo>
                    <a:pt x="3078" y="9355"/>
                  </a:lnTo>
                  <a:lnTo>
                    <a:pt x="3102" y="9452"/>
                  </a:lnTo>
                  <a:lnTo>
                    <a:pt x="3078" y="9526"/>
                  </a:lnTo>
                  <a:lnTo>
                    <a:pt x="3004" y="9599"/>
                  </a:lnTo>
                  <a:lnTo>
                    <a:pt x="2931" y="9648"/>
                  </a:lnTo>
                  <a:lnTo>
                    <a:pt x="2858" y="9672"/>
                  </a:lnTo>
                  <a:lnTo>
                    <a:pt x="2785" y="9672"/>
                  </a:lnTo>
                  <a:lnTo>
                    <a:pt x="2711" y="9623"/>
                  </a:lnTo>
                  <a:lnTo>
                    <a:pt x="2662" y="9574"/>
                  </a:lnTo>
                  <a:lnTo>
                    <a:pt x="2614" y="9501"/>
                  </a:lnTo>
                  <a:lnTo>
                    <a:pt x="2467" y="9037"/>
                  </a:lnTo>
                  <a:lnTo>
                    <a:pt x="2443" y="8939"/>
                  </a:lnTo>
                  <a:lnTo>
                    <a:pt x="2467" y="8842"/>
                  </a:lnTo>
                  <a:lnTo>
                    <a:pt x="2516" y="8768"/>
                  </a:lnTo>
                  <a:lnTo>
                    <a:pt x="2614" y="8720"/>
                  </a:lnTo>
                  <a:close/>
                  <a:moveTo>
                    <a:pt x="3224" y="9941"/>
                  </a:moveTo>
                  <a:lnTo>
                    <a:pt x="3297" y="10014"/>
                  </a:lnTo>
                  <a:lnTo>
                    <a:pt x="3346" y="10087"/>
                  </a:lnTo>
                  <a:lnTo>
                    <a:pt x="3542" y="10527"/>
                  </a:lnTo>
                  <a:lnTo>
                    <a:pt x="3566" y="10625"/>
                  </a:lnTo>
                  <a:lnTo>
                    <a:pt x="3566" y="10722"/>
                  </a:lnTo>
                  <a:lnTo>
                    <a:pt x="3517" y="10796"/>
                  </a:lnTo>
                  <a:lnTo>
                    <a:pt x="3444" y="10844"/>
                  </a:lnTo>
                  <a:lnTo>
                    <a:pt x="3322" y="10869"/>
                  </a:lnTo>
                  <a:lnTo>
                    <a:pt x="3273" y="10869"/>
                  </a:lnTo>
                  <a:lnTo>
                    <a:pt x="3200" y="10844"/>
                  </a:lnTo>
                  <a:lnTo>
                    <a:pt x="3151" y="10796"/>
                  </a:lnTo>
                  <a:lnTo>
                    <a:pt x="3102" y="10747"/>
                  </a:lnTo>
                  <a:lnTo>
                    <a:pt x="2907" y="10258"/>
                  </a:lnTo>
                  <a:lnTo>
                    <a:pt x="2882" y="10161"/>
                  </a:lnTo>
                  <a:lnTo>
                    <a:pt x="2907" y="10087"/>
                  </a:lnTo>
                  <a:lnTo>
                    <a:pt x="2955" y="10014"/>
                  </a:lnTo>
                  <a:lnTo>
                    <a:pt x="3029" y="9941"/>
                  </a:lnTo>
                  <a:close/>
                  <a:moveTo>
                    <a:pt x="3761" y="11089"/>
                  </a:moveTo>
                  <a:lnTo>
                    <a:pt x="3835" y="11137"/>
                  </a:lnTo>
                  <a:lnTo>
                    <a:pt x="3908" y="11211"/>
                  </a:lnTo>
                  <a:lnTo>
                    <a:pt x="4177" y="11577"/>
                  </a:lnTo>
                  <a:lnTo>
                    <a:pt x="4225" y="11675"/>
                  </a:lnTo>
                  <a:lnTo>
                    <a:pt x="4250" y="11748"/>
                  </a:lnTo>
                  <a:lnTo>
                    <a:pt x="4201" y="11846"/>
                  </a:lnTo>
                  <a:lnTo>
                    <a:pt x="4152" y="11919"/>
                  </a:lnTo>
                  <a:lnTo>
                    <a:pt x="4079" y="11968"/>
                  </a:lnTo>
                  <a:lnTo>
                    <a:pt x="3884" y="11968"/>
                  </a:lnTo>
                  <a:lnTo>
                    <a:pt x="3810" y="11895"/>
                  </a:lnTo>
                  <a:lnTo>
                    <a:pt x="3664" y="11675"/>
                  </a:lnTo>
                  <a:lnTo>
                    <a:pt x="3493" y="11455"/>
                  </a:lnTo>
                  <a:lnTo>
                    <a:pt x="3468" y="11382"/>
                  </a:lnTo>
                  <a:lnTo>
                    <a:pt x="3468" y="11284"/>
                  </a:lnTo>
                  <a:lnTo>
                    <a:pt x="3517" y="11186"/>
                  </a:lnTo>
                  <a:lnTo>
                    <a:pt x="3566" y="11137"/>
                  </a:lnTo>
                  <a:lnTo>
                    <a:pt x="3664" y="11089"/>
                  </a:lnTo>
                  <a:close/>
                  <a:moveTo>
                    <a:pt x="4616" y="12041"/>
                  </a:moveTo>
                  <a:lnTo>
                    <a:pt x="4714" y="12090"/>
                  </a:lnTo>
                  <a:lnTo>
                    <a:pt x="4909" y="12212"/>
                  </a:lnTo>
                  <a:lnTo>
                    <a:pt x="5105" y="12334"/>
                  </a:lnTo>
                  <a:lnTo>
                    <a:pt x="5178" y="12383"/>
                  </a:lnTo>
                  <a:lnTo>
                    <a:pt x="5227" y="12481"/>
                  </a:lnTo>
                  <a:lnTo>
                    <a:pt x="5227" y="12554"/>
                  </a:lnTo>
                  <a:lnTo>
                    <a:pt x="5202" y="12652"/>
                  </a:lnTo>
                  <a:lnTo>
                    <a:pt x="5154" y="12725"/>
                  </a:lnTo>
                  <a:lnTo>
                    <a:pt x="5105" y="12749"/>
                  </a:lnTo>
                  <a:lnTo>
                    <a:pt x="5056" y="12774"/>
                  </a:lnTo>
                  <a:lnTo>
                    <a:pt x="4983" y="12798"/>
                  </a:lnTo>
                  <a:lnTo>
                    <a:pt x="4885" y="12774"/>
                  </a:lnTo>
                  <a:lnTo>
                    <a:pt x="4641" y="12627"/>
                  </a:lnTo>
                  <a:lnTo>
                    <a:pt x="4421" y="12481"/>
                  </a:lnTo>
                  <a:lnTo>
                    <a:pt x="4348" y="12407"/>
                  </a:lnTo>
                  <a:lnTo>
                    <a:pt x="4323" y="12310"/>
                  </a:lnTo>
                  <a:lnTo>
                    <a:pt x="4323" y="12236"/>
                  </a:lnTo>
                  <a:lnTo>
                    <a:pt x="4372" y="12139"/>
                  </a:lnTo>
                  <a:lnTo>
                    <a:pt x="4445" y="12066"/>
                  </a:lnTo>
                  <a:lnTo>
                    <a:pt x="4543" y="12041"/>
                  </a:lnTo>
                  <a:close/>
                  <a:moveTo>
                    <a:pt x="0" y="1"/>
                  </a:moveTo>
                  <a:lnTo>
                    <a:pt x="0" y="5325"/>
                  </a:lnTo>
                  <a:lnTo>
                    <a:pt x="74" y="5349"/>
                  </a:lnTo>
                  <a:lnTo>
                    <a:pt x="147" y="5422"/>
                  </a:lnTo>
                  <a:lnTo>
                    <a:pt x="171" y="5496"/>
                  </a:lnTo>
                  <a:lnTo>
                    <a:pt x="171" y="5569"/>
                  </a:lnTo>
                  <a:lnTo>
                    <a:pt x="171" y="5642"/>
                  </a:lnTo>
                  <a:lnTo>
                    <a:pt x="122" y="5716"/>
                  </a:lnTo>
                  <a:lnTo>
                    <a:pt x="74" y="5764"/>
                  </a:lnTo>
                  <a:lnTo>
                    <a:pt x="0" y="5789"/>
                  </a:lnTo>
                  <a:lnTo>
                    <a:pt x="0" y="13360"/>
                  </a:lnTo>
                  <a:lnTo>
                    <a:pt x="6179" y="16486"/>
                  </a:lnTo>
                  <a:lnTo>
                    <a:pt x="6179" y="13116"/>
                  </a:lnTo>
                  <a:lnTo>
                    <a:pt x="5935" y="13091"/>
                  </a:lnTo>
                  <a:lnTo>
                    <a:pt x="5691" y="13042"/>
                  </a:lnTo>
                  <a:lnTo>
                    <a:pt x="5593" y="12994"/>
                  </a:lnTo>
                  <a:lnTo>
                    <a:pt x="5520" y="12945"/>
                  </a:lnTo>
                  <a:lnTo>
                    <a:pt x="5495" y="12847"/>
                  </a:lnTo>
                  <a:lnTo>
                    <a:pt x="5495" y="12749"/>
                  </a:lnTo>
                  <a:lnTo>
                    <a:pt x="5520" y="12676"/>
                  </a:lnTo>
                  <a:lnTo>
                    <a:pt x="5593" y="12603"/>
                  </a:lnTo>
                  <a:lnTo>
                    <a:pt x="5691" y="12554"/>
                  </a:lnTo>
                  <a:lnTo>
                    <a:pt x="5789" y="12554"/>
                  </a:lnTo>
                  <a:lnTo>
                    <a:pt x="6179" y="12627"/>
                  </a:lnTo>
                  <a:lnTo>
                    <a:pt x="6179" y="3127"/>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p:cNvSpPr/>
            <p:nvPr/>
          </p:nvSpPr>
          <p:spPr>
            <a:xfrm>
              <a:off x="3918650" y="293075"/>
              <a:ext cx="153900" cy="407275"/>
            </a:xfrm>
            <a:custGeom>
              <a:avLst/>
              <a:gdLst/>
              <a:ahLst/>
              <a:cxnLst/>
              <a:rect l="l" t="t" r="r" b="b"/>
              <a:pathLst>
                <a:path w="6156" h="16291" extrusionOk="0">
                  <a:moveTo>
                    <a:pt x="5349" y="5495"/>
                  </a:moveTo>
                  <a:lnTo>
                    <a:pt x="5447" y="5520"/>
                  </a:lnTo>
                  <a:lnTo>
                    <a:pt x="5520" y="5569"/>
                  </a:lnTo>
                  <a:lnTo>
                    <a:pt x="5569" y="5666"/>
                  </a:lnTo>
                  <a:lnTo>
                    <a:pt x="5569" y="5764"/>
                  </a:lnTo>
                  <a:lnTo>
                    <a:pt x="5545" y="5837"/>
                  </a:lnTo>
                  <a:lnTo>
                    <a:pt x="5496" y="5935"/>
                  </a:lnTo>
                  <a:lnTo>
                    <a:pt x="5423" y="5984"/>
                  </a:lnTo>
                  <a:lnTo>
                    <a:pt x="5203" y="6057"/>
                  </a:lnTo>
                  <a:lnTo>
                    <a:pt x="5008" y="6155"/>
                  </a:lnTo>
                  <a:lnTo>
                    <a:pt x="4934" y="6179"/>
                  </a:lnTo>
                  <a:lnTo>
                    <a:pt x="4812" y="6179"/>
                  </a:lnTo>
                  <a:lnTo>
                    <a:pt x="4763" y="6155"/>
                  </a:lnTo>
                  <a:lnTo>
                    <a:pt x="4714" y="6106"/>
                  </a:lnTo>
                  <a:lnTo>
                    <a:pt x="4666" y="6057"/>
                  </a:lnTo>
                  <a:lnTo>
                    <a:pt x="4641" y="5959"/>
                  </a:lnTo>
                  <a:lnTo>
                    <a:pt x="4641" y="5862"/>
                  </a:lnTo>
                  <a:lnTo>
                    <a:pt x="4690" y="5788"/>
                  </a:lnTo>
                  <a:lnTo>
                    <a:pt x="4763" y="5740"/>
                  </a:lnTo>
                  <a:lnTo>
                    <a:pt x="5008" y="5617"/>
                  </a:lnTo>
                  <a:lnTo>
                    <a:pt x="5252" y="5520"/>
                  </a:lnTo>
                  <a:lnTo>
                    <a:pt x="5349" y="5495"/>
                  </a:lnTo>
                  <a:close/>
                  <a:moveTo>
                    <a:pt x="4250" y="6155"/>
                  </a:moveTo>
                  <a:lnTo>
                    <a:pt x="4348" y="6179"/>
                  </a:lnTo>
                  <a:lnTo>
                    <a:pt x="4421" y="6252"/>
                  </a:lnTo>
                  <a:lnTo>
                    <a:pt x="4470" y="6326"/>
                  </a:lnTo>
                  <a:lnTo>
                    <a:pt x="4470" y="6423"/>
                  </a:lnTo>
                  <a:lnTo>
                    <a:pt x="4446" y="6497"/>
                  </a:lnTo>
                  <a:lnTo>
                    <a:pt x="4397" y="6594"/>
                  </a:lnTo>
                  <a:lnTo>
                    <a:pt x="4226" y="6741"/>
                  </a:lnTo>
                  <a:lnTo>
                    <a:pt x="4079" y="6912"/>
                  </a:lnTo>
                  <a:lnTo>
                    <a:pt x="3982" y="6985"/>
                  </a:lnTo>
                  <a:lnTo>
                    <a:pt x="3884" y="7010"/>
                  </a:lnTo>
                  <a:lnTo>
                    <a:pt x="3811" y="6985"/>
                  </a:lnTo>
                  <a:lnTo>
                    <a:pt x="3738" y="6936"/>
                  </a:lnTo>
                  <a:lnTo>
                    <a:pt x="3664" y="6863"/>
                  </a:lnTo>
                  <a:lnTo>
                    <a:pt x="3640" y="6790"/>
                  </a:lnTo>
                  <a:lnTo>
                    <a:pt x="3664" y="6692"/>
                  </a:lnTo>
                  <a:lnTo>
                    <a:pt x="3713" y="6594"/>
                  </a:lnTo>
                  <a:lnTo>
                    <a:pt x="3884" y="6399"/>
                  </a:lnTo>
                  <a:lnTo>
                    <a:pt x="4079" y="6228"/>
                  </a:lnTo>
                  <a:lnTo>
                    <a:pt x="4153" y="6179"/>
                  </a:lnTo>
                  <a:lnTo>
                    <a:pt x="4250" y="6155"/>
                  </a:lnTo>
                  <a:close/>
                  <a:moveTo>
                    <a:pt x="3469" y="7156"/>
                  </a:moveTo>
                  <a:lnTo>
                    <a:pt x="3542" y="7205"/>
                  </a:lnTo>
                  <a:lnTo>
                    <a:pt x="3615" y="7254"/>
                  </a:lnTo>
                  <a:lnTo>
                    <a:pt x="3664" y="7351"/>
                  </a:lnTo>
                  <a:lnTo>
                    <a:pt x="3664" y="7449"/>
                  </a:lnTo>
                  <a:lnTo>
                    <a:pt x="3640" y="7547"/>
                  </a:lnTo>
                  <a:lnTo>
                    <a:pt x="3396" y="7962"/>
                  </a:lnTo>
                  <a:lnTo>
                    <a:pt x="3371" y="8011"/>
                  </a:lnTo>
                  <a:lnTo>
                    <a:pt x="3298" y="8060"/>
                  </a:lnTo>
                  <a:lnTo>
                    <a:pt x="3249" y="8084"/>
                  </a:lnTo>
                  <a:lnTo>
                    <a:pt x="3176" y="8084"/>
                  </a:lnTo>
                  <a:lnTo>
                    <a:pt x="3078" y="8060"/>
                  </a:lnTo>
                  <a:lnTo>
                    <a:pt x="3005" y="8011"/>
                  </a:lnTo>
                  <a:lnTo>
                    <a:pt x="2956" y="7913"/>
                  </a:lnTo>
                  <a:lnTo>
                    <a:pt x="2932" y="7840"/>
                  </a:lnTo>
                  <a:lnTo>
                    <a:pt x="2956" y="7742"/>
                  </a:lnTo>
                  <a:lnTo>
                    <a:pt x="3225" y="7278"/>
                  </a:lnTo>
                  <a:lnTo>
                    <a:pt x="3273" y="7205"/>
                  </a:lnTo>
                  <a:lnTo>
                    <a:pt x="3371" y="7180"/>
                  </a:lnTo>
                  <a:lnTo>
                    <a:pt x="3469" y="7156"/>
                  </a:lnTo>
                  <a:close/>
                  <a:moveTo>
                    <a:pt x="2858" y="8328"/>
                  </a:moveTo>
                  <a:lnTo>
                    <a:pt x="2956" y="8353"/>
                  </a:lnTo>
                  <a:lnTo>
                    <a:pt x="3029" y="8402"/>
                  </a:lnTo>
                  <a:lnTo>
                    <a:pt x="3078" y="8475"/>
                  </a:lnTo>
                  <a:lnTo>
                    <a:pt x="3103" y="8573"/>
                  </a:lnTo>
                  <a:lnTo>
                    <a:pt x="3103" y="8670"/>
                  </a:lnTo>
                  <a:lnTo>
                    <a:pt x="2932" y="9110"/>
                  </a:lnTo>
                  <a:lnTo>
                    <a:pt x="2907" y="9183"/>
                  </a:lnTo>
                  <a:lnTo>
                    <a:pt x="2858" y="9232"/>
                  </a:lnTo>
                  <a:lnTo>
                    <a:pt x="2785" y="9281"/>
                  </a:lnTo>
                  <a:lnTo>
                    <a:pt x="2638" y="9281"/>
                  </a:lnTo>
                  <a:lnTo>
                    <a:pt x="2541" y="9232"/>
                  </a:lnTo>
                  <a:lnTo>
                    <a:pt x="2492" y="9159"/>
                  </a:lnTo>
                  <a:lnTo>
                    <a:pt x="2468" y="9061"/>
                  </a:lnTo>
                  <a:lnTo>
                    <a:pt x="2468" y="8963"/>
                  </a:lnTo>
                  <a:lnTo>
                    <a:pt x="2638" y="8499"/>
                  </a:lnTo>
                  <a:lnTo>
                    <a:pt x="2687" y="8402"/>
                  </a:lnTo>
                  <a:lnTo>
                    <a:pt x="2761" y="8353"/>
                  </a:lnTo>
                  <a:lnTo>
                    <a:pt x="2858" y="8328"/>
                  </a:lnTo>
                  <a:close/>
                  <a:moveTo>
                    <a:pt x="2541" y="9574"/>
                  </a:moveTo>
                  <a:lnTo>
                    <a:pt x="2638" y="9623"/>
                  </a:lnTo>
                  <a:lnTo>
                    <a:pt x="2712" y="9696"/>
                  </a:lnTo>
                  <a:lnTo>
                    <a:pt x="2736" y="9769"/>
                  </a:lnTo>
                  <a:lnTo>
                    <a:pt x="2736" y="9867"/>
                  </a:lnTo>
                  <a:lnTo>
                    <a:pt x="2638" y="10355"/>
                  </a:lnTo>
                  <a:lnTo>
                    <a:pt x="2590" y="10429"/>
                  </a:lnTo>
                  <a:lnTo>
                    <a:pt x="2541" y="10502"/>
                  </a:lnTo>
                  <a:lnTo>
                    <a:pt x="2468" y="10526"/>
                  </a:lnTo>
                  <a:lnTo>
                    <a:pt x="2394" y="10551"/>
                  </a:lnTo>
                  <a:lnTo>
                    <a:pt x="2345" y="10551"/>
                  </a:lnTo>
                  <a:lnTo>
                    <a:pt x="2248" y="10502"/>
                  </a:lnTo>
                  <a:lnTo>
                    <a:pt x="2199" y="10429"/>
                  </a:lnTo>
                  <a:lnTo>
                    <a:pt x="2150" y="10355"/>
                  </a:lnTo>
                  <a:lnTo>
                    <a:pt x="2150" y="10258"/>
                  </a:lnTo>
                  <a:lnTo>
                    <a:pt x="2248" y="9769"/>
                  </a:lnTo>
                  <a:lnTo>
                    <a:pt x="2297" y="9672"/>
                  </a:lnTo>
                  <a:lnTo>
                    <a:pt x="2370" y="9598"/>
                  </a:lnTo>
                  <a:lnTo>
                    <a:pt x="2443" y="9574"/>
                  </a:lnTo>
                  <a:close/>
                  <a:moveTo>
                    <a:pt x="2297" y="10844"/>
                  </a:moveTo>
                  <a:lnTo>
                    <a:pt x="2394" y="10868"/>
                  </a:lnTo>
                  <a:lnTo>
                    <a:pt x="2468" y="10942"/>
                  </a:lnTo>
                  <a:lnTo>
                    <a:pt x="2516" y="11015"/>
                  </a:lnTo>
                  <a:lnTo>
                    <a:pt x="2516" y="11113"/>
                  </a:lnTo>
                  <a:lnTo>
                    <a:pt x="2492" y="11357"/>
                  </a:lnTo>
                  <a:lnTo>
                    <a:pt x="2468" y="11430"/>
                  </a:lnTo>
                  <a:lnTo>
                    <a:pt x="2419" y="11503"/>
                  </a:lnTo>
                  <a:lnTo>
                    <a:pt x="2345" y="11552"/>
                  </a:lnTo>
                  <a:lnTo>
                    <a:pt x="2248" y="11577"/>
                  </a:lnTo>
                  <a:lnTo>
                    <a:pt x="2223" y="11577"/>
                  </a:lnTo>
                  <a:lnTo>
                    <a:pt x="2126" y="11552"/>
                  </a:lnTo>
                  <a:lnTo>
                    <a:pt x="2052" y="11503"/>
                  </a:lnTo>
                  <a:lnTo>
                    <a:pt x="2028" y="11406"/>
                  </a:lnTo>
                  <a:lnTo>
                    <a:pt x="2003" y="11308"/>
                  </a:lnTo>
                  <a:lnTo>
                    <a:pt x="2028" y="11064"/>
                  </a:lnTo>
                  <a:lnTo>
                    <a:pt x="2052" y="10966"/>
                  </a:lnTo>
                  <a:lnTo>
                    <a:pt x="2126" y="10893"/>
                  </a:lnTo>
                  <a:lnTo>
                    <a:pt x="2199" y="10844"/>
                  </a:lnTo>
                  <a:close/>
                  <a:moveTo>
                    <a:pt x="6155" y="0"/>
                  </a:moveTo>
                  <a:lnTo>
                    <a:pt x="538" y="2858"/>
                  </a:lnTo>
                  <a:lnTo>
                    <a:pt x="416" y="2906"/>
                  </a:lnTo>
                  <a:lnTo>
                    <a:pt x="318" y="3004"/>
                  </a:lnTo>
                  <a:lnTo>
                    <a:pt x="221" y="3102"/>
                  </a:lnTo>
                  <a:lnTo>
                    <a:pt x="147" y="3224"/>
                  </a:lnTo>
                  <a:lnTo>
                    <a:pt x="74" y="3322"/>
                  </a:lnTo>
                  <a:lnTo>
                    <a:pt x="25" y="3444"/>
                  </a:lnTo>
                  <a:lnTo>
                    <a:pt x="1" y="3566"/>
                  </a:lnTo>
                  <a:lnTo>
                    <a:pt x="1" y="3688"/>
                  </a:lnTo>
                  <a:lnTo>
                    <a:pt x="1" y="15924"/>
                  </a:lnTo>
                  <a:lnTo>
                    <a:pt x="1" y="16046"/>
                  </a:lnTo>
                  <a:lnTo>
                    <a:pt x="50" y="16119"/>
                  </a:lnTo>
                  <a:lnTo>
                    <a:pt x="98" y="16193"/>
                  </a:lnTo>
                  <a:lnTo>
                    <a:pt x="172" y="16241"/>
                  </a:lnTo>
                  <a:lnTo>
                    <a:pt x="245" y="16266"/>
                  </a:lnTo>
                  <a:lnTo>
                    <a:pt x="343" y="16290"/>
                  </a:lnTo>
                  <a:lnTo>
                    <a:pt x="465" y="16266"/>
                  </a:lnTo>
                  <a:lnTo>
                    <a:pt x="563" y="16217"/>
                  </a:lnTo>
                  <a:lnTo>
                    <a:pt x="6155" y="13360"/>
                  </a:lnTo>
                  <a:lnTo>
                    <a:pt x="6155" y="5813"/>
                  </a:lnTo>
                  <a:lnTo>
                    <a:pt x="6009" y="5813"/>
                  </a:lnTo>
                  <a:lnTo>
                    <a:pt x="5936" y="5764"/>
                  </a:lnTo>
                  <a:lnTo>
                    <a:pt x="5887" y="5691"/>
                  </a:lnTo>
                  <a:lnTo>
                    <a:pt x="5862" y="5593"/>
                  </a:lnTo>
                  <a:lnTo>
                    <a:pt x="5887" y="5495"/>
                  </a:lnTo>
                  <a:lnTo>
                    <a:pt x="5936" y="5422"/>
                  </a:lnTo>
                  <a:lnTo>
                    <a:pt x="6009" y="5373"/>
                  </a:lnTo>
                  <a:lnTo>
                    <a:pt x="6082" y="5349"/>
                  </a:lnTo>
                  <a:lnTo>
                    <a:pt x="6155" y="5324"/>
                  </a:lnTo>
                  <a:lnTo>
                    <a:pt x="61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p:nvPr/>
          </p:nvSpPr>
          <p:spPr>
            <a:xfrm>
              <a:off x="4253250" y="298550"/>
              <a:ext cx="153900" cy="406675"/>
            </a:xfrm>
            <a:custGeom>
              <a:avLst/>
              <a:gdLst/>
              <a:ahLst/>
              <a:cxnLst/>
              <a:rect l="l" t="t" r="r" b="b"/>
              <a:pathLst>
                <a:path w="6156" h="16267" extrusionOk="0">
                  <a:moveTo>
                    <a:pt x="3713" y="4348"/>
                  </a:moveTo>
                  <a:lnTo>
                    <a:pt x="3737" y="4373"/>
                  </a:lnTo>
                  <a:lnTo>
                    <a:pt x="3786" y="4397"/>
                  </a:lnTo>
                  <a:lnTo>
                    <a:pt x="3811" y="4421"/>
                  </a:lnTo>
                  <a:lnTo>
                    <a:pt x="3835" y="4544"/>
                  </a:lnTo>
                  <a:lnTo>
                    <a:pt x="3811" y="4666"/>
                  </a:lnTo>
                  <a:lnTo>
                    <a:pt x="3737" y="4812"/>
                  </a:lnTo>
                  <a:lnTo>
                    <a:pt x="3224" y="5716"/>
                  </a:lnTo>
                  <a:lnTo>
                    <a:pt x="3762" y="6009"/>
                  </a:lnTo>
                  <a:lnTo>
                    <a:pt x="3786" y="6033"/>
                  </a:lnTo>
                  <a:lnTo>
                    <a:pt x="3811" y="6082"/>
                  </a:lnTo>
                  <a:lnTo>
                    <a:pt x="3835" y="6180"/>
                  </a:lnTo>
                  <a:lnTo>
                    <a:pt x="3811" y="6326"/>
                  </a:lnTo>
                  <a:lnTo>
                    <a:pt x="3762" y="6473"/>
                  </a:lnTo>
                  <a:lnTo>
                    <a:pt x="3664" y="6595"/>
                  </a:lnTo>
                  <a:lnTo>
                    <a:pt x="3566" y="6668"/>
                  </a:lnTo>
                  <a:lnTo>
                    <a:pt x="3444" y="6717"/>
                  </a:lnTo>
                  <a:lnTo>
                    <a:pt x="3395" y="6717"/>
                  </a:lnTo>
                  <a:lnTo>
                    <a:pt x="3371" y="6693"/>
                  </a:lnTo>
                  <a:lnTo>
                    <a:pt x="2834" y="6400"/>
                  </a:lnTo>
                  <a:lnTo>
                    <a:pt x="2321" y="7303"/>
                  </a:lnTo>
                  <a:lnTo>
                    <a:pt x="2223" y="7426"/>
                  </a:lnTo>
                  <a:lnTo>
                    <a:pt x="2125" y="7499"/>
                  </a:lnTo>
                  <a:lnTo>
                    <a:pt x="2003" y="7548"/>
                  </a:lnTo>
                  <a:lnTo>
                    <a:pt x="1954" y="7548"/>
                  </a:lnTo>
                  <a:lnTo>
                    <a:pt x="1930" y="7523"/>
                  </a:lnTo>
                  <a:lnTo>
                    <a:pt x="1881" y="7499"/>
                  </a:lnTo>
                  <a:lnTo>
                    <a:pt x="1857" y="7450"/>
                  </a:lnTo>
                  <a:lnTo>
                    <a:pt x="1832" y="7352"/>
                  </a:lnTo>
                  <a:lnTo>
                    <a:pt x="1857" y="7206"/>
                  </a:lnTo>
                  <a:lnTo>
                    <a:pt x="1930" y="7059"/>
                  </a:lnTo>
                  <a:lnTo>
                    <a:pt x="2443" y="6156"/>
                  </a:lnTo>
                  <a:lnTo>
                    <a:pt x="1906" y="5862"/>
                  </a:lnTo>
                  <a:lnTo>
                    <a:pt x="1881" y="5838"/>
                  </a:lnTo>
                  <a:lnTo>
                    <a:pt x="1857" y="5789"/>
                  </a:lnTo>
                  <a:lnTo>
                    <a:pt x="1832" y="5691"/>
                  </a:lnTo>
                  <a:lnTo>
                    <a:pt x="1857" y="5569"/>
                  </a:lnTo>
                  <a:lnTo>
                    <a:pt x="1906" y="5423"/>
                  </a:lnTo>
                  <a:lnTo>
                    <a:pt x="2003" y="5301"/>
                  </a:lnTo>
                  <a:lnTo>
                    <a:pt x="2101" y="5203"/>
                  </a:lnTo>
                  <a:lnTo>
                    <a:pt x="2223" y="5179"/>
                  </a:lnTo>
                  <a:lnTo>
                    <a:pt x="2272" y="5179"/>
                  </a:lnTo>
                  <a:lnTo>
                    <a:pt x="2296" y="5203"/>
                  </a:lnTo>
                  <a:lnTo>
                    <a:pt x="2834" y="5496"/>
                  </a:lnTo>
                  <a:lnTo>
                    <a:pt x="3347" y="4592"/>
                  </a:lnTo>
                  <a:lnTo>
                    <a:pt x="3444" y="4470"/>
                  </a:lnTo>
                  <a:lnTo>
                    <a:pt x="3542" y="4373"/>
                  </a:lnTo>
                  <a:lnTo>
                    <a:pt x="3664" y="4348"/>
                  </a:lnTo>
                  <a:close/>
                  <a:moveTo>
                    <a:pt x="3176" y="7303"/>
                  </a:moveTo>
                  <a:lnTo>
                    <a:pt x="3249" y="7328"/>
                  </a:lnTo>
                  <a:lnTo>
                    <a:pt x="3322" y="7401"/>
                  </a:lnTo>
                  <a:lnTo>
                    <a:pt x="3371" y="7474"/>
                  </a:lnTo>
                  <a:lnTo>
                    <a:pt x="3420" y="7743"/>
                  </a:lnTo>
                  <a:lnTo>
                    <a:pt x="3420" y="7841"/>
                  </a:lnTo>
                  <a:lnTo>
                    <a:pt x="3371" y="7914"/>
                  </a:lnTo>
                  <a:lnTo>
                    <a:pt x="3298" y="7987"/>
                  </a:lnTo>
                  <a:lnTo>
                    <a:pt x="3224" y="8012"/>
                  </a:lnTo>
                  <a:lnTo>
                    <a:pt x="3102" y="8012"/>
                  </a:lnTo>
                  <a:lnTo>
                    <a:pt x="3029" y="7963"/>
                  </a:lnTo>
                  <a:lnTo>
                    <a:pt x="2956" y="7914"/>
                  </a:lnTo>
                  <a:lnTo>
                    <a:pt x="2931" y="7816"/>
                  </a:lnTo>
                  <a:lnTo>
                    <a:pt x="2883" y="7596"/>
                  </a:lnTo>
                  <a:lnTo>
                    <a:pt x="2883" y="7499"/>
                  </a:lnTo>
                  <a:lnTo>
                    <a:pt x="2907" y="7426"/>
                  </a:lnTo>
                  <a:lnTo>
                    <a:pt x="2980" y="7352"/>
                  </a:lnTo>
                  <a:lnTo>
                    <a:pt x="3078" y="7303"/>
                  </a:lnTo>
                  <a:close/>
                  <a:moveTo>
                    <a:pt x="3249" y="8354"/>
                  </a:moveTo>
                  <a:lnTo>
                    <a:pt x="3347" y="8378"/>
                  </a:lnTo>
                  <a:lnTo>
                    <a:pt x="3444" y="8427"/>
                  </a:lnTo>
                  <a:lnTo>
                    <a:pt x="3493" y="8500"/>
                  </a:lnTo>
                  <a:lnTo>
                    <a:pt x="3518" y="8598"/>
                  </a:lnTo>
                  <a:lnTo>
                    <a:pt x="3542" y="9013"/>
                  </a:lnTo>
                  <a:lnTo>
                    <a:pt x="3518" y="9111"/>
                  </a:lnTo>
                  <a:lnTo>
                    <a:pt x="3518" y="9208"/>
                  </a:lnTo>
                  <a:lnTo>
                    <a:pt x="3469" y="9282"/>
                  </a:lnTo>
                  <a:lnTo>
                    <a:pt x="3371" y="9331"/>
                  </a:lnTo>
                  <a:lnTo>
                    <a:pt x="3273" y="9355"/>
                  </a:lnTo>
                  <a:lnTo>
                    <a:pt x="3176" y="9331"/>
                  </a:lnTo>
                  <a:lnTo>
                    <a:pt x="3102" y="9282"/>
                  </a:lnTo>
                  <a:lnTo>
                    <a:pt x="3054" y="9184"/>
                  </a:lnTo>
                  <a:lnTo>
                    <a:pt x="3029" y="9086"/>
                  </a:lnTo>
                  <a:lnTo>
                    <a:pt x="3054" y="9013"/>
                  </a:lnTo>
                  <a:lnTo>
                    <a:pt x="3029" y="8622"/>
                  </a:lnTo>
                  <a:lnTo>
                    <a:pt x="3054" y="8525"/>
                  </a:lnTo>
                  <a:lnTo>
                    <a:pt x="3102" y="8451"/>
                  </a:lnTo>
                  <a:lnTo>
                    <a:pt x="3176" y="8378"/>
                  </a:lnTo>
                  <a:lnTo>
                    <a:pt x="3249" y="8354"/>
                  </a:lnTo>
                  <a:close/>
                  <a:moveTo>
                    <a:pt x="3249" y="9648"/>
                  </a:moveTo>
                  <a:lnTo>
                    <a:pt x="3347" y="9697"/>
                  </a:lnTo>
                  <a:lnTo>
                    <a:pt x="3420" y="9746"/>
                  </a:lnTo>
                  <a:lnTo>
                    <a:pt x="3469" y="9843"/>
                  </a:lnTo>
                  <a:lnTo>
                    <a:pt x="3469" y="9941"/>
                  </a:lnTo>
                  <a:lnTo>
                    <a:pt x="3347" y="10454"/>
                  </a:lnTo>
                  <a:lnTo>
                    <a:pt x="3322" y="10527"/>
                  </a:lnTo>
                  <a:lnTo>
                    <a:pt x="3273" y="10576"/>
                  </a:lnTo>
                  <a:lnTo>
                    <a:pt x="3200" y="10601"/>
                  </a:lnTo>
                  <a:lnTo>
                    <a:pt x="3127" y="10625"/>
                  </a:lnTo>
                  <a:lnTo>
                    <a:pt x="3054" y="10625"/>
                  </a:lnTo>
                  <a:lnTo>
                    <a:pt x="2956" y="10576"/>
                  </a:lnTo>
                  <a:lnTo>
                    <a:pt x="2907" y="10503"/>
                  </a:lnTo>
                  <a:lnTo>
                    <a:pt x="2883" y="10405"/>
                  </a:lnTo>
                  <a:lnTo>
                    <a:pt x="2883" y="10307"/>
                  </a:lnTo>
                  <a:lnTo>
                    <a:pt x="2980" y="9868"/>
                  </a:lnTo>
                  <a:lnTo>
                    <a:pt x="3005" y="9770"/>
                  </a:lnTo>
                  <a:lnTo>
                    <a:pt x="3078" y="9697"/>
                  </a:lnTo>
                  <a:lnTo>
                    <a:pt x="3151" y="9648"/>
                  </a:lnTo>
                  <a:close/>
                  <a:moveTo>
                    <a:pt x="2858" y="10869"/>
                  </a:moveTo>
                  <a:lnTo>
                    <a:pt x="2931" y="10894"/>
                  </a:lnTo>
                  <a:lnTo>
                    <a:pt x="3005" y="10967"/>
                  </a:lnTo>
                  <a:lnTo>
                    <a:pt x="3054" y="11040"/>
                  </a:lnTo>
                  <a:lnTo>
                    <a:pt x="3078" y="11138"/>
                  </a:lnTo>
                  <a:lnTo>
                    <a:pt x="3029" y="11236"/>
                  </a:lnTo>
                  <a:lnTo>
                    <a:pt x="2907" y="11480"/>
                  </a:lnTo>
                  <a:lnTo>
                    <a:pt x="2736" y="11700"/>
                  </a:lnTo>
                  <a:lnTo>
                    <a:pt x="2663" y="11748"/>
                  </a:lnTo>
                  <a:lnTo>
                    <a:pt x="2565" y="11773"/>
                  </a:lnTo>
                  <a:lnTo>
                    <a:pt x="2467" y="11773"/>
                  </a:lnTo>
                  <a:lnTo>
                    <a:pt x="2394" y="11724"/>
                  </a:lnTo>
                  <a:lnTo>
                    <a:pt x="2345" y="11651"/>
                  </a:lnTo>
                  <a:lnTo>
                    <a:pt x="2321" y="11577"/>
                  </a:lnTo>
                  <a:lnTo>
                    <a:pt x="2321" y="11480"/>
                  </a:lnTo>
                  <a:lnTo>
                    <a:pt x="2370" y="11382"/>
                  </a:lnTo>
                  <a:lnTo>
                    <a:pt x="2492" y="11211"/>
                  </a:lnTo>
                  <a:lnTo>
                    <a:pt x="2614" y="11016"/>
                  </a:lnTo>
                  <a:lnTo>
                    <a:pt x="2663" y="10918"/>
                  </a:lnTo>
                  <a:lnTo>
                    <a:pt x="2760" y="10894"/>
                  </a:lnTo>
                  <a:lnTo>
                    <a:pt x="2858" y="10869"/>
                  </a:lnTo>
                  <a:close/>
                  <a:moveTo>
                    <a:pt x="2028" y="11846"/>
                  </a:moveTo>
                  <a:lnTo>
                    <a:pt x="2101" y="11871"/>
                  </a:lnTo>
                  <a:lnTo>
                    <a:pt x="2174" y="11944"/>
                  </a:lnTo>
                  <a:lnTo>
                    <a:pt x="2223" y="12041"/>
                  </a:lnTo>
                  <a:lnTo>
                    <a:pt x="2223" y="12115"/>
                  </a:lnTo>
                  <a:lnTo>
                    <a:pt x="2174" y="12212"/>
                  </a:lnTo>
                  <a:lnTo>
                    <a:pt x="2125" y="12286"/>
                  </a:lnTo>
                  <a:lnTo>
                    <a:pt x="1881" y="12432"/>
                  </a:lnTo>
                  <a:lnTo>
                    <a:pt x="1661" y="12554"/>
                  </a:lnTo>
                  <a:lnTo>
                    <a:pt x="1539" y="12579"/>
                  </a:lnTo>
                  <a:lnTo>
                    <a:pt x="1490" y="12554"/>
                  </a:lnTo>
                  <a:lnTo>
                    <a:pt x="1417" y="12530"/>
                  </a:lnTo>
                  <a:lnTo>
                    <a:pt x="1368" y="12481"/>
                  </a:lnTo>
                  <a:lnTo>
                    <a:pt x="1319" y="12432"/>
                  </a:lnTo>
                  <a:lnTo>
                    <a:pt x="1295" y="12335"/>
                  </a:lnTo>
                  <a:lnTo>
                    <a:pt x="1319" y="12237"/>
                  </a:lnTo>
                  <a:lnTo>
                    <a:pt x="1368" y="12164"/>
                  </a:lnTo>
                  <a:lnTo>
                    <a:pt x="1442" y="12115"/>
                  </a:lnTo>
                  <a:lnTo>
                    <a:pt x="1637" y="11993"/>
                  </a:lnTo>
                  <a:lnTo>
                    <a:pt x="1832" y="11871"/>
                  </a:lnTo>
                  <a:lnTo>
                    <a:pt x="1930" y="11846"/>
                  </a:lnTo>
                  <a:close/>
                  <a:moveTo>
                    <a:pt x="831" y="12335"/>
                  </a:moveTo>
                  <a:lnTo>
                    <a:pt x="929" y="12383"/>
                  </a:lnTo>
                  <a:lnTo>
                    <a:pt x="1002" y="12432"/>
                  </a:lnTo>
                  <a:lnTo>
                    <a:pt x="1026" y="12530"/>
                  </a:lnTo>
                  <a:lnTo>
                    <a:pt x="1026" y="12628"/>
                  </a:lnTo>
                  <a:lnTo>
                    <a:pt x="1002" y="12701"/>
                  </a:lnTo>
                  <a:lnTo>
                    <a:pt x="929" y="12774"/>
                  </a:lnTo>
                  <a:lnTo>
                    <a:pt x="855" y="12823"/>
                  </a:lnTo>
                  <a:lnTo>
                    <a:pt x="318" y="12896"/>
                  </a:lnTo>
                  <a:lnTo>
                    <a:pt x="294" y="12896"/>
                  </a:lnTo>
                  <a:lnTo>
                    <a:pt x="220" y="12872"/>
                  </a:lnTo>
                  <a:lnTo>
                    <a:pt x="147" y="12823"/>
                  </a:lnTo>
                  <a:lnTo>
                    <a:pt x="74" y="12774"/>
                  </a:lnTo>
                  <a:lnTo>
                    <a:pt x="49" y="12676"/>
                  </a:lnTo>
                  <a:lnTo>
                    <a:pt x="74" y="12579"/>
                  </a:lnTo>
                  <a:lnTo>
                    <a:pt x="123" y="12506"/>
                  </a:lnTo>
                  <a:lnTo>
                    <a:pt x="196" y="12432"/>
                  </a:lnTo>
                  <a:lnTo>
                    <a:pt x="269" y="12408"/>
                  </a:lnTo>
                  <a:lnTo>
                    <a:pt x="733" y="12335"/>
                  </a:lnTo>
                  <a:close/>
                  <a:moveTo>
                    <a:pt x="5691" y="1"/>
                  </a:moveTo>
                  <a:lnTo>
                    <a:pt x="5593" y="50"/>
                  </a:lnTo>
                  <a:lnTo>
                    <a:pt x="1" y="2907"/>
                  </a:lnTo>
                  <a:lnTo>
                    <a:pt x="1" y="16267"/>
                  </a:lnTo>
                  <a:lnTo>
                    <a:pt x="5618" y="13409"/>
                  </a:lnTo>
                  <a:lnTo>
                    <a:pt x="5740" y="13360"/>
                  </a:lnTo>
                  <a:lnTo>
                    <a:pt x="5838" y="13263"/>
                  </a:lnTo>
                  <a:lnTo>
                    <a:pt x="5935" y="13165"/>
                  </a:lnTo>
                  <a:lnTo>
                    <a:pt x="6009" y="13067"/>
                  </a:lnTo>
                  <a:lnTo>
                    <a:pt x="6082" y="12945"/>
                  </a:lnTo>
                  <a:lnTo>
                    <a:pt x="6131" y="12823"/>
                  </a:lnTo>
                  <a:lnTo>
                    <a:pt x="6155" y="12701"/>
                  </a:lnTo>
                  <a:lnTo>
                    <a:pt x="6155" y="12579"/>
                  </a:lnTo>
                  <a:lnTo>
                    <a:pt x="6155" y="343"/>
                  </a:lnTo>
                  <a:lnTo>
                    <a:pt x="6155" y="221"/>
                  </a:lnTo>
                  <a:lnTo>
                    <a:pt x="6106" y="147"/>
                  </a:lnTo>
                  <a:lnTo>
                    <a:pt x="6058" y="74"/>
                  </a:lnTo>
                  <a:lnTo>
                    <a:pt x="5984" y="25"/>
                  </a:lnTo>
                  <a:lnTo>
                    <a:pt x="59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 Placeholder 2">
            <a:extLst>
              <a:ext uri="{FF2B5EF4-FFF2-40B4-BE49-F238E27FC236}">
                <a16:creationId xmlns:a16="http://schemas.microsoft.com/office/drawing/2014/main" id="{7CD95CE9-C211-5A6A-047A-36DF65EF4A1C}"/>
              </a:ext>
            </a:extLst>
          </p:cNvPr>
          <p:cNvSpPr>
            <a:spLocks noGrp="1"/>
          </p:cNvSpPr>
          <p:nvPr>
            <p:ph type="body" idx="1"/>
          </p:nvPr>
        </p:nvSpPr>
        <p:spPr>
          <a:xfrm>
            <a:off x="1576275" y="1367175"/>
            <a:ext cx="6974766" cy="3382500"/>
          </a:xfrm>
        </p:spPr>
        <p:txBody>
          <a:bodyPr/>
          <a:lstStyle/>
          <a:p>
            <a:r>
              <a:rPr lang="en-US" sz="1200" dirty="0"/>
              <a:t>Flame, fire, and smoke detection technologies are crucial for early warning systems and fire safety measures in various settings, including homes, businesses, industries, and public spaces. </a:t>
            </a:r>
          </a:p>
          <a:p>
            <a:r>
              <a:rPr lang="en-US" sz="1200" dirty="0"/>
              <a:t>Fire-related accidents have, on average, killed 35 people every day in the five years between 2016 and 2020, according to a report by Accidental Deaths and Suicides in India (ADSI)</a:t>
            </a:r>
          </a:p>
          <a:p>
            <a:r>
              <a:rPr lang="en-US" sz="1200" dirty="0"/>
              <a:t>According to another study, about Rs. 1000 crores are lost every year due to fire.</a:t>
            </a:r>
          </a:p>
          <a:p>
            <a:r>
              <a:rPr lang="en-US" sz="1200" dirty="0"/>
              <a:t>A fire has accounted for 9% of the overall ranking of risks. Fires have been rated as the 5th highest risk in the manufacturing industry.</a:t>
            </a:r>
          </a:p>
          <a:p>
            <a:r>
              <a:rPr lang="en-US" sz="1200" dirty="0"/>
              <a:t>So, we can see why early fire and flame detection is important.</a:t>
            </a:r>
          </a:p>
        </p:txBody>
      </p:sp>
    </p:spTree>
    <p:extLst>
      <p:ext uri="{BB962C8B-B14F-4D97-AF65-F5344CB8AC3E}">
        <p14:creationId xmlns:p14="http://schemas.microsoft.com/office/powerpoint/2010/main" val="1142652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5"/>
          <p:cNvSpPr txBox="1">
            <a:spLocks noGrp="1"/>
          </p:cNvSpPr>
          <p:nvPr>
            <p:ph type="title"/>
          </p:nvPr>
        </p:nvSpPr>
        <p:spPr>
          <a:xfrm>
            <a:off x="1182200" y="393475"/>
            <a:ext cx="6739500" cy="80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INTRODUCTION</a:t>
            </a:r>
            <a:endParaRPr dirty="0"/>
          </a:p>
        </p:txBody>
      </p:sp>
      <p:sp>
        <p:nvSpPr>
          <p:cNvPr id="100" name="Google Shape;100;p15"/>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a:t>
            </a:fld>
            <a:endParaRPr/>
          </a:p>
        </p:txBody>
      </p:sp>
      <p:grpSp>
        <p:nvGrpSpPr>
          <p:cNvPr id="101" name="Google Shape;101;p15"/>
          <p:cNvGrpSpPr/>
          <p:nvPr/>
        </p:nvGrpSpPr>
        <p:grpSpPr>
          <a:xfrm>
            <a:off x="8160827" y="631951"/>
            <a:ext cx="390214" cy="329725"/>
            <a:chOff x="3918650" y="293075"/>
            <a:chExt cx="488500" cy="412775"/>
          </a:xfrm>
        </p:grpSpPr>
        <p:sp>
          <p:nvSpPr>
            <p:cNvPr id="102" name="Google Shape;102;p15"/>
            <p:cNvSpPr/>
            <p:nvPr/>
          </p:nvSpPr>
          <p:spPr>
            <a:xfrm>
              <a:off x="4085350" y="293675"/>
              <a:ext cx="154500" cy="412175"/>
            </a:xfrm>
            <a:custGeom>
              <a:avLst/>
              <a:gdLst/>
              <a:ahLst/>
              <a:cxnLst/>
              <a:rect l="l" t="t" r="r" b="b"/>
              <a:pathLst>
                <a:path w="6180" h="16487" extrusionOk="0">
                  <a:moveTo>
                    <a:pt x="709" y="5496"/>
                  </a:moveTo>
                  <a:lnTo>
                    <a:pt x="806" y="5520"/>
                  </a:lnTo>
                  <a:lnTo>
                    <a:pt x="1050" y="5667"/>
                  </a:lnTo>
                  <a:lnTo>
                    <a:pt x="1270" y="5813"/>
                  </a:lnTo>
                  <a:lnTo>
                    <a:pt x="1344" y="5886"/>
                  </a:lnTo>
                  <a:lnTo>
                    <a:pt x="1368" y="5984"/>
                  </a:lnTo>
                  <a:lnTo>
                    <a:pt x="1344" y="6082"/>
                  </a:lnTo>
                  <a:lnTo>
                    <a:pt x="1319" y="6155"/>
                  </a:lnTo>
                  <a:lnTo>
                    <a:pt x="1221" y="6228"/>
                  </a:lnTo>
                  <a:lnTo>
                    <a:pt x="1124" y="6253"/>
                  </a:lnTo>
                  <a:lnTo>
                    <a:pt x="1050" y="6228"/>
                  </a:lnTo>
                  <a:lnTo>
                    <a:pt x="977" y="6204"/>
                  </a:lnTo>
                  <a:lnTo>
                    <a:pt x="782" y="6082"/>
                  </a:lnTo>
                  <a:lnTo>
                    <a:pt x="586" y="5960"/>
                  </a:lnTo>
                  <a:lnTo>
                    <a:pt x="513" y="5911"/>
                  </a:lnTo>
                  <a:lnTo>
                    <a:pt x="464" y="5838"/>
                  </a:lnTo>
                  <a:lnTo>
                    <a:pt x="464" y="5740"/>
                  </a:lnTo>
                  <a:lnTo>
                    <a:pt x="489" y="5642"/>
                  </a:lnTo>
                  <a:lnTo>
                    <a:pt x="538" y="5569"/>
                  </a:lnTo>
                  <a:lnTo>
                    <a:pt x="611" y="5520"/>
                  </a:lnTo>
                  <a:lnTo>
                    <a:pt x="709" y="5496"/>
                  </a:lnTo>
                  <a:close/>
                  <a:moveTo>
                    <a:pt x="1685" y="6351"/>
                  </a:moveTo>
                  <a:lnTo>
                    <a:pt x="1783" y="6375"/>
                  </a:lnTo>
                  <a:lnTo>
                    <a:pt x="1856" y="6448"/>
                  </a:lnTo>
                  <a:lnTo>
                    <a:pt x="2003" y="6668"/>
                  </a:lnTo>
                  <a:lnTo>
                    <a:pt x="2125" y="6888"/>
                  </a:lnTo>
                  <a:lnTo>
                    <a:pt x="2150" y="6986"/>
                  </a:lnTo>
                  <a:lnTo>
                    <a:pt x="2150" y="7083"/>
                  </a:lnTo>
                  <a:lnTo>
                    <a:pt x="2101" y="7156"/>
                  </a:lnTo>
                  <a:lnTo>
                    <a:pt x="2027" y="7230"/>
                  </a:lnTo>
                  <a:lnTo>
                    <a:pt x="1979" y="7254"/>
                  </a:lnTo>
                  <a:lnTo>
                    <a:pt x="1856" y="7254"/>
                  </a:lnTo>
                  <a:lnTo>
                    <a:pt x="1783" y="7230"/>
                  </a:lnTo>
                  <a:lnTo>
                    <a:pt x="1734" y="7181"/>
                  </a:lnTo>
                  <a:lnTo>
                    <a:pt x="1685" y="7132"/>
                  </a:lnTo>
                  <a:lnTo>
                    <a:pt x="1441" y="6741"/>
                  </a:lnTo>
                  <a:lnTo>
                    <a:pt x="1417" y="6644"/>
                  </a:lnTo>
                  <a:lnTo>
                    <a:pt x="1417" y="6546"/>
                  </a:lnTo>
                  <a:lnTo>
                    <a:pt x="1441" y="6448"/>
                  </a:lnTo>
                  <a:lnTo>
                    <a:pt x="1515" y="6399"/>
                  </a:lnTo>
                  <a:lnTo>
                    <a:pt x="1612" y="6351"/>
                  </a:lnTo>
                  <a:close/>
                  <a:moveTo>
                    <a:pt x="2247" y="7498"/>
                  </a:moveTo>
                  <a:lnTo>
                    <a:pt x="2345" y="7523"/>
                  </a:lnTo>
                  <a:lnTo>
                    <a:pt x="2418" y="7572"/>
                  </a:lnTo>
                  <a:lnTo>
                    <a:pt x="2467" y="7645"/>
                  </a:lnTo>
                  <a:lnTo>
                    <a:pt x="2662" y="8109"/>
                  </a:lnTo>
                  <a:lnTo>
                    <a:pt x="2662" y="8207"/>
                  </a:lnTo>
                  <a:lnTo>
                    <a:pt x="2638" y="8304"/>
                  </a:lnTo>
                  <a:lnTo>
                    <a:pt x="2589" y="8378"/>
                  </a:lnTo>
                  <a:lnTo>
                    <a:pt x="2516" y="8426"/>
                  </a:lnTo>
                  <a:lnTo>
                    <a:pt x="2418" y="8451"/>
                  </a:lnTo>
                  <a:lnTo>
                    <a:pt x="2345" y="8426"/>
                  </a:lnTo>
                  <a:lnTo>
                    <a:pt x="2272" y="8402"/>
                  </a:lnTo>
                  <a:lnTo>
                    <a:pt x="2223" y="8353"/>
                  </a:lnTo>
                  <a:lnTo>
                    <a:pt x="2198" y="8280"/>
                  </a:lnTo>
                  <a:lnTo>
                    <a:pt x="2027" y="7840"/>
                  </a:lnTo>
                  <a:lnTo>
                    <a:pt x="2003" y="7743"/>
                  </a:lnTo>
                  <a:lnTo>
                    <a:pt x="2027" y="7645"/>
                  </a:lnTo>
                  <a:lnTo>
                    <a:pt x="2076" y="7572"/>
                  </a:lnTo>
                  <a:lnTo>
                    <a:pt x="2150" y="7523"/>
                  </a:lnTo>
                  <a:lnTo>
                    <a:pt x="2247" y="7498"/>
                  </a:lnTo>
                  <a:close/>
                  <a:moveTo>
                    <a:pt x="2711" y="8720"/>
                  </a:moveTo>
                  <a:lnTo>
                    <a:pt x="2785" y="8744"/>
                  </a:lnTo>
                  <a:lnTo>
                    <a:pt x="2858" y="8793"/>
                  </a:lnTo>
                  <a:lnTo>
                    <a:pt x="2907" y="8866"/>
                  </a:lnTo>
                  <a:lnTo>
                    <a:pt x="3078" y="9355"/>
                  </a:lnTo>
                  <a:lnTo>
                    <a:pt x="3102" y="9452"/>
                  </a:lnTo>
                  <a:lnTo>
                    <a:pt x="3078" y="9526"/>
                  </a:lnTo>
                  <a:lnTo>
                    <a:pt x="3004" y="9599"/>
                  </a:lnTo>
                  <a:lnTo>
                    <a:pt x="2931" y="9648"/>
                  </a:lnTo>
                  <a:lnTo>
                    <a:pt x="2858" y="9672"/>
                  </a:lnTo>
                  <a:lnTo>
                    <a:pt x="2785" y="9672"/>
                  </a:lnTo>
                  <a:lnTo>
                    <a:pt x="2711" y="9623"/>
                  </a:lnTo>
                  <a:lnTo>
                    <a:pt x="2662" y="9574"/>
                  </a:lnTo>
                  <a:lnTo>
                    <a:pt x="2614" y="9501"/>
                  </a:lnTo>
                  <a:lnTo>
                    <a:pt x="2467" y="9037"/>
                  </a:lnTo>
                  <a:lnTo>
                    <a:pt x="2443" y="8939"/>
                  </a:lnTo>
                  <a:lnTo>
                    <a:pt x="2467" y="8842"/>
                  </a:lnTo>
                  <a:lnTo>
                    <a:pt x="2516" y="8768"/>
                  </a:lnTo>
                  <a:lnTo>
                    <a:pt x="2614" y="8720"/>
                  </a:lnTo>
                  <a:close/>
                  <a:moveTo>
                    <a:pt x="3224" y="9941"/>
                  </a:moveTo>
                  <a:lnTo>
                    <a:pt x="3297" y="10014"/>
                  </a:lnTo>
                  <a:lnTo>
                    <a:pt x="3346" y="10087"/>
                  </a:lnTo>
                  <a:lnTo>
                    <a:pt x="3542" y="10527"/>
                  </a:lnTo>
                  <a:lnTo>
                    <a:pt x="3566" y="10625"/>
                  </a:lnTo>
                  <a:lnTo>
                    <a:pt x="3566" y="10722"/>
                  </a:lnTo>
                  <a:lnTo>
                    <a:pt x="3517" y="10796"/>
                  </a:lnTo>
                  <a:lnTo>
                    <a:pt x="3444" y="10844"/>
                  </a:lnTo>
                  <a:lnTo>
                    <a:pt x="3322" y="10869"/>
                  </a:lnTo>
                  <a:lnTo>
                    <a:pt x="3273" y="10869"/>
                  </a:lnTo>
                  <a:lnTo>
                    <a:pt x="3200" y="10844"/>
                  </a:lnTo>
                  <a:lnTo>
                    <a:pt x="3151" y="10796"/>
                  </a:lnTo>
                  <a:lnTo>
                    <a:pt x="3102" y="10747"/>
                  </a:lnTo>
                  <a:lnTo>
                    <a:pt x="2907" y="10258"/>
                  </a:lnTo>
                  <a:lnTo>
                    <a:pt x="2882" y="10161"/>
                  </a:lnTo>
                  <a:lnTo>
                    <a:pt x="2907" y="10087"/>
                  </a:lnTo>
                  <a:lnTo>
                    <a:pt x="2955" y="10014"/>
                  </a:lnTo>
                  <a:lnTo>
                    <a:pt x="3029" y="9941"/>
                  </a:lnTo>
                  <a:close/>
                  <a:moveTo>
                    <a:pt x="3761" y="11089"/>
                  </a:moveTo>
                  <a:lnTo>
                    <a:pt x="3835" y="11137"/>
                  </a:lnTo>
                  <a:lnTo>
                    <a:pt x="3908" y="11211"/>
                  </a:lnTo>
                  <a:lnTo>
                    <a:pt x="4177" y="11577"/>
                  </a:lnTo>
                  <a:lnTo>
                    <a:pt x="4225" y="11675"/>
                  </a:lnTo>
                  <a:lnTo>
                    <a:pt x="4250" y="11748"/>
                  </a:lnTo>
                  <a:lnTo>
                    <a:pt x="4201" y="11846"/>
                  </a:lnTo>
                  <a:lnTo>
                    <a:pt x="4152" y="11919"/>
                  </a:lnTo>
                  <a:lnTo>
                    <a:pt x="4079" y="11968"/>
                  </a:lnTo>
                  <a:lnTo>
                    <a:pt x="3884" y="11968"/>
                  </a:lnTo>
                  <a:lnTo>
                    <a:pt x="3810" y="11895"/>
                  </a:lnTo>
                  <a:lnTo>
                    <a:pt x="3664" y="11675"/>
                  </a:lnTo>
                  <a:lnTo>
                    <a:pt x="3493" y="11455"/>
                  </a:lnTo>
                  <a:lnTo>
                    <a:pt x="3468" y="11382"/>
                  </a:lnTo>
                  <a:lnTo>
                    <a:pt x="3468" y="11284"/>
                  </a:lnTo>
                  <a:lnTo>
                    <a:pt x="3517" y="11186"/>
                  </a:lnTo>
                  <a:lnTo>
                    <a:pt x="3566" y="11137"/>
                  </a:lnTo>
                  <a:lnTo>
                    <a:pt x="3664" y="11089"/>
                  </a:lnTo>
                  <a:close/>
                  <a:moveTo>
                    <a:pt x="4616" y="12041"/>
                  </a:moveTo>
                  <a:lnTo>
                    <a:pt x="4714" y="12090"/>
                  </a:lnTo>
                  <a:lnTo>
                    <a:pt x="4909" y="12212"/>
                  </a:lnTo>
                  <a:lnTo>
                    <a:pt x="5105" y="12334"/>
                  </a:lnTo>
                  <a:lnTo>
                    <a:pt x="5178" y="12383"/>
                  </a:lnTo>
                  <a:lnTo>
                    <a:pt x="5227" y="12481"/>
                  </a:lnTo>
                  <a:lnTo>
                    <a:pt x="5227" y="12554"/>
                  </a:lnTo>
                  <a:lnTo>
                    <a:pt x="5202" y="12652"/>
                  </a:lnTo>
                  <a:lnTo>
                    <a:pt x="5154" y="12725"/>
                  </a:lnTo>
                  <a:lnTo>
                    <a:pt x="5105" y="12749"/>
                  </a:lnTo>
                  <a:lnTo>
                    <a:pt x="5056" y="12774"/>
                  </a:lnTo>
                  <a:lnTo>
                    <a:pt x="4983" y="12798"/>
                  </a:lnTo>
                  <a:lnTo>
                    <a:pt x="4885" y="12774"/>
                  </a:lnTo>
                  <a:lnTo>
                    <a:pt x="4641" y="12627"/>
                  </a:lnTo>
                  <a:lnTo>
                    <a:pt x="4421" y="12481"/>
                  </a:lnTo>
                  <a:lnTo>
                    <a:pt x="4348" y="12407"/>
                  </a:lnTo>
                  <a:lnTo>
                    <a:pt x="4323" y="12310"/>
                  </a:lnTo>
                  <a:lnTo>
                    <a:pt x="4323" y="12236"/>
                  </a:lnTo>
                  <a:lnTo>
                    <a:pt x="4372" y="12139"/>
                  </a:lnTo>
                  <a:lnTo>
                    <a:pt x="4445" y="12066"/>
                  </a:lnTo>
                  <a:lnTo>
                    <a:pt x="4543" y="12041"/>
                  </a:lnTo>
                  <a:close/>
                  <a:moveTo>
                    <a:pt x="0" y="1"/>
                  </a:moveTo>
                  <a:lnTo>
                    <a:pt x="0" y="5325"/>
                  </a:lnTo>
                  <a:lnTo>
                    <a:pt x="74" y="5349"/>
                  </a:lnTo>
                  <a:lnTo>
                    <a:pt x="147" y="5422"/>
                  </a:lnTo>
                  <a:lnTo>
                    <a:pt x="171" y="5496"/>
                  </a:lnTo>
                  <a:lnTo>
                    <a:pt x="171" y="5569"/>
                  </a:lnTo>
                  <a:lnTo>
                    <a:pt x="171" y="5642"/>
                  </a:lnTo>
                  <a:lnTo>
                    <a:pt x="122" y="5716"/>
                  </a:lnTo>
                  <a:lnTo>
                    <a:pt x="74" y="5764"/>
                  </a:lnTo>
                  <a:lnTo>
                    <a:pt x="0" y="5789"/>
                  </a:lnTo>
                  <a:lnTo>
                    <a:pt x="0" y="13360"/>
                  </a:lnTo>
                  <a:lnTo>
                    <a:pt x="6179" y="16486"/>
                  </a:lnTo>
                  <a:lnTo>
                    <a:pt x="6179" y="13116"/>
                  </a:lnTo>
                  <a:lnTo>
                    <a:pt x="5935" y="13091"/>
                  </a:lnTo>
                  <a:lnTo>
                    <a:pt x="5691" y="13042"/>
                  </a:lnTo>
                  <a:lnTo>
                    <a:pt x="5593" y="12994"/>
                  </a:lnTo>
                  <a:lnTo>
                    <a:pt x="5520" y="12945"/>
                  </a:lnTo>
                  <a:lnTo>
                    <a:pt x="5495" y="12847"/>
                  </a:lnTo>
                  <a:lnTo>
                    <a:pt x="5495" y="12749"/>
                  </a:lnTo>
                  <a:lnTo>
                    <a:pt x="5520" y="12676"/>
                  </a:lnTo>
                  <a:lnTo>
                    <a:pt x="5593" y="12603"/>
                  </a:lnTo>
                  <a:lnTo>
                    <a:pt x="5691" y="12554"/>
                  </a:lnTo>
                  <a:lnTo>
                    <a:pt x="5789" y="12554"/>
                  </a:lnTo>
                  <a:lnTo>
                    <a:pt x="6179" y="12627"/>
                  </a:lnTo>
                  <a:lnTo>
                    <a:pt x="6179" y="3127"/>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p:cNvSpPr/>
            <p:nvPr/>
          </p:nvSpPr>
          <p:spPr>
            <a:xfrm>
              <a:off x="3918650" y="293075"/>
              <a:ext cx="153900" cy="407275"/>
            </a:xfrm>
            <a:custGeom>
              <a:avLst/>
              <a:gdLst/>
              <a:ahLst/>
              <a:cxnLst/>
              <a:rect l="l" t="t" r="r" b="b"/>
              <a:pathLst>
                <a:path w="6156" h="16291" extrusionOk="0">
                  <a:moveTo>
                    <a:pt x="5349" y="5495"/>
                  </a:moveTo>
                  <a:lnTo>
                    <a:pt x="5447" y="5520"/>
                  </a:lnTo>
                  <a:lnTo>
                    <a:pt x="5520" y="5569"/>
                  </a:lnTo>
                  <a:lnTo>
                    <a:pt x="5569" y="5666"/>
                  </a:lnTo>
                  <a:lnTo>
                    <a:pt x="5569" y="5764"/>
                  </a:lnTo>
                  <a:lnTo>
                    <a:pt x="5545" y="5837"/>
                  </a:lnTo>
                  <a:lnTo>
                    <a:pt x="5496" y="5935"/>
                  </a:lnTo>
                  <a:lnTo>
                    <a:pt x="5423" y="5984"/>
                  </a:lnTo>
                  <a:lnTo>
                    <a:pt x="5203" y="6057"/>
                  </a:lnTo>
                  <a:lnTo>
                    <a:pt x="5008" y="6155"/>
                  </a:lnTo>
                  <a:lnTo>
                    <a:pt x="4934" y="6179"/>
                  </a:lnTo>
                  <a:lnTo>
                    <a:pt x="4812" y="6179"/>
                  </a:lnTo>
                  <a:lnTo>
                    <a:pt x="4763" y="6155"/>
                  </a:lnTo>
                  <a:lnTo>
                    <a:pt x="4714" y="6106"/>
                  </a:lnTo>
                  <a:lnTo>
                    <a:pt x="4666" y="6057"/>
                  </a:lnTo>
                  <a:lnTo>
                    <a:pt x="4641" y="5959"/>
                  </a:lnTo>
                  <a:lnTo>
                    <a:pt x="4641" y="5862"/>
                  </a:lnTo>
                  <a:lnTo>
                    <a:pt x="4690" y="5788"/>
                  </a:lnTo>
                  <a:lnTo>
                    <a:pt x="4763" y="5740"/>
                  </a:lnTo>
                  <a:lnTo>
                    <a:pt x="5008" y="5617"/>
                  </a:lnTo>
                  <a:lnTo>
                    <a:pt x="5252" y="5520"/>
                  </a:lnTo>
                  <a:lnTo>
                    <a:pt x="5349" y="5495"/>
                  </a:lnTo>
                  <a:close/>
                  <a:moveTo>
                    <a:pt x="4250" y="6155"/>
                  </a:moveTo>
                  <a:lnTo>
                    <a:pt x="4348" y="6179"/>
                  </a:lnTo>
                  <a:lnTo>
                    <a:pt x="4421" y="6252"/>
                  </a:lnTo>
                  <a:lnTo>
                    <a:pt x="4470" y="6326"/>
                  </a:lnTo>
                  <a:lnTo>
                    <a:pt x="4470" y="6423"/>
                  </a:lnTo>
                  <a:lnTo>
                    <a:pt x="4446" y="6497"/>
                  </a:lnTo>
                  <a:lnTo>
                    <a:pt x="4397" y="6594"/>
                  </a:lnTo>
                  <a:lnTo>
                    <a:pt x="4226" y="6741"/>
                  </a:lnTo>
                  <a:lnTo>
                    <a:pt x="4079" y="6912"/>
                  </a:lnTo>
                  <a:lnTo>
                    <a:pt x="3982" y="6985"/>
                  </a:lnTo>
                  <a:lnTo>
                    <a:pt x="3884" y="7010"/>
                  </a:lnTo>
                  <a:lnTo>
                    <a:pt x="3811" y="6985"/>
                  </a:lnTo>
                  <a:lnTo>
                    <a:pt x="3738" y="6936"/>
                  </a:lnTo>
                  <a:lnTo>
                    <a:pt x="3664" y="6863"/>
                  </a:lnTo>
                  <a:lnTo>
                    <a:pt x="3640" y="6790"/>
                  </a:lnTo>
                  <a:lnTo>
                    <a:pt x="3664" y="6692"/>
                  </a:lnTo>
                  <a:lnTo>
                    <a:pt x="3713" y="6594"/>
                  </a:lnTo>
                  <a:lnTo>
                    <a:pt x="3884" y="6399"/>
                  </a:lnTo>
                  <a:lnTo>
                    <a:pt x="4079" y="6228"/>
                  </a:lnTo>
                  <a:lnTo>
                    <a:pt x="4153" y="6179"/>
                  </a:lnTo>
                  <a:lnTo>
                    <a:pt x="4250" y="6155"/>
                  </a:lnTo>
                  <a:close/>
                  <a:moveTo>
                    <a:pt x="3469" y="7156"/>
                  </a:moveTo>
                  <a:lnTo>
                    <a:pt x="3542" y="7205"/>
                  </a:lnTo>
                  <a:lnTo>
                    <a:pt x="3615" y="7254"/>
                  </a:lnTo>
                  <a:lnTo>
                    <a:pt x="3664" y="7351"/>
                  </a:lnTo>
                  <a:lnTo>
                    <a:pt x="3664" y="7449"/>
                  </a:lnTo>
                  <a:lnTo>
                    <a:pt x="3640" y="7547"/>
                  </a:lnTo>
                  <a:lnTo>
                    <a:pt x="3396" y="7962"/>
                  </a:lnTo>
                  <a:lnTo>
                    <a:pt x="3371" y="8011"/>
                  </a:lnTo>
                  <a:lnTo>
                    <a:pt x="3298" y="8060"/>
                  </a:lnTo>
                  <a:lnTo>
                    <a:pt x="3249" y="8084"/>
                  </a:lnTo>
                  <a:lnTo>
                    <a:pt x="3176" y="8084"/>
                  </a:lnTo>
                  <a:lnTo>
                    <a:pt x="3078" y="8060"/>
                  </a:lnTo>
                  <a:lnTo>
                    <a:pt x="3005" y="8011"/>
                  </a:lnTo>
                  <a:lnTo>
                    <a:pt x="2956" y="7913"/>
                  </a:lnTo>
                  <a:lnTo>
                    <a:pt x="2932" y="7840"/>
                  </a:lnTo>
                  <a:lnTo>
                    <a:pt x="2956" y="7742"/>
                  </a:lnTo>
                  <a:lnTo>
                    <a:pt x="3225" y="7278"/>
                  </a:lnTo>
                  <a:lnTo>
                    <a:pt x="3273" y="7205"/>
                  </a:lnTo>
                  <a:lnTo>
                    <a:pt x="3371" y="7180"/>
                  </a:lnTo>
                  <a:lnTo>
                    <a:pt x="3469" y="7156"/>
                  </a:lnTo>
                  <a:close/>
                  <a:moveTo>
                    <a:pt x="2858" y="8328"/>
                  </a:moveTo>
                  <a:lnTo>
                    <a:pt x="2956" y="8353"/>
                  </a:lnTo>
                  <a:lnTo>
                    <a:pt x="3029" y="8402"/>
                  </a:lnTo>
                  <a:lnTo>
                    <a:pt x="3078" y="8475"/>
                  </a:lnTo>
                  <a:lnTo>
                    <a:pt x="3103" y="8573"/>
                  </a:lnTo>
                  <a:lnTo>
                    <a:pt x="3103" y="8670"/>
                  </a:lnTo>
                  <a:lnTo>
                    <a:pt x="2932" y="9110"/>
                  </a:lnTo>
                  <a:lnTo>
                    <a:pt x="2907" y="9183"/>
                  </a:lnTo>
                  <a:lnTo>
                    <a:pt x="2858" y="9232"/>
                  </a:lnTo>
                  <a:lnTo>
                    <a:pt x="2785" y="9281"/>
                  </a:lnTo>
                  <a:lnTo>
                    <a:pt x="2638" y="9281"/>
                  </a:lnTo>
                  <a:lnTo>
                    <a:pt x="2541" y="9232"/>
                  </a:lnTo>
                  <a:lnTo>
                    <a:pt x="2492" y="9159"/>
                  </a:lnTo>
                  <a:lnTo>
                    <a:pt x="2468" y="9061"/>
                  </a:lnTo>
                  <a:lnTo>
                    <a:pt x="2468" y="8963"/>
                  </a:lnTo>
                  <a:lnTo>
                    <a:pt x="2638" y="8499"/>
                  </a:lnTo>
                  <a:lnTo>
                    <a:pt x="2687" y="8402"/>
                  </a:lnTo>
                  <a:lnTo>
                    <a:pt x="2761" y="8353"/>
                  </a:lnTo>
                  <a:lnTo>
                    <a:pt x="2858" y="8328"/>
                  </a:lnTo>
                  <a:close/>
                  <a:moveTo>
                    <a:pt x="2541" y="9574"/>
                  </a:moveTo>
                  <a:lnTo>
                    <a:pt x="2638" y="9623"/>
                  </a:lnTo>
                  <a:lnTo>
                    <a:pt x="2712" y="9696"/>
                  </a:lnTo>
                  <a:lnTo>
                    <a:pt x="2736" y="9769"/>
                  </a:lnTo>
                  <a:lnTo>
                    <a:pt x="2736" y="9867"/>
                  </a:lnTo>
                  <a:lnTo>
                    <a:pt x="2638" y="10355"/>
                  </a:lnTo>
                  <a:lnTo>
                    <a:pt x="2590" y="10429"/>
                  </a:lnTo>
                  <a:lnTo>
                    <a:pt x="2541" y="10502"/>
                  </a:lnTo>
                  <a:lnTo>
                    <a:pt x="2468" y="10526"/>
                  </a:lnTo>
                  <a:lnTo>
                    <a:pt x="2394" y="10551"/>
                  </a:lnTo>
                  <a:lnTo>
                    <a:pt x="2345" y="10551"/>
                  </a:lnTo>
                  <a:lnTo>
                    <a:pt x="2248" y="10502"/>
                  </a:lnTo>
                  <a:lnTo>
                    <a:pt x="2199" y="10429"/>
                  </a:lnTo>
                  <a:lnTo>
                    <a:pt x="2150" y="10355"/>
                  </a:lnTo>
                  <a:lnTo>
                    <a:pt x="2150" y="10258"/>
                  </a:lnTo>
                  <a:lnTo>
                    <a:pt x="2248" y="9769"/>
                  </a:lnTo>
                  <a:lnTo>
                    <a:pt x="2297" y="9672"/>
                  </a:lnTo>
                  <a:lnTo>
                    <a:pt x="2370" y="9598"/>
                  </a:lnTo>
                  <a:lnTo>
                    <a:pt x="2443" y="9574"/>
                  </a:lnTo>
                  <a:close/>
                  <a:moveTo>
                    <a:pt x="2297" y="10844"/>
                  </a:moveTo>
                  <a:lnTo>
                    <a:pt x="2394" y="10868"/>
                  </a:lnTo>
                  <a:lnTo>
                    <a:pt x="2468" y="10942"/>
                  </a:lnTo>
                  <a:lnTo>
                    <a:pt x="2516" y="11015"/>
                  </a:lnTo>
                  <a:lnTo>
                    <a:pt x="2516" y="11113"/>
                  </a:lnTo>
                  <a:lnTo>
                    <a:pt x="2492" y="11357"/>
                  </a:lnTo>
                  <a:lnTo>
                    <a:pt x="2468" y="11430"/>
                  </a:lnTo>
                  <a:lnTo>
                    <a:pt x="2419" y="11503"/>
                  </a:lnTo>
                  <a:lnTo>
                    <a:pt x="2345" y="11552"/>
                  </a:lnTo>
                  <a:lnTo>
                    <a:pt x="2248" y="11577"/>
                  </a:lnTo>
                  <a:lnTo>
                    <a:pt x="2223" y="11577"/>
                  </a:lnTo>
                  <a:lnTo>
                    <a:pt x="2126" y="11552"/>
                  </a:lnTo>
                  <a:lnTo>
                    <a:pt x="2052" y="11503"/>
                  </a:lnTo>
                  <a:lnTo>
                    <a:pt x="2028" y="11406"/>
                  </a:lnTo>
                  <a:lnTo>
                    <a:pt x="2003" y="11308"/>
                  </a:lnTo>
                  <a:lnTo>
                    <a:pt x="2028" y="11064"/>
                  </a:lnTo>
                  <a:lnTo>
                    <a:pt x="2052" y="10966"/>
                  </a:lnTo>
                  <a:lnTo>
                    <a:pt x="2126" y="10893"/>
                  </a:lnTo>
                  <a:lnTo>
                    <a:pt x="2199" y="10844"/>
                  </a:lnTo>
                  <a:close/>
                  <a:moveTo>
                    <a:pt x="6155" y="0"/>
                  </a:moveTo>
                  <a:lnTo>
                    <a:pt x="538" y="2858"/>
                  </a:lnTo>
                  <a:lnTo>
                    <a:pt x="416" y="2906"/>
                  </a:lnTo>
                  <a:lnTo>
                    <a:pt x="318" y="3004"/>
                  </a:lnTo>
                  <a:lnTo>
                    <a:pt x="221" y="3102"/>
                  </a:lnTo>
                  <a:lnTo>
                    <a:pt x="147" y="3224"/>
                  </a:lnTo>
                  <a:lnTo>
                    <a:pt x="74" y="3322"/>
                  </a:lnTo>
                  <a:lnTo>
                    <a:pt x="25" y="3444"/>
                  </a:lnTo>
                  <a:lnTo>
                    <a:pt x="1" y="3566"/>
                  </a:lnTo>
                  <a:lnTo>
                    <a:pt x="1" y="3688"/>
                  </a:lnTo>
                  <a:lnTo>
                    <a:pt x="1" y="15924"/>
                  </a:lnTo>
                  <a:lnTo>
                    <a:pt x="1" y="16046"/>
                  </a:lnTo>
                  <a:lnTo>
                    <a:pt x="50" y="16119"/>
                  </a:lnTo>
                  <a:lnTo>
                    <a:pt x="98" y="16193"/>
                  </a:lnTo>
                  <a:lnTo>
                    <a:pt x="172" y="16241"/>
                  </a:lnTo>
                  <a:lnTo>
                    <a:pt x="245" y="16266"/>
                  </a:lnTo>
                  <a:lnTo>
                    <a:pt x="343" y="16290"/>
                  </a:lnTo>
                  <a:lnTo>
                    <a:pt x="465" y="16266"/>
                  </a:lnTo>
                  <a:lnTo>
                    <a:pt x="563" y="16217"/>
                  </a:lnTo>
                  <a:lnTo>
                    <a:pt x="6155" y="13360"/>
                  </a:lnTo>
                  <a:lnTo>
                    <a:pt x="6155" y="5813"/>
                  </a:lnTo>
                  <a:lnTo>
                    <a:pt x="6009" y="5813"/>
                  </a:lnTo>
                  <a:lnTo>
                    <a:pt x="5936" y="5764"/>
                  </a:lnTo>
                  <a:lnTo>
                    <a:pt x="5887" y="5691"/>
                  </a:lnTo>
                  <a:lnTo>
                    <a:pt x="5862" y="5593"/>
                  </a:lnTo>
                  <a:lnTo>
                    <a:pt x="5887" y="5495"/>
                  </a:lnTo>
                  <a:lnTo>
                    <a:pt x="5936" y="5422"/>
                  </a:lnTo>
                  <a:lnTo>
                    <a:pt x="6009" y="5373"/>
                  </a:lnTo>
                  <a:lnTo>
                    <a:pt x="6082" y="5349"/>
                  </a:lnTo>
                  <a:lnTo>
                    <a:pt x="6155" y="5324"/>
                  </a:lnTo>
                  <a:lnTo>
                    <a:pt x="61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p:nvPr/>
          </p:nvSpPr>
          <p:spPr>
            <a:xfrm>
              <a:off x="4253250" y="298550"/>
              <a:ext cx="153900" cy="406675"/>
            </a:xfrm>
            <a:custGeom>
              <a:avLst/>
              <a:gdLst/>
              <a:ahLst/>
              <a:cxnLst/>
              <a:rect l="l" t="t" r="r" b="b"/>
              <a:pathLst>
                <a:path w="6156" h="16267" extrusionOk="0">
                  <a:moveTo>
                    <a:pt x="3713" y="4348"/>
                  </a:moveTo>
                  <a:lnTo>
                    <a:pt x="3737" y="4373"/>
                  </a:lnTo>
                  <a:lnTo>
                    <a:pt x="3786" y="4397"/>
                  </a:lnTo>
                  <a:lnTo>
                    <a:pt x="3811" y="4421"/>
                  </a:lnTo>
                  <a:lnTo>
                    <a:pt x="3835" y="4544"/>
                  </a:lnTo>
                  <a:lnTo>
                    <a:pt x="3811" y="4666"/>
                  </a:lnTo>
                  <a:lnTo>
                    <a:pt x="3737" y="4812"/>
                  </a:lnTo>
                  <a:lnTo>
                    <a:pt x="3224" y="5716"/>
                  </a:lnTo>
                  <a:lnTo>
                    <a:pt x="3762" y="6009"/>
                  </a:lnTo>
                  <a:lnTo>
                    <a:pt x="3786" y="6033"/>
                  </a:lnTo>
                  <a:lnTo>
                    <a:pt x="3811" y="6082"/>
                  </a:lnTo>
                  <a:lnTo>
                    <a:pt x="3835" y="6180"/>
                  </a:lnTo>
                  <a:lnTo>
                    <a:pt x="3811" y="6326"/>
                  </a:lnTo>
                  <a:lnTo>
                    <a:pt x="3762" y="6473"/>
                  </a:lnTo>
                  <a:lnTo>
                    <a:pt x="3664" y="6595"/>
                  </a:lnTo>
                  <a:lnTo>
                    <a:pt x="3566" y="6668"/>
                  </a:lnTo>
                  <a:lnTo>
                    <a:pt x="3444" y="6717"/>
                  </a:lnTo>
                  <a:lnTo>
                    <a:pt x="3395" y="6717"/>
                  </a:lnTo>
                  <a:lnTo>
                    <a:pt x="3371" y="6693"/>
                  </a:lnTo>
                  <a:lnTo>
                    <a:pt x="2834" y="6400"/>
                  </a:lnTo>
                  <a:lnTo>
                    <a:pt x="2321" y="7303"/>
                  </a:lnTo>
                  <a:lnTo>
                    <a:pt x="2223" y="7426"/>
                  </a:lnTo>
                  <a:lnTo>
                    <a:pt x="2125" y="7499"/>
                  </a:lnTo>
                  <a:lnTo>
                    <a:pt x="2003" y="7548"/>
                  </a:lnTo>
                  <a:lnTo>
                    <a:pt x="1954" y="7548"/>
                  </a:lnTo>
                  <a:lnTo>
                    <a:pt x="1930" y="7523"/>
                  </a:lnTo>
                  <a:lnTo>
                    <a:pt x="1881" y="7499"/>
                  </a:lnTo>
                  <a:lnTo>
                    <a:pt x="1857" y="7450"/>
                  </a:lnTo>
                  <a:lnTo>
                    <a:pt x="1832" y="7352"/>
                  </a:lnTo>
                  <a:lnTo>
                    <a:pt x="1857" y="7206"/>
                  </a:lnTo>
                  <a:lnTo>
                    <a:pt x="1930" y="7059"/>
                  </a:lnTo>
                  <a:lnTo>
                    <a:pt x="2443" y="6156"/>
                  </a:lnTo>
                  <a:lnTo>
                    <a:pt x="1906" y="5862"/>
                  </a:lnTo>
                  <a:lnTo>
                    <a:pt x="1881" y="5838"/>
                  </a:lnTo>
                  <a:lnTo>
                    <a:pt x="1857" y="5789"/>
                  </a:lnTo>
                  <a:lnTo>
                    <a:pt x="1832" y="5691"/>
                  </a:lnTo>
                  <a:lnTo>
                    <a:pt x="1857" y="5569"/>
                  </a:lnTo>
                  <a:lnTo>
                    <a:pt x="1906" y="5423"/>
                  </a:lnTo>
                  <a:lnTo>
                    <a:pt x="2003" y="5301"/>
                  </a:lnTo>
                  <a:lnTo>
                    <a:pt x="2101" y="5203"/>
                  </a:lnTo>
                  <a:lnTo>
                    <a:pt x="2223" y="5179"/>
                  </a:lnTo>
                  <a:lnTo>
                    <a:pt x="2272" y="5179"/>
                  </a:lnTo>
                  <a:lnTo>
                    <a:pt x="2296" y="5203"/>
                  </a:lnTo>
                  <a:lnTo>
                    <a:pt x="2834" y="5496"/>
                  </a:lnTo>
                  <a:lnTo>
                    <a:pt x="3347" y="4592"/>
                  </a:lnTo>
                  <a:lnTo>
                    <a:pt x="3444" y="4470"/>
                  </a:lnTo>
                  <a:lnTo>
                    <a:pt x="3542" y="4373"/>
                  </a:lnTo>
                  <a:lnTo>
                    <a:pt x="3664" y="4348"/>
                  </a:lnTo>
                  <a:close/>
                  <a:moveTo>
                    <a:pt x="3176" y="7303"/>
                  </a:moveTo>
                  <a:lnTo>
                    <a:pt x="3249" y="7328"/>
                  </a:lnTo>
                  <a:lnTo>
                    <a:pt x="3322" y="7401"/>
                  </a:lnTo>
                  <a:lnTo>
                    <a:pt x="3371" y="7474"/>
                  </a:lnTo>
                  <a:lnTo>
                    <a:pt x="3420" y="7743"/>
                  </a:lnTo>
                  <a:lnTo>
                    <a:pt x="3420" y="7841"/>
                  </a:lnTo>
                  <a:lnTo>
                    <a:pt x="3371" y="7914"/>
                  </a:lnTo>
                  <a:lnTo>
                    <a:pt x="3298" y="7987"/>
                  </a:lnTo>
                  <a:lnTo>
                    <a:pt x="3224" y="8012"/>
                  </a:lnTo>
                  <a:lnTo>
                    <a:pt x="3102" y="8012"/>
                  </a:lnTo>
                  <a:lnTo>
                    <a:pt x="3029" y="7963"/>
                  </a:lnTo>
                  <a:lnTo>
                    <a:pt x="2956" y="7914"/>
                  </a:lnTo>
                  <a:lnTo>
                    <a:pt x="2931" y="7816"/>
                  </a:lnTo>
                  <a:lnTo>
                    <a:pt x="2883" y="7596"/>
                  </a:lnTo>
                  <a:lnTo>
                    <a:pt x="2883" y="7499"/>
                  </a:lnTo>
                  <a:lnTo>
                    <a:pt x="2907" y="7426"/>
                  </a:lnTo>
                  <a:lnTo>
                    <a:pt x="2980" y="7352"/>
                  </a:lnTo>
                  <a:lnTo>
                    <a:pt x="3078" y="7303"/>
                  </a:lnTo>
                  <a:close/>
                  <a:moveTo>
                    <a:pt x="3249" y="8354"/>
                  </a:moveTo>
                  <a:lnTo>
                    <a:pt x="3347" y="8378"/>
                  </a:lnTo>
                  <a:lnTo>
                    <a:pt x="3444" y="8427"/>
                  </a:lnTo>
                  <a:lnTo>
                    <a:pt x="3493" y="8500"/>
                  </a:lnTo>
                  <a:lnTo>
                    <a:pt x="3518" y="8598"/>
                  </a:lnTo>
                  <a:lnTo>
                    <a:pt x="3542" y="9013"/>
                  </a:lnTo>
                  <a:lnTo>
                    <a:pt x="3518" y="9111"/>
                  </a:lnTo>
                  <a:lnTo>
                    <a:pt x="3518" y="9208"/>
                  </a:lnTo>
                  <a:lnTo>
                    <a:pt x="3469" y="9282"/>
                  </a:lnTo>
                  <a:lnTo>
                    <a:pt x="3371" y="9331"/>
                  </a:lnTo>
                  <a:lnTo>
                    <a:pt x="3273" y="9355"/>
                  </a:lnTo>
                  <a:lnTo>
                    <a:pt x="3176" y="9331"/>
                  </a:lnTo>
                  <a:lnTo>
                    <a:pt x="3102" y="9282"/>
                  </a:lnTo>
                  <a:lnTo>
                    <a:pt x="3054" y="9184"/>
                  </a:lnTo>
                  <a:lnTo>
                    <a:pt x="3029" y="9086"/>
                  </a:lnTo>
                  <a:lnTo>
                    <a:pt x="3054" y="9013"/>
                  </a:lnTo>
                  <a:lnTo>
                    <a:pt x="3029" y="8622"/>
                  </a:lnTo>
                  <a:lnTo>
                    <a:pt x="3054" y="8525"/>
                  </a:lnTo>
                  <a:lnTo>
                    <a:pt x="3102" y="8451"/>
                  </a:lnTo>
                  <a:lnTo>
                    <a:pt x="3176" y="8378"/>
                  </a:lnTo>
                  <a:lnTo>
                    <a:pt x="3249" y="8354"/>
                  </a:lnTo>
                  <a:close/>
                  <a:moveTo>
                    <a:pt x="3249" y="9648"/>
                  </a:moveTo>
                  <a:lnTo>
                    <a:pt x="3347" y="9697"/>
                  </a:lnTo>
                  <a:lnTo>
                    <a:pt x="3420" y="9746"/>
                  </a:lnTo>
                  <a:lnTo>
                    <a:pt x="3469" y="9843"/>
                  </a:lnTo>
                  <a:lnTo>
                    <a:pt x="3469" y="9941"/>
                  </a:lnTo>
                  <a:lnTo>
                    <a:pt x="3347" y="10454"/>
                  </a:lnTo>
                  <a:lnTo>
                    <a:pt x="3322" y="10527"/>
                  </a:lnTo>
                  <a:lnTo>
                    <a:pt x="3273" y="10576"/>
                  </a:lnTo>
                  <a:lnTo>
                    <a:pt x="3200" y="10601"/>
                  </a:lnTo>
                  <a:lnTo>
                    <a:pt x="3127" y="10625"/>
                  </a:lnTo>
                  <a:lnTo>
                    <a:pt x="3054" y="10625"/>
                  </a:lnTo>
                  <a:lnTo>
                    <a:pt x="2956" y="10576"/>
                  </a:lnTo>
                  <a:lnTo>
                    <a:pt x="2907" y="10503"/>
                  </a:lnTo>
                  <a:lnTo>
                    <a:pt x="2883" y="10405"/>
                  </a:lnTo>
                  <a:lnTo>
                    <a:pt x="2883" y="10307"/>
                  </a:lnTo>
                  <a:lnTo>
                    <a:pt x="2980" y="9868"/>
                  </a:lnTo>
                  <a:lnTo>
                    <a:pt x="3005" y="9770"/>
                  </a:lnTo>
                  <a:lnTo>
                    <a:pt x="3078" y="9697"/>
                  </a:lnTo>
                  <a:lnTo>
                    <a:pt x="3151" y="9648"/>
                  </a:lnTo>
                  <a:close/>
                  <a:moveTo>
                    <a:pt x="2858" y="10869"/>
                  </a:moveTo>
                  <a:lnTo>
                    <a:pt x="2931" y="10894"/>
                  </a:lnTo>
                  <a:lnTo>
                    <a:pt x="3005" y="10967"/>
                  </a:lnTo>
                  <a:lnTo>
                    <a:pt x="3054" y="11040"/>
                  </a:lnTo>
                  <a:lnTo>
                    <a:pt x="3078" y="11138"/>
                  </a:lnTo>
                  <a:lnTo>
                    <a:pt x="3029" y="11236"/>
                  </a:lnTo>
                  <a:lnTo>
                    <a:pt x="2907" y="11480"/>
                  </a:lnTo>
                  <a:lnTo>
                    <a:pt x="2736" y="11700"/>
                  </a:lnTo>
                  <a:lnTo>
                    <a:pt x="2663" y="11748"/>
                  </a:lnTo>
                  <a:lnTo>
                    <a:pt x="2565" y="11773"/>
                  </a:lnTo>
                  <a:lnTo>
                    <a:pt x="2467" y="11773"/>
                  </a:lnTo>
                  <a:lnTo>
                    <a:pt x="2394" y="11724"/>
                  </a:lnTo>
                  <a:lnTo>
                    <a:pt x="2345" y="11651"/>
                  </a:lnTo>
                  <a:lnTo>
                    <a:pt x="2321" y="11577"/>
                  </a:lnTo>
                  <a:lnTo>
                    <a:pt x="2321" y="11480"/>
                  </a:lnTo>
                  <a:lnTo>
                    <a:pt x="2370" y="11382"/>
                  </a:lnTo>
                  <a:lnTo>
                    <a:pt x="2492" y="11211"/>
                  </a:lnTo>
                  <a:lnTo>
                    <a:pt x="2614" y="11016"/>
                  </a:lnTo>
                  <a:lnTo>
                    <a:pt x="2663" y="10918"/>
                  </a:lnTo>
                  <a:lnTo>
                    <a:pt x="2760" y="10894"/>
                  </a:lnTo>
                  <a:lnTo>
                    <a:pt x="2858" y="10869"/>
                  </a:lnTo>
                  <a:close/>
                  <a:moveTo>
                    <a:pt x="2028" y="11846"/>
                  </a:moveTo>
                  <a:lnTo>
                    <a:pt x="2101" y="11871"/>
                  </a:lnTo>
                  <a:lnTo>
                    <a:pt x="2174" y="11944"/>
                  </a:lnTo>
                  <a:lnTo>
                    <a:pt x="2223" y="12041"/>
                  </a:lnTo>
                  <a:lnTo>
                    <a:pt x="2223" y="12115"/>
                  </a:lnTo>
                  <a:lnTo>
                    <a:pt x="2174" y="12212"/>
                  </a:lnTo>
                  <a:lnTo>
                    <a:pt x="2125" y="12286"/>
                  </a:lnTo>
                  <a:lnTo>
                    <a:pt x="1881" y="12432"/>
                  </a:lnTo>
                  <a:lnTo>
                    <a:pt x="1661" y="12554"/>
                  </a:lnTo>
                  <a:lnTo>
                    <a:pt x="1539" y="12579"/>
                  </a:lnTo>
                  <a:lnTo>
                    <a:pt x="1490" y="12554"/>
                  </a:lnTo>
                  <a:lnTo>
                    <a:pt x="1417" y="12530"/>
                  </a:lnTo>
                  <a:lnTo>
                    <a:pt x="1368" y="12481"/>
                  </a:lnTo>
                  <a:lnTo>
                    <a:pt x="1319" y="12432"/>
                  </a:lnTo>
                  <a:lnTo>
                    <a:pt x="1295" y="12335"/>
                  </a:lnTo>
                  <a:lnTo>
                    <a:pt x="1319" y="12237"/>
                  </a:lnTo>
                  <a:lnTo>
                    <a:pt x="1368" y="12164"/>
                  </a:lnTo>
                  <a:lnTo>
                    <a:pt x="1442" y="12115"/>
                  </a:lnTo>
                  <a:lnTo>
                    <a:pt x="1637" y="11993"/>
                  </a:lnTo>
                  <a:lnTo>
                    <a:pt x="1832" y="11871"/>
                  </a:lnTo>
                  <a:lnTo>
                    <a:pt x="1930" y="11846"/>
                  </a:lnTo>
                  <a:close/>
                  <a:moveTo>
                    <a:pt x="831" y="12335"/>
                  </a:moveTo>
                  <a:lnTo>
                    <a:pt x="929" y="12383"/>
                  </a:lnTo>
                  <a:lnTo>
                    <a:pt x="1002" y="12432"/>
                  </a:lnTo>
                  <a:lnTo>
                    <a:pt x="1026" y="12530"/>
                  </a:lnTo>
                  <a:lnTo>
                    <a:pt x="1026" y="12628"/>
                  </a:lnTo>
                  <a:lnTo>
                    <a:pt x="1002" y="12701"/>
                  </a:lnTo>
                  <a:lnTo>
                    <a:pt x="929" y="12774"/>
                  </a:lnTo>
                  <a:lnTo>
                    <a:pt x="855" y="12823"/>
                  </a:lnTo>
                  <a:lnTo>
                    <a:pt x="318" y="12896"/>
                  </a:lnTo>
                  <a:lnTo>
                    <a:pt x="294" y="12896"/>
                  </a:lnTo>
                  <a:lnTo>
                    <a:pt x="220" y="12872"/>
                  </a:lnTo>
                  <a:lnTo>
                    <a:pt x="147" y="12823"/>
                  </a:lnTo>
                  <a:lnTo>
                    <a:pt x="74" y="12774"/>
                  </a:lnTo>
                  <a:lnTo>
                    <a:pt x="49" y="12676"/>
                  </a:lnTo>
                  <a:lnTo>
                    <a:pt x="74" y="12579"/>
                  </a:lnTo>
                  <a:lnTo>
                    <a:pt x="123" y="12506"/>
                  </a:lnTo>
                  <a:lnTo>
                    <a:pt x="196" y="12432"/>
                  </a:lnTo>
                  <a:lnTo>
                    <a:pt x="269" y="12408"/>
                  </a:lnTo>
                  <a:lnTo>
                    <a:pt x="733" y="12335"/>
                  </a:lnTo>
                  <a:close/>
                  <a:moveTo>
                    <a:pt x="5691" y="1"/>
                  </a:moveTo>
                  <a:lnTo>
                    <a:pt x="5593" y="50"/>
                  </a:lnTo>
                  <a:lnTo>
                    <a:pt x="1" y="2907"/>
                  </a:lnTo>
                  <a:lnTo>
                    <a:pt x="1" y="16267"/>
                  </a:lnTo>
                  <a:lnTo>
                    <a:pt x="5618" y="13409"/>
                  </a:lnTo>
                  <a:lnTo>
                    <a:pt x="5740" y="13360"/>
                  </a:lnTo>
                  <a:lnTo>
                    <a:pt x="5838" y="13263"/>
                  </a:lnTo>
                  <a:lnTo>
                    <a:pt x="5935" y="13165"/>
                  </a:lnTo>
                  <a:lnTo>
                    <a:pt x="6009" y="13067"/>
                  </a:lnTo>
                  <a:lnTo>
                    <a:pt x="6082" y="12945"/>
                  </a:lnTo>
                  <a:lnTo>
                    <a:pt x="6131" y="12823"/>
                  </a:lnTo>
                  <a:lnTo>
                    <a:pt x="6155" y="12701"/>
                  </a:lnTo>
                  <a:lnTo>
                    <a:pt x="6155" y="12579"/>
                  </a:lnTo>
                  <a:lnTo>
                    <a:pt x="6155" y="343"/>
                  </a:lnTo>
                  <a:lnTo>
                    <a:pt x="6155" y="221"/>
                  </a:lnTo>
                  <a:lnTo>
                    <a:pt x="6106" y="147"/>
                  </a:lnTo>
                  <a:lnTo>
                    <a:pt x="6058" y="74"/>
                  </a:lnTo>
                  <a:lnTo>
                    <a:pt x="5984" y="25"/>
                  </a:lnTo>
                  <a:lnTo>
                    <a:pt x="59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 Placeholder 2">
            <a:extLst>
              <a:ext uri="{FF2B5EF4-FFF2-40B4-BE49-F238E27FC236}">
                <a16:creationId xmlns:a16="http://schemas.microsoft.com/office/drawing/2014/main" id="{7CD95CE9-C211-5A6A-047A-36DF65EF4A1C}"/>
              </a:ext>
            </a:extLst>
          </p:cNvPr>
          <p:cNvSpPr>
            <a:spLocks noGrp="1"/>
          </p:cNvSpPr>
          <p:nvPr>
            <p:ph type="body" idx="1"/>
          </p:nvPr>
        </p:nvSpPr>
        <p:spPr>
          <a:xfrm>
            <a:off x="1576275" y="1367175"/>
            <a:ext cx="6974766" cy="3382500"/>
          </a:xfrm>
        </p:spPr>
        <p:txBody>
          <a:bodyPr/>
          <a:lstStyle/>
          <a:p>
            <a:pPr marL="88900" indent="0">
              <a:buNone/>
            </a:pPr>
            <a:r>
              <a:rPr lang="en-US" sz="1200" b="1" dirty="0"/>
              <a:t>Here are some common methods and technologies used for detecting flame, fire, and smoke:</a:t>
            </a:r>
          </a:p>
          <a:p>
            <a:r>
              <a:rPr lang="en-US" sz="1200" dirty="0"/>
              <a:t>Smoke detectors</a:t>
            </a:r>
          </a:p>
          <a:p>
            <a:pPr lvl="1">
              <a:buFont typeface="Arial" panose="020B0604020202020204" pitchFamily="34" charset="0"/>
              <a:buChar char="•"/>
            </a:pPr>
            <a:r>
              <a:rPr lang="en-US" sz="1200" dirty="0"/>
              <a:t>Ionization Smoke Detectors: These detectors contain a small amount of radioactive material that ionizes the air within the detector's sensing chamber. When smoke enters, it disrupts the ion flow, triggering the alarm.</a:t>
            </a:r>
          </a:p>
          <a:p>
            <a:r>
              <a:rPr lang="en-US" sz="1200" dirty="0"/>
              <a:t>Heat detectors</a:t>
            </a:r>
          </a:p>
          <a:p>
            <a:pPr lvl="1">
              <a:buFont typeface="Arial" panose="020B0604020202020204" pitchFamily="34" charset="0"/>
              <a:buChar char="•"/>
            </a:pPr>
            <a:r>
              <a:rPr lang="en-US" sz="1200" dirty="0"/>
              <a:t>Rate-of-Rise Heat Detectors: These sensors trigger an alarm when a rapid increase in temperature occurs within a short period.</a:t>
            </a:r>
          </a:p>
          <a:p>
            <a:r>
              <a:rPr lang="en-US" sz="1200" dirty="0"/>
              <a:t>Flame detectors</a:t>
            </a:r>
          </a:p>
          <a:p>
            <a:pPr lvl="1">
              <a:buFont typeface="Arial" panose="020B0604020202020204" pitchFamily="34" charset="0"/>
              <a:buChar char="•"/>
            </a:pPr>
            <a:r>
              <a:rPr lang="en-US" sz="1200" dirty="0"/>
              <a:t>Ultraviolet (UV) Flame Detectors: These detectors use UV sensors to detect the UV radiation emitted by flames. They are effective for detecting fires with high-energy ultraviolet radiation, such as those from hydrocarbon-based fires.</a:t>
            </a:r>
          </a:p>
          <a:p>
            <a:r>
              <a:rPr lang="en-US" sz="1200" dirty="0"/>
              <a:t>Gas detectors</a:t>
            </a:r>
          </a:p>
          <a:p>
            <a:pPr lvl="1">
              <a:buFont typeface="Arial" panose="020B0604020202020204" pitchFamily="34" charset="0"/>
              <a:buChar char="•"/>
            </a:pPr>
            <a:r>
              <a:rPr lang="en-US" sz="1200" dirty="0"/>
              <a:t>Carbon Monoxide (CO) Detectors: These detect the presence of carbon monoxide, an odorless and deadly gas produced by incomplete combustion.</a:t>
            </a:r>
          </a:p>
          <a:p>
            <a:endParaRPr lang="en-US" sz="1200" dirty="0"/>
          </a:p>
        </p:txBody>
      </p:sp>
    </p:spTree>
    <p:extLst>
      <p:ext uri="{BB962C8B-B14F-4D97-AF65-F5344CB8AC3E}">
        <p14:creationId xmlns:p14="http://schemas.microsoft.com/office/powerpoint/2010/main" val="1899366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5"/>
          <p:cNvSpPr txBox="1">
            <a:spLocks noGrp="1"/>
          </p:cNvSpPr>
          <p:nvPr>
            <p:ph type="title"/>
          </p:nvPr>
        </p:nvSpPr>
        <p:spPr>
          <a:xfrm>
            <a:off x="1182200" y="393475"/>
            <a:ext cx="6739500" cy="80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INTRODUCTION</a:t>
            </a:r>
            <a:endParaRPr dirty="0"/>
          </a:p>
        </p:txBody>
      </p:sp>
      <p:sp>
        <p:nvSpPr>
          <p:cNvPr id="100" name="Google Shape;100;p15"/>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a:t>
            </a:fld>
            <a:endParaRPr/>
          </a:p>
        </p:txBody>
      </p:sp>
      <p:grpSp>
        <p:nvGrpSpPr>
          <p:cNvPr id="101" name="Google Shape;101;p15"/>
          <p:cNvGrpSpPr/>
          <p:nvPr/>
        </p:nvGrpSpPr>
        <p:grpSpPr>
          <a:xfrm>
            <a:off x="8160827" y="631951"/>
            <a:ext cx="390214" cy="329725"/>
            <a:chOff x="3918650" y="293075"/>
            <a:chExt cx="488500" cy="412775"/>
          </a:xfrm>
        </p:grpSpPr>
        <p:sp>
          <p:nvSpPr>
            <p:cNvPr id="102" name="Google Shape;102;p15"/>
            <p:cNvSpPr/>
            <p:nvPr/>
          </p:nvSpPr>
          <p:spPr>
            <a:xfrm>
              <a:off x="4085350" y="293675"/>
              <a:ext cx="154500" cy="412175"/>
            </a:xfrm>
            <a:custGeom>
              <a:avLst/>
              <a:gdLst/>
              <a:ahLst/>
              <a:cxnLst/>
              <a:rect l="l" t="t" r="r" b="b"/>
              <a:pathLst>
                <a:path w="6180" h="16487" extrusionOk="0">
                  <a:moveTo>
                    <a:pt x="709" y="5496"/>
                  </a:moveTo>
                  <a:lnTo>
                    <a:pt x="806" y="5520"/>
                  </a:lnTo>
                  <a:lnTo>
                    <a:pt x="1050" y="5667"/>
                  </a:lnTo>
                  <a:lnTo>
                    <a:pt x="1270" y="5813"/>
                  </a:lnTo>
                  <a:lnTo>
                    <a:pt x="1344" y="5886"/>
                  </a:lnTo>
                  <a:lnTo>
                    <a:pt x="1368" y="5984"/>
                  </a:lnTo>
                  <a:lnTo>
                    <a:pt x="1344" y="6082"/>
                  </a:lnTo>
                  <a:lnTo>
                    <a:pt x="1319" y="6155"/>
                  </a:lnTo>
                  <a:lnTo>
                    <a:pt x="1221" y="6228"/>
                  </a:lnTo>
                  <a:lnTo>
                    <a:pt x="1124" y="6253"/>
                  </a:lnTo>
                  <a:lnTo>
                    <a:pt x="1050" y="6228"/>
                  </a:lnTo>
                  <a:lnTo>
                    <a:pt x="977" y="6204"/>
                  </a:lnTo>
                  <a:lnTo>
                    <a:pt x="782" y="6082"/>
                  </a:lnTo>
                  <a:lnTo>
                    <a:pt x="586" y="5960"/>
                  </a:lnTo>
                  <a:lnTo>
                    <a:pt x="513" y="5911"/>
                  </a:lnTo>
                  <a:lnTo>
                    <a:pt x="464" y="5838"/>
                  </a:lnTo>
                  <a:lnTo>
                    <a:pt x="464" y="5740"/>
                  </a:lnTo>
                  <a:lnTo>
                    <a:pt x="489" y="5642"/>
                  </a:lnTo>
                  <a:lnTo>
                    <a:pt x="538" y="5569"/>
                  </a:lnTo>
                  <a:lnTo>
                    <a:pt x="611" y="5520"/>
                  </a:lnTo>
                  <a:lnTo>
                    <a:pt x="709" y="5496"/>
                  </a:lnTo>
                  <a:close/>
                  <a:moveTo>
                    <a:pt x="1685" y="6351"/>
                  </a:moveTo>
                  <a:lnTo>
                    <a:pt x="1783" y="6375"/>
                  </a:lnTo>
                  <a:lnTo>
                    <a:pt x="1856" y="6448"/>
                  </a:lnTo>
                  <a:lnTo>
                    <a:pt x="2003" y="6668"/>
                  </a:lnTo>
                  <a:lnTo>
                    <a:pt x="2125" y="6888"/>
                  </a:lnTo>
                  <a:lnTo>
                    <a:pt x="2150" y="6986"/>
                  </a:lnTo>
                  <a:lnTo>
                    <a:pt x="2150" y="7083"/>
                  </a:lnTo>
                  <a:lnTo>
                    <a:pt x="2101" y="7156"/>
                  </a:lnTo>
                  <a:lnTo>
                    <a:pt x="2027" y="7230"/>
                  </a:lnTo>
                  <a:lnTo>
                    <a:pt x="1979" y="7254"/>
                  </a:lnTo>
                  <a:lnTo>
                    <a:pt x="1856" y="7254"/>
                  </a:lnTo>
                  <a:lnTo>
                    <a:pt x="1783" y="7230"/>
                  </a:lnTo>
                  <a:lnTo>
                    <a:pt x="1734" y="7181"/>
                  </a:lnTo>
                  <a:lnTo>
                    <a:pt x="1685" y="7132"/>
                  </a:lnTo>
                  <a:lnTo>
                    <a:pt x="1441" y="6741"/>
                  </a:lnTo>
                  <a:lnTo>
                    <a:pt x="1417" y="6644"/>
                  </a:lnTo>
                  <a:lnTo>
                    <a:pt x="1417" y="6546"/>
                  </a:lnTo>
                  <a:lnTo>
                    <a:pt x="1441" y="6448"/>
                  </a:lnTo>
                  <a:lnTo>
                    <a:pt x="1515" y="6399"/>
                  </a:lnTo>
                  <a:lnTo>
                    <a:pt x="1612" y="6351"/>
                  </a:lnTo>
                  <a:close/>
                  <a:moveTo>
                    <a:pt x="2247" y="7498"/>
                  </a:moveTo>
                  <a:lnTo>
                    <a:pt x="2345" y="7523"/>
                  </a:lnTo>
                  <a:lnTo>
                    <a:pt x="2418" y="7572"/>
                  </a:lnTo>
                  <a:lnTo>
                    <a:pt x="2467" y="7645"/>
                  </a:lnTo>
                  <a:lnTo>
                    <a:pt x="2662" y="8109"/>
                  </a:lnTo>
                  <a:lnTo>
                    <a:pt x="2662" y="8207"/>
                  </a:lnTo>
                  <a:lnTo>
                    <a:pt x="2638" y="8304"/>
                  </a:lnTo>
                  <a:lnTo>
                    <a:pt x="2589" y="8378"/>
                  </a:lnTo>
                  <a:lnTo>
                    <a:pt x="2516" y="8426"/>
                  </a:lnTo>
                  <a:lnTo>
                    <a:pt x="2418" y="8451"/>
                  </a:lnTo>
                  <a:lnTo>
                    <a:pt x="2345" y="8426"/>
                  </a:lnTo>
                  <a:lnTo>
                    <a:pt x="2272" y="8402"/>
                  </a:lnTo>
                  <a:lnTo>
                    <a:pt x="2223" y="8353"/>
                  </a:lnTo>
                  <a:lnTo>
                    <a:pt x="2198" y="8280"/>
                  </a:lnTo>
                  <a:lnTo>
                    <a:pt x="2027" y="7840"/>
                  </a:lnTo>
                  <a:lnTo>
                    <a:pt x="2003" y="7743"/>
                  </a:lnTo>
                  <a:lnTo>
                    <a:pt x="2027" y="7645"/>
                  </a:lnTo>
                  <a:lnTo>
                    <a:pt x="2076" y="7572"/>
                  </a:lnTo>
                  <a:lnTo>
                    <a:pt x="2150" y="7523"/>
                  </a:lnTo>
                  <a:lnTo>
                    <a:pt x="2247" y="7498"/>
                  </a:lnTo>
                  <a:close/>
                  <a:moveTo>
                    <a:pt x="2711" y="8720"/>
                  </a:moveTo>
                  <a:lnTo>
                    <a:pt x="2785" y="8744"/>
                  </a:lnTo>
                  <a:lnTo>
                    <a:pt x="2858" y="8793"/>
                  </a:lnTo>
                  <a:lnTo>
                    <a:pt x="2907" y="8866"/>
                  </a:lnTo>
                  <a:lnTo>
                    <a:pt x="3078" y="9355"/>
                  </a:lnTo>
                  <a:lnTo>
                    <a:pt x="3102" y="9452"/>
                  </a:lnTo>
                  <a:lnTo>
                    <a:pt x="3078" y="9526"/>
                  </a:lnTo>
                  <a:lnTo>
                    <a:pt x="3004" y="9599"/>
                  </a:lnTo>
                  <a:lnTo>
                    <a:pt x="2931" y="9648"/>
                  </a:lnTo>
                  <a:lnTo>
                    <a:pt x="2858" y="9672"/>
                  </a:lnTo>
                  <a:lnTo>
                    <a:pt x="2785" y="9672"/>
                  </a:lnTo>
                  <a:lnTo>
                    <a:pt x="2711" y="9623"/>
                  </a:lnTo>
                  <a:lnTo>
                    <a:pt x="2662" y="9574"/>
                  </a:lnTo>
                  <a:lnTo>
                    <a:pt x="2614" y="9501"/>
                  </a:lnTo>
                  <a:lnTo>
                    <a:pt x="2467" y="9037"/>
                  </a:lnTo>
                  <a:lnTo>
                    <a:pt x="2443" y="8939"/>
                  </a:lnTo>
                  <a:lnTo>
                    <a:pt x="2467" y="8842"/>
                  </a:lnTo>
                  <a:lnTo>
                    <a:pt x="2516" y="8768"/>
                  </a:lnTo>
                  <a:lnTo>
                    <a:pt x="2614" y="8720"/>
                  </a:lnTo>
                  <a:close/>
                  <a:moveTo>
                    <a:pt x="3224" y="9941"/>
                  </a:moveTo>
                  <a:lnTo>
                    <a:pt x="3297" y="10014"/>
                  </a:lnTo>
                  <a:lnTo>
                    <a:pt x="3346" y="10087"/>
                  </a:lnTo>
                  <a:lnTo>
                    <a:pt x="3542" y="10527"/>
                  </a:lnTo>
                  <a:lnTo>
                    <a:pt x="3566" y="10625"/>
                  </a:lnTo>
                  <a:lnTo>
                    <a:pt x="3566" y="10722"/>
                  </a:lnTo>
                  <a:lnTo>
                    <a:pt x="3517" y="10796"/>
                  </a:lnTo>
                  <a:lnTo>
                    <a:pt x="3444" y="10844"/>
                  </a:lnTo>
                  <a:lnTo>
                    <a:pt x="3322" y="10869"/>
                  </a:lnTo>
                  <a:lnTo>
                    <a:pt x="3273" y="10869"/>
                  </a:lnTo>
                  <a:lnTo>
                    <a:pt x="3200" y="10844"/>
                  </a:lnTo>
                  <a:lnTo>
                    <a:pt x="3151" y="10796"/>
                  </a:lnTo>
                  <a:lnTo>
                    <a:pt x="3102" y="10747"/>
                  </a:lnTo>
                  <a:lnTo>
                    <a:pt x="2907" y="10258"/>
                  </a:lnTo>
                  <a:lnTo>
                    <a:pt x="2882" y="10161"/>
                  </a:lnTo>
                  <a:lnTo>
                    <a:pt x="2907" y="10087"/>
                  </a:lnTo>
                  <a:lnTo>
                    <a:pt x="2955" y="10014"/>
                  </a:lnTo>
                  <a:lnTo>
                    <a:pt x="3029" y="9941"/>
                  </a:lnTo>
                  <a:close/>
                  <a:moveTo>
                    <a:pt x="3761" y="11089"/>
                  </a:moveTo>
                  <a:lnTo>
                    <a:pt x="3835" y="11137"/>
                  </a:lnTo>
                  <a:lnTo>
                    <a:pt x="3908" y="11211"/>
                  </a:lnTo>
                  <a:lnTo>
                    <a:pt x="4177" y="11577"/>
                  </a:lnTo>
                  <a:lnTo>
                    <a:pt x="4225" y="11675"/>
                  </a:lnTo>
                  <a:lnTo>
                    <a:pt x="4250" y="11748"/>
                  </a:lnTo>
                  <a:lnTo>
                    <a:pt x="4201" y="11846"/>
                  </a:lnTo>
                  <a:lnTo>
                    <a:pt x="4152" y="11919"/>
                  </a:lnTo>
                  <a:lnTo>
                    <a:pt x="4079" y="11968"/>
                  </a:lnTo>
                  <a:lnTo>
                    <a:pt x="3884" y="11968"/>
                  </a:lnTo>
                  <a:lnTo>
                    <a:pt x="3810" y="11895"/>
                  </a:lnTo>
                  <a:lnTo>
                    <a:pt x="3664" y="11675"/>
                  </a:lnTo>
                  <a:lnTo>
                    <a:pt x="3493" y="11455"/>
                  </a:lnTo>
                  <a:lnTo>
                    <a:pt x="3468" y="11382"/>
                  </a:lnTo>
                  <a:lnTo>
                    <a:pt x="3468" y="11284"/>
                  </a:lnTo>
                  <a:lnTo>
                    <a:pt x="3517" y="11186"/>
                  </a:lnTo>
                  <a:lnTo>
                    <a:pt x="3566" y="11137"/>
                  </a:lnTo>
                  <a:lnTo>
                    <a:pt x="3664" y="11089"/>
                  </a:lnTo>
                  <a:close/>
                  <a:moveTo>
                    <a:pt x="4616" y="12041"/>
                  </a:moveTo>
                  <a:lnTo>
                    <a:pt x="4714" y="12090"/>
                  </a:lnTo>
                  <a:lnTo>
                    <a:pt x="4909" y="12212"/>
                  </a:lnTo>
                  <a:lnTo>
                    <a:pt x="5105" y="12334"/>
                  </a:lnTo>
                  <a:lnTo>
                    <a:pt x="5178" y="12383"/>
                  </a:lnTo>
                  <a:lnTo>
                    <a:pt x="5227" y="12481"/>
                  </a:lnTo>
                  <a:lnTo>
                    <a:pt x="5227" y="12554"/>
                  </a:lnTo>
                  <a:lnTo>
                    <a:pt x="5202" y="12652"/>
                  </a:lnTo>
                  <a:lnTo>
                    <a:pt x="5154" y="12725"/>
                  </a:lnTo>
                  <a:lnTo>
                    <a:pt x="5105" y="12749"/>
                  </a:lnTo>
                  <a:lnTo>
                    <a:pt x="5056" y="12774"/>
                  </a:lnTo>
                  <a:lnTo>
                    <a:pt x="4983" y="12798"/>
                  </a:lnTo>
                  <a:lnTo>
                    <a:pt x="4885" y="12774"/>
                  </a:lnTo>
                  <a:lnTo>
                    <a:pt x="4641" y="12627"/>
                  </a:lnTo>
                  <a:lnTo>
                    <a:pt x="4421" y="12481"/>
                  </a:lnTo>
                  <a:lnTo>
                    <a:pt x="4348" y="12407"/>
                  </a:lnTo>
                  <a:lnTo>
                    <a:pt x="4323" y="12310"/>
                  </a:lnTo>
                  <a:lnTo>
                    <a:pt x="4323" y="12236"/>
                  </a:lnTo>
                  <a:lnTo>
                    <a:pt x="4372" y="12139"/>
                  </a:lnTo>
                  <a:lnTo>
                    <a:pt x="4445" y="12066"/>
                  </a:lnTo>
                  <a:lnTo>
                    <a:pt x="4543" y="12041"/>
                  </a:lnTo>
                  <a:close/>
                  <a:moveTo>
                    <a:pt x="0" y="1"/>
                  </a:moveTo>
                  <a:lnTo>
                    <a:pt x="0" y="5325"/>
                  </a:lnTo>
                  <a:lnTo>
                    <a:pt x="74" y="5349"/>
                  </a:lnTo>
                  <a:lnTo>
                    <a:pt x="147" y="5422"/>
                  </a:lnTo>
                  <a:lnTo>
                    <a:pt x="171" y="5496"/>
                  </a:lnTo>
                  <a:lnTo>
                    <a:pt x="171" y="5569"/>
                  </a:lnTo>
                  <a:lnTo>
                    <a:pt x="171" y="5642"/>
                  </a:lnTo>
                  <a:lnTo>
                    <a:pt x="122" y="5716"/>
                  </a:lnTo>
                  <a:lnTo>
                    <a:pt x="74" y="5764"/>
                  </a:lnTo>
                  <a:lnTo>
                    <a:pt x="0" y="5789"/>
                  </a:lnTo>
                  <a:lnTo>
                    <a:pt x="0" y="13360"/>
                  </a:lnTo>
                  <a:lnTo>
                    <a:pt x="6179" y="16486"/>
                  </a:lnTo>
                  <a:lnTo>
                    <a:pt x="6179" y="13116"/>
                  </a:lnTo>
                  <a:lnTo>
                    <a:pt x="5935" y="13091"/>
                  </a:lnTo>
                  <a:lnTo>
                    <a:pt x="5691" y="13042"/>
                  </a:lnTo>
                  <a:lnTo>
                    <a:pt x="5593" y="12994"/>
                  </a:lnTo>
                  <a:lnTo>
                    <a:pt x="5520" y="12945"/>
                  </a:lnTo>
                  <a:lnTo>
                    <a:pt x="5495" y="12847"/>
                  </a:lnTo>
                  <a:lnTo>
                    <a:pt x="5495" y="12749"/>
                  </a:lnTo>
                  <a:lnTo>
                    <a:pt x="5520" y="12676"/>
                  </a:lnTo>
                  <a:lnTo>
                    <a:pt x="5593" y="12603"/>
                  </a:lnTo>
                  <a:lnTo>
                    <a:pt x="5691" y="12554"/>
                  </a:lnTo>
                  <a:lnTo>
                    <a:pt x="5789" y="12554"/>
                  </a:lnTo>
                  <a:lnTo>
                    <a:pt x="6179" y="12627"/>
                  </a:lnTo>
                  <a:lnTo>
                    <a:pt x="6179" y="3127"/>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p:cNvSpPr/>
            <p:nvPr/>
          </p:nvSpPr>
          <p:spPr>
            <a:xfrm>
              <a:off x="3918650" y="293075"/>
              <a:ext cx="153900" cy="407275"/>
            </a:xfrm>
            <a:custGeom>
              <a:avLst/>
              <a:gdLst/>
              <a:ahLst/>
              <a:cxnLst/>
              <a:rect l="l" t="t" r="r" b="b"/>
              <a:pathLst>
                <a:path w="6156" h="16291" extrusionOk="0">
                  <a:moveTo>
                    <a:pt x="5349" y="5495"/>
                  </a:moveTo>
                  <a:lnTo>
                    <a:pt x="5447" y="5520"/>
                  </a:lnTo>
                  <a:lnTo>
                    <a:pt x="5520" y="5569"/>
                  </a:lnTo>
                  <a:lnTo>
                    <a:pt x="5569" y="5666"/>
                  </a:lnTo>
                  <a:lnTo>
                    <a:pt x="5569" y="5764"/>
                  </a:lnTo>
                  <a:lnTo>
                    <a:pt x="5545" y="5837"/>
                  </a:lnTo>
                  <a:lnTo>
                    <a:pt x="5496" y="5935"/>
                  </a:lnTo>
                  <a:lnTo>
                    <a:pt x="5423" y="5984"/>
                  </a:lnTo>
                  <a:lnTo>
                    <a:pt x="5203" y="6057"/>
                  </a:lnTo>
                  <a:lnTo>
                    <a:pt x="5008" y="6155"/>
                  </a:lnTo>
                  <a:lnTo>
                    <a:pt x="4934" y="6179"/>
                  </a:lnTo>
                  <a:lnTo>
                    <a:pt x="4812" y="6179"/>
                  </a:lnTo>
                  <a:lnTo>
                    <a:pt x="4763" y="6155"/>
                  </a:lnTo>
                  <a:lnTo>
                    <a:pt x="4714" y="6106"/>
                  </a:lnTo>
                  <a:lnTo>
                    <a:pt x="4666" y="6057"/>
                  </a:lnTo>
                  <a:lnTo>
                    <a:pt x="4641" y="5959"/>
                  </a:lnTo>
                  <a:lnTo>
                    <a:pt x="4641" y="5862"/>
                  </a:lnTo>
                  <a:lnTo>
                    <a:pt x="4690" y="5788"/>
                  </a:lnTo>
                  <a:lnTo>
                    <a:pt x="4763" y="5740"/>
                  </a:lnTo>
                  <a:lnTo>
                    <a:pt x="5008" y="5617"/>
                  </a:lnTo>
                  <a:lnTo>
                    <a:pt x="5252" y="5520"/>
                  </a:lnTo>
                  <a:lnTo>
                    <a:pt x="5349" y="5495"/>
                  </a:lnTo>
                  <a:close/>
                  <a:moveTo>
                    <a:pt x="4250" y="6155"/>
                  </a:moveTo>
                  <a:lnTo>
                    <a:pt x="4348" y="6179"/>
                  </a:lnTo>
                  <a:lnTo>
                    <a:pt x="4421" y="6252"/>
                  </a:lnTo>
                  <a:lnTo>
                    <a:pt x="4470" y="6326"/>
                  </a:lnTo>
                  <a:lnTo>
                    <a:pt x="4470" y="6423"/>
                  </a:lnTo>
                  <a:lnTo>
                    <a:pt x="4446" y="6497"/>
                  </a:lnTo>
                  <a:lnTo>
                    <a:pt x="4397" y="6594"/>
                  </a:lnTo>
                  <a:lnTo>
                    <a:pt x="4226" y="6741"/>
                  </a:lnTo>
                  <a:lnTo>
                    <a:pt x="4079" y="6912"/>
                  </a:lnTo>
                  <a:lnTo>
                    <a:pt x="3982" y="6985"/>
                  </a:lnTo>
                  <a:lnTo>
                    <a:pt x="3884" y="7010"/>
                  </a:lnTo>
                  <a:lnTo>
                    <a:pt x="3811" y="6985"/>
                  </a:lnTo>
                  <a:lnTo>
                    <a:pt x="3738" y="6936"/>
                  </a:lnTo>
                  <a:lnTo>
                    <a:pt x="3664" y="6863"/>
                  </a:lnTo>
                  <a:lnTo>
                    <a:pt x="3640" y="6790"/>
                  </a:lnTo>
                  <a:lnTo>
                    <a:pt x="3664" y="6692"/>
                  </a:lnTo>
                  <a:lnTo>
                    <a:pt x="3713" y="6594"/>
                  </a:lnTo>
                  <a:lnTo>
                    <a:pt x="3884" y="6399"/>
                  </a:lnTo>
                  <a:lnTo>
                    <a:pt x="4079" y="6228"/>
                  </a:lnTo>
                  <a:lnTo>
                    <a:pt x="4153" y="6179"/>
                  </a:lnTo>
                  <a:lnTo>
                    <a:pt x="4250" y="6155"/>
                  </a:lnTo>
                  <a:close/>
                  <a:moveTo>
                    <a:pt x="3469" y="7156"/>
                  </a:moveTo>
                  <a:lnTo>
                    <a:pt x="3542" y="7205"/>
                  </a:lnTo>
                  <a:lnTo>
                    <a:pt x="3615" y="7254"/>
                  </a:lnTo>
                  <a:lnTo>
                    <a:pt x="3664" y="7351"/>
                  </a:lnTo>
                  <a:lnTo>
                    <a:pt x="3664" y="7449"/>
                  </a:lnTo>
                  <a:lnTo>
                    <a:pt x="3640" y="7547"/>
                  </a:lnTo>
                  <a:lnTo>
                    <a:pt x="3396" y="7962"/>
                  </a:lnTo>
                  <a:lnTo>
                    <a:pt x="3371" y="8011"/>
                  </a:lnTo>
                  <a:lnTo>
                    <a:pt x="3298" y="8060"/>
                  </a:lnTo>
                  <a:lnTo>
                    <a:pt x="3249" y="8084"/>
                  </a:lnTo>
                  <a:lnTo>
                    <a:pt x="3176" y="8084"/>
                  </a:lnTo>
                  <a:lnTo>
                    <a:pt x="3078" y="8060"/>
                  </a:lnTo>
                  <a:lnTo>
                    <a:pt x="3005" y="8011"/>
                  </a:lnTo>
                  <a:lnTo>
                    <a:pt x="2956" y="7913"/>
                  </a:lnTo>
                  <a:lnTo>
                    <a:pt x="2932" y="7840"/>
                  </a:lnTo>
                  <a:lnTo>
                    <a:pt x="2956" y="7742"/>
                  </a:lnTo>
                  <a:lnTo>
                    <a:pt x="3225" y="7278"/>
                  </a:lnTo>
                  <a:lnTo>
                    <a:pt x="3273" y="7205"/>
                  </a:lnTo>
                  <a:lnTo>
                    <a:pt x="3371" y="7180"/>
                  </a:lnTo>
                  <a:lnTo>
                    <a:pt x="3469" y="7156"/>
                  </a:lnTo>
                  <a:close/>
                  <a:moveTo>
                    <a:pt x="2858" y="8328"/>
                  </a:moveTo>
                  <a:lnTo>
                    <a:pt x="2956" y="8353"/>
                  </a:lnTo>
                  <a:lnTo>
                    <a:pt x="3029" y="8402"/>
                  </a:lnTo>
                  <a:lnTo>
                    <a:pt x="3078" y="8475"/>
                  </a:lnTo>
                  <a:lnTo>
                    <a:pt x="3103" y="8573"/>
                  </a:lnTo>
                  <a:lnTo>
                    <a:pt x="3103" y="8670"/>
                  </a:lnTo>
                  <a:lnTo>
                    <a:pt x="2932" y="9110"/>
                  </a:lnTo>
                  <a:lnTo>
                    <a:pt x="2907" y="9183"/>
                  </a:lnTo>
                  <a:lnTo>
                    <a:pt x="2858" y="9232"/>
                  </a:lnTo>
                  <a:lnTo>
                    <a:pt x="2785" y="9281"/>
                  </a:lnTo>
                  <a:lnTo>
                    <a:pt x="2638" y="9281"/>
                  </a:lnTo>
                  <a:lnTo>
                    <a:pt x="2541" y="9232"/>
                  </a:lnTo>
                  <a:lnTo>
                    <a:pt x="2492" y="9159"/>
                  </a:lnTo>
                  <a:lnTo>
                    <a:pt x="2468" y="9061"/>
                  </a:lnTo>
                  <a:lnTo>
                    <a:pt x="2468" y="8963"/>
                  </a:lnTo>
                  <a:lnTo>
                    <a:pt x="2638" y="8499"/>
                  </a:lnTo>
                  <a:lnTo>
                    <a:pt x="2687" y="8402"/>
                  </a:lnTo>
                  <a:lnTo>
                    <a:pt x="2761" y="8353"/>
                  </a:lnTo>
                  <a:lnTo>
                    <a:pt x="2858" y="8328"/>
                  </a:lnTo>
                  <a:close/>
                  <a:moveTo>
                    <a:pt x="2541" y="9574"/>
                  </a:moveTo>
                  <a:lnTo>
                    <a:pt x="2638" y="9623"/>
                  </a:lnTo>
                  <a:lnTo>
                    <a:pt x="2712" y="9696"/>
                  </a:lnTo>
                  <a:lnTo>
                    <a:pt x="2736" y="9769"/>
                  </a:lnTo>
                  <a:lnTo>
                    <a:pt x="2736" y="9867"/>
                  </a:lnTo>
                  <a:lnTo>
                    <a:pt x="2638" y="10355"/>
                  </a:lnTo>
                  <a:lnTo>
                    <a:pt x="2590" y="10429"/>
                  </a:lnTo>
                  <a:lnTo>
                    <a:pt x="2541" y="10502"/>
                  </a:lnTo>
                  <a:lnTo>
                    <a:pt x="2468" y="10526"/>
                  </a:lnTo>
                  <a:lnTo>
                    <a:pt x="2394" y="10551"/>
                  </a:lnTo>
                  <a:lnTo>
                    <a:pt x="2345" y="10551"/>
                  </a:lnTo>
                  <a:lnTo>
                    <a:pt x="2248" y="10502"/>
                  </a:lnTo>
                  <a:lnTo>
                    <a:pt x="2199" y="10429"/>
                  </a:lnTo>
                  <a:lnTo>
                    <a:pt x="2150" y="10355"/>
                  </a:lnTo>
                  <a:lnTo>
                    <a:pt x="2150" y="10258"/>
                  </a:lnTo>
                  <a:lnTo>
                    <a:pt x="2248" y="9769"/>
                  </a:lnTo>
                  <a:lnTo>
                    <a:pt x="2297" y="9672"/>
                  </a:lnTo>
                  <a:lnTo>
                    <a:pt x="2370" y="9598"/>
                  </a:lnTo>
                  <a:lnTo>
                    <a:pt x="2443" y="9574"/>
                  </a:lnTo>
                  <a:close/>
                  <a:moveTo>
                    <a:pt x="2297" y="10844"/>
                  </a:moveTo>
                  <a:lnTo>
                    <a:pt x="2394" y="10868"/>
                  </a:lnTo>
                  <a:lnTo>
                    <a:pt x="2468" y="10942"/>
                  </a:lnTo>
                  <a:lnTo>
                    <a:pt x="2516" y="11015"/>
                  </a:lnTo>
                  <a:lnTo>
                    <a:pt x="2516" y="11113"/>
                  </a:lnTo>
                  <a:lnTo>
                    <a:pt x="2492" y="11357"/>
                  </a:lnTo>
                  <a:lnTo>
                    <a:pt x="2468" y="11430"/>
                  </a:lnTo>
                  <a:lnTo>
                    <a:pt x="2419" y="11503"/>
                  </a:lnTo>
                  <a:lnTo>
                    <a:pt x="2345" y="11552"/>
                  </a:lnTo>
                  <a:lnTo>
                    <a:pt x="2248" y="11577"/>
                  </a:lnTo>
                  <a:lnTo>
                    <a:pt x="2223" y="11577"/>
                  </a:lnTo>
                  <a:lnTo>
                    <a:pt x="2126" y="11552"/>
                  </a:lnTo>
                  <a:lnTo>
                    <a:pt x="2052" y="11503"/>
                  </a:lnTo>
                  <a:lnTo>
                    <a:pt x="2028" y="11406"/>
                  </a:lnTo>
                  <a:lnTo>
                    <a:pt x="2003" y="11308"/>
                  </a:lnTo>
                  <a:lnTo>
                    <a:pt x="2028" y="11064"/>
                  </a:lnTo>
                  <a:lnTo>
                    <a:pt x="2052" y="10966"/>
                  </a:lnTo>
                  <a:lnTo>
                    <a:pt x="2126" y="10893"/>
                  </a:lnTo>
                  <a:lnTo>
                    <a:pt x="2199" y="10844"/>
                  </a:lnTo>
                  <a:close/>
                  <a:moveTo>
                    <a:pt x="6155" y="0"/>
                  </a:moveTo>
                  <a:lnTo>
                    <a:pt x="538" y="2858"/>
                  </a:lnTo>
                  <a:lnTo>
                    <a:pt x="416" y="2906"/>
                  </a:lnTo>
                  <a:lnTo>
                    <a:pt x="318" y="3004"/>
                  </a:lnTo>
                  <a:lnTo>
                    <a:pt x="221" y="3102"/>
                  </a:lnTo>
                  <a:lnTo>
                    <a:pt x="147" y="3224"/>
                  </a:lnTo>
                  <a:lnTo>
                    <a:pt x="74" y="3322"/>
                  </a:lnTo>
                  <a:lnTo>
                    <a:pt x="25" y="3444"/>
                  </a:lnTo>
                  <a:lnTo>
                    <a:pt x="1" y="3566"/>
                  </a:lnTo>
                  <a:lnTo>
                    <a:pt x="1" y="3688"/>
                  </a:lnTo>
                  <a:lnTo>
                    <a:pt x="1" y="15924"/>
                  </a:lnTo>
                  <a:lnTo>
                    <a:pt x="1" y="16046"/>
                  </a:lnTo>
                  <a:lnTo>
                    <a:pt x="50" y="16119"/>
                  </a:lnTo>
                  <a:lnTo>
                    <a:pt x="98" y="16193"/>
                  </a:lnTo>
                  <a:lnTo>
                    <a:pt x="172" y="16241"/>
                  </a:lnTo>
                  <a:lnTo>
                    <a:pt x="245" y="16266"/>
                  </a:lnTo>
                  <a:lnTo>
                    <a:pt x="343" y="16290"/>
                  </a:lnTo>
                  <a:lnTo>
                    <a:pt x="465" y="16266"/>
                  </a:lnTo>
                  <a:lnTo>
                    <a:pt x="563" y="16217"/>
                  </a:lnTo>
                  <a:lnTo>
                    <a:pt x="6155" y="13360"/>
                  </a:lnTo>
                  <a:lnTo>
                    <a:pt x="6155" y="5813"/>
                  </a:lnTo>
                  <a:lnTo>
                    <a:pt x="6009" y="5813"/>
                  </a:lnTo>
                  <a:lnTo>
                    <a:pt x="5936" y="5764"/>
                  </a:lnTo>
                  <a:lnTo>
                    <a:pt x="5887" y="5691"/>
                  </a:lnTo>
                  <a:lnTo>
                    <a:pt x="5862" y="5593"/>
                  </a:lnTo>
                  <a:lnTo>
                    <a:pt x="5887" y="5495"/>
                  </a:lnTo>
                  <a:lnTo>
                    <a:pt x="5936" y="5422"/>
                  </a:lnTo>
                  <a:lnTo>
                    <a:pt x="6009" y="5373"/>
                  </a:lnTo>
                  <a:lnTo>
                    <a:pt x="6082" y="5349"/>
                  </a:lnTo>
                  <a:lnTo>
                    <a:pt x="6155" y="5324"/>
                  </a:lnTo>
                  <a:lnTo>
                    <a:pt x="61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p:nvPr/>
          </p:nvSpPr>
          <p:spPr>
            <a:xfrm>
              <a:off x="4253250" y="298550"/>
              <a:ext cx="153900" cy="406675"/>
            </a:xfrm>
            <a:custGeom>
              <a:avLst/>
              <a:gdLst/>
              <a:ahLst/>
              <a:cxnLst/>
              <a:rect l="l" t="t" r="r" b="b"/>
              <a:pathLst>
                <a:path w="6156" h="16267" extrusionOk="0">
                  <a:moveTo>
                    <a:pt x="3713" y="4348"/>
                  </a:moveTo>
                  <a:lnTo>
                    <a:pt x="3737" y="4373"/>
                  </a:lnTo>
                  <a:lnTo>
                    <a:pt x="3786" y="4397"/>
                  </a:lnTo>
                  <a:lnTo>
                    <a:pt x="3811" y="4421"/>
                  </a:lnTo>
                  <a:lnTo>
                    <a:pt x="3835" y="4544"/>
                  </a:lnTo>
                  <a:lnTo>
                    <a:pt x="3811" y="4666"/>
                  </a:lnTo>
                  <a:lnTo>
                    <a:pt x="3737" y="4812"/>
                  </a:lnTo>
                  <a:lnTo>
                    <a:pt x="3224" y="5716"/>
                  </a:lnTo>
                  <a:lnTo>
                    <a:pt x="3762" y="6009"/>
                  </a:lnTo>
                  <a:lnTo>
                    <a:pt x="3786" y="6033"/>
                  </a:lnTo>
                  <a:lnTo>
                    <a:pt x="3811" y="6082"/>
                  </a:lnTo>
                  <a:lnTo>
                    <a:pt x="3835" y="6180"/>
                  </a:lnTo>
                  <a:lnTo>
                    <a:pt x="3811" y="6326"/>
                  </a:lnTo>
                  <a:lnTo>
                    <a:pt x="3762" y="6473"/>
                  </a:lnTo>
                  <a:lnTo>
                    <a:pt x="3664" y="6595"/>
                  </a:lnTo>
                  <a:lnTo>
                    <a:pt x="3566" y="6668"/>
                  </a:lnTo>
                  <a:lnTo>
                    <a:pt x="3444" y="6717"/>
                  </a:lnTo>
                  <a:lnTo>
                    <a:pt x="3395" y="6717"/>
                  </a:lnTo>
                  <a:lnTo>
                    <a:pt x="3371" y="6693"/>
                  </a:lnTo>
                  <a:lnTo>
                    <a:pt x="2834" y="6400"/>
                  </a:lnTo>
                  <a:lnTo>
                    <a:pt x="2321" y="7303"/>
                  </a:lnTo>
                  <a:lnTo>
                    <a:pt x="2223" y="7426"/>
                  </a:lnTo>
                  <a:lnTo>
                    <a:pt x="2125" y="7499"/>
                  </a:lnTo>
                  <a:lnTo>
                    <a:pt x="2003" y="7548"/>
                  </a:lnTo>
                  <a:lnTo>
                    <a:pt x="1954" y="7548"/>
                  </a:lnTo>
                  <a:lnTo>
                    <a:pt x="1930" y="7523"/>
                  </a:lnTo>
                  <a:lnTo>
                    <a:pt x="1881" y="7499"/>
                  </a:lnTo>
                  <a:lnTo>
                    <a:pt x="1857" y="7450"/>
                  </a:lnTo>
                  <a:lnTo>
                    <a:pt x="1832" y="7352"/>
                  </a:lnTo>
                  <a:lnTo>
                    <a:pt x="1857" y="7206"/>
                  </a:lnTo>
                  <a:lnTo>
                    <a:pt x="1930" y="7059"/>
                  </a:lnTo>
                  <a:lnTo>
                    <a:pt x="2443" y="6156"/>
                  </a:lnTo>
                  <a:lnTo>
                    <a:pt x="1906" y="5862"/>
                  </a:lnTo>
                  <a:lnTo>
                    <a:pt x="1881" y="5838"/>
                  </a:lnTo>
                  <a:lnTo>
                    <a:pt x="1857" y="5789"/>
                  </a:lnTo>
                  <a:lnTo>
                    <a:pt x="1832" y="5691"/>
                  </a:lnTo>
                  <a:lnTo>
                    <a:pt x="1857" y="5569"/>
                  </a:lnTo>
                  <a:lnTo>
                    <a:pt x="1906" y="5423"/>
                  </a:lnTo>
                  <a:lnTo>
                    <a:pt x="2003" y="5301"/>
                  </a:lnTo>
                  <a:lnTo>
                    <a:pt x="2101" y="5203"/>
                  </a:lnTo>
                  <a:lnTo>
                    <a:pt x="2223" y="5179"/>
                  </a:lnTo>
                  <a:lnTo>
                    <a:pt x="2272" y="5179"/>
                  </a:lnTo>
                  <a:lnTo>
                    <a:pt x="2296" y="5203"/>
                  </a:lnTo>
                  <a:lnTo>
                    <a:pt x="2834" y="5496"/>
                  </a:lnTo>
                  <a:lnTo>
                    <a:pt x="3347" y="4592"/>
                  </a:lnTo>
                  <a:lnTo>
                    <a:pt x="3444" y="4470"/>
                  </a:lnTo>
                  <a:lnTo>
                    <a:pt x="3542" y="4373"/>
                  </a:lnTo>
                  <a:lnTo>
                    <a:pt x="3664" y="4348"/>
                  </a:lnTo>
                  <a:close/>
                  <a:moveTo>
                    <a:pt x="3176" y="7303"/>
                  </a:moveTo>
                  <a:lnTo>
                    <a:pt x="3249" y="7328"/>
                  </a:lnTo>
                  <a:lnTo>
                    <a:pt x="3322" y="7401"/>
                  </a:lnTo>
                  <a:lnTo>
                    <a:pt x="3371" y="7474"/>
                  </a:lnTo>
                  <a:lnTo>
                    <a:pt x="3420" y="7743"/>
                  </a:lnTo>
                  <a:lnTo>
                    <a:pt x="3420" y="7841"/>
                  </a:lnTo>
                  <a:lnTo>
                    <a:pt x="3371" y="7914"/>
                  </a:lnTo>
                  <a:lnTo>
                    <a:pt x="3298" y="7987"/>
                  </a:lnTo>
                  <a:lnTo>
                    <a:pt x="3224" y="8012"/>
                  </a:lnTo>
                  <a:lnTo>
                    <a:pt x="3102" y="8012"/>
                  </a:lnTo>
                  <a:lnTo>
                    <a:pt x="3029" y="7963"/>
                  </a:lnTo>
                  <a:lnTo>
                    <a:pt x="2956" y="7914"/>
                  </a:lnTo>
                  <a:lnTo>
                    <a:pt x="2931" y="7816"/>
                  </a:lnTo>
                  <a:lnTo>
                    <a:pt x="2883" y="7596"/>
                  </a:lnTo>
                  <a:lnTo>
                    <a:pt x="2883" y="7499"/>
                  </a:lnTo>
                  <a:lnTo>
                    <a:pt x="2907" y="7426"/>
                  </a:lnTo>
                  <a:lnTo>
                    <a:pt x="2980" y="7352"/>
                  </a:lnTo>
                  <a:lnTo>
                    <a:pt x="3078" y="7303"/>
                  </a:lnTo>
                  <a:close/>
                  <a:moveTo>
                    <a:pt x="3249" y="8354"/>
                  </a:moveTo>
                  <a:lnTo>
                    <a:pt x="3347" y="8378"/>
                  </a:lnTo>
                  <a:lnTo>
                    <a:pt x="3444" y="8427"/>
                  </a:lnTo>
                  <a:lnTo>
                    <a:pt x="3493" y="8500"/>
                  </a:lnTo>
                  <a:lnTo>
                    <a:pt x="3518" y="8598"/>
                  </a:lnTo>
                  <a:lnTo>
                    <a:pt x="3542" y="9013"/>
                  </a:lnTo>
                  <a:lnTo>
                    <a:pt x="3518" y="9111"/>
                  </a:lnTo>
                  <a:lnTo>
                    <a:pt x="3518" y="9208"/>
                  </a:lnTo>
                  <a:lnTo>
                    <a:pt x="3469" y="9282"/>
                  </a:lnTo>
                  <a:lnTo>
                    <a:pt x="3371" y="9331"/>
                  </a:lnTo>
                  <a:lnTo>
                    <a:pt x="3273" y="9355"/>
                  </a:lnTo>
                  <a:lnTo>
                    <a:pt x="3176" y="9331"/>
                  </a:lnTo>
                  <a:lnTo>
                    <a:pt x="3102" y="9282"/>
                  </a:lnTo>
                  <a:lnTo>
                    <a:pt x="3054" y="9184"/>
                  </a:lnTo>
                  <a:lnTo>
                    <a:pt x="3029" y="9086"/>
                  </a:lnTo>
                  <a:lnTo>
                    <a:pt x="3054" y="9013"/>
                  </a:lnTo>
                  <a:lnTo>
                    <a:pt x="3029" y="8622"/>
                  </a:lnTo>
                  <a:lnTo>
                    <a:pt x="3054" y="8525"/>
                  </a:lnTo>
                  <a:lnTo>
                    <a:pt x="3102" y="8451"/>
                  </a:lnTo>
                  <a:lnTo>
                    <a:pt x="3176" y="8378"/>
                  </a:lnTo>
                  <a:lnTo>
                    <a:pt x="3249" y="8354"/>
                  </a:lnTo>
                  <a:close/>
                  <a:moveTo>
                    <a:pt x="3249" y="9648"/>
                  </a:moveTo>
                  <a:lnTo>
                    <a:pt x="3347" y="9697"/>
                  </a:lnTo>
                  <a:lnTo>
                    <a:pt x="3420" y="9746"/>
                  </a:lnTo>
                  <a:lnTo>
                    <a:pt x="3469" y="9843"/>
                  </a:lnTo>
                  <a:lnTo>
                    <a:pt x="3469" y="9941"/>
                  </a:lnTo>
                  <a:lnTo>
                    <a:pt x="3347" y="10454"/>
                  </a:lnTo>
                  <a:lnTo>
                    <a:pt x="3322" y="10527"/>
                  </a:lnTo>
                  <a:lnTo>
                    <a:pt x="3273" y="10576"/>
                  </a:lnTo>
                  <a:lnTo>
                    <a:pt x="3200" y="10601"/>
                  </a:lnTo>
                  <a:lnTo>
                    <a:pt x="3127" y="10625"/>
                  </a:lnTo>
                  <a:lnTo>
                    <a:pt x="3054" y="10625"/>
                  </a:lnTo>
                  <a:lnTo>
                    <a:pt x="2956" y="10576"/>
                  </a:lnTo>
                  <a:lnTo>
                    <a:pt x="2907" y="10503"/>
                  </a:lnTo>
                  <a:lnTo>
                    <a:pt x="2883" y="10405"/>
                  </a:lnTo>
                  <a:lnTo>
                    <a:pt x="2883" y="10307"/>
                  </a:lnTo>
                  <a:lnTo>
                    <a:pt x="2980" y="9868"/>
                  </a:lnTo>
                  <a:lnTo>
                    <a:pt x="3005" y="9770"/>
                  </a:lnTo>
                  <a:lnTo>
                    <a:pt x="3078" y="9697"/>
                  </a:lnTo>
                  <a:lnTo>
                    <a:pt x="3151" y="9648"/>
                  </a:lnTo>
                  <a:close/>
                  <a:moveTo>
                    <a:pt x="2858" y="10869"/>
                  </a:moveTo>
                  <a:lnTo>
                    <a:pt x="2931" y="10894"/>
                  </a:lnTo>
                  <a:lnTo>
                    <a:pt x="3005" y="10967"/>
                  </a:lnTo>
                  <a:lnTo>
                    <a:pt x="3054" y="11040"/>
                  </a:lnTo>
                  <a:lnTo>
                    <a:pt x="3078" y="11138"/>
                  </a:lnTo>
                  <a:lnTo>
                    <a:pt x="3029" y="11236"/>
                  </a:lnTo>
                  <a:lnTo>
                    <a:pt x="2907" y="11480"/>
                  </a:lnTo>
                  <a:lnTo>
                    <a:pt x="2736" y="11700"/>
                  </a:lnTo>
                  <a:lnTo>
                    <a:pt x="2663" y="11748"/>
                  </a:lnTo>
                  <a:lnTo>
                    <a:pt x="2565" y="11773"/>
                  </a:lnTo>
                  <a:lnTo>
                    <a:pt x="2467" y="11773"/>
                  </a:lnTo>
                  <a:lnTo>
                    <a:pt x="2394" y="11724"/>
                  </a:lnTo>
                  <a:lnTo>
                    <a:pt x="2345" y="11651"/>
                  </a:lnTo>
                  <a:lnTo>
                    <a:pt x="2321" y="11577"/>
                  </a:lnTo>
                  <a:lnTo>
                    <a:pt x="2321" y="11480"/>
                  </a:lnTo>
                  <a:lnTo>
                    <a:pt x="2370" y="11382"/>
                  </a:lnTo>
                  <a:lnTo>
                    <a:pt x="2492" y="11211"/>
                  </a:lnTo>
                  <a:lnTo>
                    <a:pt x="2614" y="11016"/>
                  </a:lnTo>
                  <a:lnTo>
                    <a:pt x="2663" y="10918"/>
                  </a:lnTo>
                  <a:lnTo>
                    <a:pt x="2760" y="10894"/>
                  </a:lnTo>
                  <a:lnTo>
                    <a:pt x="2858" y="10869"/>
                  </a:lnTo>
                  <a:close/>
                  <a:moveTo>
                    <a:pt x="2028" y="11846"/>
                  </a:moveTo>
                  <a:lnTo>
                    <a:pt x="2101" y="11871"/>
                  </a:lnTo>
                  <a:lnTo>
                    <a:pt x="2174" y="11944"/>
                  </a:lnTo>
                  <a:lnTo>
                    <a:pt x="2223" y="12041"/>
                  </a:lnTo>
                  <a:lnTo>
                    <a:pt x="2223" y="12115"/>
                  </a:lnTo>
                  <a:lnTo>
                    <a:pt x="2174" y="12212"/>
                  </a:lnTo>
                  <a:lnTo>
                    <a:pt x="2125" y="12286"/>
                  </a:lnTo>
                  <a:lnTo>
                    <a:pt x="1881" y="12432"/>
                  </a:lnTo>
                  <a:lnTo>
                    <a:pt x="1661" y="12554"/>
                  </a:lnTo>
                  <a:lnTo>
                    <a:pt x="1539" y="12579"/>
                  </a:lnTo>
                  <a:lnTo>
                    <a:pt x="1490" y="12554"/>
                  </a:lnTo>
                  <a:lnTo>
                    <a:pt x="1417" y="12530"/>
                  </a:lnTo>
                  <a:lnTo>
                    <a:pt x="1368" y="12481"/>
                  </a:lnTo>
                  <a:lnTo>
                    <a:pt x="1319" y="12432"/>
                  </a:lnTo>
                  <a:lnTo>
                    <a:pt x="1295" y="12335"/>
                  </a:lnTo>
                  <a:lnTo>
                    <a:pt x="1319" y="12237"/>
                  </a:lnTo>
                  <a:lnTo>
                    <a:pt x="1368" y="12164"/>
                  </a:lnTo>
                  <a:lnTo>
                    <a:pt x="1442" y="12115"/>
                  </a:lnTo>
                  <a:lnTo>
                    <a:pt x="1637" y="11993"/>
                  </a:lnTo>
                  <a:lnTo>
                    <a:pt x="1832" y="11871"/>
                  </a:lnTo>
                  <a:lnTo>
                    <a:pt x="1930" y="11846"/>
                  </a:lnTo>
                  <a:close/>
                  <a:moveTo>
                    <a:pt x="831" y="12335"/>
                  </a:moveTo>
                  <a:lnTo>
                    <a:pt x="929" y="12383"/>
                  </a:lnTo>
                  <a:lnTo>
                    <a:pt x="1002" y="12432"/>
                  </a:lnTo>
                  <a:lnTo>
                    <a:pt x="1026" y="12530"/>
                  </a:lnTo>
                  <a:lnTo>
                    <a:pt x="1026" y="12628"/>
                  </a:lnTo>
                  <a:lnTo>
                    <a:pt x="1002" y="12701"/>
                  </a:lnTo>
                  <a:lnTo>
                    <a:pt x="929" y="12774"/>
                  </a:lnTo>
                  <a:lnTo>
                    <a:pt x="855" y="12823"/>
                  </a:lnTo>
                  <a:lnTo>
                    <a:pt x="318" y="12896"/>
                  </a:lnTo>
                  <a:lnTo>
                    <a:pt x="294" y="12896"/>
                  </a:lnTo>
                  <a:lnTo>
                    <a:pt x="220" y="12872"/>
                  </a:lnTo>
                  <a:lnTo>
                    <a:pt x="147" y="12823"/>
                  </a:lnTo>
                  <a:lnTo>
                    <a:pt x="74" y="12774"/>
                  </a:lnTo>
                  <a:lnTo>
                    <a:pt x="49" y="12676"/>
                  </a:lnTo>
                  <a:lnTo>
                    <a:pt x="74" y="12579"/>
                  </a:lnTo>
                  <a:lnTo>
                    <a:pt x="123" y="12506"/>
                  </a:lnTo>
                  <a:lnTo>
                    <a:pt x="196" y="12432"/>
                  </a:lnTo>
                  <a:lnTo>
                    <a:pt x="269" y="12408"/>
                  </a:lnTo>
                  <a:lnTo>
                    <a:pt x="733" y="12335"/>
                  </a:lnTo>
                  <a:close/>
                  <a:moveTo>
                    <a:pt x="5691" y="1"/>
                  </a:moveTo>
                  <a:lnTo>
                    <a:pt x="5593" y="50"/>
                  </a:lnTo>
                  <a:lnTo>
                    <a:pt x="1" y="2907"/>
                  </a:lnTo>
                  <a:lnTo>
                    <a:pt x="1" y="16267"/>
                  </a:lnTo>
                  <a:lnTo>
                    <a:pt x="5618" y="13409"/>
                  </a:lnTo>
                  <a:lnTo>
                    <a:pt x="5740" y="13360"/>
                  </a:lnTo>
                  <a:lnTo>
                    <a:pt x="5838" y="13263"/>
                  </a:lnTo>
                  <a:lnTo>
                    <a:pt x="5935" y="13165"/>
                  </a:lnTo>
                  <a:lnTo>
                    <a:pt x="6009" y="13067"/>
                  </a:lnTo>
                  <a:lnTo>
                    <a:pt x="6082" y="12945"/>
                  </a:lnTo>
                  <a:lnTo>
                    <a:pt x="6131" y="12823"/>
                  </a:lnTo>
                  <a:lnTo>
                    <a:pt x="6155" y="12701"/>
                  </a:lnTo>
                  <a:lnTo>
                    <a:pt x="6155" y="12579"/>
                  </a:lnTo>
                  <a:lnTo>
                    <a:pt x="6155" y="343"/>
                  </a:lnTo>
                  <a:lnTo>
                    <a:pt x="6155" y="221"/>
                  </a:lnTo>
                  <a:lnTo>
                    <a:pt x="6106" y="147"/>
                  </a:lnTo>
                  <a:lnTo>
                    <a:pt x="6058" y="74"/>
                  </a:lnTo>
                  <a:lnTo>
                    <a:pt x="5984" y="25"/>
                  </a:lnTo>
                  <a:lnTo>
                    <a:pt x="59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 Placeholder 2">
            <a:extLst>
              <a:ext uri="{FF2B5EF4-FFF2-40B4-BE49-F238E27FC236}">
                <a16:creationId xmlns:a16="http://schemas.microsoft.com/office/drawing/2014/main" id="{7CD95CE9-C211-5A6A-047A-36DF65EF4A1C}"/>
              </a:ext>
            </a:extLst>
          </p:cNvPr>
          <p:cNvSpPr>
            <a:spLocks noGrp="1"/>
          </p:cNvSpPr>
          <p:nvPr>
            <p:ph type="body" idx="1"/>
          </p:nvPr>
        </p:nvSpPr>
        <p:spPr>
          <a:xfrm>
            <a:off x="1576275" y="1367175"/>
            <a:ext cx="6974766" cy="3382500"/>
          </a:xfrm>
        </p:spPr>
        <p:txBody>
          <a:bodyPr/>
          <a:lstStyle/>
          <a:p>
            <a:pPr marL="88900" indent="0">
              <a:buNone/>
            </a:pPr>
            <a:r>
              <a:rPr lang="en-US" sz="1200" b="1" dirty="0"/>
              <a:t>Problem with existing technology:</a:t>
            </a:r>
          </a:p>
          <a:p>
            <a:pPr algn="l"/>
            <a:r>
              <a:rPr lang="en-US" sz="1200" dirty="0"/>
              <a:t>Detection Limitations:</a:t>
            </a:r>
          </a:p>
          <a:p>
            <a:pPr lvl="1">
              <a:buFont typeface="Arial" panose="020B0604020202020204" pitchFamily="34" charset="0"/>
              <a:buChar char="•"/>
            </a:pPr>
            <a:r>
              <a:rPr lang="en-US" sz="1200" dirty="0"/>
              <a:t>Detection Speed: Some technologies might have limitations in detecting fires in their early stages, especially in large or open spaces, leading to delayed alerts.</a:t>
            </a:r>
          </a:p>
          <a:p>
            <a:pPr lvl="1">
              <a:buFont typeface="Arial" panose="020B0604020202020204" pitchFamily="34" charset="0"/>
              <a:buChar char="•"/>
            </a:pPr>
            <a:r>
              <a:rPr lang="en-US" sz="1200" dirty="0"/>
              <a:t>Detection of Certain Fire Types: Not all technologies are equally effective in detecting certain types of fires, such as slow smoldering fires versus fast, high-heat fires.</a:t>
            </a:r>
          </a:p>
          <a:p>
            <a:pPr algn="l"/>
            <a:r>
              <a:rPr lang="en-US" sz="1200" dirty="0"/>
              <a:t>Maintenance and Reliability:</a:t>
            </a:r>
          </a:p>
          <a:p>
            <a:pPr lvl="1">
              <a:buFont typeface="Arial" panose="020B0604020202020204" pitchFamily="34" charset="0"/>
              <a:buChar char="•"/>
            </a:pPr>
            <a:r>
              <a:rPr lang="en-US" sz="1200" dirty="0"/>
              <a:t>Battery Life and Power Supply: Battery-powered detectors require regular maintenance to ensure proper functioning. Power outages can render some systems ineffective if they lack backup power.</a:t>
            </a:r>
          </a:p>
          <a:p>
            <a:pPr lvl="1">
              <a:buFont typeface="Arial" panose="020B0604020202020204" pitchFamily="34" charset="0"/>
              <a:buChar char="•"/>
            </a:pPr>
            <a:r>
              <a:rPr lang="en-US" sz="1200" dirty="0"/>
              <a:t>Sensor Degradation: Sensors in detectors may degrade over time, reducing their sensitivity and reliability if not properly maintained or replaced.</a:t>
            </a:r>
          </a:p>
          <a:p>
            <a:pPr algn="l"/>
            <a:r>
              <a:rPr lang="en-US" sz="1200" dirty="0"/>
              <a:t>Cost and Accessibility:</a:t>
            </a:r>
          </a:p>
          <a:p>
            <a:pPr lvl="1">
              <a:buFont typeface="Arial" panose="020B0604020202020204" pitchFamily="34" charset="0"/>
              <a:buChar char="•"/>
            </a:pPr>
            <a:r>
              <a:rPr lang="en-US" sz="1200" dirty="0"/>
              <a:t>Affordability: Some advanced fire detection technologies might be cost-prohibitive for smaller businesses or households, limiting their accessibility.</a:t>
            </a:r>
          </a:p>
        </p:txBody>
      </p:sp>
    </p:spTree>
    <p:extLst>
      <p:ext uri="{BB962C8B-B14F-4D97-AF65-F5344CB8AC3E}">
        <p14:creationId xmlns:p14="http://schemas.microsoft.com/office/powerpoint/2010/main" val="1132002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5"/>
          <p:cNvSpPr txBox="1">
            <a:spLocks noGrp="1"/>
          </p:cNvSpPr>
          <p:nvPr>
            <p:ph type="title"/>
          </p:nvPr>
        </p:nvSpPr>
        <p:spPr>
          <a:xfrm>
            <a:off x="1182200" y="393475"/>
            <a:ext cx="6739500" cy="80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INTRODUCTION</a:t>
            </a:r>
            <a:endParaRPr dirty="0"/>
          </a:p>
        </p:txBody>
      </p:sp>
      <p:sp>
        <p:nvSpPr>
          <p:cNvPr id="100" name="Google Shape;100;p15"/>
          <p:cNvSpPr txBox="1">
            <a:spLocks noGrp="1"/>
          </p:cNvSpPr>
          <p:nvPr>
            <p:ph type="sldNum" idx="12"/>
          </p:nvPr>
        </p:nvSpPr>
        <p:spPr>
          <a:xfrm>
            <a:off x="8750400" y="4356225"/>
            <a:ext cx="3936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a:t>
            </a:fld>
            <a:endParaRPr/>
          </a:p>
        </p:txBody>
      </p:sp>
      <p:grpSp>
        <p:nvGrpSpPr>
          <p:cNvPr id="101" name="Google Shape;101;p15"/>
          <p:cNvGrpSpPr/>
          <p:nvPr/>
        </p:nvGrpSpPr>
        <p:grpSpPr>
          <a:xfrm>
            <a:off x="8160827" y="631951"/>
            <a:ext cx="390214" cy="329725"/>
            <a:chOff x="3918650" y="293075"/>
            <a:chExt cx="488500" cy="412775"/>
          </a:xfrm>
        </p:grpSpPr>
        <p:sp>
          <p:nvSpPr>
            <p:cNvPr id="102" name="Google Shape;102;p15"/>
            <p:cNvSpPr/>
            <p:nvPr/>
          </p:nvSpPr>
          <p:spPr>
            <a:xfrm>
              <a:off x="4085350" y="293675"/>
              <a:ext cx="154500" cy="412175"/>
            </a:xfrm>
            <a:custGeom>
              <a:avLst/>
              <a:gdLst/>
              <a:ahLst/>
              <a:cxnLst/>
              <a:rect l="l" t="t" r="r" b="b"/>
              <a:pathLst>
                <a:path w="6180" h="16487" extrusionOk="0">
                  <a:moveTo>
                    <a:pt x="709" y="5496"/>
                  </a:moveTo>
                  <a:lnTo>
                    <a:pt x="806" y="5520"/>
                  </a:lnTo>
                  <a:lnTo>
                    <a:pt x="1050" y="5667"/>
                  </a:lnTo>
                  <a:lnTo>
                    <a:pt x="1270" y="5813"/>
                  </a:lnTo>
                  <a:lnTo>
                    <a:pt x="1344" y="5886"/>
                  </a:lnTo>
                  <a:lnTo>
                    <a:pt x="1368" y="5984"/>
                  </a:lnTo>
                  <a:lnTo>
                    <a:pt x="1344" y="6082"/>
                  </a:lnTo>
                  <a:lnTo>
                    <a:pt x="1319" y="6155"/>
                  </a:lnTo>
                  <a:lnTo>
                    <a:pt x="1221" y="6228"/>
                  </a:lnTo>
                  <a:lnTo>
                    <a:pt x="1124" y="6253"/>
                  </a:lnTo>
                  <a:lnTo>
                    <a:pt x="1050" y="6228"/>
                  </a:lnTo>
                  <a:lnTo>
                    <a:pt x="977" y="6204"/>
                  </a:lnTo>
                  <a:lnTo>
                    <a:pt x="782" y="6082"/>
                  </a:lnTo>
                  <a:lnTo>
                    <a:pt x="586" y="5960"/>
                  </a:lnTo>
                  <a:lnTo>
                    <a:pt x="513" y="5911"/>
                  </a:lnTo>
                  <a:lnTo>
                    <a:pt x="464" y="5838"/>
                  </a:lnTo>
                  <a:lnTo>
                    <a:pt x="464" y="5740"/>
                  </a:lnTo>
                  <a:lnTo>
                    <a:pt x="489" y="5642"/>
                  </a:lnTo>
                  <a:lnTo>
                    <a:pt x="538" y="5569"/>
                  </a:lnTo>
                  <a:lnTo>
                    <a:pt x="611" y="5520"/>
                  </a:lnTo>
                  <a:lnTo>
                    <a:pt x="709" y="5496"/>
                  </a:lnTo>
                  <a:close/>
                  <a:moveTo>
                    <a:pt x="1685" y="6351"/>
                  </a:moveTo>
                  <a:lnTo>
                    <a:pt x="1783" y="6375"/>
                  </a:lnTo>
                  <a:lnTo>
                    <a:pt x="1856" y="6448"/>
                  </a:lnTo>
                  <a:lnTo>
                    <a:pt x="2003" y="6668"/>
                  </a:lnTo>
                  <a:lnTo>
                    <a:pt x="2125" y="6888"/>
                  </a:lnTo>
                  <a:lnTo>
                    <a:pt x="2150" y="6986"/>
                  </a:lnTo>
                  <a:lnTo>
                    <a:pt x="2150" y="7083"/>
                  </a:lnTo>
                  <a:lnTo>
                    <a:pt x="2101" y="7156"/>
                  </a:lnTo>
                  <a:lnTo>
                    <a:pt x="2027" y="7230"/>
                  </a:lnTo>
                  <a:lnTo>
                    <a:pt x="1979" y="7254"/>
                  </a:lnTo>
                  <a:lnTo>
                    <a:pt x="1856" y="7254"/>
                  </a:lnTo>
                  <a:lnTo>
                    <a:pt x="1783" y="7230"/>
                  </a:lnTo>
                  <a:lnTo>
                    <a:pt x="1734" y="7181"/>
                  </a:lnTo>
                  <a:lnTo>
                    <a:pt x="1685" y="7132"/>
                  </a:lnTo>
                  <a:lnTo>
                    <a:pt x="1441" y="6741"/>
                  </a:lnTo>
                  <a:lnTo>
                    <a:pt x="1417" y="6644"/>
                  </a:lnTo>
                  <a:lnTo>
                    <a:pt x="1417" y="6546"/>
                  </a:lnTo>
                  <a:lnTo>
                    <a:pt x="1441" y="6448"/>
                  </a:lnTo>
                  <a:lnTo>
                    <a:pt x="1515" y="6399"/>
                  </a:lnTo>
                  <a:lnTo>
                    <a:pt x="1612" y="6351"/>
                  </a:lnTo>
                  <a:close/>
                  <a:moveTo>
                    <a:pt x="2247" y="7498"/>
                  </a:moveTo>
                  <a:lnTo>
                    <a:pt x="2345" y="7523"/>
                  </a:lnTo>
                  <a:lnTo>
                    <a:pt x="2418" y="7572"/>
                  </a:lnTo>
                  <a:lnTo>
                    <a:pt x="2467" y="7645"/>
                  </a:lnTo>
                  <a:lnTo>
                    <a:pt x="2662" y="8109"/>
                  </a:lnTo>
                  <a:lnTo>
                    <a:pt x="2662" y="8207"/>
                  </a:lnTo>
                  <a:lnTo>
                    <a:pt x="2638" y="8304"/>
                  </a:lnTo>
                  <a:lnTo>
                    <a:pt x="2589" y="8378"/>
                  </a:lnTo>
                  <a:lnTo>
                    <a:pt x="2516" y="8426"/>
                  </a:lnTo>
                  <a:lnTo>
                    <a:pt x="2418" y="8451"/>
                  </a:lnTo>
                  <a:lnTo>
                    <a:pt x="2345" y="8426"/>
                  </a:lnTo>
                  <a:lnTo>
                    <a:pt x="2272" y="8402"/>
                  </a:lnTo>
                  <a:lnTo>
                    <a:pt x="2223" y="8353"/>
                  </a:lnTo>
                  <a:lnTo>
                    <a:pt x="2198" y="8280"/>
                  </a:lnTo>
                  <a:lnTo>
                    <a:pt x="2027" y="7840"/>
                  </a:lnTo>
                  <a:lnTo>
                    <a:pt x="2003" y="7743"/>
                  </a:lnTo>
                  <a:lnTo>
                    <a:pt x="2027" y="7645"/>
                  </a:lnTo>
                  <a:lnTo>
                    <a:pt x="2076" y="7572"/>
                  </a:lnTo>
                  <a:lnTo>
                    <a:pt x="2150" y="7523"/>
                  </a:lnTo>
                  <a:lnTo>
                    <a:pt x="2247" y="7498"/>
                  </a:lnTo>
                  <a:close/>
                  <a:moveTo>
                    <a:pt x="2711" y="8720"/>
                  </a:moveTo>
                  <a:lnTo>
                    <a:pt x="2785" y="8744"/>
                  </a:lnTo>
                  <a:lnTo>
                    <a:pt x="2858" y="8793"/>
                  </a:lnTo>
                  <a:lnTo>
                    <a:pt x="2907" y="8866"/>
                  </a:lnTo>
                  <a:lnTo>
                    <a:pt x="3078" y="9355"/>
                  </a:lnTo>
                  <a:lnTo>
                    <a:pt x="3102" y="9452"/>
                  </a:lnTo>
                  <a:lnTo>
                    <a:pt x="3078" y="9526"/>
                  </a:lnTo>
                  <a:lnTo>
                    <a:pt x="3004" y="9599"/>
                  </a:lnTo>
                  <a:lnTo>
                    <a:pt x="2931" y="9648"/>
                  </a:lnTo>
                  <a:lnTo>
                    <a:pt x="2858" y="9672"/>
                  </a:lnTo>
                  <a:lnTo>
                    <a:pt x="2785" y="9672"/>
                  </a:lnTo>
                  <a:lnTo>
                    <a:pt x="2711" y="9623"/>
                  </a:lnTo>
                  <a:lnTo>
                    <a:pt x="2662" y="9574"/>
                  </a:lnTo>
                  <a:lnTo>
                    <a:pt x="2614" y="9501"/>
                  </a:lnTo>
                  <a:lnTo>
                    <a:pt x="2467" y="9037"/>
                  </a:lnTo>
                  <a:lnTo>
                    <a:pt x="2443" y="8939"/>
                  </a:lnTo>
                  <a:lnTo>
                    <a:pt x="2467" y="8842"/>
                  </a:lnTo>
                  <a:lnTo>
                    <a:pt x="2516" y="8768"/>
                  </a:lnTo>
                  <a:lnTo>
                    <a:pt x="2614" y="8720"/>
                  </a:lnTo>
                  <a:close/>
                  <a:moveTo>
                    <a:pt x="3224" y="9941"/>
                  </a:moveTo>
                  <a:lnTo>
                    <a:pt x="3297" y="10014"/>
                  </a:lnTo>
                  <a:lnTo>
                    <a:pt x="3346" y="10087"/>
                  </a:lnTo>
                  <a:lnTo>
                    <a:pt x="3542" y="10527"/>
                  </a:lnTo>
                  <a:lnTo>
                    <a:pt x="3566" y="10625"/>
                  </a:lnTo>
                  <a:lnTo>
                    <a:pt x="3566" y="10722"/>
                  </a:lnTo>
                  <a:lnTo>
                    <a:pt x="3517" y="10796"/>
                  </a:lnTo>
                  <a:lnTo>
                    <a:pt x="3444" y="10844"/>
                  </a:lnTo>
                  <a:lnTo>
                    <a:pt x="3322" y="10869"/>
                  </a:lnTo>
                  <a:lnTo>
                    <a:pt x="3273" y="10869"/>
                  </a:lnTo>
                  <a:lnTo>
                    <a:pt x="3200" y="10844"/>
                  </a:lnTo>
                  <a:lnTo>
                    <a:pt x="3151" y="10796"/>
                  </a:lnTo>
                  <a:lnTo>
                    <a:pt x="3102" y="10747"/>
                  </a:lnTo>
                  <a:lnTo>
                    <a:pt x="2907" y="10258"/>
                  </a:lnTo>
                  <a:lnTo>
                    <a:pt x="2882" y="10161"/>
                  </a:lnTo>
                  <a:lnTo>
                    <a:pt x="2907" y="10087"/>
                  </a:lnTo>
                  <a:lnTo>
                    <a:pt x="2955" y="10014"/>
                  </a:lnTo>
                  <a:lnTo>
                    <a:pt x="3029" y="9941"/>
                  </a:lnTo>
                  <a:close/>
                  <a:moveTo>
                    <a:pt x="3761" y="11089"/>
                  </a:moveTo>
                  <a:lnTo>
                    <a:pt x="3835" y="11137"/>
                  </a:lnTo>
                  <a:lnTo>
                    <a:pt x="3908" y="11211"/>
                  </a:lnTo>
                  <a:lnTo>
                    <a:pt x="4177" y="11577"/>
                  </a:lnTo>
                  <a:lnTo>
                    <a:pt x="4225" y="11675"/>
                  </a:lnTo>
                  <a:lnTo>
                    <a:pt x="4250" y="11748"/>
                  </a:lnTo>
                  <a:lnTo>
                    <a:pt x="4201" y="11846"/>
                  </a:lnTo>
                  <a:lnTo>
                    <a:pt x="4152" y="11919"/>
                  </a:lnTo>
                  <a:lnTo>
                    <a:pt x="4079" y="11968"/>
                  </a:lnTo>
                  <a:lnTo>
                    <a:pt x="3884" y="11968"/>
                  </a:lnTo>
                  <a:lnTo>
                    <a:pt x="3810" y="11895"/>
                  </a:lnTo>
                  <a:lnTo>
                    <a:pt x="3664" y="11675"/>
                  </a:lnTo>
                  <a:lnTo>
                    <a:pt x="3493" y="11455"/>
                  </a:lnTo>
                  <a:lnTo>
                    <a:pt x="3468" y="11382"/>
                  </a:lnTo>
                  <a:lnTo>
                    <a:pt x="3468" y="11284"/>
                  </a:lnTo>
                  <a:lnTo>
                    <a:pt x="3517" y="11186"/>
                  </a:lnTo>
                  <a:lnTo>
                    <a:pt x="3566" y="11137"/>
                  </a:lnTo>
                  <a:lnTo>
                    <a:pt x="3664" y="11089"/>
                  </a:lnTo>
                  <a:close/>
                  <a:moveTo>
                    <a:pt x="4616" y="12041"/>
                  </a:moveTo>
                  <a:lnTo>
                    <a:pt x="4714" y="12090"/>
                  </a:lnTo>
                  <a:lnTo>
                    <a:pt x="4909" y="12212"/>
                  </a:lnTo>
                  <a:lnTo>
                    <a:pt x="5105" y="12334"/>
                  </a:lnTo>
                  <a:lnTo>
                    <a:pt x="5178" y="12383"/>
                  </a:lnTo>
                  <a:lnTo>
                    <a:pt x="5227" y="12481"/>
                  </a:lnTo>
                  <a:lnTo>
                    <a:pt x="5227" y="12554"/>
                  </a:lnTo>
                  <a:lnTo>
                    <a:pt x="5202" y="12652"/>
                  </a:lnTo>
                  <a:lnTo>
                    <a:pt x="5154" y="12725"/>
                  </a:lnTo>
                  <a:lnTo>
                    <a:pt x="5105" y="12749"/>
                  </a:lnTo>
                  <a:lnTo>
                    <a:pt x="5056" y="12774"/>
                  </a:lnTo>
                  <a:lnTo>
                    <a:pt x="4983" y="12798"/>
                  </a:lnTo>
                  <a:lnTo>
                    <a:pt x="4885" y="12774"/>
                  </a:lnTo>
                  <a:lnTo>
                    <a:pt x="4641" y="12627"/>
                  </a:lnTo>
                  <a:lnTo>
                    <a:pt x="4421" y="12481"/>
                  </a:lnTo>
                  <a:lnTo>
                    <a:pt x="4348" y="12407"/>
                  </a:lnTo>
                  <a:lnTo>
                    <a:pt x="4323" y="12310"/>
                  </a:lnTo>
                  <a:lnTo>
                    <a:pt x="4323" y="12236"/>
                  </a:lnTo>
                  <a:lnTo>
                    <a:pt x="4372" y="12139"/>
                  </a:lnTo>
                  <a:lnTo>
                    <a:pt x="4445" y="12066"/>
                  </a:lnTo>
                  <a:lnTo>
                    <a:pt x="4543" y="12041"/>
                  </a:lnTo>
                  <a:close/>
                  <a:moveTo>
                    <a:pt x="0" y="1"/>
                  </a:moveTo>
                  <a:lnTo>
                    <a:pt x="0" y="5325"/>
                  </a:lnTo>
                  <a:lnTo>
                    <a:pt x="74" y="5349"/>
                  </a:lnTo>
                  <a:lnTo>
                    <a:pt x="147" y="5422"/>
                  </a:lnTo>
                  <a:lnTo>
                    <a:pt x="171" y="5496"/>
                  </a:lnTo>
                  <a:lnTo>
                    <a:pt x="171" y="5569"/>
                  </a:lnTo>
                  <a:lnTo>
                    <a:pt x="171" y="5642"/>
                  </a:lnTo>
                  <a:lnTo>
                    <a:pt x="122" y="5716"/>
                  </a:lnTo>
                  <a:lnTo>
                    <a:pt x="74" y="5764"/>
                  </a:lnTo>
                  <a:lnTo>
                    <a:pt x="0" y="5789"/>
                  </a:lnTo>
                  <a:lnTo>
                    <a:pt x="0" y="13360"/>
                  </a:lnTo>
                  <a:lnTo>
                    <a:pt x="6179" y="16486"/>
                  </a:lnTo>
                  <a:lnTo>
                    <a:pt x="6179" y="13116"/>
                  </a:lnTo>
                  <a:lnTo>
                    <a:pt x="5935" y="13091"/>
                  </a:lnTo>
                  <a:lnTo>
                    <a:pt x="5691" y="13042"/>
                  </a:lnTo>
                  <a:lnTo>
                    <a:pt x="5593" y="12994"/>
                  </a:lnTo>
                  <a:lnTo>
                    <a:pt x="5520" y="12945"/>
                  </a:lnTo>
                  <a:lnTo>
                    <a:pt x="5495" y="12847"/>
                  </a:lnTo>
                  <a:lnTo>
                    <a:pt x="5495" y="12749"/>
                  </a:lnTo>
                  <a:lnTo>
                    <a:pt x="5520" y="12676"/>
                  </a:lnTo>
                  <a:lnTo>
                    <a:pt x="5593" y="12603"/>
                  </a:lnTo>
                  <a:lnTo>
                    <a:pt x="5691" y="12554"/>
                  </a:lnTo>
                  <a:lnTo>
                    <a:pt x="5789" y="12554"/>
                  </a:lnTo>
                  <a:lnTo>
                    <a:pt x="6179" y="12627"/>
                  </a:lnTo>
                  <a:lnTo>
                    <a:pt x="6179" y="3127"/>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p:cNvSpPr/>
            <p:nvPr/>
          </p:nvSpPr>
          <p:spPr>
            <a:xfrm>
              <a:off x="3918650" y="293075"/>
              <a:ext cx="153900" cy="407275"/>
            </a:xfrm>
            <a:custGeom>
              <a:avLst/>
              <a:gdLst/>
              <a:ahLst/>
              <a:cxnLst/>
              <a:rect l="l" t="t" r="r" b="b"/>
              <a:pathLst>
                <a:path w="6156" h="16291" extrusionOk="0">
                  <a:moveTo>
                    <a:pt x="5349" y="5495"/>
                  </a:moveTo>
                  <a:lnTo>
                    <a:pt x="5447" y="5520"/>
                  </a:lnTo>
                  <a:lnTo>
                    <a:pt x="5520" y="5569"/>
                  </a:lnTo>
                  <a:lnTo>
                    <a:pt x="5569" y="5666"/>
                  </a:lnTo>
                  <a:lnTo>
                    <a:pt x="5569" y="5764"/>
                  </a:lnTo>
                  <a:lnTo>
                    <a:pt x="5545" y="5837"/>
                  </a:lnTo>
                  <a:lnTo>
                    <a:pt x="5496" y="5935"/>
                  </a:lnTo>
                  <a:lnTo>
                    <a:pt x="5423" y="5984"/>
                  </a:lnTo>
                  <a:lnTo>
                    <a:pt x="5203" y="6057"/>
                  </a:lnTo>
                  <a:lnTo>
                    <a:pt x="5008" y="6155"/>
                  </a:lnTo>
                  <a:lnTo>
                    <a:pt x="4934" y="6179"/>
                  </a:lnTo>
                  <a:lnTo>
                    <a:pt x="4812" y="6179"/>
                  </a:lnTo>
                  <a:lnTo>
                    <a:pt x="4763" y="6155"/>
                  </a:lnTo>
                  <a:lnTo>
                    <a:pt x="4714" y="6106"/>
                  </a:lnTo>
                  <a:lnTo>
                    <a:pt x="4666" y="6057"/>
                  </a:lnTo>
                  <a:lnTo>
                    <a:pt x="4641" y="5959"/>
                  </a:lnTo>
                  <a:lnTo>
                    <a:pt x="4641" y="5862"/>
                  </a:lnTo>
                  <a:lnTo>
                    <a:pt x="4690" y="5788"/>
                  </a:lnTo>
                  <a:lnTo>
                    <a:pt x="4763" y="5740"/>
                  </a:lnTo>
                  <a:lnTo>
                    <a:pt x="5008" y="5617"/>
                  </a:lnTo>
                  <a:lnTo>
                    <a:pt x="5252" y="5520"/>
                  </a:lnTo>
                  <a:lnTo>
                    <a:pt x="5349" y="5495"/>
                  </a:lnTo>
                  <a:close/>
                  <a:moveTo>
                    <a:pt x="4250" y="6155"/>
                  </a:moveTo>
                  <a:lnTo>
                    <a:pt x="4348" y="6179"/>
                  </a:lnTo>
                  <a:lnTo>
                    <a:pt x="4421" y="6252"/>
                  </a:lnTo>
                  <a:lnTo>
                    <a:pt x="4470" y="6326"/>
                  </a:lnTo>
                  <a:lnTo>
                    <a:pt x="4470" y="6423"/>
                  </a:lnTo>
                  <a:lnTo>
                    <a:pt x="4446" y="6497"/>
                  </a:lnTo>
                  <a:lnTo>
                    <a:pt x="4397" y="6594"/>
                  </a:lnTo>
                  <a:lnTo>
                    <a:pt x="4226" y="6741"/>
                  </a:lnTo>
                  <a:lnTo>
                    <a:pt x="4079" y="6912"/>
                  </a:lnTo>
                  <a:lnTo>
                    <a:pt x="3982" y="6985"/>
                  </a:lnTo>
                  <a:lnTo>
                    <a:pt x="3884" y="7010"/>
                  </a:lnTo>
                  <a:lnTo>
                    <a:pt x="3811" y="6985"/>
                  </a:lnTo>
                  <a:lnTo>
                    <a:pt x="3738" y="6936"/>
                  </a:lnTo>
                  <a:lnTo>
                    <a:pt x="3664" y="6863"/>
                  </a:lnTo>
                  <a:lnTo>
                    <a:pt x="3640" y="6790"/>
                  </a:lnTo>
                  <a:lnTo>
                    <a:pt x="3664" y="6692"/>
                  </a:lnTo>
                  <a:lnTo>
                    <a:pt x="3713" y="6594"/>
                  </a:lnTo>
                  <a:lnTo>
                    <a:pt x="3884" y="6399"/>
                  </a:lnTo>
                  <a:lnTo>
                    <a:pt x="4079" y="6228"/>
                  </a:lnTo>
                  <a:lnTo>
                    <a:pt x="4153" y="6179"/>
                  </a:lnTo>
                  <a:lnTo>
                    <a:pt x="4250" y="6155"/>
                  </a:lnTo>
                  <a:close/>
                  <a:moveTo>
                    <a:pt x="3469" y="7156"/>
                  </a:moveTo>
                  <a:lnTo>
                    <a:pt x="3542" y="7205"/>
                  </a:lnTo>
                  <a:lnTo>
                    <a:pt x="3615" y="7254"/>
                  </a:lnTo>
                  <a:lnTo>
                    <a:pt x="3664" y="7351"/>
                  </a:lnTo>
                  <a:lnTo>
                    <a:pt x="3664" y="7449"/>
                  </a:lnTo>
                  <a:lnTo>
                    <a:pt x="3640" y="7547"/>
                  </a:lnTo>
                  <a:lnTo>
                    <a:pt x="3396" y="7962"/>
                  </a:lnTo>
                  <a:lnTo>
                    <a:pt x="3371" y="8011"/>
                  </a:lnTo>
                  <a:lnTo>
                    <a:pt x="3298" y="8060"/>
                  </a:lnTo>
                  <a:lnTo>
                    <a:pt x="3249" y="8084"/>
                  </a:lnTo>
                  <a:lnTo>
                    <a:pt x="3176" y="8084"/>
                  </a:lnTo>
                  <a:lnTo>
                    <a:pt x="3078" y="8060"/>
                  </a:lnTo>
                  <a:lnTo>
                    <a:pt x="3005" y="8011"/>
                  </a:lnTo>
                  <a:lnTo>
                    <a:pt x="2956" y="7913"/>
                  </a:lnTo>
                  <a:lnTo>
                    <a:pt x="2932" y="7840"/>
                  </a:lnTo>
                  <a:lnTo>
                    <a:pt x="2956" y="7742"/>
                  </a:lnTo>
                  <a:lnTo>
                    <a:pt x="3225" y="7278"/>
                  </a:lnTo>
                  <a:lnTo>
                    <a:pt x="3273" y="7205"/>
                  </a:lnTo>
                  <a:lnTo>
                    <a:pt x="3371" y="7180"/>
                  </a:lnTo>
                  <a:lnTo>
                    <a:pt x="3469" y="7156"/>
                  </a:lnTo>
                  <a:close/>
                  <a:moveTo>
                    <a:pt x="2858" y="8328"/>
                  </a:moveTo>
                  <a:lnTo>
                    <a:pt x="2956" y="8353"/>
                  </a:lnTo>
                  <a:lnTo>
                    <a:pt x="3029" y="8402"/>
                  </a:lnTo>
                  <a:lnTo>
                    <a:pt x="3078" y="8475"/>
                  </a:lnTo>
                  <a:lnTo>
                    <a:pt x="3103" y="8573"/>
                  </a:lnTo>
                  <a:lnTo>
                    <a:pt x="3103" y="8670"/>
                  </a:lnTo>
                  <a:lnTo>
                    <a:pt x="2932" y="9110"/>
                  </a:lnTo>
                  <a:lnTo>
                    <a:pt x="2907" y="9183"/>
                  </a:lnTo>
                  <a:lnTo>
                    <a:pt x="2858" y="9232"/>
                  </a:lnTo>
                  <a:lnTo>
                    <a:pt x="2785" y="9281"/>
                  </a:lnTo>
                  <a:lnTo>
                    <a:pt x="2638" y="9281"/>
                  </a:lnTo>
                  <a:lnTo>
                    <a:pt x="2541" y="9232"/>
                  </a:lnTo>
                  <a:lnTo>
                    <a:pt x="2492" y="9159"/>
                  </a:lnTo>
                  <a:lnTo>
                    <a:pt x="2468" y="9061"/>
                  </a:lnTo>
                  <a:lnTo>
                    <a:pt x="2468" y="8963"/>
                  </a:lnTo>
                  <a:lnTo>
                    <a:pt x="2638" y="8499"/>
                  </a:lnTo>
                  <a:lnTo>
                    <a:pt x="2687" y="8402"/>
                  </a:lnTo>
                  <a:lnTo>
                    <a:pt x="2761" y="8353"/>
                  </a:lnTo>
                  <a:lnTo>
                    <a:pt x="2858" y="8328"/>
                  </a:lnTo>
                  <a:close/>
                  <a:moveTo>
                    <a:pt x="2541" y="9574"/>
                  </a:moveTo>
                  <a:lnTo>
                    <a:pt x="2638" y="9623"/>
                  </a:lnTo>
                  <a:lnTo>
                    <a:pt x="2712" y="9696"/>
                  </a:lnTo>
                  <a:lnTo>
                    <a:pt x="2736" y="9769"/>
                  </a:lnTo>
                  <a:lnTo>
                    <a:pt x="2736" y="9867"/>
                  </a:lnTo>
                  <a:lnTo>
                    <a:pt x="2638" y="10355"/>
                  </a:lnTo>
                  <a:lnTo>
                    <a:pt x="2590" y="10429"/>
                  </a:lnTo>
                  <a:lnTo>
                    <a:pt x="2541" y="10502"/>
                  </a:lnTo>
                  <a:lnTo>
                    <a:pt x="2468" y="10526"/>
                  </a:lnTo>
                  <a:lnTo>
                    <a:pt x="2394" y="10551"/>
                  </a:lnTo>
                  <a:lnTo>
                    <a:pt x="2345" y="10551"/>
                  </a:lnTo>
                  <a:lnTo>
                    <a:pt x="2248" y="10502"/>
                  </a:lnTo>
                  <a:lnTo>
                    <a:pt x="2199" y="10429"/>
                  </a:lnTo>
                  <a:lnTo>
                    <a:pt x="2150" y="10355"/>
                  </a:lnTo>
                  <a:lnTo>
                    <a:pt x="2150" y="10258"/>
                  </a:lnTo>
                  <a:lnTo>
                    <a:pt x="2248" y="9769"/>
                  </a:lnTo>
                  <a:lnTo>
                    <a:pt x="2297" y="9672"/>
                  </a:lnTo>
                  <a:lnTo>
                    <a:pt x="2370" y="9598"/>
                  </a:lnTo>
                  <a:lnTo>
                    <a:pt x="2443" y="9574"/>
                  </a:lnTo>
                  <a:close/>
                  <a:moveTo>
                    <a:pt x="2297" y="10844"/>
                  </a:moveTo>
                  <a:lnTo>
                    <a:pt x="2394" y="10868"/>
                  </a:lnTo>
                  <a:lnTo>
                    <a:pt x="2468" y="10942"/>
                  </a:lnTo>
                  <a:lnTo>
                    <a:pt x="2516" y="11015"/>
                  </a:lnTo>
                  <a:lnTo>
                    <a:pt x="2516" y="11113"/>
                  </a:lnTo>
                  <a:lnTo>
                    <a:pt x="2492" y="11357"/>
                  </a:lnTo>
                  <a:lnTo>
                    <a:pt x="2468" y="11430"/>
                  </a:lnTo>
                  <a:lnTo>
                    <a:pt x="2419" y="11503"/>
                  </a:lnTo>
                  <a:lnTo>
                    <a:pt x="2345" y="11552"/>
                  </a:lnTo>
                  <a:lnTo>
                    <a:pt x="2248" y="11577"/>
                  </a:lnTo>
                  <a:lnTo>
                    <a:pt x="2223" y="11577"/>
                  </a:lnTo>
                  <a:lnTo>
                    <a:pt x="2126" y="11552"/>
                  </a:lnTo>
                  <a:lnTo>
                    <a:pt x="2052" y="11503"/>
                  </a:lnTo>
                  <a:lnTo>
                    <a:pt x="2028" y="11406"/>
                  </a:lnTo>
                  <a:lnTo>
                    <a:pt x="2003" y="11308"/>
                  </a:lnTo>
                  <a:lnTo>
                    <a:pt x="2028" y="11064"/>
                  </a:lnTo>
                  <a:lnTo>
                    <a:pt x="2052" y="10966"/>
                  </a:lnTo>
                  <a:lnTo>
                    <a:pt x="2126" y="10893"/>
                  </a:lnTo>
                  <a:lnTo>
                    <a:pt x="2199" y="10844"/>
                  </a:lnTo>
                  <a:close/>
                  <a:moveTo>
                    <a:pt x="6155" y="0"/>
                  </a:moveTo>
                  <a:lnTo>
                    <a:pt x="538" y="2858"/>
                  </a:lnTo>
                  <a:lnTo>
                    <a:pt x="416" y="2906"/>
                  </a:lnTo>
                  <a:lnTo>
                    <a:pt x="318" y="3004"/>
                  </a:lnTo>
                  <a:lnTo>
                    <a:pt x="221" y="3102"/>
                  </a:lnTo>
                  <a:lnTo>
                    <a:pt x="147" y="3224"/>
                  </a:lnTo>
                  <a:lnTo>
                    <a:pt x="74" y="3322"/>
                  </a:lnTo>
                  <a:lnTo>
                    <a:pt x="25" y="3444"/>
                  </a:lnTo>
                  <a:lnTo>
                    <a:pt x="1" y="3566"/>
                  </a:lnTo>
                  <a:lnTo>
                    <a:pt x="1" y="3688"/>
                  </a:lnTo>
                  <a:lnTo>
                    <a:pt x="1" y="15924"/>
                  </a:lnTo>
                  <a:lnTo>
                    <a:pt x="1" y="16046"/>
                  </a:lnTo>
                  <a:lnTo>
                    <a:pt x="50" y="16119"/>
                  </a:lnTo>
                  <a:lnTo>
                    <a:pt x="98" y="16193"/>
                  </a:lnTo>
                  <a:lnTo>
                    <a:pt x="172" y="16241"/>
                  </a:lnTo>
                  <a:lnTo>
                    <a:pt x="245" y="16266"/>
                  </a:lnTo>
                  <a:lnTo>
                    <a:pt x="343" y="16290"/>
                  </a:lnTo>
                  <a:lnTo>
                    <a:pt x="465" y="16266"/>
                  </a:lnTo>
                  <a:lnTo>
                    <a:pt x="563" y="16217"/>
                  </a:lnTo>
                  <a:lnTo>
                    <a:pt x="6155" y="13360"/>
                  </a:lnTo>
                  <a:lnTo>
                    <a:pt x="6155" y="5813"/>
                  </a:lnTo>
                  <a:lnTo>
                    <a:pt x="6009" y="5813"/>
                  </a:lnTo>
                  <a:lnTo>
                    <a:pt x="5936" y="5764"/>
                  </a:lnTo>
                  <a:lnTo>
                    <a:pt x="5887" y="5691"/>
                  </a:lnTo>
                  <a:lnTo>
                    <a:pt x="5862" y="5593"/>
                  </a:lnTo>
                  <a:lnTo>
                    <a:pt x="5887" y="5495"/>
                  </a:lnTo>
                  <a:lnTo>
                    <a:pt x="5936" y="5422"/>
                  </a:lnTo>
                  <a:lnTo>
                    <a:pt x="6009" y="5373"/>
                  </a:lnTo>
                  <a:lnTo>
                    <a:pt x="6082" y="5349"/>
                  </a:lnTo>
                  <a:lnTo>
                    <a:pt x="6155" y="5324"/>
                  </a:lnTo>
                  <a:lnTo>
                    <a:pt x="61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p:nvPr/>
          </p:nvSpPr>
          <p:spPr>
            <a:xfrm>
              <a:off x="4253250" y="298550"/>
              <a:ext cx="153900" cy="406675"/>
            </a:xfrm>
            <a:custGeom>
              <a:avLst/>
              <a:gdLst/>
              <a:ahLst/>
              <a:cxnLst/>
              <a:rect l="l" t="t" r="r" b="b"/>
              <a:pathLst>
                <a:path w="6156" h="16267" extrusionOk="0">
                  <a:moveTo>
                    <a:pt x="3713" y="4348"/>
                  </a:moveTo>
                  <a:lnTo>
                    <a:pt x="3737" y="4373"/>
                  </a:lnTo>
                  <a:lnTo>
                    <a:pt x="3786" y="4397"/>
                  </a:lnTo>
                  <a:lnTo>
                    <a:pt x="3811" y="4421"/>
                  </a:lnTo>
                  <a:lnTo>
                    <a:pt x="3835" y="4544"/>
                  </a:lnTo>
                  <a:lnTo>
                    <a:pt x="3811" y="4666"/>
                  </a:lnTo>
                  <a:lnTo>
                    <a:pt x="3737" y="4812"/>
                  </a:lnTo>
                  <a:lnTo>
                    <a:pt x="3224" y="5716"/>
                  </a:lnTo>
                  <a:lnTo>
                    <a:pt x="3762" y="6009"/>
                  </a:lnTo>
                  <a:lnTo>
                    <a:pt x="3786" y="6033"/>
                  </a:lnTo>
                  <a:lnTo>
                    <a:pt x="3811" y="6082"/>
                  </a:lnTo>
                  <a:lnTo>
                    <a:pt x="3835" y="6180"/>
                  </a:lnTo>
                  <a:lnTo>
                    <a:pt x="3811" y="6326"/>
                  </a:lnTo>
                  <a:lnTo>
                    <a:pt x="3762" y="6473"/>
                  </a:lnTo>
                  <a:lnTo>
                    <a:pt x="3664" y="6595"/>
                  </a:lnTo>
                  <a:lnTo>
                    <a:pt x="3566" y="6668"/>
                  </a:lnTo>
                  <a:lnTo>
                    <a:pt x="3444" y="6717"/>
                  </a:lnTo>
                  <a:lnTo>
                    <a:pt x="3395" y="6717"/>
                  </a:lnTo>
                  <a:lnTo>
                    <a:pt x="3371" y="6693"/>
                  </a:lnTo>
                  <a:lnTo>
                    <a:pt x="2834" y="6400"/>
                  </a:lnTo>
                  <a:lnTo>
                    <a:pt x="2321" y="7303"/>
                  </a:lnTo>
                  <a:lnTo>
                    <a:pt x="2223" y="7426"/>
                  </a:lnTo>
                  <a:lnTo>
                    <a:pt x="2125" y="7499"/>
                  </a:lnTo>
                  <a:lnTo>
                    <a:pt x="2003" y="7548"/>
                  </a:lnTo>
                  <a:lnTo>
                    <a:pt x="1954" y="7548"/>
                  </a:lnTo>
                  <a:lnTo>
                    <a:pt x="1930" y="7523"/>
                  </a:lnTo>
                  <a:lnTo>
                    <a:pt x="1881" y="7499"/>
                  </a:lnTo>
                  <a:lnTo>
                    <a:pt x="1857" y="7450"/>
                  </a:lnTo>
                  <a:lnTo>
                    <a:pt x="1832" y="7352"/>
                  </a:lnTo>
                  <a:lnTo>
                    <a:pt x="1857" y="7206"/>
                  </a:lnTo>
                  <a:lnTo>
                    <a:pt x="1930" y="7059"/>
                  </a:lnTo>
                  <a:lnTo>
                    <a:pt x="2443" y="6156"/>
                  </a:lnTo>
                  <a:lnTo>
                    <a:pt x="1906" y="5862"/>
                  </a:lnTo>
                  <a:lnTo>
                    <a:pt x="1881" y="5838"/>
                  </a:lnTo>
                  <a:lnTo>
                    <a:pt x="1857" y="5789"/>
                  </a:lnTo>
                  <a:lnTo>
                    <a:pt x="1832" y="5691"/>
                  </a:lnTo>
                  <a:lnTo>
                    <a:pt x="1857" y="5569"/>
                  </a:lnTo>
                  <a:lnTo>
                    <a:pt x="1906" y="5423"/>
                  </a:lnTo>
                  <a:lnTo>
                    <a:pt x="2003" y="5301"/>
                  </a:lnTo>
                  <a:lnTo>
                    <a:pt x="2101" y="5203"/>
                  </a:lnTo>
                  <a:lnTo>
                    <a:pt x="2223" y="5179"/>
                  </a:lnTo>
                  <a:lnTo>
                    <a:pt x="2272" y="5179"/>
                  </a:lnTo>
                  <a:lnTo>
                    <a:pt x="2296" y="5203"/>
                  </a:lnTo>
                  <a:lnTo>
                    <a:pt x="2834" y="5496"/>
                  </a:lnTo>
                  <a:lnTo>
                    <a:pt x="3347" y="4592"/>
                  </a:lnTo>
                  <a:lnTo>
                    <a:pt x="3444" y="4470"/>
                  </a:lnTo>
                  <a:lnTo>
                    <a:pt x="3542" y="4373"/>
                  </a:lnTo>
                  <a:lnTo>
                    <a:pt x="3664" y="4348"/>
                  </a:lnTo>
                  <a:close/>
                  <a:moveTo>
                    <a:pt x="3176" y="7303"/>
                  </a:moveTo>
                  <a:lnTo>
                    <a:pt x="3249" y="7328"/>
                  </a:lnTo>
                  <a:lnTo>
                    <a:pt x="3322" y="7401"/>
                  </a:lnTo>
                  <a:lnTo>
                    <a:pt x="3371" y="7474"/>
                  </a:lnTo>
                  <a:lnTo>
                    <a:pt x="3420" y="7743"/>
                  </a:lnTo>
                  <a:lnTo>
                    <a:pt x="3420" y="7841"/>
                  </a:lnTo>
                  <a:lnTo>
                    <a:pt x="3371" y="7914"/>
                  </a:lnTo>
                  <a:lnTo>
                    <a:pt x="3298" y="7987"/>
                  </a:lnTo>
                  <a:lnTo>
                    <a:pt x="3224" y="8012"/>
                  </a:lnTo>
                  <a:lnTo>
                    <a:pt x="3102" y="8012"/>
                  </a:lnTo>
                  <a:lnTo>
                    <a:pt x="3029" y="7963"/>
                  </a:lnTo>
                  <a:lnTo>
                    <a:pt x="2956" y="7914"/>
                  </a:lnTo>
                  <a:lnTo>
                    <a:pt x="2931" y="7816"/>
                  </a:lnTo>
                  <a:lnTo>
                    <a:pt x="2883" y="7596"/>
                  </a:lnTo>
                  <a:lnTo>
                    <a:pt x="2883" y="7499"/>
                  </a:lnTo>
                  <a:lnTo>
                    <a:pt x="2907" y="7426"/>
                  </a:lnTo>
                  <a:lnTo>
                    <a:pt x="2980" y="7352"/>
                  </a:lnTo>
                  <a:lnTo>
                    <a:pt x="3078" y="7303"/>
                  </a:lnTo>
                  <a:close/>
                  <a:moveTo>
                    <a:pt x="3249" y="8354"/>
                  </a:moveTo>
                  <a:lnTo>
                    <a:pt x="3347" y="8378"/>
                  </a:lnTo>
                  <a:lnTo>
                    <a:pt x="3444" y="8427"/>
                  </a:lnTo>
                  <a:lnTo>
                    <a:pt x="3493" y="8500"/>
                  </a:lnTo>
                  <a:lnTo>
                    <a:pt x="3518" y="8598"/>
                  </a:lnTo>
                  <a:lnTo>
                    <a:pt x="3542" y="9013"/>
                  </a:lnTo>
                  <a:lnTo>
                    <a:pt x="3518" y="9111"/>
                  </a:lnTo>
                  <a:lnTo>
                    <a:pt x="3518" y="9208"/>
                  </a:lnTo>
                  <a:lnTo>
                    <a:pt x="3469" y="9282"/>
                  </a:lnTo>
                  <a:lnTo>
                    <a:pt x="3371" y="9331"/>
                  </a:lnTo>
                  <a:lnTo>
                    <a:pt x="3273" y="9355"/>
                  </a:lnTo>
                  <a:lnTo>
                    <a:pt x="3176" y="9331"/>
                  </a:lnTo>
                  <a:lnTo>
                    <a:pt x="3102" y="9282"/>
                  </a:lnTo>
                  <a:lnTo>
                    <a:pt x="3054" y="9184"/>
                  </a:lnTo>
                  <a:lnTo>
                    <a:pt x="3029" y="9086"/>
                  </a:lnTo>
                  <a:lnTo>
                    <a:pt x="3054" y="9013"/>
                  </a:lnTo>
                  <a:lnTo>
                    <a:pt x="3029" y="8622"/>
                  </a:lnTo>
                  <a:lnTo>
                    <a:pt x="3054" y="8525"/>
                  </a:lnTo>
                  <a:lnTo>
                    <a:pt x="3102" y="8451"/>
                  </a:lnTo>
                  <a:lnTo>
                    <a:pt x="3176" y="8378"/>
                  </a:lnTo>
                  <a:lnTo>
                    <a:pt x="3249" y="8354"/>
                  </a:lnTo>
                  <a:close/>
                  <a:moveTo>
                    <a:pt x="3249" y="9648"/>
                  </a:moveTo>
                  <a:lnTo>
                    <a:pt x="3347" y="9697"/>
                  </a:lnTo>
                  <a:lnTo>
                    <a:pt x="3420" y="9746"/>
                  </a:lnTo>
                  <a:lnTo>
                    <a:pt x="3469" y="9843"/>
                  </a:lnTo>
                  <a:lnTo>
                    <a:pt x="3469" y="9941"/>
                  </a:lnTo>
                  <a:lnTo>
                    <a:pt x="3347" y="10454"/>
                  </a:lnTo>
                  <a:lnTo>
                    <a:pt x="3322" y="10527"/>
                  </a:lnTo>
                  <a:lnTo>
                    <a:pt x="3273" y="10576"/>
                  </a:lnTo>
                  <a:lnTo>
                    <a:pt x="3200" y="10601"/>
                  </a:lnTo>
                  <a:lnTo>
                    <a:pt x="3127" y="10625"/>
                  </a:lnTo>
                  <a:lnTo>
                    <a:pt x="3054" y="10625"/>
                  </a:lnTo>
                  <a:lnTo>
                    <a:pt x="2956" y="10576"/>
                  </a:lnTo>
                  <a:lnTo>
                    <a:pt x="2907" y="10503"/>
                  </a:lnTo>
                  <a:lnTo>
                    <a:pt x="2883" y="10405"/>
                  </a:lnTo>
                  <a:lnTo>
                    <a:pt x="2883" y="10307"/>
                  </a:lnTo>
                  <a:lnTo>
                    <a:pt x="2980" y="9868"/>
                  </a:lnTo>
                  <a:lnTo>
                    <a:pt x="3005" y="9770"/>
                  </a:lnTo>
                  <a:lnTo>
                    <a:pt x="3078" y="9697"/>
                  </a:lnTo>
                  <a:lnTo>
                    <a:pt x="3151" y="9648"/>
                  </a:lnTo>
                  <a:close/>
                  <a:moveTo>
                    <a:pt x="2858" y="10869"/>
                  </a:moveTo>
                  <a:lnTo>
                    <a:pt x="2931" y="10894"/>
                  </a:lnTo>
                  <a:lnTo>
                    <a:pt x="3005" y="10967"/>
                  </a:lnTo>
                  <a:lnTo>
                    <a:pt x="3054" y="11040"/>
                  </a:lnTo>
                  <a:lnTo>
                    <a:pt x="3078" y="11138"/>
                  </a:lnTo>
                  <a:lnTo>
                    <a:pt x="3029" y="11236"/>
                  </a:lnTo>
                  <a:lnTo>
                    <a:pt x="2907" y="11480"/>
                  </a:lnTo>
                  <a:lnTo>
                    <a:pt x="2736" y="11700"/>
                  </a:lnTo>
                  <a:lnTo>
                    <a:pt x="2663" y="11748"/>
                  </a:lnTo>
                  <a:lnTo>
                    <a:pt x="2565" y="11773"/>
                  </a:lnTo>
                  <a:lnTo>
                    <a:pt x="2467" y="11773"/>
                  </a:lnTo>
                  <a:lnTo>
                    <a:pt x="2394" y="11724"/>
                  </a:lnTo>
                  <a:lnTo>
                    <a:pt x="2345" y="11651"/>
                  </a:lnTo>
                  <a:lnTo>
                    <a:pt x="2321" y="11577"/>
                  </a:lnTo>
                  <a:lnTo>
                    <a:pt x="2321" y="11480"/>
                  </a:lnTo>
                  <a:lnTo>
                    <a:pt x="2370" y="11382"/>
                  </a:lnTo>
                  <a:lnTo>
                    <a:pt x="2492" y="11211"/>
                  </a:lnTo>
                  <a:lnTo>
                    <a:pt x="2614" y="11016"/>
                  </a:lnTo>
                  <a:lnTo>
                    <a:pt x="2663" y="10918"/>
                  </a:lnTo>
                  <a:lnTo>
                    <a:pt x="2760" y="10894"/>
                  </a:lnTo>
                  <a:lnTo>
                    <a:pt x="2858" y="10869"/>
                  </a:lnTo>
                  <a:close/>
                  <a:moveTo>
                    <a:pt x="2028" y="11846"/>
                  </a:moveTo>
                  <a:lnTo>
                    <a:pt x="2101" y="11871"/>
                  </a:lnTo>
                  <a:lnTo>
                    <a:pt x="2174" y="11944"/>
                  </a:lnTo>
                  <a:lnTo>
                    <a:pt x="2223" y="12041"/>
                  </a:lnTo>
                  <a:lnTo>
                    <a:pt x="2223" y="12115"/>
                  </a:lnTo>
                  <a:lnTo>
                    <a:pt x="2174" y="12212"/>
                  </a:lnTo>
                  <a:lnTo>
                    <a:pt x="2125" y="12286"/>
                  </a:lnTo>
                  <a:lnTo>
                    <a:pt x="1881" y="12432"/>
                  </a:lnTo>
                  <a:lnTo>
                    <a:pt x="1661" y="12554"/>
                  </a:lnTo>
                  <a:lnTo>
                    <a:pt x="1539" y="12579"/>
                  </a:lnTo>
                  <a:lnTo>
                    <a:pt x="1490" y="12554"/>
                  </a:lnTo>
                  <a:lnTo>
                    <a:pt x="1417" y="12530"/>
                  </a:lnTo>
                  <a:lnTo>
                    <a:pt x="1368" y="12481"/>
                  </a:lnTo>
                  <a:lnTo>
                    <a:pt x="1319" y="12432"/>
                  </a:lnTo>
                  <a:lnTo>
                    <a:pt x="1295" y="12335"/>
                  </a:lnTo>
                  <a:lnTo>
                    <a:pt x="1319" y="12237"/>
                  </a:lnTo>
                  <a:lnTo>
                    <a:pt x="1368" y="12164"/>
                  </a:lnTo>
                  <a:lnTo>
                    <a:pt x="1442" y="12115"/>
                  </a:lnTo>
                  <a:lnTo>
                    <a:pt x="1637" y="11993"/>
                  </a:lnTo>
                  <a:lnTo>
                    <a:pt x="1832" y="11871"/>
                  </a:lnTo>
                  <a:lnTo>
                    <a:pt x="1930" y="11846"/>
                  </a:lnTo>
                  <a:close/>
                  <a:moveTo>
                    <a:pt x="831" y="12335"/>
                  </a:moveTo>
                  <a:lnTo>
                    <a:pt x="929" y="12383"/>
                  </a:lnTo>
                  <a:lnTo>
                    <a:pt x="1002" y="12432"/>
                  </a:lnTo>
                  <a:lnTo>
                    <a:pt x="1026" y="12530"/>
                  </a:lnTo>
                  <a:lnTo>
                    <a:pt x="1026" y="12628"/>
                  </a:lnTo>
                  <a:lnTo>
                    <a:pt x="1002" y="12701"/>
                  </a:lnTo>
                  <a:lnTo>
                    <a:pt x="929" y="12774"/>
                  </a:lnTo>
                  <a:lnTo>
                    <a:pt x="855" y="12823"/>
                  </a:lnTo>
                  <a:lnTo>
                    <a:pt x="318" y="12896"/>
                  </a:lnTo>
                  <a:lnTo>
                    <a:pt x="294" y="12896"/>
                  </a:lnTo>
                  <a:lnTo>
                    <a:pt x="220" y="12872"/>
                  </a:lnTo>
                  <a:lnTo>
                    <a:pt x="147" y="12823"/>
                  </a:lnTo>
                  <a:lnTo>
                    <a:pt x="74" y="12774"/>
                  </a:lnTo>
                  <a:lnTo>
                    <a:pt x="49" y="12676"/>
                  </a:lnTo>
                  <a:lnTo>
                    <a:pt x="74" y="12579"/>
                  </a:lnTo>
                  <a:lnTo>
                    <a:pt x="123" y="12506"/>
                  </a:lnTo>
                  <a:lnTo>
                    <a:pt x="196" y="12432"/>
                  </a:lnTo>
                  <a:lnTo>
                    <a:pt x="269" y="12408"/>
                  </a:lnTo>
                  <a:lnTo>
                    <a:pt x="733" y="12335"/>
                  </a:lnTo>
                  <a:close/>
                  <a:moveTo>
                    <a:pt x="5691" y="1"/>
                  </a:moveTo>
                  <a:lnTo>
                    <a:pt x="5593" y="50"/>
                  </a:lnTo>
                  <a:lnTo>
                    <a:pt x="1" y="2907"/>
                  </a:lnTo>
                  <a:lnTo>
                    <a:pt x="1" y="16267"/>
                  </a:lnTo>
                  <a:lnTo>
                    <a:pt x="5618" y="13409"/>
                  </a:lnTo>
                  <a:lnTo>
                    <a:pt x="5740" y="13360"/>
                  </a:lnTo>
                  <a:lnTo>
                    <a:pt x="5838" y="13263"/>
                  </a:lnTo>
                  <a:lnTo>
                    <a:pt x="5935" y="13165"/>
                  </a:lnTo>
                  <a:lnTo>
                    <a:pt x="6009" y="13067"/>
                  </a:lnTo>
                  <a:lnTo>
                    <a:pt x="6082" y="12945"/>
                  </a:lnTo>
                  <a:lnTo>
                    <a:pt x="6131" y="12823"/>
                  </a:lnTo>
                  <a:lnTo>
                    <a:pt x="6155" y="12701"/>
                  </a:lnTo>
                  <a:lnTo>
                    <a:pt x="6155" y="12579"/>
                  </a:lnTo>
                  <a:lnTo>
                    <a:pt x="6155" y="343"/>
                  </a:lnTo>
                  <a:lnTo>
                    <a:pt x="6155" y="221"/>
                  </a:lnTo>
                  <a:lnTo>
                    <a:pt x="6106" y="147"/>
                  </a:lnTo>
                  <a:lnTo>
                    <a:pt x="6058" y="74"/>
                  </a:lnTo>
                  <a:lnTo>
                    <a:pt x="5984" y="25"/>
                  </a:lnTo>
                  <a:lnTo>
                    <a:pt x="59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 Placeholder 2">
            <a:extLst>
              <a:ext uri="{FF2B5EF4-FFF2-40B4-BE49-F238E27FC236}">
                <a16:creationId xmlns:a16="http://schemas.microsoft.com/office/drawing/2014/main" id="{7CD95CE9-C211-5A6A-047A-36DF65EF4A1C}"/>
              </a:ext>
            </a:extLst>
          </p:cNvPr>
          <p:cNvSpPr>
            <a:spLocks noGrp="1"/>
          </p:cNvSpPr>
          <p:nvPr>
            <p:ph type="body" idx="1"/>
          </p:nvPr>
        </p:nvSpPr>
        <p:spPr>
          <a:xfrm>
            <a:off x="1576275" y="1367175"/>
            <a:ext cx="6974766" cy="3382500"/>
          </a:xfrm>
        </p:spPr>
        <p:txBody>
          <a:bodyPr/>
          <a:lstStyle/>
          <a:p>
            <a:pPr marL="88900" indent="0">
              <a:buNone/>
            </a:pPr>
            <a:r>
              <a:rPr lang="en-US" sz="1200" dirty="0"/>
              <a:t>Video analysis for fire, flame, and smoke detection offers a promising approach due to advancements in computer vision, machine learning, and artificial intelligence. </a:t>
            </a:r>
          </a:p>
          <a:p>
            <a:pPr marL="88900" indent="0">
              <a:buNone/>
            </a:pPr>
            <a:r>
              <a:rPr lang="en-US" sz="1200" b="1" dirty="0"/>
              <a:t>Here's how video analysis can contribute to easier fire, flame, and smoke detection:</a:t>
            </a:r>
          </a:p>
          <a:p>
            <a:pPr algn="l"/>
            <a:r>
              <a:rPr lang="en-US" sz="1200" dirty="0"/>
              <a:t>Early Detection and Alerting:</a:t>
            </a:r>
          </a:p>
          <a:p>
            <a:pPr lvl="1">
              <a:buFont typeface="Arial" panose="020B0604020202020204" pitchFamily="34" charset="0"/>
              <a:buChar char="•"/>
            </a:pPr>
            <a:r>
              <a:rPr lang="en-US" sz="1200" dirty="0"/>
              <a:t>Real-time Analysis: Video analysis systems can continuously monitor footage in real-time, enabling early detection and prompt alerts to notify authorities or occupants about potential fire or smoke incidents.</a:t>
            </a:r>
          </a:p>
          <a:p>
            <a:pPr lvl="1">
              <a:buFont typeface="Arial" panose="020B0604020202020204" pitchFamily="34" charset="0"/>
              <a:buChar char="•"/>
            </a:pPr>
            <a:r>
              <a:rPr lang="en-US" sz="1200" dirty="0"/>
              <a:t>Integration with Alarm Systems: Video analysis can integrate with existing alarm systems, enhancing their capabilities by providing visual confirmation of detected fire or smoke events.</a:t>
            </a:r>
          </a:p>
          <a:p>
            <a:r>
              <a:rPr lang="en-US" sz="1200" dirty="0"/>
              <a:t>Scalability: Video analysis solutions can be scaled for use in various settings, from small residential spaces to large industrial complexes, making them adaptable to different environments.</a:t>
            </a:r>
          </a:p>
          <a:p>
            <a:r>
              <a:rPr lang="en-US" sz="1200" dirty="0"/>
              <a:t>Accessibility: Video cameras are readily available in commercial as well as residential setting making this basic safety feature easily available.</a:t>
            </a:r>
          </a:p>
        </p:txBody>
      </p:sp>
    </p:spTree>
    <p:extLst>
      <p:ext uri="{BB962C8B-B14F-4D97-AF65-F5344CB8AC3E}">
        <p14:creationId xmlns:p14="http://schemas.microsoft.com/office/powerpoint/2010/main" val="2408375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7"/>
          <p:cNvSpPr txBox="1">
            <a:spLocks noGrp="1"/>
          </p:cNvSpPr>
          <p:nvPr>
            <p:ph type="ctrTitle"/>
          </p:nvPr>
        </p:nvSpPr>
        <p:spPr>
          <a:xfrm>
            <a:off x="2935400" y="1846200"/>
            <a:ext cx="5814900" cy="910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2.Literature Review</a:t>
            </a:r>
            <a:endParaRPr dirty="0"/>
          </a:p>
        </p:txBody>
      </p:sp>
      <p:sp>
        <p:nvSpPr>
          <p:cNvPr id="117" name="Google Shape;117;p17"/>
          <p:cNvSpPr txBox="1">
            <a:spLocks noGrp="1"/>
          </p:cNvSpPr>
          <p:nvPr>
            <p:ph type="subTitle" idx="1"/>
          </p:nvPr>
        </p:nvSpPr>
        <p:spPr>
          <a:xfrm>
            <a:off x="2935400" y="2604625"/>
            <a:ext cx="5814900" cy="45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Let’s start with some papers</a:t>
            </a:r>
            <a:endParaRPr dirty="0"/>
          </a:p>
        </p:txBody>
      </p:sp>
    </p:spTree>
    <p:extLst>
      <p:ext uri="{BB962C8B-B14F-4D97-AF65-F5344CB8AC3E}">
        <p14:creationId xmlns:p14="http://schemas.microsoft.com/office/powerpoint/2010/main" val="112762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D9A4235-1628-507F-DBC0-9B42FA8BE19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9</a:t>
            </a:fld>
            <a:endParaRPr lang="en"/>
          </a:p>
        </p:txBody>
      </p:sp>
      <p:graphicFrame>
        <p:nvGraphicFramePr>
          <p:cNvPr id="3" name="Table 2">
            <a:extLst>
              <a:ext uri="{FF2B5EF4-FFF2-40B4-BE49-F238E27FC236}">
                <a16:creationId xmlns:a16="http://schemas.microsoft.com/office/drawing/2014/main" id="{27A1E51D-80D7-184B-C688-AFA267A9F4B3}"/>
              </a:ext>
            </a:extLst>
          </p:cNvPr>
          <p:cNvGraphicFramePr>
            <a:graphicFrameLocks noGrp="1"/>
          </p:cNvGraphicFramePr>
          <p:nvPr>
            <p:extLst>
              <p:ext uri="{D42A27DB-BD31-4B8C-83A1-F6EECF244321}">
                <p14:modId xmlns:p14="http://schemas.microsoft.com/office/powerpoint/2010/main" val="2694922058"/>
              </p:ext>
            </p:extLst>
          </p:nvPr>
        </p:nvGraphicFramePr>
        <p:xfrm>
          <a:off x="1523997" y="393675"/>
          <a:ext cx="7226403" cy="2828032"/>
        </p:xfrm>
        <a:graphic>
          <a:graphicData uri="http://schemas.openxmlformats.org/drawingml/2006/table">
            <a:tbl>
              <a:tblPr firstRow="1" bandRow="1">
                <a:tableStyleId>{5C22544A-7EE6-4342-B048-85BDC9FD1C3A}</a:tableStyleId>
              </a:tblPr>
              <a:tblGrid>
                <a:gridCol w="1056470">
                  <a:extLst>
                    <a:ext uri="{9D8B030D-6E8A-4147-A177-3AD203B41FA5}">
                      <a16:colId xmlns:a16="http://schemas.microsoft.com/office/drawing/2014/main" val="595728007"/>
                    </a:ext>
                  </a:extLst>
                </a:gridCol>
                <a:gridCol w="712922">
                  <a:extLst>
                    <a:ext uri="{9D8B030D-6E8A-4147-A177-3AD203B41FA5}">
                      <a16:colId xmlns:a16="http://schemas.microsoft.com/office/drawing/2014/main" val="3749655341"/>
                    </a:ext>
                  </a:extLst>
                </a:gridCol>
                <a:gridCol w="1890793">
                  <a:extLst>
                    <a:ext uri="{9D8B030D-6E8A-4147-A177-3AD203B41FA5}">
                      <a16:colId xmlns:a16="http://schemas.microsoft.com/office/drawing/2014/main" val="1956840558"/>
                    </a:ext>
                  </a:extLst>
                </a:gridCol>
                <a:gridCol w="1728061">
                  <a:extLst>
                    <a:ext uri="{9D8B030D-6E8A-4147-A177-3AD203B41FA5}">
                      <a16:colId xmlns:a16="http://schemas.microsoft.com/office/drawing/2014/main" val="3924925726"/>
                    </a:ext>
                  </a:extLst>
                </a:gridCol>
                <a:gridCol w="1838157">
                  <a:extLst>
                    <a:ext uri="{9D8B030D-6E8A-4147-A177-3AD203B41FA5}">
                      <a16:colId xmlns:a16="http://schemas.microsoft.com/office/drawing/2014/main" val="1250236971"/>
                    </a:ext>
                  </a:extLst>
                </a:gridCol>
              </a:tblGrid>
              <a:tr h="359152">
                <a:tc>
                  <a:txBody>
                    <a:bodyPr/>
                    <a:lstStyle/>
                    <a:p>
                      <a:pPr algn="ctr"/>
                      <a:r>
                        <a:rPr lang="en-IN" dirty="0"/>
                        <a:t>TITLE</a:t>
                      </a:r>
                    </a:p>
                  </a:txBody>
                  <a:tcPr/>
                </a:tc>
                <a:tc>
                  <a:txBody>
                    <a:bodyPr/>
                    <a:lstStyle/>
                    <a:p>
                      <a:pPr algn="ctr"/>
                      <a:r>
                        <a:rPr lang="en-IN" dirty="0"/>
                        <a:t>YEAR</a:t>
                      </a:r>
                    </a:p>
                  </a:txBody>
                  <a:tcPr/>
                </a:tc>
                <a:tc>
                  <a:txBody>
                    <a:bodyPr/>
                    <a:lstStyle/>
                    <a:p>
                      <a:pPr algn="ctr"/>
                      <a:r>
                        <a:rPr lang="en-IN" dirty="0"/>
                        <a:t>KEYPOINTS</a:t>
                      </a:r>
                    </a:p>
                  </a:txBody>
                  <a:tcPr/>
                </a:tc>
                <a:tc>
                  <a:txBody>
                    <a:bodyPr/>
                    <a:lstStyle/>
                    <a:p>
                      <a:pPr algn="ctr"/>
                      <a:r>
                        <a:rPr lang="en-IN" dirty="0"/>
                        <a:t>ALGORITHM</a:t>
                      </a:r>
                    </a:p>
                  </a:txBody>
                  <a:tcPr/>
                </a:tc>
                <a:tc>
                  <a:txBody>
                    <a:bodyPr/>
                    <a:lstStyle/>
                    <a:p>
                      <a:pPr algn="ctr"/>
                      <a:r>
                        <a:rPr lang="en-IN" dirty="0"/>
                        <a:t>PERFORMANCE</a:t>
                      </a:r>
                    </a:p>
                  </a:txBody>
                  <a:tcPr/>
                </a:tc>
                <a:extLst>
                  <a:ext uri="{0D108BD9-81ED-4DB2-BD59-A6C34878D82A}">
                    <a16:rowId xmlns:a16="http://schemas.microsoft.com/office/drawing/2014/main" val="1427481901"/>
                  </a:ext>
                </a:extLst>
              </a:tr>
              <a:tr h="359152">
                <a:tc>
                  <a:txBody>
                    <a:bodyPr/>
                    <a:lstStyle/>
                    <a:p>
                      <a:pPr marR="0" algn="l" rtl="0">
                        <a:lnSpc>
                          <a:spcPct val="100000"/>
                        </a:lnSpc>
                        <a:spcBef>
                          <a:spcPts val="0"/>
                        </a:spcBef>
                        <a:spcAft>
                          <a:spcPts val="0"/>
                        </a:spcAft>
                        <a:buClr>
                          <a:srgbClr val="000000"/>
                        </a:buClr>
                        <a:buFont typeface="Arial"/>
                      </a:pPr>
                      <a:r>
                        <a:rPr lang="en-IN" sz="1200" b="0" i="0" u="none" strike="noStrike" cap="none" dirty="0">
                          <a:solidFill>
                            <a:schemeClr val="dk1"/>
                          </a:solidFill>
                          <a:latin typeface="Barlow"/>
                          <a:cs typeface="Arial"/>
                          <a:sym typeface="Arial"/>
                        </a:rPr>
                        <a:t>Fire-YOLO:A small target object detection method for fire inspection</a:t>
                      </a:r>
                    </a:p>
                  </a:txBody>
                  <a:tcPr/>
                </a:tc>
                <a:tc>
                  <a:txBody>
                    <a:bodyPr/>
                    <a:lstStyle/>
                    <a:p>
                      <a:r>
                        <a:rPr lang="en-IN" sz="1200" b="0" i="0" u="none" strike="noStrike" cap="none" dirty="0">
                          <a:solidFill>
                            <a:schemeClr val="dk1"/>
                          </a:solidFill>
                          <a:latin typeface="Barlow"/>
                          <a:sym typeface="Barlow"/>
                        </a:rPr>
                        <a:t>2022</a:t>
                      </a:r>
                    </a:p>
                  </a:txBody>
                  <a:tcPr/>
                </a:tc>
                <a:tc>
                  <a:txBody>
                    <a:bodyPr/>
                    <a:lstStyle/>
                    <a:p>
                      <a:pPr marL="171450" indent="-171450">
                        <a:buFont typeface="Arial" panose="020B0604020202020204" pitchFamily="34" charset="0"/>
                        <a:buChar char="•"/>
                      </a:pPr>
                      <a:r>
                        <a:rPr lang="en-IN" sz="1200" b="0" i="0" u="none" strike="noStrike" cap="none" dirty="0">
                          <a:solidFill>
                            <a:schemeClr val="dk1"/>
                          </a:solidFill>
                          <a:latin typeface="Barlow"/>
                          <a:sym typeface="Barlow"/>
                        </a:rPr>
                        <a:t>Enhances feature propagation of small targets identification and reduces model parameters.</a:t>
                      </a:r>
                    </a:p>
                    <a:p>
                      <a:pPr marL="171450" indent="-171450">
                        <a:buFont typeface="Arial" panose="020B0604020202020204" pitchFamily="34" charset="0"/>
                        <a:buChar char="•"/>
                      </a:pPr>
                      <a:r>
                        <a:rPr lang="en-US" sz="1200" b="0" i="0" u="none" strike="noStrike" cap="none" dirty="0">
                          <a:solidFill>
                            <a:schemeClr val="dk1"/>
                          </a:solidFill>
                          <a:latin typeface="Barlow"/>
                          <a:ea typeface="+mn-ea"/>
                          <a:cs typeface="+mn-cs"/>
                          <a:sym typeface="Arial"/>
                        </a:rPr>
                        <a:t>The Fire-YOLO model proposed in this paper is considered from the three dimensions of depth, width, and resolution, and realizes a </a:t>
                      </a:r>
                      <a:r>
                        <a:rPr lang="en-IN" sz="1200" b="0" i="0" u="none" strike="noStrike" cap="none" dirty="0">
                          <a:solidFill>
                            <a:schemeClr val="dk1"/>
                          </a:solidFill>
                          <a:latin typeface="Barlow"/>
                          <a:ea typeface="+mn-ea"/>
                          <a:cs typeface="+mn-cs"/>
                          <a:sym typeface="Arial"/>
                        </a:rPr>
                        <a:t>more balanced network architecture.</a:t>
                      </a:r>
                      <a:endParaRPr lang="en-IN" sz="1200" b="0" i="0" u="none" strike="noStrike" cap="none" dirty="0">
                        <a:solidFill>
                          <a:schemeClr val="dk1"/>
                        </a:solidFill>
                        <a:latin typeface="Barlow"/>
                        <a:sym typeface="Barlow"/>
                      </a:endParaRPr>
                    </a:p>
                  </a:txBody>
                  <a:tcPr/>
                </a:tc>
                <a:tc>
                  <a:txBody>
                    <a:bodyPr/>
                    <a:lstStyle/>
                    <a:p>
                      <a:r>
                        <a:rPr lang="en-IN" sz="1200" b="0" i="0" u="none" strike="noStrike" cap="none" dirty="0">
                          <a:solidFill>
                            <a:schemeClr val="dk1"/>
                          </a:solidFill>
                          <a:latin typeface="Barlow"/>
                          <a:sym typeface="Barlow"/>
                        </a:rPr>
                        <a:t>Fire YOLO deep learning algorithm</a:t>
                      </a:r>
                    </a:p>
                  </a:txBody>
                  <a:tcPr/>
                </a:tc>
                <a:tc>
                  <a:txBody>
                    <a:bodyPr/>
                    <a:lstStyle/>
                    <a:p>
                      <a:r>
                        <a:rPr lang="en-US" sz="1200" b="0" i="0" u="none" strike="noStrike" cap="none" dirty="0">
                          <a:solidFill>
                            <a:schemeClr val="dk1"/>
                          </a:solidFill>
                          <a:latin typeface="Barlow"/>
                          <a:sym typeface="Barlow"/>
                        </a:rPr>
                        <a:t>When the input image size is 416 × 416 resolution, the average detection time is 0.04 s per frame, which can provide real-time forest fire detection.</a:t>
                      </a:r>
                      <a:r>
                        <a:rPr lang="en-IN" sz="1200" b="0" i="0" u="none" strike="noStrike" cap="none" dirty="0">
                          <a:solidFill>
                            <a:schemeClr val="dk1"/>
                          </a:solidFill>
                          <a:latin typeface="Barlow"/>
                          <a:sym typeface="Barlow"/>
                        </a:rPr>
                        <a:t>The algorithm achieves an </a:t>
                      </a:r>
                      <a:r>
                        <a:rPr lang="en-IN" sz="1200" b="0" i="0" u="none" strike="noStrike" cap="none" dirty="0" err="1">
                          <a:solidFill>
                            <a:schemeClr val="dk1"/>
                          </a:solidFill>
                          <a:latin typeface="Barlow"/>
                          <a:sym typeface="Barlow"/>
                        </a:rPr>
                        <a:t>mAP</a:t>
                      </a:r>
                      <a:r>
                        <a:rPr lang="en-IN" sz="1200" b="0" i="0" u="none" strike="noStrike" cap="none" dirty="0">
                          <a:solidFill>
                            <a:schemeClr val="dk1"/>
                          </a:solidFill>
                          <a:latin typeface="Barlow"/>
                          <a:sym typeface="Barlow"/>
                        </a:rPr>
                        <a:t> of 80.23%</a:t>
                      </a:r>
                      <a:endParaRPr lang="en-US" sz="1200" b="0" i="0" u="none" strike="noStrike" cap="none" dirty="0">
                        <a:solidFill>
                          <a:schemeClr val="dk1"/>
                        </a:solidFill>
                        <a:latin typeface="Barlow"/>
                        <a:sym typeface="Barlow"/>
                      </a:endParaRPr>
                    </a:p>
                  </a:txBody>
                  <a:tcPr/>
                </a:tc>
                <a:extLst>
                  <a:ext uri="{0D108BD9-81ED-4DB2-BD59-A6C34878D82A}">
                    <a16:rowId xmlns:a16="http://schemas.microsoft.com/office/drawing/2014/main" val="4200049788"/>
                  </a:ext>
                </a:extLst>
              </a:tr>
            </a:tbl>
          </a:graphicData>
        </a:graphic>
      </p:graphicFrame>
    </p:spTree>
    <p:extLst>
      <p:ext uri="{BB962C8B-B14F-4D97-AF65-F5344CB8AC3E}">
        <p14:creationId xmlns:p14="http://schemas.microsoft.com/office/powerpoint/2010/main" val="469499770"/>
      </p:ext>
    </p:extLst>
  </p:cSld>
  <p:clrMapOvr>
    <a:masterClrMapping/>
  </p:clrMapOvr>
</p:sld>
</file>

<file path=ppt/theme/theme1.xml><?xml version="1.0" encoding="utf-8"?>
<a:theme xmlns:a="http://schemas.openxmlformats.org/drawingml/2006/main" name="Basset template">
  <a:themeElements>
    <a:clrScheme name="Custom 347">
      <a:dk1>
        <a:srgbClr val="434343"/>
      </a:dk1>
      <a:lt1>
        <a:srgbClr val="FFFFFF"/>
      </a:lt1>
      <a:dk2>
        <a:srgbClr val="D9D9D9"/>
      </a:dk2>
      <a:lt2>
        <a:srgbClr val="F1F1F1"/>
      </a:lt2>
      <a:accent1>
        <a:srgbClr val="FFB000"/>
      </a:accent1>
      <a:accent2>
        <a:srgbClr val="FFE19E"/>
      </a:accent2>
      <a:accent3>
        <a:srgbClr val="6D9EEB"/>
      </a:accent3>
      <a:accent4>
        <a:srgbClr val="C9DAF8"/>
      </a:accent4>
      <a:accent5>
        <a:srgbClr val="93C47D"/>
      </a:accent5>
      <a:accent6>
        <a:srgbClr val="D9EAD3"/>
      </a:accent6>
      <a:hlink>
        <a:srgbClr val="FF99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168</TotalTime>
  <Words>2147</Words>
  <Application>Microsoft Office PowerPoint</Application>
  <PresentationFormat>On-screen Show (16:9)</PresentationFormat>
  <Paragraphs>248</Paragraphs>
  <Slides>30</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Söhne</vt:lpstr>
      <vt:lpstr>Barlow</vt:lpstr>
      <vt:lpstr>Calibri</vt:lpstr>
      <vt:lpstr>Basset template</vt:lpstr>
      <vt:lpstr>TY MAJOR PROJECT REVIEW</vt:lpstr>
      <vt:lpstr>TY Major Project Review </vt:lpstr>
      <vt:lpstr>INDEX</vt:lpstr>
      <vt:lpstr>INTRODUCTION</vt:lpstr>
      <vt:lpstr>INTRODUCTION</vt:lpstr>
      <vt:lpstr>INTRODUCTION</vt:lpstr>
      <vt:lpstr>INTRODUCTION</vt:lpstr>
      <vt:lpstr>2.Literature Review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PROBLEM STATEMENT AND SCOPE</vt:lpstr>
      <vt:lpstr>SOFTWARE REQUIREMENTS</vt:lpstr>
      <vt:lpstr>HARDWARE REQUIREMENTS</vt:lpstr>
      <vt:lpstr>ANALYSIS</vt:lpstr>
      <vt:lpstr>ANALYSIS</vt:lpstr>
      <vt:lpstr>CLASS DIAGRAM</vt:lpstr>
      <vt:lpstr>COMPONENT DIAGRAM</vt:lpstr>
      <vt:lpstr>USE-CASE DIAGRAM</vt:lpstr>
      <vt:lpstr>PROFILE DIAGRAM</vt:lpstr>
      <vt:lpstr>ACTIVITY DIAGRAM</vt:lpstr>
      <vt:lpstr>PACKAGE DIAGRAM</vt:lpstr>
      <vt:lpstr>STATE DIAGRAM</vt:lpstr>
      <vt:lpstr>SEQUENCE DIAGRAM</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 MAJOR PROJECT REVIEW</dc:title>
  <dc:creator>JAGRUTI Waje</dc:creator>
  <cp:lastModifiedBy>JAGRUTI Waje</cp:lastModifiedBy>
  <cp:revision>7</cp:revision>
  <dcterms:modified xsi:type="dcterms:W3CDTF">2024-01-20T10:21:52Z</dcterms:modified>
</cp:coreProperties>
</file>