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0" r:id="rId6"/>
    <p:sldId id="260" r:id="rId7"/>
    <p:sldId id="28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72" r:id="rId17"/>
    <p:sldId id="269" r:id="rId18"/>
    <p:sldId id="273" r:id="rId19"/>
    <p:sldId id="274" r:id="rId20"/>
    <p:sldId id="275" r:id="rId21"/>
    <p:sldId id="278" r:id="rId22"/>
    <p:sldId id="276" r:id="rId23"/>
    <p:sldId id="279" r:id="rId24"/>
    <p:sldId id="282" r:id="rId25"/>
    <p:sldId id="283" r:id="rId26"/>
    <p:sldId id="277" r:id="rId27"/>
    <p:sldId id="281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9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4B80-BC0C-4A09-B46C-61A61BD5D61D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33791-08F8-4A13-955E-B8E4E5AA0F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15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299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317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692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957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05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8573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186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0967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138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617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/>
              <a:t>Pour les plus courageux :</a:t>
            </a:r>
          </a:p>
          <a:p>
            <a:r>
              <a:rPr lang="fr-BE" dirty="0"/>
              <a:t>L’opération est basée sur du calcul matriciel.</a:t>
            </a:r>
          </a:p>
          <a:p>
            <a:r>
              <a:rPr lang="fr-BE" dirty="0"/>
              <a:t>A partir de la matrice des variables, on calcule une matrice de covariance (qui exprime, d’une certaine manière, la corrélation entre les variables).</a:t>
            </a:r>
          </a:p>
          <a:p>
            <a:r>
              <a:rPr lang="fr-BE" dirty="0"/>
              <a:t>On calcule ensuite les valeurs propres et les vecteurs propres de cette matrice.</a:t>
            </a:r>
          </a:p>
          <a:p>
            <a:r>
              <a:rPr lang="fr-BE" dirty="0"/>
              <a:t>Les valeurs propres et la matrice constituée par tous les vecteurs propres permettent de transformer la matrice initiale.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357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829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18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980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/>
              <a:t>Pour les courageux :</a:t>
            </a:r>
          </a:p>
          <a:p>
            <a:r>
              <a:rPr lang="fr-BE" dirty="0"/>
              <a:t>Si la PCA partait de la matrice de covariance, la CA part quant à elle de la matrice des contributions au X².</a:t>
            </a:r>
          </a:p>
          <a:p>
            <a:r>
              <a:rPr lang="fr-BE" dirty="0"/>
              <a:t>Le X² (la statistique globale associée au tableau, pas la distance du X²) est calculé à partir des écarts entre les valeurs initiales du tableau et des valeurs théoriques correspondant à une répartition uniforme des espèces entre les sites.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32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3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906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33791-08F8-4A13-955E-B8E4E5AA0F1A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938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EB17C-8B03-BF0B-FD21-3F081874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3AC5AC-A348-3225-C9CF-75A8337BB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3F48D-5487-605E-7EB3-6EF87C2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CE45D-8B1F-8830-7A03-8BD60D9C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CEFF2-8E13-5FE2-659A-484C9C48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48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48182-AF8F-18FD-1028-70610F52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8D2BC-9ADD-44DB-F22D-B3FD6EFA9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6A8A3-5909-B4FC-38E5-1F985FBE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1767B-BD49-36B9-2B95-EA33E7B2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C5B63-CB62-1FA5-1E11-2C5F8A41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51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A3D9D7-F2BC-1366-11C4-51880195D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C9779-3F85-D46E-0B8A-A8A43289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1A9A6-546F-EB3C-ABCB-550723BC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205F0-F538-8967-37E6-D0C6734D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484C4-7817-362C-3D24-5AA15597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42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C361F-6CFA-C513-415A-D3F53208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1D3C2-4964-6BB9-1D31-5E753B83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88C04-1D68-220C-FB89-6DE7F64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D86073-6A9C-E722-BD15-9BC253A4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02C68-DF5C-618C-E2D3-81005B46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5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8EB5-662D-8460-844B-3D088C83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E5A1EB-BCF5-B6C2-8917-A54BE43B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4D7D7-3E62-65F3-3727-6A661D46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D1059A-7FB1-70B1-FDD1-E1E53532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2BAA0-DB5F-619D-FE0F-172EF639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64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3E74E-2FF6-166A-8DAA-69D3C2D6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C5231-ECA6-1093-1CCB-3947753A2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CB86F-6C8B-552E-B2F2-FBBEE1EA8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63F3C9-FA24-A615-AAF5-3867B751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4DBD84-2D49-C172-E71E-8F0B2553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D0BA29-5923-B65D-1741-8E74FA85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68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68593-AC02-7B25-7C22-38A5B7E6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AEA8B-97E7-80D4-73EE-1D7AB913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41C530-00C5-3B25-5D84-0B1AD37CE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0D2ABF-52FE-24FD-88C2-BFA0D578E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625F64-7200-481B-B0BD-646F02640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6324C6-B74A-7BEA-2631-A508C7E4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FEA3FE-C07A-0599-B7FD-88F35E3B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A126D-C820-5F55-AE69-283A2C9D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05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29800-052A-C268-C27D-33236B6E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165B54-FAEE-4257-045E-5C061BFC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F5B321-9F49-409D-B500-09834C64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F10202-9309-6CD9-2C8E-078D20D5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118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010036-ACFA-724A-F713-FED8B6BD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5778AA-FAD0-D111-8BFF-00E2AAC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D08CAF-42CC-EE0A-164E-FE3AD4FF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2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73B6-C41F-B24C-6717-C2CD326E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7FE7E-6AE7-B694-3FCF-D26E9BB5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93F135-1CF6-9DCC-E8FB-888E2D3DF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B6A4B5-271C-05D8-63CA-A33C889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8A76C7-2B7C-BF81-7F76-671A3370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77AB4-3187-40D0-F345-1E4902D6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14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5AC8C-06B7-A046-B19E-73A6E9F8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AE45B6-243F-797E-D282-8143085C5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69766A-DE76-3E83-1981-BF0E1FCF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5569C4-BE28-CD3E-7A8F-C9351BC9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F1A50A-725D-C076-AC3F-CECE76F1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8EC3E9-A7AA-329B-3AB9-913AE11B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29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965244-4398-A13B-AD38-5DAD628A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CDD73C-61DF-5036-B10C-5014A830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2EC95-CDD2-C160-EB6D-44D7A0D54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56BC-D878-4CE8-939A-3D604D7E3B78}" type="datetimeFigureOut">
              <a:rPr lang="fr-BE" smtClean="0"/>
              <a:t>23-06-22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37197-DEDC-7F5A-2516-DF16B9E28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FA38C-8938-90B9-E063-741BC8C8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F39F-81ED-48FC-B20C-EB8BAAC6A72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24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7AB65-9753-D2F3-9303-ABD910741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616" y="1748439"/>
            <a:ext cx="9144000" cy="2387600"/>
          </a:xfrm>
        </p:spPr>
        <p:txBody>
          <a:bodyPr>
            <a:normAutofit/>
          </a:bodyPr>
          <a:lstStyle/>
          <a:p>
            <a:r>
              <a:rPr lang="fr-BE" dirty="0"/>
              <a:t>Ecologie numérique</a:t>
            </a:r>
            <a:br>
              <a:rPr lang="fr-BE" dirty="0"/>
            </a:br>
            <a:r>
              <a:rPr lang="fr-BE" sz="3600" dirty="0"/>
              <a:t>Ordination I : ordinations non contraintes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7858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4">
            <a:extLst>
              <a:ext uri="{FF2B5EF4-FFF2-40B4-BE49-F238E27FC236}">
                <a16:creationId xmlns:a16="http://schemas.microsoft.com/office/drawing/2014/main" id="{138527AC-E73B-8CB8-C74F-B538FE165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42" b="36612"/>
          <a:stretch/>
        </p:blipFill>
        <p:spPr>
          <a:xfrm>
            <a:off x="6946359" y="5065716"/>
            <a:ext cx="4821701" cy="1267935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3F029D-0196-15FF-377A-0B9A498E10E6}"/>
              </a:ext>
            </a:extLst>
          </p:cNvPr>
          <p:cNvCxnSpPr>
            <a:cxnSpLocks/>
          </p:cNvCxnSpPr>
          <p:nvPr/>
        </p:nvCxnSpPr>
        <p:spPr>
          <a:xfrm flipH="1">
            <a:off x="3865558" y="3904002"/>
            <a:ext cx="248161" cy="312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PCA  </a:t>
            </a:r>
            <a:r>
              <a:rPr lang="fr-BE" sz="2000" dirty="0"/>
              <a:t>ACP = Analyse en Composantes Principales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052DC44-36DB-5BDF-C44C-0BDE59FC5884}"/>
              </a:ext>
            </a:extLst>
          </p:cNvPr>
          <p:cNvSpPr txBox="1"/>
          <p:nvPr/>
        </p:nvSpPr>
        <p:spPr>
          <a:xfrm>
            <a:off x="249739" y="5563292"/>
            <a:ext cx="532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Etape 3 : </a:t>
            </a:r>
            <a:r>
              <a:rPr lang="fr-BE" dirty="0"/>
              <a:t>l’axe qui maximise la dispersion des points est aussi celui qui minimise les résidus ! Comme les données sont centrées, cet axe passe par l’origine.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8C39801-CB8D-68C1-C8FC-A128A870A370}"/>
              </a:ext>
            </a:extLst>
          </p:cNvPr>
          <p:cNvGrpSpPr/>
          <p:nvPr/>
        </p:nvGrpSpPr>
        <p:grpSpPr>
          <a:xfrm>
            <a:off x="515522" y="1306681"/>
            <a:ext cx="4793470" cy="3961971"/>
            <a:chOff x="479570" y="1786856"/>
            <a:chExt cx="2917970" cy="2650921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9003A5F-59D2-B60D-2516-C23E56D1B4A0}"/>
                </a:ext>
              </a:extLst>
            </p:cNvPr>
            <p:cNvGrpSpPr/>
            <p:nvPr/>
          </p:nvGrpSpPr>
          <p:grpSpPr>
            <a:xfrm>
              <a:off x="479570" y="1786856"/>
              <a:ext cx="2917970" cy="2650921"/>
              <a:chOff x="1133912" y="2206306"/>
              <a:chExt cx="2917970" cy="2650921"/>
            </a:xfrm>
          </p:grpSpPr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ED74D5A8-8695-2988-6D97-932072C958D2}"/>
                  </a:ext>
                </a:extLst>
              </p:cNvPr>
              <p:cNvCxnSpPr/>
              <p:nvPr/>
            </p:nvCxnSpPr>
            <p:spPr>
              <a:xfrm flipV="1">
                <a:off x="2491530" y="2206306"/>
                <a:ext cx="0" cy="2650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4ADEC3D3-7105-C052-BED6-21EAE0947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12" y="3608667"/>
                <a:ext cx="291797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CDD8AA9-B7B9-505B-6AEA-2FE1577F8A37}"/>
                </a:ext>
              </a:extLst>
            </p:cNvPr>
            <p:cNvGrpSpPr/>
            <p:nvPr/>
          </p:nvGrpSpPr>
          <p:grpSpPr>
            <a:xfrm>
              <a:off x="935635" y="2304268"/>
              <a:ext cx="2067400" cy="1915958"/>
              <a:chOff x="935635" y="2304268"/>
              <a:chExt cx="2067400" cy="191595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8584F30F-53EB-54DB-4414-66C75FAFD182}"/>
                  </a:ext>
                </a:extLst>
              </p:cNvPr>
              <p:cNvSpPr/>
              <p:nvPr/>
            </p:nvSpPr>
            <p:spPr>
              <a:xfrm>
                <a:off x="2848670" y="3733564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C35443B-F13A-457D-6E37-68D7ED424FFC}"/>
                  </a:ext>
                </a:extLst>
              </p:cNvPr>
              <p:cNvSpPr/>
              <p:nvPr/>
            </p:nvSpPr>
            <p:spPr>
              <a:xfrm>
                <a:off x="2923788" y="4138697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91F53360-9FBB-9B6D-12FA-56CE53B8FA16}"/>
                  </a:ext>
                </a:extLst>
              </p:cNvPr>
              <p:cNvSpPr/>
              <p:nvPr/>
            </p:nvSpPr>
            <p:spPr>
              <a:xfrm>
                <a:off x="2619871" y="3495121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DA8CE85-0042-9115-CF72-16DD31FD4BE2}"/>
                  </a:ext>
                </a:extLst>
              </p:cNvPr>
              <p:cNvSpPr/>
              <p:nvPr/>
            </p:nvSpPr>
            <p:spPr>
              <a:xfrm>
                <a:off x="1307165" y="2884464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A37324EE-76F4-27C4-30AC-A714FD17242F}"/>
                  </a:ext>
                </a:extLst>
              </p:cNvPr>
              <p:cNvSpPr/>
              <p:nvPr/>
            </p:nvSpPr>
            <p:spPr>
              <a:xfrm>
                <a:off x="935635" y="272970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E4F28EC7-F54B-B460-2E0A-4C45F3A209CB}"/>
                  </a:ext>
                </a:extLst>
              </p:cNvPr>
              <p:cNvSpPr/>
              <p:nvPr/>
            </p:nvSpPr>
            <p:spPr>
              <a:xfrm>
                <a:off x="1050362" y="230426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8339281-93C1-D1AC-80D3-BFD72DFD9E36}"/>
              </a:ext>
            </a:extLst>
          </p:cNvPr>
          <p:cNvCxnSpPr>
            <a:cxnSpLocks/>
          </p:cNvCxnSpPr>
          <p:nvPr/>
        </p:nvCxnSpPr>
        <p:spPr>
          <a:xfrm>
            <a:off x="1084134" y="2245110"/>
            <a:ext cx="3726180" cy="2594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9B72FEC3-5A79-B5F7-EF2D-40B019266BA8}"/>
              </a:ext>
            </a:extLst>
          </p:cNvPr>
          <p:cNvSpPr txBox="1"/>
          <p:nvPr/>
        </p:nvSpPr>
        <p:spPr>
          <a:xfrm rot="2104872">
            <a:off x="2735877" y="3837896"/>
            <a:ext cx="109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Dispersion = a</a:t>
            </a:r>
            <a:endParaRPr lang="fr-BE" sz="1200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7AA9F57-DE09-393B-BB76-30D8B1B1ABF5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2745737" y="3393841"/>
            <a:ext cx="1304811" cy="483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A8DBFB4-E201-64D3-F79D-99A8F81C4B6E}"/>
              </a:ext>
            </a:extLst>
          </p:cNvPr>
          <p:cNvSpPr txBox="1"/>
          <p:nvPr/>
        </p:nvSpPr>
        <p:spPr>
          <a:xfrm>
            <a:off x="3132848" y="1063034"/>
            <a:ext cx="3877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Explication : </a:t>
            </a:r>
            <a:r>
              <a:rPr lang="fr-BE" dirty="0"/>
              <a:t> Pythagore, tout simplement !</a:t>
            </a:r>
          </a:p>
          <a:p>
            <a:endParaRPr lang="fr-BE" dirty="0"/>
          </a:p>
          <a:p>
            <a:r>
              <a:rPr lang="fr-BE" dirty="0"/>
              <a:t>a²+b² =c²</a:t>
            </a:r>
          </a:p>
          <a:p>
            <a:r>
              <a:rPr lang="fr-BE" dirty="0"/>
              <a:t>c = constante (distance point-origine)</a:t>
            </a:r>
          </a:p>
          <a:p>
            <a:r>
              <a:rPr lang="fr-B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fr-BE" dirty="0"/>
              <a:t>Si b diminue, a augmente</a:t>
            </a:r>
          </a:p>
          <a:p>
            <a:endParaRPr lang="fr-BE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834B731-3529-77F9-4C1D-DC877DA4DD27}"/>
              </a:ext>
            </a:extLst>
          </p:cNvPr>
          <p:cNvSpPr txBox="1"/>
          <p:nvPr/>
        </p:nvSpPr>
        <p:spPr>
          <a:xfrm rot="18407799">
            <a:off x="3791919" y="3750164"/>
            <a:ext cx="109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b="1" dirty="0"/>
              <a:t>Résidu = b</a:t>
            </a:r>
            <a:endParaRPr lang="fr-BE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D44BF14-F298-EADA-A648-03DC3BFA74C9}"/>
              </a:ext>
            </a:extLst>
          </p:cNvPr>
          <p:cNvSpPr txBox="1"/>
          <p:nvPr/>
        </p:nvSpPr>
        <p:spPr>
          <a:xfrm rot="2172619">
            <a:off x="3601061" y="3498019"/>
            <a:ext cx="268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b="1" dirty="0"/>
              <a:t>c</a:t>
            </a:r>
            <a:endParaRPr lang="fr-BE" sz="1100" dirty="0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1D5531AF-D989-2063-25CF-BBEAA782F3F3}"/>
              </a:ext>
            </a:extLst>
          </p:cNvPr>
          <p:cNvGrpSpPr/>
          <p:nvPr/>
        </p:nvGrpSpPr>
        <p:grpSpPr>
          <a:xfrm>
            <a:off x="6925508" y="441825"/>
            <a:ext cx="4793470" cy="3961971"/>
            <a:chOff x="7235485" y="331977"/>
            <a:chExt cx="4793470" cy="3961971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626913D-81A0-373C-C839-C3EA6B9CC930}"/>
                </a:ext>
              </a:extLst>
            </p:cNvPr>
            <p:cNvCxnSpPr>
              <a:cxnSpLocks/>
            </p:cNvCxnSpPr>
            <p:nvPr/>
          </p:nvCxnSpPr>
          <p:spPr>
            <a:xfrm>
              <a:off x="7804097" y="1270406"/>
              <a:ext cx="3726180" cy="2594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6CF8BA8A-1408-3A21-090C-989C01A91115}"/>
                </a:ext>
              </a:extLst>
            </p:cNvPr>
            <p:cNvGrpSpPr/>
            <p:nvPr/>
          </p:nvGrpSpPr>
          <p:grpSpPr>
            <a:xfrm>
              <a:off x="7235485" y="331977"/>
              <a:ext cx="4793470" cy="3961971"/>
              <a:chOff x="6702022" y="1306681"/>
              <a:chExt cx="4793470" cy="3961971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EA752080-1BA2-1161-85A4-193875994CF7}"/>
                  </a:ext>
                </a:extLst>
              </p:cNvPr>
              <p:cNvGrpSpPr/>
              <p:nvPr/>
            </p:nvGrpSpPr>
            <p:grpSpPr>
              <a:xfrm>
                <a:off x="6702022" y="1306681"/>
                <a:ext cx="4793470" cy="3961971"/>
                <a:chOff x="479570" y="1786856"/>
                <a:chExt cx="2917970" cy="2650921"/>
              </a:xfrm>
            </p:grpSpPr>
            <p:grpSp>
              <p:nvGrpSpPr>
                <p:cNvPr id="51" name="Groupe 50">
                  <a:extLst>
                    <a:ext uri="{FF2B5EF4-FFF2-40B4-BE49-F238E27FC236}">
                      <a16:creationId xmlns:a16="http://schemas.microsoft.com/office/drawing/2014/main" id="{D4D62664-8085-00CA-3D35-F736E1451A40}"/>
                    </a:ext>
                  </a:extLst>
                </p:cNvPr>
                <p:cNvGrpSpPr/>
                <p:nvPr/>
              </p:nvGrpSpPr>
              <p:grpSpPr>
                <a:xfrm>
                  <a:off x="479570" y="1786856"/>
                  <a:ext cx="2917970" cy="2650921"/>
                  <a:chOff x="1133912" y="2206306"/>
                  <a:chExt cx="2917970" cy="2650921"/>
                </a:xfrm>
              </p:grpSpPr>
              <p:cxnSp>
                <p:nvCxnSpPr>
                  <p:cNvPr id="61" name="Connecteur droit avec flèche 60">
                    <a:extLst>
                      <a:ext uri="{FF2B5EF4-FFF2-40B4-BE49-F238E27FC236}">
                        <a16:creationId xmlns:a16="http://schemas.microsoft.com/office/drawing/2014/main" id="{4272AE46-AAF9-8950-AEDD-03E057A6DF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91530" y="2206306"/>
                    <a:ext cx="0" cy="265092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eur droit avec flèche 61">
                    <a:extLst>
                      <a:ext uri="{FF2B5EF4-FFF2-40B4-BE49-F238E27FC236}">
                        <a16:creationId xmlns:a16="http://schemas.microsoft.com/office/drawing/2014/main" id="{80759CBB-7A6F-004C-8AF3-41604CF1A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3912" y="3608667"/>
                    <a:ext cx="291797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102D3FC1-0366-01CE-0DDE-25C61C727256}"/>
                    </a:ext>
                  </a:extLst>
                </p:cNvPr>
                <p:cNvGrpSpPr/>
                <p:nvPr/>
              </p:nvGrpSpPr>
              <p:grpSpPr>
                <a:xfrm>
                  <a:off x="935635" y="2304268"/>
                  <a:ext cx="2067400" cy="1915958"/>
                  <a:chOff x="935635" y="2304268"/>
                  <a:chExt cx="2067400" cy="1915958"/>
                </a:xfrm>
              </p:grpSpPr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C08F878D-1413-9BD9-4395-F016286262AB}"/>
                      </a:ext>
                    </a:extLst>
                  </p:cNvPr>
                  <p:cNvSpPr/>
                  <p:nvPr/>
                </p:nvSpPr>
                <p:spPr>
                  <a:xfrm>
                    <a:off x="2848670" y="3733564"/>
                    <a:ext cx="79247" cy="815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B2CCE884-4F35-2B30-34B8-141C70C16F2B}"/>
                      </a:ext>
                    </a:extLst>
                  </p:cNvPr>
                  <p:cNvSpPr/>
                  <p:nvPr/>
                </p:nvSpPr>
                <p:spPr>
                  <a:xfrm>
                    <a:off x="2923788" y="4138697"/>
                    <a:ext cx="79247" cy="815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DCDAF8E0-661D-3AAB-7F2F-B17D85F2D72D}"/>
                      </a:ext>
                    </a:extLst>
                  </p:cNvPr>
                  <p:cNvSpPr/>
                  <p:nvPr/>
                </p:nvSpPr>
                <p:spPr>
                  <a:xfrm>
                    <a:off x="2619871" y="3495121"/>
                    <a:ext cx="79247" cy="815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35D5FA4A-FF2D-2FCE-1243-E0909815E675}"/>
                      </a:ext>
                    </a:extLst>
                  </p:cNvPr>
                  <p:cNvSpPr/>
                  <p:nvPr/>
                </p:nvSpPr>
                <p:spPr>
                  <a:xfrm>
                    <a:off x="1307165" y="2884464"/>
                    <a:ext cx="79247" cy="815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A4BF5C33-8676-0994-42C8-3601081AADA2}"/>
                      </a:ext>
                    </a:extLst>
                  </p:cNvPr>
                  <p:cNvSpPr/>
                  <p:nvPr/>
                </p:nvSpPr>
                <p:spPr>
                  <a:xfrm>
                    <a:off x="935635" y="2729708"/>
                    <a:ext cx="79247" cy="815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802CCDD2-5DAC-D19C-CB82-1C960AA11B43}"/>
                      </a:ext>
                    </a:extLst>
                  </p:cNvPr>
                  <p:cNvSpPr/>
                  <p:nvPr/>
                </p:nvSpPr>
                <p:spPr>
                  <a:xfrm>
                    <a:off x="1050362" y="2304268"/>
                    <a:ext cx="79247" cy="8152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</p:grpSp>
          </p:grp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970AB65C-CB09-8B4D-74E8-28B91B3B1159}"/>
                  </a:ext>
                </a:extLst>
              </p:cNvPr>
              <p:cNvGrpSpPr/>
              <p:nvPr/>
            </p:nvGrpSpPr>
            <p:grpSpPr>
              <a:xfrm>
                <a:off x="7427348" y="2150917"/>
                <a:ext cx="3520276" cy="2750435"/>
                <a:chOff x="7427348" y="2150917"/>
                <a:chExt cx="3520276" cy="2750435"/>
              </a:xfrm>
            </p:grpSpPr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E83CB7BB-410C-F84F-A2D7-96DD8C3BA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16310" y="2150917"/>
                  <a:ext cx="191482" cy="228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3D6DA86E-9516-307A-14D9-ED97F15A9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83701" y="3926503"/>
                  <a:ext cx="191482" cy="228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E8F099B6-4D69-68B3-2724-245536FE4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12838" y="2574616"/>
                  <a:ext cx="198426" cy="202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avec flèche 72">
                  <a:extLst>
                    <a:ext uri="{FF2B5EF4-FFF2-40B4-BE49-F238E27FC236}">
                      <a16:creationId xmlns:a16="http://schemas.microsoft.com/office/drawing/2014/main" id="{38CB9694-3ECD-6DB9-8367-2D1653D60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22287" y="2907030"/>
                  <a:ext cx="109085" cy="1105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44425FB7-58AD-706A-0DC2-C6718CCFBBD9}"/>
                    </a:ext>
                  </a:extLst>
                </p:cNvPr>
                <p:cNvSpPr/>
                <p:nvPr/>
              </p:nvSpPr>
              <p:spPr>
                <a:xfrm>
                  <a:off x="7427348" y="2340551"/>
                  <a:ext cx="130182" cy="1218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FCE58993-D488-9716-346D-B593BBF02B66}"/>
                    </a:ext>
                  </a:extLst>
                </p:cNvPr>
                <p:cNvSpPr/>
                <p:nvPr/>
              </p:nvSpPr>
              <p:spPr>
                <a:xfrm>
                  <a:off x="7660640" y="2502699"/>
                  <a:ext cx="130182" cy="1218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BF6D20E3-7E7C-4A37-33BC-A7E3CD38CB17}"/>
                    </a:ext>
                  </a:extLst>
                </p:cNvPr>
                <p:cNvSpPr/>
                <p:nvPr/>
              </p:nvSpPr>
              <p:spPr>
                <a:xfrm>
                  <a:off x="8172768" y="2843570"/>
                  <a:ext cx="130182" cy="1218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70" name="Connecteur droit avec flèche 69">
                  <a:extLst>
                    <a:ext uri="{FF2B5EF4-FFF2-40B4-BE49-F238E27FC236}">
                      <a16:creationId xmlns:a16="http://schemas.microsoft.com/office/drawing/2014/main" id="{3F5B7D70-B6EA-14BE-A6F6-9D6D8C675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75538" y="4248026"/>
                  <a:ext cx="191482" cy="228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avec flèche 73">
                  <a:extLst>
                    <a:ext uri="{FF2B5EF4-FFF2-40B4-BE49-F238E27FC236}">
                      <a16:creationId xmlns:a16="http://schemas.microsoft.com/office/drawing/2014/main" id="{FD2164C5-74A2-269C-801F-448154F03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63316" y="4741964"/>
                  <a:ext cx="105868" cy="1593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B5681FD7-33CB-4375-8FA9-B12BDC6B0175}"/>
                    </a:ext>
                  </a:extLst>
                </p:cNvPr>
                <p:cNvSpPr/>
                <p:nvPr/>
              </p:nvSpPr>
              <p:spPr>
                <a:xfrm>
                  <a:off x="9976860" y="4137071"/>
                  <a:ext cx="130182" cy="1218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90EFAF7A-AA23-723C-5912-98643C69F26E}"/>
                    </a:ext>
                  </a:extLst>
                </p:cNvPr>
                <p:cNvSpPr/>
                <p:nvPr/>
              </p:nvSpPr>
              <p:spPr>
                <a:xfrm>
                  <a:off x="10410447" y="4446342"/>
                  <a:ext cx="130182" cy="1218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C0F58247-E37D-3E6A-5C4B-7FC917053992}"/>
                    </a:ext>
                  </a:extLst>
                </p:cNvPr>
                <p:cNvSpPr/>
                <p:nvPr/>
              </p:nvSpPr>
              <p:spPr>
                <a:xfrm>
                  <a:off x="10817442" y="4708633"/>
                  <a:ext cx="130182" cy="1218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47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PCA  </a:t>
            </a:r>
            <a:r>
              <a:rPr lang="fr-BE" sz="2000" dirty="0"/>
              <a:t>ACP = Analyse en Composantes Principales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052DC44-36DB-5BDF-C44C-0BDE59FC5884}"/>
              </a:ext>
            </a:extLst>
          </p:cNvPr>
          <p:cNvSpPr txBox="1"/>
          <p:nvPr/>
        </p:nvSpPr>
        <p:spPr>
          <a:xfrm>
            <a:off x="139909" y="708549"/>
            <a:ext cx="58894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Un peu de terminologie</a:t>
            </a:r>
          </a:p>
          <a:p>
            <a:endParaRPr lang="fr-BE" b="1" dirty="0"/>
          </a:p>
          <a:p>
            <a:r>
              <a:rPr lang="fr-BE" b="1" dirty="0"/>
              <a:t>Le nouvel axe</a:t>
            </a:r>
          </a:p>
          <a:p>
            <a:r>
              <a:rPr lang="fr-BE" dirty="0"/>
              <a:t>= composante principale 1</a:t>
            </a:r>
          </a:p>
          <a:p>
            <a:r>
              <a:rPr lang="fr-BE" dirty="0">
                <a:solidFill>
                  <a:srgbClr val="FF0000"/>
                </a:solidFill>
              </a:rPr>
              <a:t>= PC1</a:t>
            </a:r>
          </a:p>
          <a:p>
            <a:endParaRPr lang="fr-BE" b="1" dirty="0"/>
          </a:p>
          <a:p>
            <a:r>
              <a:rPr lang="fr-BE" b="1" dirty="0"/>
              <a:t>Ce qu’on minimise : </a:t>
            </a:r>
          </a:p>
          <a:p>
            <a:r>
              <a:rPr lang="fr-BE" dirty="0"/>
              <a:t>La somme des carrés des dispersions</a:t>
            </a:r>
          </a:p>
          <a:p>
            <a:r>
              <a:rPr lang="fr-BE" dirty="0"/>
              <a:t>= Inertie représentée par PC1</a:t>
            </a:r>
          </a:p>
          <a:p>
            <a:r>
              <a:rPr lang="fr-BE" dirty="0"/>
              <a:t>= Valeur propre de PC1</a:t>
            </a:r>
          </a:p>
          <a:p>
            <a:r>
              <a:rPr lang="fr-BE" dirty="0">
                <a:solidFill>
                  <a:srgbClr val="FF0000"/>
                </a:solidFill>
              </a:rPr>
              <a:t>= </a:t>
            </a:r>
            <a:r>
              <a:rPr lang="fr-BE" dirty="0" err="1">
                <a:solidFill>
                  <a:srgbClr val="FF0000"/>
                </a:solidFill>
              </a:rPr>
              <a:t>Eigenvalue</a:t>
            </a:r>
            <a:r>
              <a:rPr lang="fr-BE" dirty="0">
                <a:solidFill>
                  <a:srgbClr val="FF0000"/>
                </a:solidFill>
              </a:rPr>
              <a:t> de PC1</a:t>
            </a:r>
          </a:p>
          <a:p>
            <a:endParaRPr lang="fr-BE" dirty="0">
              <a:solidFill>
                <a:srgbClr val="FF0000"/>
              </a:solidFill>
            </a:endParaRPr>
          </a:p>
          <a:p>
            <a:r>
              <a:rPr lang="fr-BE" b="1" dirty="0"/>
              <a:t>Le vecteur de longueur unitaire associé à la direction du nouvel axe</a:t>
            </a:r>
          </a:p>
          <a:p>
            <a:r>
              <a:rPr lang="fr-BE" dirty="0"/>
              <a:t>= Le vecteur propre de PC1</a:t>
            </a:r>
          </a:p>
          <a:p>
            <a:r>
              <a:rPr lang="fr-BE" dirty="0">
                <a:solidFill>
                  <a:srgbClr val="FF0000"/>
                </a:solidFill>
              </a:rPr>
              <a:t>= L’</a:t>
            </a:r>
            <a:r>
              <a:rPr lang="fr-BE" dirty="0" err="1">
                <a:solidFill>
                  <a:srgbClr val="FF0000"/>
                </a:solidFill>
              </a:rPr>
              <a:t>eigenvector</a:t>
            </a:r>
            <a:r>
              <a:rPr lang="fr-BE" dirty="0">
                <a:solidFill>
                  <a:srgbClr val="FF0000"/>
                </a:solidFill>
              </a:rPr>
              <a:t> de PC1</a:t>
            </a:r>
          </a:p>
          <a:p>
            <a:endParaRPr lang="fr-BE" dirty="0">
              <a:solidFill>
                <a:srgbClr val="FF0000"/>
              </a:solidFill>
            </a:endParaRPr>
          </a:p>
          <a:p>
            <a:r>
              <a:rPr lang="fr-BE" b="1" dirty="0"/>
              <a:t>Les coordonnées x et y de l’</a:t>
            </a:r>
            <a:r>
              <a:rPr lang="fr-BE" b="1" dirty="0" err="1"/>
              <a:t>eigenvector</a:t>
            </a:r>
            <a:r>
              <a:rPr lang="fr-BE" b="1" dirty="0"/>
              <a:t> prouvent que PC1 est une combinaison linéaire de X et de Y</a:t>
            </a:r>
          </a:p>
          <a:p>
            <a:r>
              <a:rPr lang="fr-BE" dirty="0">
                <a:solidFill>
                  <a:srgbClr val="FF0000"/>
                </a:solidFill>
              </a:rPr>
              <a:t>(</a:t>
            </a:r>
            <a:r>
              <a:rPr lang="fr-BE" dirty="0" err="1">
                <a:solidFill>
                  <a:srgbClr val="FF0000"/>
                </a:solidFill>
              </a:rPr>
              <a:t>x,y</a:t>
            </a:r>
            <a:r>
              <a:rPr lang="fr-BE" dirty="0">
                <a:solidFill>
                  <a:srgbClr val="FF0000"/>
                </a:solidFill>
              </a:rPr>
              <a:t>) = </a:t>
            </a:r>
            <a:r>
              <a:rPr lang="fr-BE" dirty="0" err="1">
                <a:solidFill>
                  <a:srgbClr val="FF0000"/>
                </a:solidFill>
              </a:rPr>
              <a:t>loading</a:t>
            </a:r>
            <a:r>
              <a:rPr lang="fr-BE" dirty="0">
                <a:solidFill>
                  <a:srgbClr val="FF0000"/>
                </a:solidFill>
              </a:rPr>
              <a:t> scores </a:t>
            </a:r>
          </a:p>
          <a:p>
            <a:endParaRPr lang="fr-BE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F478BD5-BDBC-47FF-1D28-FBDD587B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67" y="185329"/>
            <a:ext cx="4831760" cy="400933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B972F7C-8142-BD86-CF04-4C994DFE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879" y="3300041"/>
            <a:ext cx="4005745" cy="33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PCA  </a:t>
            </a:r>
            <a:r>
              <a:rPr lang="fr-BE" sz="2000" dirty="0"/>
              <a:t>ACP = Analyse en Composantes Principales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052DC44-36DB-5BDF-C44C-0BDE59FC5884}"/>
              </a:ext>
            </a:extLst>
          </p:cNvPr>
          <p:cNvSpPr txBox="1"/>
          <p:nvPr/>
        </p:nvSpPr>
        <p:spPr>
          <a:xfrm>
            <a:off x="139910" y="1044549"/>
            <a:ext cx="4497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Note :</a:t>
            </a:r>
          </a:p>
          <a:p>
            <a:r>
              <a:rPr lang="fr-BE" dirty="0"/>
              <a:t>Dans le nouvel espace, le deuxième axe représentant le plus de dispersion après PC1 est un axe complètement décorrélé de PC1, c’est-à-dire, un axe qui lui est perpendiculaire</a:t>
            </a:r>
          </a:p>
          <a:p>
            <a:endParaRPr lang="fr-BE" dirty="0">
              <a:solidFill>
                <a:srgbClr val="FF0000"/>
              </a:solidFill>
            </a:endParaRPr>
          </a:p>
          <a:p>
            <a:r>
              <a:rPr lang="fr-BE" b="1" dirty="0">
                <a:solidFill>
                  <a:srgbClr val="FF0000"/>
                </a:solidFill>
              </a:rPr>
              <a:t>Cet axe = PC2</a:t>
            </a:r>
          </a:p>
          <a:p>
            <a:endParaRPr lang="fr-BE" b="1" dirty="0">
              <a:solidFill>
                <a:srgbClr val="FF0000"/>
              </a:solidFill>
            </a:endParaRPr>
          </a:p>
          <a:p>
            <a:r>
              <a:rPr lang="fr-BE" dirty="0"/>
              <a:t>Il y a autant de composantes que de variables dans le jeu de données</a:t>
            </a:r>
          </a:p>
          <a:p>
            <a:endParaRPr lang="fr-BE" dirty="0"/>
          </a:p>
          <a:p>
            <a:r>
              <a:rPr lang="fr-BE" dirty="0"/>
              <a:t>Pour des raisons mathématiques le nombre de variables ne peut excéder le nombre de données à représenter.</a:t>
            </a:r>
          </a:p>
          <a:p>
            <a:endParaRPr lang="fr-BE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048FB34-EEA9-0615-7827-5463921EE749}"/>
              </a:ext>
            </a:extLst>
          </p:cNvPr>
          <p:cNvGrpSpPr/>
          <p:nvPr/>
        </p:nvGrpSpPr>
        <p:grpSpPr>
          <a:xfrm>
            <a:off x="5811083" y="1094888"/>
            <a:ext cx="4793470" cy="3961971"/>
            <a:chOff x="7235485" y="331977"/>
            <a:chExt cx="4793470" cy="3961971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10F48B5-93DA-F9D1-4C7C-5A04399B6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04097" y="1270406"/>
              <a:ext cx="3726180" cy="2594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F12857E7-960F-850F-E8B5-DB0651127FB1}"/>
                </a:ext>
              </a:extLst>
            </p:cNvPr>
            <p:cNvGrpSpPr/>
            <p:nvPr/>
          </p:nvGrpSpPr>
          <p:grpSpPr>
            <a:xfrm>
              <a:off x="7235485" y="331977"/>
              <a:ext cx="4793470" cy="3961971"/>
              <a:chOff x="479570" y="1786856"/>
              <a:chExt cx="2917970" cy="2650921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B4BC279-118B-FD93-40B7-4748480C164D}"/>
                  </a:ext>
                </a:extLst>
              </p:cNvPr>
              <p:cNvGrpSpPr/>
              <p:nvPr/>
            </p:nvGrpSpPr>
            <p:grpSpPr>
              <a:xfrm>
                <a:off x="479570" y="1786856"/>
                <a:ext cx="2917970" cy="2650921"/>
                <a:chOff x="1133912" y="2206306"/>
                <a:chExt cx="2917970" cy="2650921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D7529863-F4D5-EDC6-5A18-99398C08B906}"/>
                    </a:ext>
                  </a:extLst>
                </p:cNvPr>
                <p:cNvCxnSpPr/>
                <p:nvPr/>
              </p:nvCxnSpPr>
              <p:spPr>
                <a:xfrm flipV="1">
                  <a:off x="2491530" y="2206306"/>
                  <a:ext cx="0" cy="26509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6F7D1FDC-9C74-074B-7435-CA82756F1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3912" y="3608667"/>
                  <a:ext cx="291797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680D6881-EF43-80FB-1E6A-72FB405D7C87}"/>
                  </a:ext>
                </a:extLst>
              </p:cNvPr>
              <p:cNvGrpSpPr/>
              <p:nvPr/>
            </p:nvGrpSpPr>
            <p:grpSpPr>
              <a:xfrm>
                <a:off x="935635" y="2304268"/>
                <a:ext cx="2067400" cy="1915958"/>
                <a:chOff x="935635" y="2304268"/>
                <a:chExt cx="2067400" cy="1915958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AD2D8AAF-6BF7-CAC0-1793-35AB9E660C6D}"/>
                    </a:ext>
                  </a:extLst>
                </p:cNvPr>
                <p:cNvSpPr/>
                <p:nvPr/>
              </p:nvSpPr>
              <p:spPr>
                <a:xfrm>
                  <a:off x="2848670" y="3733564"/>
                  <a:ext cx="79247" cy="8152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AF11A906-C813-52BD-8C97-677690B32CA4}"/>
                    </a:ext>
                  </a:extLst>
                </p:cNvPr>
                <p:cNvSpPr/>
                <p:nvPr/>
              </p:nvSpPr>
              <p:spPr>
                <a:xfrm>
                  <a:off x="2923788" y="4138697"/>
                  <a:ext cx="79247" cy="8152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F9BC4B77-B824-A5FE-49F9-FAE49A59BA9F}"/>
                    </a:ext>
                  </a:extLst>
                </p:cNvPr>
                <p:cNvSpPr/>
                <p:nvPr/>
              </p:nvSpPr>
              <p:spPr>
                <a:xfrm>
                  <a:off x="2619871" y="3495121"/>
                  <a:ext cx="79247" cy="8152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02F4A6D7-403F-0C6E-01B5-8FB60E173A5C}"/>
                    </a:ext>
                  </a:extLst>
                </p:cNvPr>
                <p:cNvSpPr/>
                <p:nvPr/>
              </p:nvSpPr>
              <p:spPr>
                <a:xfrm>
                  <a:off x="1307165" y="2884464"/>
                  <a:ext cx="79247" cy="8152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91C57ADC-C180-E4A7-D04E-AD198EF9C754}"/>
                    </a:ext>
                  </a:extLst>
                </p:cNvPr>
                <p:cNvSpPr/>
                <p:nvPr/>
              </p:nvSpPr>
              <p:spPr>
                <a:xfrm>
                  <a:off x="935635" y="2729708"/>
                  <a:ext cx="79247" cy="8152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D053D0B4-DB8E-1C9E-A63C-FE85E285B05A}"/>
                    </a:ext>
                  </a:extLst>
                </p:cNvPr>
                <p:cNvSpPr/>
                <p:nvPr/>
              </p:nvSpPr>
              <p:spPr>
                <a:xfrm>
                  <a:off x="1050362" y="2304268"/>
                  <a:ext cx="79247" cy="8152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</p:grp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B6C5C7E-1E9E-DE72-6278-55E184C97DFA}"/>
              </a:ext>
            </a:extLst>
          </p:cNvPr>
          <p:cNvCxnSpPr>
            <a:cxnSpLocks/>
          </p:cNvCxnSpPr>
          <p:nvPr/>
        </p:nvCxnSpPr>
        <p:spPr>
          <a:xfrm flipV="1">
            <a:off x="7084285" y="1603973"/>
            <a:ext cx="2182840" cy="2807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CBA9725-D234-4003-A847-6E881A597721}"/>
              </a:ext>
            </a:extLst>
          </p:cNvPr>
          <p:cNvSpPr txBox="1"/>
          <p:nvPr/>
        </p:nvSpPr>
        <p:spPr>
          <a:xfrm>
            <a:off x="10022225" y="4143721"/>
            <a:ext cx="66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PC1</a:t>
            </a:r>
            <a:endParaRPr lang="fr-BE" b="1" dirty="0">
              <a:solidFill>
                <a:srgbClr val="FF0000"/>
              </a:solidFill>
            </a:endParaRPr>
          </a:p>
          <a:p>
            <a:endParaRPr lang="fr-BE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314EE9B-D2F2-42CA-41A0-5F8874645A3E}"/>
              </a:ext>
            </a:extLst>
          </p:cNvPr>
          <p:cNvSpPr txBox="1"/>
          <p:nvPr/>
        </p:nvSpPr>
        <p:spPr>
          <a:xfrm>
            <a:off x="9404982" y="1430932"/>
            <a:ext cx="66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PC2</a:t>
            </a:r>
            <a:endParaRPr lang="fr-BE" b="1" dirty="0">
              <a:solidFill>
                <a:srgbClr val="FF0000"/>
              </a:solidFill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679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PCA  </a:t>
            </a:r>
            <a:r>
              <a:rPr lang="fr-BE" sz="2000" dirty="0"/>
              <a:t>ACP = Analyse en Composantes Principales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052DC44-36DB-5BDF-C44C-0BDE59FC5884}"/>
              </a:ext>
            </a:extLst>
          </p:cNvPr>
          <p:cNvSpPr txBox="1"/>
          <p:nvPr/>
        </p:nvSpPr>
        <p:spPr>
          <a:xfrm>
            <a:off x="139909" y="1044549"/>
            <a:ext cx="390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Ok, mais comment s’y prendre pour plus de dimensions ?</a:t>
            </a:r>
            <a:endParaRPr lang="fr-BE" dirty="0">
              <a:solidFill>
                <a:srgbClr val="FF0000"/>
              </a:solidFill>
            </a:endParaRPr>
          </a:p>
          <a:p>
            <a:endParaRPr lang="fr-BE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CC65110-A55C-B9C6-07C7-62CD31752F1D}"/>
              </a:ext>
            </a:extLst>
          </p:cNvPr>
          <p:cNvGrpSpPr/>
          <p:nvPr/>
        </p:nvGrpSpPr>
        <p:grpSpPr>
          <a:xfrm>
            <a:off x="4664628" y="1353376"/>
            <a:ext cx="4669872" cy="4380674"/>
            <a:chOff x="4474128" y="1786856"/>
            <a:chExt cx="2917970" cy="2650921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1EF4274-E1DC-8799-FF6F-87B9068041A0}"/>
                </a:ext>
              </a:extLst>
            </p:cNvPr>
            <p:cNvGrpSpPr/>
            <p:nvPr/>
          </p:nvGrpSpPr>
          <p:grpSpPr>
            <a:xfrm>
              <a:off x="4474128" y="1786856"/>
              <a:ext cx="2917970" cy="2650921"/>
              <a:chOff x="1133912" y="2206306"/>
              <a:chExt cx="2917970" cy="2650921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924E91E9-5041-DC2F-D569-D2A28C636442}"/>
                  </a:ext>
                </a:extLst>
              </p:cNvPr>
              <p:cNvCxnSpPr/>
              <p:nvPr/>
            </p:nvCxnSpPr>
            <p:spPr>
              <a:xfrm flipV="1">
                <a:off x="2491530" y="2206306"/>
                <a:ext cx="0" cy="2650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6D70F21F-6110-1F32-01F9-84AA7AE23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12" y="3608667"/>
                <a:ext cx="291797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BF6ED8B-83C1-9CDA-B0F1-EBCA62D2A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5091" y="2303556"/>
              <a:ext cx="2554444" cy="1683559"/>
            </a:xfrm>
            <a:prstGeom prst="straightConnector1">
              <a:avLst/>
            </a:prstGeom>
            <a:ln w="12700">
              <a:gradFill>
                <a:gsLst>
                  <a:gs pos="29000">
                    <a:schemeClr val="bg1">
                      <a:lumMod val="85000"/>
                    </a:schemeClr>
                  </a:gs>
                  <a:gs pos="59000">
                    <a:schemeClr val="tx1"/>
                  </a:gs>
                  <a:gs pos="40000">
                    <a:schemeClr val="bg2">
                      <a:lumMod val="75000"/>
                    </a:schemeClr>
                  </a:gs>
                  <a:gs pos="13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81CEEB9-A9E3-AB8F-7969-D50FBA7497AA}"/>
              </a:ext>
            </a:extLst>
          </p:cNvPr>
          <p:cNvGrpSpPr/>
          <p:nvPr/>
        </p:nvGrpSpPr>
        <p:grpSpPr>
          <a:xfrm rot="20333847">
            <a:off x="5604443" y="1927288"/>
            <a:ext cx="2790241" cy="2422311"/>
            <a:chOff x="935635" y="2082749"/>
            <a:chExt cx="1432560" cy="1275158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2948DD5-FFFD-E735-9C37-E95DFFE8E8C3}"/>
                </a:ext>
              </a:extLst>
            </p:cNvPr>
            <p:cNvSpPr/>
            <p:nvPr/>
          </p:nvSpPr>
          <p:spPr>
            <a:xfrm>
              <a:off x="2237232" y="2082749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041B19D-B306-08DF-CE6A-7F7716D23ACD}"/>
                </a:ext>
              </a:extLst>
            </p:cNvPr>
            <p:cNvSpPr/>
            <p:nvPr/>
          </p:nvSpPr>
          <p:spPr>
            <a:xfrm>
              <a:off x="2157985" y="2347341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D42A572-D00E-4389-B655-D6E975914A1A}"/>
                </a:ext>
              </a:extLst>
            </p:cNvPr>
            <p:cNvSpPr/>
            <p:nvPr/>
          </p:nvSpPr>
          <p:spPr>
            <a:xfrm flipH="1">
              <a:off x="2322476" y="2441000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1063DD9-40CC-E3D4-DA74-6F2ABE4DAF47}"/>
                </a:ext>
              </a:extLst>
            </p:cNvPr>
            <p:cNvSpPr/>
            <p:nvPr/>
          </p:nvSpPr>
          <p:spPr>
            <a:xfrm>
              <a:off x="1997588" y="2488037"/>
              <a:ext cx="57312" cy="589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3FA64F2-A630-CF68-0162-82218B638E30}"/>
                </a:ext>
              </a:extLst>
            </p:cNvPr>
            <p:cNvSpPr/>
            <p:nvPr/>
          </p:nvSpPr>
          <p:spPr>
            <a:xfrm>
              <a:off x="1692459" y="2283041"/>
              <a:ext cx="133293" cy="1371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F08C282-2B6F-2749-B012-84C36CAF0314}"/>
                </a:ext>
              </a:extLst>
            </p:cNvPr>
            <p:cNvSpPr/>
            <p:nvPr/>
          </p:nvSpPr>
          <p:spPr>
            <a:xfrm>
              <a:off x="1707160" y="2590935"/>
              <a:ext cx="133294" cy="1371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DBDF407-6F5A-D060-880D-5D4562B741B9}"/>
                </a:ext>
              </a:extLst>
            </p:cNvPr>
            <p:cNvSpPr/>
            <p:nvPr/>
          </p:nvSpPr>
          <p:spPr>
            <a:xfrm>
              <a:off x="1398988" y="2674216"/>
              <a:ext cx="175796" cy="180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159781-5108-0DE7-6938-9B53EFAB937C}"/>
                </a:ext>
              </a:extLst>
            </p:cNvPr>
            <p:cNvSpPr/>
            <p:nvPr/>
          </p:nvSpPr>
          <p:spPr>
            <a:xfrm>
              <a:off x="1476767" y="2926408"/>
              <a:ext cx="188157" cy="193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EB33EA7-B5A6-B0A6-03F7-EC802F75B6A8}"/>
                </a:ext>
              </a:extLst>
            </p:cNvPr>
            <p:cNvSpPr/>
            <p:nvPr/>
          </p:nvSpPr>
          <p:spPr>
            <a:xfrm>
              <a:off x="1076725" y="2796089"/>
              <a:ext cx="239386" cy="2462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988F2B5-FFEB-D8D4-1AF6-CA4F4B1857AC}"/>
                </a:ext>
              </a:extLst>
            </p:cNvPr>
            <p:cNvSpPr/>
            <p:nvPr/>
          </p:nvSpPr>
          <p:spPr>
            <a:xfrm>
              <a:off x="935635" y="3058106"/>
              <a:ext cx="291410" cy="2998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11DAFF-C3C5-BC49-A528-263B0FCEC2ED}"/>
              </a:ext>
            </a:extLst>
          </p:cNvPr>
          <p:cNvCxnSpPr>
            <a:cxnSpLocks/>
          </p:cNvCxnSpPr>
          <p:nvPr/>
        </p:nvCxnSpPr>
        <p:spPr>
          <a:xfrm flipH="1">
            <a:off x="5845281" y="1366965"/>
            <a:ext cx="2193517" cy="4068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F27A68B-710B-B175-16C1-58FE436B679C}"/>
              </a:ext>
            </a:extLst>
          </p:cNvPr>
          <p:cNvSpPr txBox="1"/>
          <p:nvPr/>
        </p:nvSpPr>
        <p:spPr>
          <a:xfrm>
            <a:off x="189061" y="2234675"/>
            <a:ext cx="3015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1 : </a:t>
            </a:r>
            <a:r>
              <a:rPr lang="fr-BE" dirty="0"/>
              <a:t>on trace PC1</a:t>
            </a:r>
          </a:p>
          <a:p>
            <a:r>
              <a:rPr lang="fr-BE" b="1" dirty="0"/>
              <a:t>2 : </a:t>
            </a:r>
            <a:r>
              <a:rPr lang="fr-BE" dirty="0"/>
              <a:t>parmi toutes les droites perpendiculaires à PC1 et passant par l’origine, on choisit celle qui maximise la dispersion</a:t>
            </a:r>
          </a:p>
          <a:p>
            <a:r>
              <a:rPr lang="fr-BE" b="1" dirty="0"/>
              <a:t>3 : </a:t>
            </a:r>
            <a:r>
              <a:rPr lang="fr-BE" dirty="0"/>
              <a:t>À trois dimensions, il n’existe qu’une seule droite à la fois perpendiculaire à PC1 et PC2, il s’agit de PC3</a:t>
            </a:r>
          </a:p>
          <a:p>
            <a:r>
              <a:rPr lang="fr-BE" b="1" dirty="0"/>
              <a:t>4 : </a:t>
            </a:r>
            <a:r>
              <a:rPr lang="fr-BE" dirty="0"/>
              <a:t>A plus de 3 dimensions, on continue jusqu’à obtenir autant de PC que de variables</a:t>
            </a:r>
          </a:p>
          <a:p>
            <a:endParaRPr lang="fr-BE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B6CA34C-3C95-9B85-BC9B-AD7DA38D9B80}"/>
              </a:ext>
            </a:extLst>
          </p:cNvPr>
          <p:cNvCxnSpPr>
            <a:cxnSpLocks/>
          </p:cNvCxnSpPr>
          <p:nvPr/>
        </p:nvCxnSpPr>
        <p:spPr>
          <a:xfrm>
            <a:off x="5608830" y="2551784"/>
            <a:ext cx="3002656" cy="27039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904D357-2D97-1F61-56F8-882703BBC424}"/>
              </a:ext>
            </a:extLst>
          </p:cNvPr>
          <p:cNvCxnSpPr>
            <a:cxnSpLocks/>
          </p:cNvCxnSpPr>
          <p:nvPr/>
        </p:nvCxnSpPr>
        <p:spPr>
          <a:xfrm flipH="1">
            <a:off x="4621177" y="2813992"/>
            <a:ext cx="3976895" cy="18747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2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CA  </a:t>
            </a:r>
            <a:r>
              <a:rPr lang="fr-BE" sz="2000" dirty="0"/>
              <a:t>AFC = Analyse factorielle des correspondances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EA02624-CCEF-0F82-1FBC-391E963C0FA7}"/>
              </a:ext>
            </a:extLst>
          </p:cNvPr>
          <p:cNvSpPr txBox="1"/>
          <p:nvPr/>
        </p:nvSpPr>
        <p:spPr>
          <a:xfrm>
            <a:off x="139909" y="1209318"/>
            <a:ext cx="34567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Ordination contrainte</a:t>
            </a:r>
          </a:p>
          <a:p>
            <a:endParaRPr lang="fr-BE" dirty="0"/>
          </a:p>
          <a:p>
            <a:r>
              <a:rPr lang="fr-BE" dirty="0"/>
              <a:t>Préserve la distance du X² entre les objets</a:t>
            </a:r>
          </a:p>
          <a:p>
            <a:endParaRPr lang="fr-BE" dirty="0"/>
          </a:p>
          <a:p>
            <a:r>
              <a:rPr lang="fr-BE" b="1" dirty="0"/>
              <a:t>Quand est-il pertinent d’utiliser la distance du X² ?</a:t>
            </a:r>
          </a:p>
          <a:p>
            <a:r>
              <a:rPr lang="fr-BE" dirty="0"/>
              <a:t>Dans un jeu de données avec </a:t>
            </a:r>
            <a:r>
              <a:rPr lang="fr-BE" u="sng" dirty="0"/>
              <a:t>des variables quantitatives positives et discontinues. </a:t>
            </a:r>
          </a:p>
          <a:p>
            <a:endParaRPr lang="fr-BE" u="sng" dirty="0"/>
          </a:p>
          <a:p>
            <a:r>
              <a:rPr lang="fr-BE" dirty="0"/>
              <a:t>Cette méthode est parfaite pour les variables représentant des </a:t>
            </a:r>
            <a:r>
              <a:rPr lang="fr-BE" u="sng" dirty="0"/>
              <a:t>dénombrements</a:t>
            </a:r>
            <a:r>
              <a:rPr lang="fr-BE" dirty="0"/>
              <a:t>.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DAF3E835-46F0-587F-CFD3-E00C1565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14" y="1416532"/>
            <a:ext cx="3399227" cy="3095232"/>
          </a:xfrm>
          <a:prstGeom prst="rect">
            <a:avLst/>
          </a:prstGeom>
        </p:spPr>
      </p:pic>
      <p:sp>
        <p:nvSpPr>
          <p:cNvPr id="34" name="Flèche : gauche 33">
            <a:extLst>
              <a:ext uri="{FF2B5EF4-FFF2-40B4-BE49-F238E27FC236}">
                <a16:creationId xmlns:a16="http://schemas.microsoft.com/office/drawing/2014/main" id="{C78AF6FD-D206-B161-B111-90BBD005029B}"/>
              </a:ext>
            </a:extLst>
          </p:cNvPr>
          <p:cNvSpPr/>
          <p:nvPr/>
        </p:nvSpPr>
        <p:spPr>
          <a:xfrm rot="10800000">
            <a:off x="7144133" y="2964148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A364D3-85DE-4845-5E62-0C46F8CC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49" y="1510387"/>
            <a:ext cx="2928011" cy="24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6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CA  </a:t>
            </a:r>
            <a:r>
              <a:rPr lang="fr-BE" sz="2000" dirty="0"/>
              <a:t>AFC = Analyse factorielle des correspondances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EA02624-CCEF-0F82-1FBC-391E963C0FA7}"/>
              </a:ext>
            </a:extLst>
          </p:cNvPr>
          <p:cNvSpPr txBox="1"/>
          <p:nvPr/>
        </p:nvSpPr>
        <p:spPr>
          <a:xfrm>
            <a:off x="139909" y="877353"/>
            <a:ext cx="734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Rappel : distance du X²</a:t>
            </a:r>
          </a:p>
          <a:p>
            <a:endParaRPr lang="fr-BE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59DF6A6B-C463-E2CE-47AC-9D3A5D0B5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5657"/>
              </p:ext>
            </p:extLst>
          </p:nvPr>
        </p:nvGraphicFramePr>
        <p:xfrm>
          <a:off x="2616409" y="1418909"/>
          <a:ext cx="667999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37">
                  <a:extLst>
                    <a:ext uri="{9D8B030D-6E8A-4147-A177-3AD203B41FA5}">
                      <a16:colId xmlns:a16="http://schemas.microsoft.com/office/drawing/2014/main" val="3225213458"/>
                    </a:ext>
                  </a:extLst>
                </a:gridCol>
                <a:gridCol w="854266">
                  <a:extLst>
                    <a:ext uri="{9D8B030D-6E8A-4147-A177-3AD203B41FA5}">
                      <a16:colId xmlns:a16="http://schemas.microsoft.com/office/drawing/2014/main" val="2829614359"/>
                    </a:ext>
                  </a:extLst>
                </a:gridCol>
                <a:gridCol w="965693">
                  <a:extLst>
                    <a:ext uri="{9D8B030D-6E8A-4147-A177-3AD203B41FA5}">
                      <a16:colId xmlns:a16="http://schemas.microsoft.com/office/drawing/2014/main" val="1549780787"/>
                    </a:ext>
                  </a:extLst>
                </a:gridCol>
                <a:gridCol w="826410">
                  <a:extLst>
                    <a:ext uri="{9D8B030D-6E8A-4147-A177-3AD203B41FA5}">
                      <a16:colId xmlns:a16="http://schemas.microsoft.com/office/drawing/2014/main" val="2713417544"/>
                    </a:ext>
                  </a:extLst>
                </a:gridCol>
                <a:gridCol w="826410">
                  <a:extLst>
                    <a:ext uri="{9D8B030D-6E8A-4147-A177-3AD203B41FA5}">
                      <a16:colId xmlns:a16="http://schemas.microsoft.com/office/drawing/2014/main" val="519651386"/>
                    </a:ext>
                  </a:extLst>
                </a:gridCol>
                <a:gridCol w="854266">
                  <a:extLst>
                    <a:ext uri="{9D8B030D-6E8A-4147-A177-3AD203B41FA5}">
                      <a16:colId xmlns:a16="http://schemas.microsoft.com/office/drawing/2014/main" val="4042114665"/>
                    </a:ext>
                  </a:extLst>
                </a:gridCol>
                <a:gridCol w="1467109">
                  <a:extLst>
                    <a:ext uri="{9D8B030D-6E8A-4147-A177-3AD203B41FA5}">
                      <a16:colId xmlns:a16="http://schemas.microsoft.com/office/drawing/2014/main" val="2731691830"/>
                    </a:ext>
                  </a:extLst>
                </a:gridCol>
              </a:tblGrid>
              <a:tr h="307311"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Sp</a:t>
                      </a:r>
                      <a:r>
                        <a:rPr lang="fr-BE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Sp</a:t>
                      </a:r>
                      <a:r>
                        <a:rPr lang="fr-BE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Sp</a:t>
                      </a:r>
                      <a:r>
                        <a:rPr lang="fr-BE" dirty="0"/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Sp</a:t>
                      </a:r>
                      <a:r>
                        <a:rPr lang="fr-BE" dirty="0"/>
                        <a:t> 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Somme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42868"/>
                  </a:ext>
                </a:extLst>
              </a:tr>
              <a:tr h="307311">
                <a:tc>
                  <a:txBody>
                    <a:bodyPr/>
                    <a:lstStyle/>
                    <a:p>
                      <a:pPr algn="ctr"/>
                      <a:r>
                        <a:rPr lang="fr-B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n1j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Somme Site1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21496"/>
                  </a:ext>
                </a:extLst>
              </a:tr>
              <a:tr h="307311">
                <a:tc>
                  <a:txBody>
                    <a:bodyPr/>
                    <a:lstStyle/>
                    <a:p>
                      <a:pPr algn="ctr"/>
                      <a:r>
                        <a:rPr lang="fr-B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n2j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Somme Site2</a:t>
                      </a:r>
                    </a:p>
                    <a:p>
                      <a:pPr algn="ctr"/>
                      <a:endParaRPr lang="fr-BE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8540"/>
                  </a:ext>
                </a:extLst>
              </a:tr>
              <a:tr h="307311">
                <a:tc>
                  <a:txBody>
                    <a:bodyPr/>
                    <a:lstStyle/>
                    <a:p>
                      <a:pPr algn="ctr"/>
                      <a:r>
                        <a:rPr lang="fr-B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 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n3j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Somme Site3</a:t>
                      </a:r>
                    </a:p>
                    <a:p>
                      <a:pPr algn="ctr"/>
                      <a:endParaRPr lang="fr-BE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850509"/>
                  </a:ext>
                </a:extLst>
              </a:tr>
              <a:tr h="274743">
                <a:tc>
                  <a:txBody>
                    <a:bodyPr/>
                    <a:lstStyle/>
                    <a:p>
                      <a:pPr algn="ctr"/>
                      <a:r>
                        <a:rPr lang="fr-B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…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542959"/>
                  </a:ext>
                </a:extLst>
              </a:tr>
              <a:tr h="274743">
                <a:tc>
                  <a:txBody>
                    <a:bodyPr/>
                    <a:lstStyle/>
                    <a:p>
                      <a:pPr algn="ctr"/>
                      <a:r>
                        <a:rPr lang="fr-B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 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nij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Somme Site4</a:t>
                      </a:r>
                    </a:p>
                    <a:p>
                      <a:pPr algn="ctr"/>
                      <a:endParaRPr lang="fr-BE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56026"/>
                  </a:ext>
                </a:extLst>
              </a:tr>
              <a:tr h="768277">
                <a:tc>
                  <a:txBody>
                    <a:bodyPr/>
                    <a:lstStyle/>
                    <a:p>
                      <a:pPr algn="ctr"/>
                      <a:r>
                        <a:rPr lang="fr-B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Somme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Somme sp1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Somme sp2</a:t>
                      </a:r>
                    </a:p>
                    <a:p>
                      <a:pPr algn="ctr"/>
                      <a:endParaRPr lang="fr-BE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Somme sp3</a:t>
                      </a:r>
                    </a:p>
                    <a:p>
                      <a:pPr algn="ctr"/>
                      <a:endParaRPr lang="fr-BE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600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Somme </a:t>
                      </a:r>
                      <a:r>
                        <a:rPr lang="fr-BE" sz="1600" dirty="0" err="1"/>
                        <a:t>spj</a:t>
                      </a:r>
                      <a:endParaRPr lang="fr-BE" sz="1600" dirty="0"/>
                    </a:p>
                    <a:p>
                      <a:pPr algn="ctr"/>
                      <a:endParaRPr lang="fr-BE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400" b="1" dirty="0"/>
                        <a:t>Total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530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21A335B3-B3D8-95F1-69A8-49507F81A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90" y="5439091"/>
            <a:ext cx="8831355" cy="8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CA  </a:t>
            </a:r>
            <a:r>
              <a:rPr lang="fr-BE" sz="2000" dirty="0"/>
              <a:t>AFC = Analyse factorielle des correspondances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EA02624-CCEF-0F82-1FBC-391E963C0FA7}"/>
              </a:ext>
            </a:extLst>
          </p:cNvPr>
          <p:cNvSpPr txBox="1"/>
          <p:nvPr/>
        </p:nvSpPr>
        <p:spPr>
          <a:xfrm>
            <a:off x="139909" y="877353"/>
            <a:ext cx="885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La CA peut être vue comme une ordination appliquée à deux variables qualitatives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B7462D-10B2-A8E2-7289-417892E0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4" y="1871499"/>
            <a:ext cx="4606682" cy="3838901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F56990F6-C137-9A18-1718-36CBB4403690}"/>
              </a:ext>
            </a:extLst>
          </p:cNvPr>
          <p:cNvGrpSpPr/>
          <p:nvPr/>
        </p:nvGrpSpPr>
        <p:grpSpPr>
          <a:xfrm>
            <a:off x="5874445" y="2287526"/>
            <a:ext cx="6393755" cy="3203799"/>
            <a:chOff x="5036245" y="2258951"/>
            <a:chExt cx="6393755" cy="320379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C22BEF2-2DBF-7C86-2635-05F0DF2D4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586"/>
            <a:stretch/>
          </p:blipFill>
          <p:spPr>
            <a:xfrm>
              <a:off x="5036245" y="3219450"/>
              <a:ext cx="6393755" cy="22433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2A558266-311E-FC88-7B18-8BE90C41F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144" b="68001"/>
            <a:stretch/>
          </p:blipFill>
          <p:spPr>
            <a:xfrm rot="3927969">
              <a:off x="10250267" y="2297302"/>
              <a:ext cx="1010563" cy="933862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B1D407A-142D-FC6D-AA8D-394E1A863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368" r="84954" b="9925"/>
            <a:stretch/>
          </p:blipFill>
          <p:spPr>
            <a:xfrm>
              <a:off x="9754138" y="2328383"/>
              <a:ext cx="693102" cy="871701"/>
            </a:xfrm>
            <a:prstGeom prst="rect">
              <a:avLst/>
            </a:prstGeom>
          </p:spPr>
        </p:pic>
      </p:grp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86C8F90B-8E05-30A3-939D-26C833611F2A}"/>
              </a:ext>
            </a:extLst>
          </p:cNvPr>
          <p:cNvSpPr/>
          <p:nvPr/>
        </p:nvSpPr>
        <p:spPr>
          <a:xfrm rot="10800000">
            <a:off x="4987094" y="4369675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235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MCA  </a:t>
            </a:r>
            <a:r>
              <a:rPr lang="fr-BE" sz="2000" dirty="0"/>
              <a:t>ACM = Analyse des correspondances multiples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EA02624-CCEF-0F82-1FBC-391E963C0FA7}"/>
              </a:ext>
            </a:extLst>
          </p:cNvPr>
          <p:cNvSpPr txBox="1"/>
          <p:nvPr/>
        </p:nvSpPr>
        <p:spPr>
          <a:xfrm>
            <a:off x="171805" y="1209318"/>
            <a:ext cx="345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Ordination contrainte</a:t>
            </a:r>
          </a:p>
          <a:p>
            <a:endParaRPr lang="fr-BE" dirty="0"/>
          </a:p>
          <a:p>
            <a:r>
              <a:rPr lang="fr-BE" dirty="0"/>
              <a:t>Extension de la PCA à des variables qualitatives, extension de la CA à plus de deux variables qualitatives.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DAF3E835-46F0-587F-CFD3-E00C1565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14" y="1416532"/>
            <a:ext cx="3399227" cy="3095232"/>
          </a:xfrm>
          <a:prstGeom prst="rect">
            <a:avLst/>
          </a:prstGeom>
        </p:spPr>
      </p:pic>
      <p:sp>
        <p:nvSpPr>
          <p:cNvPr id="34" name="Flèche : gauche 33">
            <a:extLst>
              <a:ext uri="{FF2B5EF4-FFF2-40B4-BE49-F238E27FC236}">
                <a16:creationId xmlns:a16="http://schemas.microsoft.com/office/drawing/2014/main" id="{C78AF6FD-D206-B161-B111-90BBD005029B}"/>
              </a:ext>
            </a:extLst>
          </p:cNvPr>
          <p:cNvSpPr/>
          <p:nvPr/>
        </p:nvSpPr>
        <p:spPr>
          <a:xfrm rot="10800000">
            <a:off x="7144133" y="2964148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A364D3-85DE-4845-5E62-0C46F8CC8C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279"/>
          <a:stretch/>
        </p:blipFill>
        <p:spPr>
          <a:xfrm>
            <a:off x="4081249" y="2590800"/>
            <a:ext cx="2928011" cy="13595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BC80AAD-064B-3825-10E6-C37B8321EBA3}"/>
              </a:ext>
            </a:extLst>
          </p:cNvPr>
          <p:cNvSpPr txBox="1"/>
          <p:nvPr/>
        </p:nvSpPr>
        <p:spPr>
          <a:xfrm>
            <a:off x="4795523" y="1943809"/>
            <a:ext cx="14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Type de site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6EB602C-C79B-E121-46AD-934AB275B39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03163" y="2313141"/>
            <a:ext cx="373297" cy="363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6A3C836-8099-8BD7-E911-92397CA535AC}"/>
              </a:ext>
            </a:extLst>
          </p:cNvPr>
          <p:cNvSpPr txBox="1"/>
          <p:nvPr/>
        </p:nvSpPr>
        <p:spPr>
          <a:xfrm>
            <a:off x="5956343" y="1209318"/>
            <a:ext cx="118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Catégorie de terrain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2018729-14B3-6455-CBC8-79B58B00C02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05550" y="1855649"/>
            <a:ext cx="244688" cy="82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F756C7B-DD50-7401-B2B8-B816BDCA59EF}"/>
              </a:ext>
            </a:extLst>
          </p:cNvPr>
          <p:cNvSpPr txBox="1"/>
          <p:nvPr/>
        </p:nvSpPr>
        <p:spPr>
          <a:xfrm>
            <a:off x="6979328" y="166747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Mode de gestion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2F4E246-7D4A-2A0F-03CF-2C3D4EA89139}"/>
              </a:ext>
            </a:extLst>
          </p:cNvPr>
          <p:cNvCxnSpPr>
            <a:cxnSpLocks/>
          </p:cNvCxnSpPr>
          <p:nvPr/>
        </p:nvCxnSpPr>
        <p:spPr>
          <a:xfrm flipH="1">
            <a:off x="6637876" y="2224978"/>
            <a:ext cx="391455" cy="451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1762AFF9-A132-912E-1D78-B0A09DE8B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22492"/>
              </p:ext>
            </p:extLst>
          </p:nvPr>
        </p:nvGraphicFramePr>
        <p:xfrm>
          <a:off x="583609" y="4772382"/>
          <a:ext cx="379789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964">
                  <a:extLst>
                    <a:ext uri="{9D8B030D-6E8A-4147-A177-3AD203B41FA5}">
                      <a16:colId xmlns:a16="http://schemas.microsoft.com/office/drawing/2014/main" val="3416496194"/>
                    </a:ext>
                  </a:extLst>
                </a:gridCol>
                <a:gridCol w="1265964">
                  <a:extLst>
                    <a:ext uri="{9D8B030D-6E8A-4147-A177-3AD203B41FA5}">
                      <a16:colId xmlns:a16="http://schemas.microsoft.com/office/drawing/2014/main" val="399810586"/>
                    </a:ext>
                  </a:extLst>
                </a:gridCol>
                <a:gridCol w="1265964">
                  <a:extLst>
                    <a:ext uri="{9D8B030D-6E8A-4147-A177-3AD203B41FA5}">
                      <a16:colId xmlns:a16="http://schemas.microsoft.com/office/drawing/2014/main" val="386449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Type 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Catégorie de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Mode de gestion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Parc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Humide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Intensif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Réserve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Forêt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Extensif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85404"/>
                  </a:ext>
                </a:extLst>
              </a:tr>
            </a:tbl>
          </a:graphicData>
        </a:graphic>
      </p:graphicFrame>
      <p:graphicFrame>
        <p:nvGraphicFramePr>
          <p:cNvPr id="22" name="Tableau 18">
            <a:extLst>
              <a:ext uri="{FF2B5EF4-FFF2-40B4-BE49-F238E27FC236}">
                <a16:creationId xmlns:a16="http://schemas.microsoft.com/office/drawing/2014/main" id="{8318D73F-33DD-6F03-A3D4-5AC19CE6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58595"/>
              </p:ext>
            </p:extLst>
          </p:nvPr>
        </p:nvGraphicFramePr>
        <p:xfrm>
          <a:off x="5503162" y="4772382"/>
          <a:ext cx="5612510" cy="123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502">
                  <a:extLst>
                    <a:ext uri="{9D8B030D-6E8A-4147-A177-3AD203B41FA5}">
                      <a16:colId xmlns:a16="http://schemas.microsoft.com/office/drawing/2014/main" val="3416496194"/>
                    </a:ext>
                  </a:extLst>
                </a:gridCol>
                <a:gridCol w="1122502">
                  <a:extLst>
                    <a:ext uri="{9D8B030D-6E8A-4147-A177-3AD203B41FA5}">
                      <a16:colId xmlns:a16="http://schemas.microsoft.com/office/drawing/2014/main" val="2887606267"/>
                    </a:ext>
                  </a:extLst>
                </a:gridCol>
                <a:gridCol w="1122502">
                  <a:extLst>
                    <a:ext uri="{9D8B030D-6E8A-4147-A177-3AD203B41FA5}">
                      <a16:colId xmlns:a16="http://schemas.microsoft.com/office/drawing/2014/main" val="1894109839"/>
                    </a:ext>
                  </a:extLst>
                </a:gridCol>
                <a:gridCol w="1122502">
                  <a:extLst>
                    <a:ext uri="{9D8B030D-6E8A-4147-A177-3AD203B41FA5}">
                      <a16:colId xmlns:a16="http://schemas.microsoft.com/office/drawing/2014/main" val="1302040685"/>
                    </a:ext>
                  </a:extLst>
                </a:gridCol>
                <a:gridCol w="1122502">
                  <a:extLst>
                    <a:ext uri="{9D8B030D-6E8A-4147-A177-3AD203B41FA5}">
                      <a16:colId xmlns:a16="http://schemas.microsoft.com/office/drawing/2014/main" val="169182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Parc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Réserve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Forêt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Humide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etc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65870"/>
                  </a:ext>
                </a:extLst>
              </a:tr>
              <a:tr h="493038">
                <a:tc>
                  <a:txBody>
                    <a:bodyPr/>
                    <a:lstStyle/>
                    <a:p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2914"/>
                  </a:ext>
                </a:extLst>
              </a:tr>
            </a:tbl>
          </a:graphicData>
        </a:graphic>
      </p:graphicFrame>
      <p:sp>
        <p:nvSpPr>
          <p:cNvPr id="23" name="Flèche : gauche 22">
            <a:extLst>
              <a:ext uri="{FF2B5EF4-FFF2-40B4-BE49-F238E27FC236}">
                <a16:creationId xmlns:a16="http://schemas.microsoft.com/office/drawing/2014/main" id="{2BF09581-AAA6-C042-CD01-7B0C8C296B03}"/>
              </a:ext>
            </a:extLst>
          </p:cNvPr>
          <p:cNvSpPr/>
          <p:nvPr/>
        </p:nvSpPr>
        <p:spPr>
          <a:xfrm rot="10800000">
            <a:off x="4593590" y="5125217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9D6806-1B0D-02D0-22FE-164EBA623D78}"/>
              </a:ext>
            </a:extLst>
          </p:cNvPr>
          <p:cNvSpPr txBox="1"/>
          <p:nvPr/>
        </p:nvSpPr>
        <p:spPr>
          <a:xfrm>
            <a:off x="564559" y="4247554"/>
            <a:ext cx="345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Astuce utilisée : </a:t>
            </a:r>
            <a:r>
              <a:rPr lang="fr-BE" dirty="0"/>
              <a:t>variables binaires</a:t>
            </a:r>
          </a:p>
        </p:txBody>
      </p:sp>
    </p:spTree>
    <p:extLst>
      <p:ext uri="{BB962C8B-B14F-4D97-AF65-F5344CB8AC3E}">
        <p14:creationId xmlns:p14="http://schemas.microsoft.com/office/powerpoint/2010/main" val="132286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C8F324EA-403D-1CAE-E3A6-6D0487E3F13E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Ordination de </a:t>
            </a:r>
            <a:r>
              <a:rPr lang="fr-BE" sz="2800" dirty="0" err="1"/>
              <a:t>Hillsmith</a:t>
            </a:r>
            <a:endParaRPr lang="fr-BE" sz="20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9D47FC-5918-C808-A8AB-991B640F16D0}"/>
              </a:ext>
            </a:extLst>
          </p:cNvPr>
          <p:cNvSpPr txBox="1"/>
          <p:nvPr/>
        </p:nvSpPr>
        <p:spPr>
          <a:xfrm>
            <a:off x="139908" y="942618"/>
            <a:ext cx="803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Ordination contrainte</a:t>
            </a:r>
          </a:p>
          <a:p>
            <a:endParaRPr lang="fr-BE" dirty="0"/>
          </a:p>
          <a:p>
            <a:r>
              <a:rPr lang="fr-BE" dirty="0"/>
              <a:t>Extension de la PCA à un mélange de variables quantitatives et qualitatives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8011EFF-74E2-5118-A39A-C1887B83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42" y="2237170"/>
            <a:ext cx="5364058" cy="36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444A9D13-E4CC-5F71-FA2A-B05E1C5ACC75}"/>
              </a:ext>
            </a:extLst>
          </p:cNvPr>
          <p:cNvSpPr txBox="1"/>
          <p:nvPr/>
        </p:nvSpPr>
        <p:spPr>
          <a:xfrm>
            <a:off x="273258" y="352068"/>
            <a:ext cx="8261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Vous détestez la distance euclidienne ?</a:t>
            </a:r>
          </a:p>
          <a:p>
            <a:r>
              <a:rPr lang="fr-BE" dirty="0"/>
              <a:t>La distance du X² vous répugne ?</a:t>
            </a:r>
          </a:p>
          <a:p>
            <a:endParaRPr lang="fr-BE" dirty="0"/>
          </a:p>
          <a:p>
            <a:r>
              <a:rPr lang="fr-BE" dirty="0"/>
              <a:t>…vous n’avez d’yeux que pour la dissimilarité de Bray-Curtis ?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9E2633-8F31-D845-DBBF-6A9A6FEA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9" y="1661379"/>
            <a:ext cx="7661066" cy="14919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7340C5-C192-E155-C6E7-50BA65C5A154}"/>
              </a:ext>
            </a:extLst>
          </p:cNvPr>
          <p:cNvSpPr txBox="1"/>
          <p:nvPr/>
        </p:nvSpPr>
        <p:spPr>
          <a:xfrm>
            <a:off x="8401050" y="1397675"/>
            <a:ext cx="2847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niA</a:t>
            </a:r>
            <a:r>
              <a:rPr lang="fr-BE" dirty="0"/>
              <a:t> et </a:t>
            </a:r>
            <a:r>
              <a:rPr lang="fr-BE" dirty="0" err="1"/>
              <a:t>niB</a:t>
            </a:r>
            <a:r>
              <a:rPr lang="fr-BE" dirty="0"/>
              <a:t> correspondent respectivement à l’abondance de l’espèce i aux sites A et B, et q est le nombre total d’espèces observées dans l’ensemble des sites.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CA92D1-F4EB-CC79-029D-5C469E331669}"/>
              </a:ext>
            </a:extLst>
          </p:cNvPr>
          <p:cNvSpPr txBox="1"/>
          <p:nvPr/>
        </p:nvSpPr>
        <p:spPr>
          <a:xfrm>
            <a:off x="273258" y="3537982"/>
            <a:ext cx="8261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  <a:p>
            <a:endParaRPr lang="fr-BE" dirty="0"/>
          </a:p>
          <a:p>
            <a:r>
              <a:rPr lang="fr-BE" dirty="0"/>
              <a:t> Mais aucune ordination ne vous permet de la conserver !</a:t>
            </a:r>
          </a:p>
          <a:p>
            <a:endParaRPr lang="fr-BE" dirty="0"/>
          </a:p>
          <a:p>
            <a:r>
              <a:rPr lang="fr-BE" dirty="0"/>
              <a:t>A moins que…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252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9DE0BE4-E93D-BFB0-A9E4-86D4128A8C50}"/>
              </a:ext>
            </a:extLst>
          </p:cNvPr>
          <p:cNvSpPr txBox="1"/>
          <p:nvPr/>
        </p:nvSpPr>
        <p:spPr>
          <a:xfrm>
            <a:off x="321277" y="288324"/>
            <a:ext cx="633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/>
              <a:t>SOMMAIRE</a:t>
            </a:r>
            <a:br>
              <a:rPr lang="fr-BE" b="1" dirty="0"/>
            </a:br>
            <a:endParaRPr lang="fr-BE" b="1" dirty="0"/>
          </a:p>
          <a:p>
            <a:r>
              <a:rPr lang="fr-BE" b="1" dirty="0"/>
              <a:t>PARTIE I</a:t>
            </a:r>
          </a:p>
          <a:p>
            <a:pPr marL="400050" indent="-400050">
              <a:buFont typeface="+mj-lt"/>
              <a:buAutoNum type="romanUcPeriod"/>
            </a:pPr>
            <a:r>
              <a:rPr lang="fr-BE" dirty="0"/>
              <a:t>Ordination, késako ?</a:t>
            </a:r>
          </a:p>
          <a:p>
            <a:pPr marL="400050" indent="-400050">
              <a:buFont typeface="+mj-lt"/>
              <a:buAutoNum type="romanUcPeriod"/>
            </a:pPr>
            <a:r>
              <a:rPr lang="fr-BE" dirty="0"/>
              <a:t>Deux types d’ordination : non contraintes et canoniques</a:t>
            </a:r>
          </a:p>
          <a:p>
            <a:pPr marL="400050" indent="-400050">
              <a:buFont typeface="+mj-lt"/>
              <a:buAutoNum type="romanUcPeriod"/>
            </a:pPr>
            <a:r>
              <a:rPr lang="fr-BE" dirty="0"/>
              <a:t>Ordinations contraintes</a:t>
            </a:r>
          </a:p>
          <a:p>
            <a:pPr marL="857250" lvl="1" indent="-400050">
              <a:buFont typeface="+mj-lt"/>
              <a:buAutoNum type="arabicPeriod"/>
            </a:pPr>
            <a:r>
              <a:rPr lang="fr-BE" dirty="0"/>
              <a:t>PCA</a:t>
            </a:r>
          </a:p>
          <a:p>
            <a:pPr marL="857250" lvl="1" indent="-400050">
              <a:buFont typeface="+mj-lt"/>
              <a:buAutoNum type="arabicPeriod"/>
            </a:pPr>
            <a:r>
              <a:rPr lang="fr-BE" dirty="0"/>
              <a:t>CA</a:t>
            </a:r>
          </a:p>
          <a:p>
            <a:pPr marL="857250" lvl="1" indent="-400050">
              <a:buFont typeface="+mj-lt"/>
              <a:buAutoNum type="arabicPeriod"/>
            </a:pPr>
            <a:r>
              <a:rPr lang="fr-BE" dirty="0"/>
              <a:t>MCA</a:t>
            </a:r>
          </a:p>
          <a:p>
            <a:pPr marL="857250" lvl="1" indent="-400050">
              <a:buFont typeface="+mj-lt"/>
              <a:buAutoNum type="arabicPeriod"/>
            </a:pPr>
            <a:r>
              <a:rPr lang="fr-BE" dirty="0" err="1"/>
              <a:t>Hillsmith</a:t>
            </a:r>
            <a:endParaRPr lang="fr-BE" dirty="0"/>
          </a:p>
          <a:p>
            <a:pPr marL="857250" lvl="1" indent="-400050">
              <a:buFont typeface="+mj-lt"/>
              <a:buAutoNum type="arabicPeriod"/>
            </a:pPr>
            <a:r>
              <a:rPr lang="fr-BE" dirty="0" err="1"/>
              <a:t>PCoA</a:t>
            </a:r>
            <a:endParaRPr lang="fr-BE" dirty="0"/>
          </a:p>
          <a:p>
            <a:pPr marL="857250" lvl="1" indent="-400050">
              <a:buFont typeface="+mj-lt"/>
              <a:buAutoNum type="arabicPeriod"/>
            </a:pPr>
            <a:r>
              <a:rPr lang="fr-BE" dirty="0"/>
              <a:t>NMDS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A48853-B828-4A19-3282-4C1D53375226}"/>
              </a:ext>
            </a:extLst>
          </p:cNvPr>
          <p:cNvSpPr txBox="1"/>
          <p:nvPr/>
        </p:nvSpPr>
        <p:spPr>
          <a:xfrm>
            <a:off x="321277" y="3593499"/>
            <a:ext cx="633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b="1" dirty="0"/>
            </a:br>
            <a:r>
              <a:rPr lang="fr-BE" b="1" dirty="0"/>
              <a:t>PARTIE II</a:t>
            </a:r>
          </a:p>
          <a:p>
            <a:pPr marL="400050" indent="-400050">
              <a:buAutoNum type="romanUcPeriod" startAt="5"/>
            </a:pPr>
            <a:r>
              <a:rPr lang="fr-BE" dirty="0"/>
              <a:t>Ordinations canoniques</a:t>
            </a:r>
          </a:p>
          <a:p>
            <a:pPr marL="800100" lvl="1" indent="-342900">
              <a:buAutoNum type="arabicPeriod"/>
            </a:pPr>
            <a:r>
              <a:rPr lang="fr-BE" dirty="0"/>
              <a:t>RDA</a:t>
            </a:r>
          </a:p>
          <a:p>
            <a:pPr marL="800100" lvl="1" indent="-342900">
              <a:buAutoNum type="arabicPeriod"/>
            </a:pPr>
            <a:r>
              <a:rPr lang="fr-BE" dirty="0"/>
              <a:t>CCA</a:t>
            </a:r>
          </a:p>
          <a:p>
            <a:pPr marL="800100" lvl="1" indent="-342900">
              <a:buAutoNum type="arabicPeriod"/>
            </a:pPr>
            <a:r>
              <a:rPr lang="fr-BE" dirty="0"/>
              <a:t>LDA</a:t>
            </a:r>
          </a:p>
          <a:p>
            <a:pPr marL="400050" indent="-400050">
              <a:buAutoNum type="romanUcPeriod" startAt="5"/>
            </a:pPr>
            <a:r>
              <a:rPr lang="fr-BE" dirty="0"/>
              <a:t>Analyse RLQ</a:t>
            </a:r>
          </a:p>
          <a:p>
            <a:pPr marL="400050" indent="-400050">
              <a:buAutoNum type="romanUcPeriod" startAt="5"/>
            </a:pPr>
            <a:r>
              <a:rPr lang="fr-BE" dirty="0"/>
              <a:t>Analyse du quatrième coin</a:t>
            </a:r>
          </a:p>
        </p:txBody>
      </p:sp>
    </p:spTree>
    <p:extLst>
      <p:ext uri="{BB962C8B-B14F-4D97-AF65-F5344CB8AC3E}">
        <p14:creationId xmlns:p14="http://schemas.microsoft.com/office/powerpoint/2010/main" val="398298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CD399B2-F807-FB7D-5E52-7CE7C9F4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94" y="2614449"/>
            <a:ext cx="4606682" cy="3838901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93FE333-EDA5-88F0-029C-5EF76AC7A0C7}"/>
              </a:ext>
            </a:extLst>
          </p:cNvPr>
          <p:cNvGrpSpPr/>
          <p:nvPr/>
        </p:nvGrpSpPr>
        <p:grpSpPr>
          <a:xfrm>
            <a:off x="7482820" y="2781301"/>
            <a:ext cx="4606682" cy="3672049"/>
            <a:chOff x="6096000" y="1676400"/>
            <a:chExt cx="4606682" cy="367204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ADC4982-B45A-0B12-1B71-793F19590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384"/>
            <a:stretch/>
          </p:blipFill>
          <p:spPr>
            <a:xfrm>
              <a:off x="6096000" y="2752725"/>
              <a:ext cx="4606682" cy="2595724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D4B94A5-9688-30AB-D7F8-3852F5112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143" r="87801" b="7820"/>
            <a:stretch/>
          </p:blipFill>
          <p:spPr>
            <a:xfrm>
              <a:off x="9363075" y="1676400"/>
              <a:ext cx="561975" cy="1076325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091D15-0DDA-10CF-656C-5E390AE8602D}"/>
              </a:ext>
            </a:extLst>
          </p:cNvPr>
          <p:cNvSpPr txBox="1"/>
          <p:nvPr/>
        </p:nvSpPr>
        <p:spPr>
          <a:xfrm>
            <a:off x="5906597" y="3857625"/>
            <a:ext cx="219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Nombre d’abeilles de l’espèce j au site i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3981804-34BE-1A5F-09E1-28E197CDCF9B}"/>
              </a:ext>
            </a:extLst>
          </p:cNvPr>
          <p:cNvCxnSpPr>
            <a:cxnSpLocks/>
          </p:cNvCxnSpPr>
          <p:nvPr/>
        </p:nvCxnSpPr>
        <p:spPr>
          <a:xfrm flipH="1">
            <a:off x="5590037" y="4563845"/>
            <a:ext cx="763138" cy="591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EA71209-CC59-40B2-9C89-3F34E45F3979}"/>
              </a:ext>
            </a:extLst>
          </p:cNvPr>
          <p:cNvSpPr txBox="1"/>
          <p:nvPr/>
        </p:nvSpPr>
        <p:spPr>
          <a:xfrm>
            <a:off x="7858810" y="2771777"/>
            <a:ext cx="219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Distance de Bray-Curtis (ou autre) entre les Sites 1 et 2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F786A36-B853-F108-222D-F6FD3DC2D30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58399" y="3695107"/>
            <a:ext cx="1238320" cy="146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A8C14B56-075D-1FFB-02DF-7068D619CCB9}"/>
              </a:ext>
            </a:extLst>
          </p:cNvPr>
          <p:cNvSpPr/>
          <p:nvPr/>
        </p:nvSpPr>
        <p:spPr>
          <a:xfrm rot="10800000">
            <a:off x="6411243" y="5297773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94B0E3-17DB-311C-1023-4D42E973E7CC}"/>
              </a:ext>
            </a:extLst>
          </p:cNvPr>
          <p:cNvSpPr txBox="1"/>
          <p:nvPr/>
        </p:nvSpPr>
        <p:spPr>
          <a:xfrm>
            <a:off x="264761" y="853065"/>
            <a:ext cx="3659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Ordination contrainte</a:t>
            </a:r>
          </a:p>
          <a:p>
            <a:endParaRPr lang="fr-BE" dirty="0"/>
          </a:p>
          <a:p>
            <a:r>
              <a:rPr lang="fr-BE" dirty="0"/>
              <a:t>Préserve la distance fournie au programme</a:t>
            </a:r>
          </a:p>
          <a:p>
            <a:endParaRPr lang="fr-BE" dirty="0"/>
          </a:p>
          <a:p>
            <a:r>
              <a:rPr lang="fr-BE" dirty="0"/>
              <a:t>Toujours basée sur la décomposition en vecteurs propres et valeurs propres</a:t>
            </a:r>
          </a:p>
          <a:p>
            <a:endParaRPr lang="fr-BE" dirty="0"/>
          </a:p>
          <a:p>
            <a:r>
              <a:rPr lang="fr-BE" dirty="0"/>
              <a:t>Des indices de dissimilarité non euclidiens peuvent produire des </a:t>
            </a:r>
            <a:r>
              <a:rPr lang="fr-BE" b="1" dirty="0" err="1"/>
              <a:t>eigenvalues</a:t>
            </a:r>
            <a:r>
              <a:rPr lang="fr-BE" b="1" dirty="0"/>
              <a:t> négatives</a:t>
            </a:r>
            <a:r>
              <a:rPr lang="fr-BE" dirty="0"/>
              <a:t> !</a:t>
            </a:r>
          </a:p>
          <a:p>
            <a:endParaRPr lang="fr-B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139909" y="185329"/>
            <a:ext cx="1124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PCoA</a:t>
            </a:r>
            <a:r>
              <a:rPr lang="fr-BE" sz="2800" dirty="0"/>
              <a:t> = MDS  </a:t>
            </a:r>
            <a:r>
              <a:rPr lang="fr-BE" sz="2000" dirty="0"/>
              <a:t>Analyse en Coordonnées Principales = Positionnement multidimensionnel métrique</a:t>
            </a:r>
          </a:p>
        </p:txBody>
      </p:sp>
    </p:spTree>
    <p:extLst>
      <p:ext uri="{BB962C8B-B14F-4D97-AF65-F5344CB8AC3E}">
        <p14:creationId xmlns:p14="http://schemas.microsoft.com/office/powerpoint/2010/main" val="103828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E2E445C0-CF69-A5F7-24F4-7CB8DA4AB8E2}"/>
              </a:ext>
            </a:extLst>
          </p:cNvPr>
          <p:cNvGrpSpPr/>
          <p:nvPr/>
        </p:nvGrpSpPr>
        <p:grpSpPr>
          <a:xfrm>
            <a:off x="8048625" y="3033187"/>
            <a:ext cx="2619489" cy="2386739"/>
            <a:chOff x="7532263" y="335559"/>
            <a:chExt cx="2619489" cy="2386739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6DBA427-DE55-F082-26FB-BB566D90C6A9}"/>
                </a:ext>
              </a:extLst>
            </p:cNvPr>
            <p:cNvGrpSpPr/>
            <p:nvPr/>
          </p:nvGrpSpPr>
          <p:grpSpPr>
            <a:xfrm>
              <a:off x="7532263" y="335559"/>
              <a:ext cx="2254156" cy="2386739"/>
              <a:chOff x="7532263" y="335559"/>
              <a:chExt cx="2254156" cy="2386739"/>
            </a:xfrm>
          </p:grpSpPr>
          <p:pic>
            <p:nvPicPr>
              <p:cNvPr id="23" name="Picture 2" descr="83,681 Brain Icon Stock Photos, Pictures &amp; Royalty-Free Images - iStock">
                <a:extLst>
                  <a:ext uri="{FF2B5EF4-FFF2-40B4-BE49-F238E27FC236}">
                    <a16:creationId xmlns:a16="http://schemas.microsoft.com/office/drawing/2014/main" id="{64295FB0-112B-9AA0-C58F-3B51C46CD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2263" y="468142"/>
                <a:ext cx="2254156" cy="2254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Bulle narrative : ronde 23">
                <a:extLst>
                  <a:ext uri="{FF2B5EF4-FFF2-40B4-BE49-F238E27FC236}">
                    <a16:creationId xmlns:a16="http://schemas.microsoft.com/office/drawing/2014/main" id="{492A1040-AEC9-0ED7-00ED-D61650C11B59}"/>
                  </a:ext>
                </a:extLst>
              </p:cNvPr>
              <p:cNvSpPr/>
              <p:nvPr/>
            </p:nvSpPr>
            <p:spPr>
              <a:xfrm>
                <a:off x="8686270" y="335559"/>
                <a:ext cx="1100149" cy="695561"/>
              </a:xfrm>
              <a:prstGeom prst="wedgeEllipse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596D34A-3AE1-EC33-6C5A-67B87A2CC6C6}"/>
                </a:ext>
              </a:extLst>
            </p:cNvPr>
            <p:cNvSpPr txBox="1"/>
            <p:nvPr/>
          </p:nvSpPr>
          <p:spPr>
            <a:xfrm>
              <a:off x="8285671" y="453485"/>
              <a:ext cx="186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E̸̡̹͙̫͍͉̱̺̜̳̱͙̿̓̄͒͊̊̏̕̕r̷̨̩̻̪͔͙̈͆̐͆̏͂̃̎̂͑͗͐̇͜͝͠r̶̨̧̡̟̘̪̰̣͎̝͍̣̤̗͆̀̃̀̐̈̏̄͝ờ̶͓̀͋̈̇̚r̷̭̘͇̘͕̙͕̰͋̍̑͋̿̃͌̋͆̽͗͝͝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1594B0E3-17DB-311C-1023-4D42E973E7CC}"/>
              </a:ext>
            </a:extLst>
          </p:cNvPr>
          <p:cNvSpPr txBox="1"/>
          <p:nvPr/>
        </p:nvSpPr>
        <p:spPr>
          <a:xfrm>
            <a:off x="274287" y="1034040"/>
            <a:ext cx="63741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Des indices de dissimilarité non euclidiens peuvent produire des </a:t>
            </a:r>
            <a:r>
              <a:rPr lang="fr-BE" b="1" dirty="0" err="1"/>
              <a:t>eigenvalues</a:t>
            </a:r>
            <a:r>
              <a:rPr lang="fr-BE" b="1" dirty="0"/>
              <a:t> négatives</a:t>
            </a:r>
            <a:r>
              <a:rPr lang="fr-BE" dirty="0"/>
              <a:t> !</a:t>
            </a:r>
          </a:p>
          <a:p>
            <a:endParaRPr lang="fr-BE" dirty="0"/>
          </a:p>
          <a:p>
            <a:r>
              <a:rPr lang="fr-BE" dirty="0"/>
              <a:t>Problématique si en valeur absolue, les </a:t>
            </a:r>
            <a:r>
              <a:rPr lang="fr-BE" dirty="0" err="1"/>
              <a:t>eigenvalues</a:t>
            </a:r>
            <a:r>
              <a:rPr lang="fr-BE" dirty="0"/>
              <a:t> négatives sont comparables aux </a:t>
            </a:r>
            <a:r>
              <a:rPr lang="fr-BE" dirty="0" err="1"/>
              <a:t>eigenvalues</a:t>
            </a:r>
            <a:r>
              <a:rPr lang="fr-BE" dirty="0"/>
              <a:t> positives</a:t>
            </a:r>
          </a:p>
          <a:p>
            <a:endParaRPr lang="fr-BE" b="1" dirty="0"/>
          </a:p>
          <a:p>
            <a:r>
              <a:rPr lang="fr-BE" b="1" dirty="0"/>
              <a:t>Indices euclidiens bien connus :</a:t>
            </a:r>
          </a:p>
          <a:p>
            <a:endParaRPr lang="fr-BE" dirty="0"/>
          </a:p>
          <a:p>
            <a:r>
              <a:rPr lang="fr-BE" dirty="0"/>
              <a:t>Distance euclidienne &gt; revient à utiliser une PCA</a:t>
            </a:r>
          </a:p>
          <a:p>
            <a:endParaRPr lang="fr-BE" dirty="0"/>
          </a:p>
          <a:p>
            <a:r>
              <a:rPr lang="fr-BE" dirty="0"/>
              <a:t>Distance du X² &gt; revient à utiliser une CA</a:t>
            </a:r>
          </a:p>
          <a:p>
            <a:endParaRPr lang="fr-BE" dirty="0"/>
          </a:p>
          <a:p>
            <a:r>
              <a:rPr lang="fr-BE" b="1" dirty="0"/>
              <a:t>Autres indices euclidiens utiles : </a:t>
            </a:r>
            <a:br>
              <a:rPr lang="fr-BE" b="1" dirty="0"/>
            </a:br>
            <a:endParaRPr lang="fr-BE" b="1" dirty="0"/>
          </a:p>
          <a:p>
            <a:r>
              <a:rPr lang="fr-BE" dirty="0"/>
              <a:t>Distance de </a:t>
            </a:r>
            <a:r>
              <a:rPr lang="fr-BE" dirty="0" err="1"/>
              <a:t>Chord</a:t>
            </a:r>
            <a:r>
              <a:rPr lang="fr-BE" dirty="0"/>
              <a:t>, distance log-</a:t>
            </a:r>
            <a:r>
              <a:rPr lang="fr-BE" dirty="0" err="1"/>
              <a:t>Chord</a:t>
            </a:r>
            <a:r>
              <a:rPr lang="fr-BE" dirty="0"/>
              <a:t>, distance de </a:t>
            </a:r>
            <a:r>
              <a:rPr lang="fr-BE" dirty="0" err="1"/>
              <a:t>Hellinger</a:t>
            </a:r>
            <a:endParaRPr lang="fr-BE" dirty="0"/>
          </a:p>
          <a:p>
            <a:endParaRPr lang="fr-BE" dirty="0"/>
          </a:p>
          <a:p>
            <a:r>
              <a:rPr lang="fr-BE" b="1" dirty="0"/>
              <a:t>Indices dont la racine carrée est euclidienne :</a:t>
            </a:r>
            <a:br>
              <a:rPr lang="fr-BE" b="1" dirty="0"/>
            </a:br>
            <a:endParaRPr lang="fr-BE" b="1" dirty="0"/>
          </a:p>
          <a:p>
            <a:r>
              <a:rPr lang="fr-BE" dirty="0"/>
              <a:t>Bray-Curtis, Sorensen, Jaccard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139909" y="185329"/>
            <a:ext cx="1124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PCoA</a:t>
            </a:r>
            <a:r>
              <a:rPr lang="fr-BE" sz="2800" dirty="0"/>
              <a:t> = MDS  </a:t>
            </a:r>
            <a:r>
              <a:rPr lang="fr-BE" sz="2000" dirty="0"/>
              <a:t>Analyse en Coordonnées Principales = Positionnement multidimensionnel métrique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07C17E14-9D69-26DE-AA4C-C1A1B954BAE1}"/>
              </a:ext>
            </a:extLst>
          </p:cNvPr>
          <p:cNvSpPr/>
          <p:nvPr/>
        </p:nvSpPr>
        <p:spPr>
          <a:xfrm>
            <a:off x="6648450" y="3143250"/>
            <a:ext cx="1400175" cy="33051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2170D3E-1155-410B-63E3-BDEB456017A7}"/>
              </a:ext>
            </a:extLst>
          </p:cNvPr>
          <p:cNvSpPr txBox="1"/>
          <p:nvPr/>
        </p:nvSpPr>
        <p:spPr>
          <a:xfrm>
            <a:off x="8380176" y="4964679"/>
            <a:ext cx="228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Pour un autre jour !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185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CD399B2-F807-FB7D-5E52-7CE7C9F4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94" y="2614449"/>
            <a:ext cx="4606682" cy="3838901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93FE333-EDA5-88F0-029C-5EF76AC7A0C7}"/>
              </a:ext>
            </a:extLst>
          </p:cNvPr>
          <p:cNvGrpSpPr/>
          <p:nvPr/>
        </p:nvGrpSpPr>
        <p:grpSpPr>
          <a:xfrm>
            <a:off x="7482820" y="2781301"/>
            <a:ext cx="4606682" cy="3672049"/>
            <a:chOff x="6096000" y="1676400"/>
            <a:chExt cx="4606682" cy="367204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ADC4982-B45A-0B12-1B71-793F19590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384"/>
            <a:stretch/>
          </p:blipFill>
          <p:spPr>
            <a:xfrm>
              <a:off x="6096000" y="2752725"/>
              <a:ext cx="4606682" cy="2595724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D4B94A5-9688-30AB-D7F8-3852F5112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143" r="87801" b="7820"/>
            <a:stretch/>
          </p:blipFill>
          <p:spPr>
            <a:xfrm>
              <a:off x="9363075" y="1676400"/>
              <a:ext cx="561975" cy="1076325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091D15-0DDA-10CF-656C-5E390AE8602D}"/>
              </a:ext>
            </a:extLst>
          </p:cNvPr>
          <p:cNvSpPr txBox="1"/>
          <p:nvPr/>
        </p:nvSpPr>
        <p:spPr>
          <a:xfrm>
            <a:off x="5906597" y="3857625"/>
            <a:ext cx="219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Nombre d’abeilles de l’espèce j au site i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3981804-34BE-1A5F-09E1-28E197CDCF9B}"/>
              </a:ext>
            </a:extLst>
          </p:cNvPr>
          <p:cNvCxnSpPr>
            <a:cxnSpLocks/>
          </p:cNvCxnSpPr>
          <p:nvPr/>
        </p:nvCxnSpPr>
        <p:spPr>
          <a:xfrm flipH="1">
            <a:off x="5590037" y="4563845"/>
            <a:ext cx="763138" cy="591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EA71209-CC59-40B2-9C89-3F34E45F3979}"/>
              </a:ext>
            </a:extLst>
          </p:cNvPr>
          <p:cNvSpPr txBox="1"/>
          <p:nvPr/>
        </p:nvSpPr>
        <p:spPr>
          <a:xfrm>
            <a:off x="7858810" y="2771777"/>
            <a:ext cx="219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Distance de Bray-Curtis (ou autre) entre les Sites 1 et 2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F786A36-B853-F108-222D-F6FD3DC2D30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58399" y="3695107"/>
            <a:ext cx="1238320" cy="146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A8C14B56-075D-1FFB-02DF-7068D619CCB9}"/>
              </a:ext>
            </a:extLst>
          </p:cNvPr>
          <p:cNvSpPr/>
          <p:nvPr/>
        </p:nvSpPr>
        <p:spPr>
          <a:xfrm rot="10800000">
            <a:off x="6411243" y="5297773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94B0E3-17DB-311C-1023-4D42E973E7CC}"/>
              </a:ext>
            </a:extLst>
          </p:cNvPr>
          <p:cNvSpPr txBox="1"/>
          <p:nvPr/>
        </p:nvSpPr>
        <p:spPr>
          <a:xfrm>
            <a:off x="264762" y="853065"/>
            <a:ext cx="34567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Ordination contrainte</a:t>
            </a:r>
          </a:p>
          <a:p>
            <a:endParaRPr lang="fr-BE" dirty="0"/>
          </a:p>
          <a:p>
            <a:r>
              <a:rPr lang="fr-BE" dirty="0"/>
              <a:t>Préserve la distance fournie au programme</a:t>
            </a:r>
          </a:p>
          <a:p>
            <a:endParaRPr lang="fr-BE" dirty="0"/>
          </a:p>
          <a:p>
            <a:r>
              <a:rPr lang="fr-BE" b="1" dirty="0"/>
              <a:t>Basée sur un algorithme heuristique fonctionnant par essai erreur ! Pas d’</a:t>
            </a:r>
            <a:r>
              <a:rPr lang="fr-BE" b="1" dirty="0" err="1"/>
              <a:t>eigenvalues</a:t>
            </a:r>
            <a:r>
              <a:rPr lang="fr-BE" b="1" dirty="0"/>
              <a:t> !</a:t>
            </a:r>
          </a:p>
          <a:p>
            <a:endParaRPr lang="fr-BE" b="1" dirty="0"/>
          </a:p>
          <a:p>
            <a:r>
              <a:rPr lang="fr-BE" dirty="0"/>
              <a:t>La solution n’est pas nécessairement optimale !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NMDS  </a:t>
            </a:r>
            <a:r>
              <a:rPr lang="fr-BE" sz="2000" dirty="0"/>
              <a:t>Positionnement multidimensionnel non métrique</a:t>
            </a:r>
          </a:p>
        </p:txBody>
      </p:sp>
    </p:spTree>
    <p:extLst>
      <p:ext uri="{BB962C8B-B14F-4D97-AF65-F5344CB8AC3E}">
        <p14:creationId xmlns:p14="http://schemas.microsoft.com/office/powerpoint/2010/main" val="117276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1594B0E3-17DB-311C-1023-4D42E973E7CC}"/>
              </a:ext>
            </a:extLst>
          </p:cNvPr>
          <p:cNvSpPr txBox="1"/>
          <p:nvPr/>
        </p:nvSpPr>
        <p:spPr>
          <a:xfrm>
            <a:off x="264762" y="853065"/>
            <a:ext cx="7212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1 : On donne à l’algorithme le nombre m d’axes désirés, ainsi que la matrice des distances</a:t>
            </a:r>
          </a:p>
          <a:p>
            <a:r>
              <a:rPr lang="fr-BE" dirty="0"/>
              <a:t>2 : L’algorithme crée une représentation  aléatoire des données en m dimensions</a:t>
            </a:r>
          </a:p>
          <a:p>
            <a:r>
              <a:rPr lang="fr-BE" dirty="0"/>
              <a:t>3 : On évalue le stress de cette configuration. Le stress représente à quel point la distance entre les points dans cette configuration est corrélée à la distance fournie dans la matrice initiale. Le stress est compris entre 0 et 1.</a:t>
            </a:r>
          </a:p>
          <a:p>
            <a:r>
              <a:rPr lang="fr-BE" dirty="0"/>
              <a:t>4 : On modifie cette configuration jusqu’à minimiser la valeur de stress.</a:t>
            </a:r>
          </a:p>
          <a:p>
            <a:endParaRPr lang="fr-BE" dirty="0"/>
          </a:p>
          <a:p>
            <a:r>
              <a:rPr lang="fr-BE" b="1" dirty="0"/>
              <a:t>Avantage : </a:t>
            </a:r>
            <a:r>
              <a:rPr lang="fr-BE" dirty="0"/>
              <a:t>pour un petit nombre de dimensions (m = 2 ou 3), le résultats est moins déformé qu’une </a:t>
            </a:r>
            <a:r>
              <a:rPr lang="fr-BE" dirty="0" err="1"/>
              <a:t>PCoA</a:t>
            </a:r>
            <a:r>
              <a:rPr lang="fr-BE" dirty="0"/>
              <a:t>. Peut utiliser n’importe quel indice !</a:t>
            </a:r>
            <a:br>
              <a:rPr lang="fr-BE" dirty="0"/>
            </a:br>
            <a:r>
              <a:rPr lang="fr-BE" b="1" dirty="0"/>
              <a:t>Inconvénient :</a:t>
            </a:r>
            <a:r>
              <a:rPr lang="fr-BE" dirty="0"/>
              <a:t> pour des jeux de données complexes, peut tuer votre ordinateur. Au-delà d’une certaine complexité, les chances d’arriver à un minimum local augmentent !</a:t>
            </a:r>
          </a:p>
          <a:p>
            <a:endParaRPr lang="fr-BE" dirty="0"/>
          </a:p>
          <a:p>
            <a:endParaRPr lang="fr-BE" dirty="0"/>
          </a:p>
          <a:p>
            <a:r>
              <a:rPr lang="fr-BE" b="1" dirty="0"/>
              <a:t>Attention :</a:t>
            </a:r>
            <a:r>
              <a:rPr lang="fr-BE" dirty="0"/>
              <a:t> le point de départ aléatoire peut  aboutir à une solution sous optimale ! Il faut donc réaliser de nombreux essais et les comparer entre eux ou bien partir du résultat d’une </a:t>
            </a:r>
            <a:r>
              <a:rPr lang="fr-BE" dirty="0" err="1"/>
              <a:t>PCoA</a:t>
            </a:r>
            <a:r>
              <a:rPr lang="fr-BE" dirty="0"/>
              <a:t> pour se guider. Les fonctions R utilisent ces astuces par défaut.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NMDS  </a:t>
            </a:r>
            <a:r>
              <a:rPr lang="fr-BE" sz="2000" dirty="0"/>
              <a:t>Positionnement multidimensionnel non métrique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EEC0B3-F24F-529B-4818-DCEC5EF7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25" y="1198880"/>
            <a:ext cx="4842681" cy="32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NMDS  </a:t>
            </a:r>
            <a:r>
              <a:rPr lang="fr-BE" sz="2000" dirty="0"/>
              <a:t>Positionnement multidimensionnel non métrique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43C71F-C8BD-789D-8DEA-DC8EBF3045A5}"/>
              </a:ext>
            </a:extLst>
          </p:cNvPr>
          <p:cNvSpPr txBox="1"/>
          <p:nvPr/>
        </p:nvSpPr>
        <p:spPr>
          <a:xfrm>
            <a:off x="234282" y="883545"/>
            <a:ext cx="5170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Evaluer le stress :</a:t>
            </a:r>
            <a:endParaRPr lang="fr-BE" dirty="0"/>
          </a:p>
          <a:p>
            <a:r>
              <a:rPr lang="fr-BE" dirty="0"/>
              <a:t>Si &lt; 0.2, pas de soucis !</a:t>
            </a:r>
          </a:p>
          <a:p>
            <a:r>
              <a:rPr lang="fr-BE" dirty="0"/>
              <a:t>Sinon, utiliser un axe supplémentaire et passer à 3 dimensions !</a:t>
            </a:r>
          </a:p>
          <a:p>
            <a:endParaRPr lang="fr-BE" dirty="0"/>
          </a:p>
          <a:p>
            <a:r>
              <a:rPr lang="fr-BE" dirty="0"/>
              <a:t>Une manière plus précise d’évaluer le stress est d’utiliser un </a:t>
            </a:r>
            <a:r>
              <a:rPr lang="fr-BE" b="1" dirty="0"/>
              <a:t>diagramme de Shepard.</a:t>
            </a:r>
          </a:p>
          <a:p>
            <a:endParaRPr lang="fr-BE" dirty="0"/>
          </a:p>
          <a:p>
            <a:r>
              <a:rPr lang="fr-BE" dirty="0"/>
              <a:t>Y = distances obtenues avec la NMDS</a:t>
            </a:r>
            <a:br>
              <a:rPr lang="fr-BE" dirty="0"/>
            </a:br>
            <a:r>
              <a:rPr lang="fr-BE" dirty="0"/>
              <a:t>X = distances initiales</a:t>
            </a:r>
          </a:p>
          <a:p>
            <a:r>
              <a:rPr lang="fr-BE" dirty="0"/>
              <a:t>Réaliser une régression de Y en fonction de X et calculer le R²</a:t>
            </a:r>
          </a:p>
          <a:p>
            <a:r>
              <a:rPr lang="fr-BE" dirty="0"/>
              <a:t>Utiliser le R² non métrique, la relation ne doit pas nécessairement être linéaire</a:t>
            </a:r>
          </a:p>
        </p:txBody>
      </p:sp>
      <p:pic>
        <p:nvPicPr>
          <p:cNvPr id="8194" name="Picture 2" descr="Nonmetric Multidimensional Scaling (nMDS) Shepard plot of natural enemy...  | Download Scientific Diagram">
            <a:extLst>
              <a:ext uri="{FF2B5EF4-FFF2-40B4-BE49-F238E27FC236}">
                <a16:creationId xmlns:a16="http://schemas.microsoft.com/office/drawing/2014/main" id="{6B959B04-CA6C-269E-49B3-1EEAC52AE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096000" y="1467932"/>
            <a:ext cx="5215533" cy="44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6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NMDS ou </a:t>
            </a:r>
            <a:r>
              <a:rPr lang="fr-BE" sz="2800" dirty="0" err="1"/>
              <a:t>PCoA</a:t>
            </a:r>
            <a:r>
              <a:rPr lang="fr-BE" sz="2800" dirty="0"/>
              <a:t>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C55A02-0BAC-D987-9108-24CAA6146F29}"/>
              </a:ext>
            </a:extLst>
          </p:cNvPr>
          <p:cNvSpPr txBox="1"/>
          <p:nvPr/>
        </p:nvSpPr>
        <p:spPr>
          <a:xfrm>
            <a:off x="139909" y="893705"/>
            <a:ext cx="7632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Le choix de l’une ou l’autre méthode est rarement justifié dans la littérature. Personne ne vous reprochera l’utilisation d’une méthode plutôt qu’une autre.</a:t>
            </a:r>
          </a:p>
          <a:p>
            <a:endParaRPr lang="fr-BE" dirty="0"/>
          </a:p>
          <a:p>
            <a:r>
              <a:rPr lang="fr-BE" b="1" dirty="0" err="1"/>
              <a:t>PCoA</a:t>
            </a:r>
            <a:endParaRPr lang="fr-BE" b="1" dirty="0"/>
          </a:p>
          <a:p>
            <a:r>
              <a:rPr lang="fr-BE" dirty="0"/>
              <a:t>La </a:t>
            </a:r>
            <a:r>
              <a:rPr lang="fr-BE" dirty="0" err="1"/>
              <a:t>PCoA</a:t>
            </a:r>
            <a:r>
              <a:rPr lang="fr-BE" dirty="0"/>
              <a:t> peut servir de base pour d’autres analyses, elle est donc incontournable dans certains protocoles. </a:t>
            </a:r>
          </a:p>
          <a:p>
            <a:r>
              <a:rPr lang="fr-BE" dirty="0"/>
              <a:t>Si l’auteur attache une grande importance à la distance représentée, elle est la seule méthode à conserver exactement les distances données à l’algorithme.</a:t>
            </a:r>
          </a:p>
          <a:p>
            <a:endParaRPr lang="fr-BE" dirty="0"/>
          </a:p>
          <a:p>
            <a:r>
              <a:rPr lang="fr-BE" b="1" dirty="0"/>
              <a:t>NMDS</a:t>
            </a:r>
          </a:p>
          <a:p>
            <a:r>
              <a:rPr lang="fr-BE" dirty="0"/>
              <a:t>La NMDS possède assez peu de contraintes et est peut être plus facile pour débuter ! Les distances représentées ne correspondent pas exactement aux distances fournies à l’algorithme.</a:t>
            </a:r>
          </a:p>
        </p:txBody>
      </p:sp>
    </p:spTree>
    <p:extLst>
      <p:ext uri="{BB962C8B-B14F-4D97-AF65-F5344CB8AC3E}">
        <p14:creationId xmlns:p14="http://schemas.microsoft.com/office/powerpoint/2010/main" val="254850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303971" y="220835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Synthèse</a:t>
            </a:r>
            <a:endParaRPr lang="fr-BE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B2454D-B51C-856A-89AE-8AF706F5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27" y="4459557"/>
            <a:ext cx="5539437" cy="201028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EAF0338-6BD5-9A56-7A98-D0097E804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9" y="3475717"/>
            <a:ext cx="2928011" cy="244000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88751B1-9E98-2ADA-C7F5-44FAAA33CACB}"/>
              </a:ext>
            </a:extLst>
          </p:cNvPr>
          <p:cNvGrpSpPr/>
          <p:nvPr/>
        </p:nvGrpSpPr>
        <p:grpSpPr>
          <a:xfrm>
            <a:off x="166582" y="706735"/>
            <a:ext cx="2928011" cy="2642914"/>
            <a:chOff x="3858987" y="1399234"/>
            <a:chExt cx="2928011" cy="2642914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519EDBF-E9D1-8BC8-EABB-FFF792B25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541"/>
            <a:stretch/>
          </p:blipFill>
          <p:spPr>
            <a:xfrm>
              <a:off x="3858987" y="2371725"/>
              <a:ext cx="2928011" cy="1670423"/>
            </a:xfrm>
            <a:prstGeom prst="rect">
              <a:avLst/>
            </a:prstGeom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CE53F5DF-35C7-2600-B164-118AACB2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454" y="1399234"/>
              <a:ext cx="971348" cy="97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AFAC2E7-6FCA-6805-F4FC-55B56D93A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537" y="42993"/>
            <a:ext cx="4060288" cy="277392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B70C26C0-A3F7-9DFB-BBC6-C23593596D8F}"/>
              </a:ext>
            </a:extLst>
          </p:cNvPr>
          <p:cNvSpPr txBox="1"/>
          <p:nvPr/>
        </p:nvSpPr>
        <p:spPr>
          <a:xfrm>
            <a:off x="2955916" y="663123"/>
            <a:ext cx="8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PCA</a:t>
            </a:r>
            <a:endParaRPr lang="fr-BE" sz="2000" b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32E0E32-CF7D-C71C-83C2-84C066BE0743}"/>
              </a:ext>
            </a:extLst>
          </p:cNvPr>
          <p:cNvSpPr txBox="1"/>
          <p:nvPr/>
        </p:nvSpPr>
        <p:spPr>
          <a:xfrm>
            <a:off x="3056695" y="3752084"/>
            <a:ext cx="8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CA</a:t>
            </a:r>
            <a:endParaRPr lang="fr-BE" sz="20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174A5B0-349E-BD71-71D9-77620999EC71}"/>
              </a:ext>
            </a:extLst>
          </p:cNvPr>
          <p:cNvSpPr txBox="1"/>
          <p:nvPr/>
        </p:nvSpPr>
        <p:spPr>
          <a:xfrm>
            <a:off x="5231506" y="2905780"/>
            <a:ext cx="130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MCA</a:t>
            </a:r>
            <a:endParaRPr lang="fr-BE" sz="2000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AA76D63-BB4A-5824-5730-1C2C998C21C1}"/>
              </a:ext>
            </a:extLst>
          </p:cNvPr>
          <p:cNvSpPr txBox="1"/>
          <p:nvPr/>
        </p:nvSpPr>
        <p:spPr>
          <a:xfrm>
            <a:off x="9389986" y="4762019"/>
            <a:ext cx="270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 err="1"/>
              <a:t>PCoA</a:t>
            </a:r>
            <a:r>
              <a:rPr lang="fr-BE" sz="2800" b="1" dirty="0"/>
              <a:t> et NMDS</a:t>
            </a:r>
            <a:endParaRPr lang="fr-BE" sz="20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0F3E8E-5586-7A4A-855A-AE717D5033E2}"/>
              </a:ext>
            </a:extLst>
          </p:cNvPr>
          <p:cNvSpPr txBox="1"/>
          <p:nvPr/>
        </p:nvSpPr>
        <p:spPr>
          <a:xfrm>
            <a:off x="3014587" y="4239910"/>
            <a:ext cx="2015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comptages.</a:t>
            </a:r>
          </a:p>
          <a:p>
            <a:r>
              <a:rPr lang="fr-BE" sz="2000" dirty="0"/>
              <a:t>Distance : X²</a:t>
            </a:r>
            <a:endParaRPr lang="fr-BE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016CF51-7221-1995-22BB-1359336C4E48}"/>
              </a:ext>
            </a:extLst>
          </p:cNvPr>
          <p:cNvSpPr txBox="1"/>
          <p:nvPr/>
        </p:nvSpPr>
        <p:spPr>
          <a:xfrm>
            <a:off x="2961717" y="1198064"/>
            <a:ext cx="1748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mesures continues homogènes entre elles.</a:t>
            </a:r>
            <a:br>
              <a:rPr lang="fr-BE" sz="2000" dirty="0"/>
            </a:br>
            <a:r>
              <a:rPr lang="fr-BE" sz="2000" dirty="0"/>
              <a:t>Distance : euclidienne</a:t>
            </a:r>
            <a:endParaRPr lang="fr-BE" sz="16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BD676DF-3A62-78F6-DD38-3A6980A707A4}"/>
              </a:ext>
            </a:extLst>
          </p:cNvPr>
          <p:cNvSpPr txBox="1"/>
          <p:nvPr/>
        </p:nvSpPr>
        <p:spPr>
          <a:xfrm>
            <a:off x="5231506" y="3429000"/>
            <a:ext cx="3456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plus de deux variables qualitatives</a:t>
            </a:r>
            <a:endParaRPr lang="fr-BE" sz="16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DEE9CA5-11E2-03F0-6AAD-CD2ECDA9155C}"/>
              </a:ext>
            </a:extLst>
          </p:cNvPr>
          <p:cNvSpPr txBox="1"/>
          <p:nvPr/>
        </p:nvSpPr>
        <p:spPr>
          <a:xfrm>
            <a:off x="9389985" y="5182863"/>
            <a:ext cx="270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Pour utiliser un indice de dissimilarité autre que la distance euclidienne ou le X²</a:t>
            </a:r>
            <a:endParaRPr lang="fr-BE" sz="1600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FBE66F6-0BD8-4535-0A77-E54C42400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02" y="82817"/>
            <a:ext cx="3987222" cy="2734096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1A30079-3AC1-A88D-1304-676B907C2EA5}"/>
              </a:ext>
            </a:extLst>
          </p:cNvPr>
          <p:cNvSpPr txBox="1"/>
          <p:nvPr/>
        </p:nvSpPr>
        <p:spPr>
          <a:xfrm>
            <a:off x="8890131" y="2864666"/>
            <a:ext cx="180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 err="1"/>
              <a:t>Hillsmith</a:t>
            </a:r>
            <a:endParaRPr lang="fr-BE" sz="20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429ED38-4591-EC20-1F0F-E37DDF86D084}"/>
              </a:ext>
            </a:extLst>
          </p:cNvPr>
          <p:cNvSpPr txBox="1"/>
          <p:nvPr/>
        </p:nvSpPr>
        <p:spPr>
          <a:xfrm>
            <a:off x="8890131" y="3444420"/>
            <a:ext cx="288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quantitatives ET qualitatives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990949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871332-8410-E730-B11F-B67831D4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7212"/>
            <a:ext cx="5216004" cy="480357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837ECC8-3438-AB0D-56EF-743C5EC74EFF}"/>
              </a:ext>
            </a:extLst>
          </p:cNvPr>
          <p:cNvSpPr txBox="1"/>
          <p:nvPr/>
        </p:nvSpPr>
        <p:spPr>
          <a:xfrm>
            <a:off x="1267066" y="2951946"/>
            <a:ext cx="5712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b="1" dirty="0"/>
              <a:t>Mettez de l’ordre dans votre cerveau et à bientôt pour la suite !</a:t>
            </a:r>
            <a:endParaRPr lang="fr-BE" sz="2000" b="1" dirty="0"/>
          </a:p>
        </p:txBody>
      </p:sp>
    </p:spTree>
    <p:extLst>
      <p:ext uri="{BB962C8B-B14F-4D97-AF65-F5344CB8AC3E}">
        <p14:creationId xmlns:p14="http://schemas.microsoft.com/office/powerpoint/2010/main" val="124480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>
            <a:extLst>
              <a:ext uri="{FF2B5EF4-FFF2-40B4-BE49-F238E27FC236}">
                <a16:creationId xmlns:a16="http://schemas.microsoft.com/office/drawing/2014/main" id="{BFF41976-0615-1B00-72AC-8D07E5DBCB7F}"/>
              </a:ext>
            </a:extLst>
          </p:cNvPr>
          <p:cNvGrpSpPr/>
          <p:nvPr/>
        </p:nvGrpSpPr>
        <p:grpSpPr>
          <a:xfrm>
            <a:off x="6051370" y="400216"/>
            <a:ext cx="3063096" cy="2386739"/>
            <a:chOff x="7532263" y="335559"/>
            <a:chExt cx="3063096" cy="2386739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09393462-C1F5-90C8-F7D8-751B7389FC98}"/>
                </a:ext>
              </a:extLst>
            </p:cNvPr>
            <p:cNvGrpSpPr/>
            <p:nvPr/>
          </p:nvGrpSpPr>
          <p:grpSpPr>
            <a:xfrm>
              <a:off x="7532263" y="335559"/>
              <a:ext cx="2254156" cy="2386739"/>
              <a:chOff x="7532263" y="335559"/>
              <a:chExt cx="2254156" cy="2386739"/>
            </a:xfrm>
          </p:grpSpPr>
          <p:pic>
            <p:nvPicPr>
              <p:cNvPr id="65" name="Picture 2" descr="83,681 Brain Icon Stock Photos, Pictures &amp; Royalty-Free Images - iStock">
                <a:extLst>
                  <a:ext uri="{FF2B5EF4-FFF2-40B4-BE49-F238E27FC236}">
                    <a16:creationId xmlns:a16="http://schemas.microsoft.com/office/drawing/2014/main" id="{DC09F108-9ED2-829F-B3A0-0122B2FD8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2263" y="468142"/>
                <a:ext cx="2254156" cy="2254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Bulle narrative : ronde 65">
                <a:extLst>
                  <a:ext uri="{FF2B5EF4-FFF2-40B4-BE49-F238E27FC236}">
                    <a16:creationId xmlns:a16="http://schemas.microsoft.com/office/drawing/2014/main" id="{BD61DC53-A3D2-FFCF-8095-7437071FB4E2}"/>
                  </a:ext>
                </a:extLst>
              </p:cNvPr>
              <p:cNvSpPr/>
              <p:nvPr/>
            </p:nvSpPr>
            <p:spPr>
              <a:xfrm>
                <a:off x="8686270" y="335559"/>
                <a:ext cx="1100149" cy="695561"/>
              </a:xfrm>
              <a:prstGeom prst="wedgeEllipse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DF607A27-41D5-0712-A613-D6C9953AC387}"/>
                </a:ext>
              </a:extLst>
            </p:cNvPr>
            <p:cNvSpPr txBox="1"/>
            <p:nvPr/>
          </p:nvSpPr>
          <p:spPr>
            <a:xfrm>
              <a:off x="7877329" y="497098"/>
              <a:ext cx="2718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Damned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CB6A47EF-0B08-9681-27FE-DEC6137E4E2E}"/>
              </a:ext>
            </a:extLst>
          </p:cNvPr>
          <p:cNvGrpSpPr/>
          <p:nvPr/>
        </p:nvGrpSpPr>
        <p:grpSpPr>
          <a:xfrm>
            <a:off x="2314973" y="172908"/>
            <a:ext cx="4215195" cy="2473629"/>
            <a:chOff x="7532263" y="248669"/>
            <a:chExt cx="4215195" cy="2473629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AF85E912-A6C2-BD50-96CC-6E377847C790}"/>
                </a:ext>
              </a:extLst>
            </p:cNvPr>
            <p:cNvGrpSpPr/>
            <p:nvPr/>
          </p:nvGrpSpPr>
          <p:grpSpPr>
            <a:xfrm>
              <a:off x="7532263" y="248669"/>
              <a:ext cx="4215195" cy="2473629"/>
              <a:chOff x="7532263" y="248669"/>
              <a:chExt cx="4215195" cy="2473629"/>
            </a:xfrm>
          </p:grpSpPr>
          <p:pic>
            <p:nvPicPr>
              <p:cNvPr id="80" name="Picture 2" descr="83,681 Brain Icon Stock Photos, Pictures &amp; Royalty-Free Images - iStock">
                <a:extLst>
                  <a:ext uri="{FF2B5EF4-FFF2-40B4-BE49-F238E27FC236}">
                    <a16:creationId xmlns:a16="http://schemas.microsoft.com/office/drawing/2014/main" id="{C2214072-5552-29AE-658B-4696D0A0D5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2263" y="468142"/>
                <a:ext cx="2254156" cy="2254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Bulle narrative : ronde 80">
                <a:extLst>
                  <a:ext uri="{FF2B5EF4-FFF2-40B4-BE49-F238E27FC236}">
                    <a16:creationId xmlns:a16="http://schemas.microsoft.com/office/drawing/2014/main" id="{0233F1CF-DF28-A464-4FAA-CA35E3516F63}"/>
                  </a:ext>
                </a:extLst>
              </p:cNvPr>
              <p:cNvSpPr/>
              <p:nvPr/>
            </p:nvSpPr>
            <p:spPr>
              <a:xfrm>
                <a:off x="8988452" y="248669"/>
                <a:ext cx="2759006" cy="1029843"/>
              </a:xfrm>
              <a:prstGeom prst="wedgeEllipseCallout">
                <a:avLst>
                  <a:gd name="adj1" fmla="val -43751"/>
                  <a:gd name="adj2" fmla="val 5116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0E30C78-2D07-D47D-9797-3C3A78E70CC0}"/>
                </a:ext>
              </a:extLst>
            </p:cNvPr>
            <p:cNvSpPr txBox="1"/>
            <p:nvPr/>
          </p:nvSpPr>
          <p:spPr>
            <a:xfrm>
              <a:off x="9008940" y="440424"/>
              <a:ext cx="2718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Je me ferais bien une petite régression.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EBBFCCC-D19E-55AB-558D-46B14CC0231F}"/>
              </a:ext>
            </a:extLst>
          </p:cNvPr>
          <p:cNvGrpSpPr/>
          <p:nvPr/>
        </p:nvGrpSpPr>
        <p:grpSpPr>
          <a:xfrm>
            <a:off x="9772991" y="423337"/>
            <a:ext cx="2619489" cy="2386739"/>
            <a:chOff x="7532263" y="335559"/>
            <a:chExt cx="2619489" cy="2386739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0F2BB134-F9C2-F82D-5170-C6FAA7B24B2D}"/>
                </a:ext>
              </a:extLst>
            </p:cNvPr>
            <p:cNvGrpSpPr/>
            <p:nvPr/>
          </p:nvGrpSpPr>
          <p:grpSpPr>
            <a:xfrm>
              <a:off x="7532263" y="335559"/>
              <a:ext cx="2254156" cy="2386739"/>
              <a:chOff x="7532263" y="335559"/>
              <a:chExt cx="2254156" cy="2386739"/>
            </a:xfrm>
          </p:grpSpPr>
          <p:pic>
            <p:nvPicPr>
              <p:cNvPr id="1026" name="Picture 2" descr="83,681 Brain Icon Stock Photos, Pictures &amp; Royalty-Free Images - iStock">
                <a:extLst>
                  <a:ext uri="{FF2B5EF4-FFF2-40B4-BE49-F238E27FC236}">
                    <a16:creationId xmlns:a16="http://schemas.microsoft.com/office/drawing/2014/main" id="{FD48A691-09C4-2FA0-DD4B-F7698B8A86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2263" y="468142"/>
                <a:ext cx="2254156" cy="2254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Bulle narrative : ronde 56">
                <a:extLst>
                  <a:ext uri="{FF2B5EF4-FFF2-40B4-BE49-F238E27FC236}">
                    <a16:creationId xmlns:a16="http://schemas.microsoft.com/office/drawing/2014/main" id="{1D6A3188-A416-F9E5-F4EF-309A5896437D}"/>
                  </a:ext>
                </a:extLst>
              </p:cNvPr>
              <p:cNvSpPr/>
              <p:nvPr/>
            </p:nvSpPr>
            <p:spPr>
              <a:xfrm>
                <a:off x="8686270" y="335559"/>
                <a:ext cx="1100149" cy="695561"/>
              </a:xfrm>
              <a:prstGeom prst="wedgeEllipse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5B3B22B-3E78-73D6-0809-04E2359F3E39}"/>
                </a:ext>
              </a:extLst>
            </p:cNvPr>
            <p:cNvSpPr txBox="1"/>
            <p:nvPr/>
          </p:nvSpPr>
          <p:spPr>
            <a:xfrm>
              <a:off x="8285671" y="453485"/>
              <a:ext cx="186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E̸̡̹͙̫͍͉̱̺̜̳̱͙̿̓̄͒͊̊̏̕̕r̷̨̩̻̪͔͙̈͆̐͆̏͂̃̎̂͑͗͐̇͜͝͠r̶̨̧̡̟̘̪̰̣͎̝͍̣̤̗͆̀̃̀̐̈̏̄͝ờ̶͓̀͋̈̇̚r̷̭̘͇̘͕̙͕̰͋̍̑͋̿̃͌̋͆̽͗͝͝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251669" y="335560"/>
            <a:ext cx="31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Ordination késako 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0ECA5EB-D371-2FD3-A2E1-36FB2CF47D98}"/>
              </a:ext>
            </a:extLst>
          </p:cNvPr>
          <p:cNvGrpSpPr/>
          <p:nvPr/>
        </p:nvGrpSpPr>
        <p:grpSpPr>
          <a:xfrm>
            <a:off x="4474128" y="1786856"/>
            <a:ext cx="2917970" cy="2650921"/>
            <a:chOff x="4474128" y="1786856"/>
            <a:chExt cx="2917970" cy="265092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B1574984-013D-AE01-4589-990C00DE068E}"/>
                </a:ext>
              </a:extLst>
            </p:cNvPr>
            <p:cNvGrpSpPr/>
            <p:nvPr/>
          </p:nvGrpSpPr>
          <p:grpSpPr>
            <a:xfrm>
              <a:off x="4474128" y="1786856"/>
              <a:ext cx="2917970" cy="2650921"/>
              <a:chOff x="1133912" y="2206306"/>
              <a:chExt cx="2917970" cy="2650921"/>
            </a:xfrm>
          </p:grpSpPr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4E924750-E06B-424D-9FE1-B7BAB606642C}"/>
                  </a:ext>
                </a:extLst>
              </p:cNvPr>
              <p:cNvCxnSpPr/>
              <p:nvPr/>
            </p:nvCxnSpPr>
            <p:spPr>
              <a:xfrm flipV="1">
                <a:off x="2491530" y="2206306"/>
                <a:ext cx="0" cy="2650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AC7C0DFF-EB5C-AAC2-114F-94680AF05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12" y="3608667"/>
                <a:ext cx="291797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8211F14E-FFA8-6AAF-E723-A01112E47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5091" y="2303556"/>
              <a:ext cx="2554444" cy="1683559"/>
            </a:xfrm>
            <a:prstGeom prst="straightConnector1">
              <a:avLst/>
            </a:prstGeom>
            <a:ln w="12700">
              <a:gradFill>
                <a:gsLst>
                  <a:gs pos="29000">
                    <a:schemeClr val="bg1">
                      <a:lumMod val="85000"/>
                    </a:schemeClr>
                  </a:gs>
                  <a:gs pos="59000">
                    <a:schemeClr val="tx1"/>
                  </a:gs>
                  <a:gs pos="40000">
                    <a:schemeClr val="bg2">
                      <a:lumMod val="75000"/>
                    </a:schemeClr>
                  </a:gs>
                  <a:gs pos="13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911A9FB4-8FE4-FA08-A4E9-4094563F77FD}"/>
              </a:ext>
            </a:extLst>
          </p:cNvPr>
          <p:cNvGrpSpPr/>
          <p:nvPr/>
        </p:nvGrpSpPr>
        <p:grpSpPr>
          <a:xfrm>
            <a:off x="479570" y="1786856"/>
            <a:ext cx="2917970" cy="2650921"/>
            <a:chOff x="479570" y="1786856"/>
            <a:chExt cx="2917970" cy="2650921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AC635CC-5A29-7049-A059-07BFAD2B19CE}"/>
                </a:ext>
              </a:extLst>
            </p:cNvPr>
            <p:cNvGrpSpPr/>
            <p:nvPr/>
          </p:nvGrpSpPr>
          <p:grpSpPr>
            <a:xfrm>
              <a:off x="479570" y="1786856"/>
              <a:ext cx="2917970" cy="2650921"/>
              <a:chOff x="1133912" y="2206306"/>
              <a:chExt cx="2917970" cy="2650921"/>
            </a:xfrm>
          </p:grpSpPr>
          <p:cxnSp>
            <p:nvCxnSpPr>
              <p:cNvPr id="4" name="Connecteur droit avec flèche 3">
                <a:extLst>
                  <a:ext uri="{FF2B5EF4-FFF2-40B4-BE49-F238E27FC236}">
                    <a16:creationId xmlns:a16="http://schemas.microsoft.com/office/drawing/2014/main" id="{806A537C-F66A-A6AE-DD25-AFCFDF7752DA}"/>
                  </a:ext>
                </a:extLst>
              </p:cNvPr>
              <p:cNvCxnSpPr/>
              <p:nvPr/>
            </p:nvCxnSpPr>
            <p:spPr>
              <a:xfrm flipV="1">
                <a:off x="2491530" y="2206306"/>
                <a:ext cx="0" cy="2650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FD7E2110-B17E-0A0E-9262-7C69DC7F4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12" y="3608667"/>
                <a:ext cx="291797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75409323-22AD-6450-F5F5-C5623B93DE5D}"/>
                </a:ext>
              </a:extLst>
            </p:cNvPr>
            <p:cNvGrpSpPr/>
            <p:nvPr/>
          </p:nvGrpSpPr>
          <p:grpSpPr>
            <a:xfrm>
              <a:off x="935635" y="2048256"/>
              <a:ext cx="1511807" cy="1309651"/>
              <a:chOff x="935635" y="2048256"/>
              <a:chExt cx="1511807" cy="1309651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8354C9E-7091-EA15-18AF-7B26D47EC5D8}"/>
                  </a:ext>
                </a:extLst>
              </p:cNvPr>
              <p:cNvSpPr/>
              <p:nvPr/>
            </p:nvSpPr>
            <p:spPr>
              <a:xfrm>
                <a:off x="2237232" y="2048256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2B3E1D2E-3B50-D236-6B25-32B69732D7F6}"/>
                  </a:ext>
                </a:extLst>
              </p:cNvPr>
              <p:cNvSpPr/>
              <p:nvPr/>
            </p:nvSpPr>
            <p:spPr>
              <a:xfrm>
                <a:off x="2157985" y="2347341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EE8AC94C-C656-BE9B-3CD8-6589A430E10E}"/>
                  </a:ext>
                </a:extLst>
              </p:cNvPr>
              <p:cNvSpPr/>
              <p:nvPr/>
            </p:nvSpPr>
            <p:spPr>
              <a:xfrm>
                <a:off x="2368195" y="2406507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7A8BB899-51AF-7857-B8E3-5D73DC6F07C9}"/>
                  </a:ext>
                </a:extLst>
              </p:cNvPr>
              <p:cNvSpPr/>
              <p:nvPr/>
            </p:nvSpPr>
            <p:spPr>
              <a:xfrm>
                <a:off x="1997587" y="2488036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37703688-2F95-F1BE-DD65-F19A29B9E494}"/>
                  </a:ext>
                </a:extLst>
              </p:cNvPr>
              <p:cNvSpPr/>
              <p:nvPr/>
            </p:nvSpPr>
            <p:spPr>
              <a:xfrm>
                <a:off x="1692459" y="2395087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89499F3-54D8-4723-E093-6BEA5989AD83}"/>
                  </a:ext>
                </a:extLst>
              </p:cNvPr>
              <p:cNvSpPr/>
              <p:nvPr/>
            </p:nvSpPr>
            <p:spPr>
              <a:xfrm>
                <a:off x="1707160" y="2646537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6DDD51E-2707-7EAB-1D8A-801DE8402430}"/>
                  </a:ext>
                </a:extLst>
              </p:cNvPr>
              <p:cNvSpPr/>
              <p:nvPr/>
            </p:nvSpPr>
            <p:spPr>
              <a:xfrm>
                <a:off x="1438918" y="2732464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1F231F7A-731F-A7C5-3EB3-F3975E1FBB44}"/>
                  </a:ext>
                </a:extLst>
              </p:cNvPr>
              <p:cNvSpPr/>
              <p:nvPr/>
            </p:nvSpPr>
            <p:spPr>
              <a:xfrm>
                <a:off x="1476768" y="2960840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9C2AF0A-89AB-1E1D-984B-92EEDC743649}"/>
                  </a:ext>
                </a:extLst>
              </p:cNvPr>
              <p:cNvSpPr/>
              <p:nvPr/>
            </p:nvSpPr>
            <p:spPr>
              <a:xfrm>
                <a:off x="1076725" y="2960839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2F3E571-46B3-3199-0747-89CCE6943216}"/>
                  </a:ext>
                </a:extLst>
              </p:cNvPr>
              <p:cNvSpPr/>
              <p:nvPr/>
            </p:nvSpPr>
            <p:spPr>
              <a:xfrm>
                <a:off x="935635" y="327637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0A7B45F-2D74-20A9-19C5-2EB9BD9CA2FA}"/>
              </a:ext>
            </a:extLst>
          </p:cNvPr>
          <p:cNvGrpSpPr/>
          <p:nvPr/>
        </p:nvGrpSpPr>
        <p:grpSpPr>
          <a:xfrm>
            <a:off x="5166033" y="1850457"/>
            <a:ext cx="1432560" cy="1275158"/>
            <a:chOff x="935635" y="2082749"/>
            <a:chExt cx="1432560" cy="127515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62D2197-2F7C-B2F0-8596-9E024F7BADB5}"/>
                </a:ext>
              </a:extLst>
            </p:cNvPr>
            <p:cNvSpPr/>
            <p:nvPr/>
          </p:nvSpPr>
          <p:spPr>
            <a:xfrm>
              <a:off x="2237232" y="2082749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C0BE6CC-F8F7-2233-15A4-58A1AECFA995}"/>
                </a:ext>
              </a:extLst>
            </p:cNvPr>
            <p:cNvSpPr/>
            <p:nvPr/>
          </p:nvSpPr>
          <p:spPr>
            <a:xfrm>
              <a:off x="2157985" y="2347341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890CE4C-98CA-53DD-3F87-909099687692}"/>
                </a:ext>
              </a:extLst>
            </p:cNvPr>
            <p:cNvSpPr/>
            <p:nvPr/>
          </p:nvSpPr>
          <p:spPr>
            <a:xfrm flipH="1">
              <a:off x="2322476" y="2441000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6086E17-658F-79B5-C405-17B634B710EE}"/>
                </a:ext>
              </a:extLst>
            </p:cNvPr>
            <p:cNvSpPr/>
            <p:nvPr/>
          </p:nvSpPr>
          <p:spPr>
            <a:xfrm>
              <a:off x="1997588" y="2488037"/>
              <a:ext cx="57312" cy="589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DC8A54E-F4E3-DE55-7300-597C75F8B887}"/>
                </a:ext>
              </a:extLst>
            </p:cNvPr>
            <p:cNvSpPr/>
            <p:nvPr/>
          </p:nvSpPr>
          <p:spPr>
            <a:xfrm>
              <a:off x="1692459" y="2283041"/>
              <a:ext cx="133293" cy="1371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54B469F-8D94-376F-5431-E75BFF8A5389}"/>
                </a:ext>
              </a:extLst>
            </p:cNvPr>
            <p:cNvSpPr/>
            <p:nvPr/>
          </p:nvSpPr>
          <p:spPr>
            <a:xfrm>
              <a:off x="1707160" y="2590935"/>
              <a:ext cx="133294" cy="1371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20E6F31-184A-02AA-1EDC-DECF4E871C2B}"/>
                </a:ext>
              </a:extLst>
            </p:cNvPr>
            <p:cNvSpPr/>
            <p:nvPr/>
          </p:nvSpPr>
          <p:spPr>
            <a:xfrm>
              <a:off x="1398988" y="2674216"/>
              <a:ext cx="175796" cy="180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F18BBE3-A677-F6FF-B869-E29942CC78F1}"/>
                </a:ext>
              </a:extLst>
            </p:cNvPr>
            <p:cNvSpPr/>
            <p:nvPr/>
          </p:nvSpPr>
          <p:spPr>
            <a:xfrm>
              <a:off x="1476767" y="2926408"/>
              <a:ext cx="188157" cy="193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2E2CA08-77E6-0ACE-EEF9-8DABA1EA0C68}"/>
                </a:ext>
              </a:extLst>
            </p:cNvPr>
            <p:cNvSpPr/>
            <p:nvPr/>
          </p:nvSpPr>
          <p:spPr>
            <a:xfrm>
              <a:off x="1076725" y="2796089"/>
              <a:ext cx="239386" cy="2462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02030C8-E268-083E-E5C4-D763A580F616}"/>
                </a:ext>
              </a:extLst>
            </p:cNvPr>
            <p:cNvSpPr/>
            <p:nvPr/>
          </p:nvSpPr>
          <p:spPr>
            <a:xfrm>
              <a:off x="935635" y="3058106"/>
              <a:ext cx="291410" cy="2998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76094A58-53AB-C870-A41C-2ACABA07169C}"/>
              </a:ext>
            </a:extLst>
          </p:cNvPr>
          <p:cNvSpPr txBox="1"/>
          <p:nvPr/>
        </p:nvSpPr>
        <p:spPr>
          <a:xfrm>
            <a:off x="478173" y="4916808"/>
            <a:ext cx="271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Explorer un jeu de données à deux dimensions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896FEE5-3C27-5D81-405A-694876597451}"/>
              </a:ext>
            </a:extLst>
          </p:cNvPr>
          <p:cNvSpPr txBox="1"/>
          <p:nvPr/>
        </p:nvSpPr>
        <p:spPr>
          <a:xfrm>
            <a:off x="4442228" y="4953219"/>
            <a:ext cx="271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Explorer un jeu de données à trois dimensions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0B4756C-6624-AF50-050E-3EA34D10A3DE}"/>
              </a:ext>
            </a:extLst>
          </p:cNvPr>
          <p:cNvSpPr txBox="1"/>
          <p:nvPr/>
        </p:nvSpPr>
        <p:spPr>
          <a:xfrm>
            <a:off x="7889611" y="4952265"/>
            <a:ext cx="271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Explorer un jeu de données à 4 dimensions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5ED7E1B9-F015-CC4D-B324-9BDD95E9D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00" r="50000"/>
          <a:stretch/>
        </p:blipFill>
        <p:spPr>
          <a:xfrm>
            <a:off x="8032375" y="1229994"/>
            <a:ext cx="2508725" cy="3207783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20E02C83-A4D0-A842-461C-E2114564E349}"/>
              </a:ext>
            </a:extLst>
          </p:cNvPr>
          <p:cNvGrpSpPr/>
          <p:nvPr/>
        </p:nvGrpSpPr>
        <p:grpSpPr>
          <a:xfrm>
            <a:off x="8629333" y="1886816"/>
            <a:ext cx="1432560" cy="1275158"/>
            <a:chOff x="935635" y="2082749"/>
            <a:chExt cx="1432560" cy="1275158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E9116AE-FDF3-A187-D5CD-FA11C794EEAE}"/>
                </a:ext>
              </a:extLst>
            </p:cNvPr>
            <p:cNvSpPr/>
            <p:nvPr/>
          </p:nvSpPr>
          <p:spPr>
            <a:xfrm>
              <a:off x="2237232" y="2082749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D6FDECF-A7E4-4A1A-7839-50F62849D5F5}"/>
                </a:ext>
              </a:extLst>
            </p:cNvPr>
            <p:cNvSpPr/>
            <p:nvPr/>
          </p:nvSpPr>
          <p:spPr>
            <a:xfrm>
              <a:off x="2157985" y="2347341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B2CF852-3BBB-5BDD-6D26-FEA01246B676}"/>
                </a:ext>
              </a:extLst>
            </p:cNvPr>
            <p:cNvSpPr/>
            <p:nvPr/>
          </p:nvSpPr>
          <p:spPr>
            <a:xfrm flipH="1">
              <a:off x="2322476" y="2441000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C39077A-6E89-C921-3E24-6B19D7083659}"/>
                </a:ext>
              </a:extLst>
            </p:cNvPr>
            <p:cNvSpPr/>
            <p:nvPr/>
          </p:nvSpPr>
          <p:spPr>
            <a:xfrm>
              <a:off x="1997588" y="2488037"/>
              <a:ext cx="57312" cy="589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D9394F1-2FC1-D42D-609F-69059EE1B43C}"/>
                </a:ext>
              </a:extLst>
            </p:cNvPr>
            <p:cNvSpPr/>
            <p:nvPr/>
          </p:nvSpPr>
          <p:spPr>
            <a:xfrm>
              <a:off x="1692459" y="2283041"/>
              <a:ext cx="133293" cy="1371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40C20D3-7DB0-6EAC-BFF5-24BE77E8A105}"/>
                </a:ext>
              </a:extLst>
            </p:cNvPr>
            <p:cNvSpPr/>
            <p:nvPr/>
          </p:nvSpPr>
          <p:spPr>
            <a:xfrm>
              <a:off x="1707160" y="2590935"/>
              <a:ext cx="133294" cy="1371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548CEC9-773D-4ABC-9B7E-FB08A54F6302}"/>
                </a:ext>
              </a:extLst>
            </p:cNvPr>
            <p:cNvSpPr/>
            <p:nvPr/>
          </p:nvSpPr>
          <p:spPr>
            <a:xfrm>
              <a:off x="1398988" y="2674216"/>
              <a:ext cx="175796" cy="180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2DBF9D7-8201-7B95-299A-6DCDCE3F6AD4}"/>
                </a:ext>
              </a:extLst>
            </p:cNvPr>
            <p:cNvSpPr/>
            <p:nvPr/>
          </p:nvSpPr>
          <p:spPr>
            <a:xfrm>
              <a:off x="1476767" y="2926408"/>
              <a:ext cx="188157" cy="193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FA10F4E-6DD7-4EA9-4E49-8458F92D3A33}"/>
                </a:ext>
              </a:extLst>
            </p:cNvPr>
            <p:cNvSpPr/>
            <p:nvPr/>
          </p:nvSpPr>
          <p:spPr>
            <a:xfrm>
              <a:off x="1076725" y="2796089"/>
              <a:ext cx="239386" cy="2462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B72B9EC-002B-604F-2B99-129BF2CC83F1}"/>
                </a:ext>
              </a:extLst>
            </p:cNvPr>
            <p:cNvSpPr/>
            <p:nvPr/>
          </p:nvSpPr>
          <p:spPr>
            <a:xfrm>
              <a:off x="935635" y="3058106"/>
              <a:ext cx="291410" cy="2998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57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251669" y="335560"/>
            <a:ext cx="47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Ordination késako ?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AC635CC-5A29-7049-A059-07BFAD2B19CE}"/>
              </a:ext>
            </a:extLst>
          </p:cNvPr>
          <p:cNvGrpSpPr/>
          <p:nvPr/>
        </p:nvGrpSpPr>
        <p:grpSpPr>
          <a:xfrm>
            <a:off x="8404973" y="246760"/>
            <a:ext cx="2917970" cy="2650921"/>
            <a:chOff x="1133912" y="2206306"/>
            <a:chExt cx="2917970" cy="2650921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806A537C-F66A-A6AE-DD25-AFCFDF7752DA}"/>
                </a:ext>
              </a:extLst>
            </p:cNvPr>
            <p:cNvCxnSpPr/>
            <p:nvPr/>
          </p:nvCxnSpPr>
          <p:spPr>
            <a:xfrm flipV="1">
              <a:off x="2491530" y="2206306"/>
              <a:ext cx="0" cy="2650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FD7E2110-B17E-0A0E-9262-7C69DC7F4FA3}"/>
                </a:ext>
              </a:extLst>
            </p:cNvPr>
            <p:cNvCxnSpPr>
              <a:cxnSpLocks/>
            </p:cNvCxnSpPr>
            <p:nvPr/>
          </p:nvCxnSpPr>
          <p:spPr>
            <a:xfrm>
              <a:off x="1133912" y="3608667"/>
              <a:ext cx="29179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5409323-22AD-6450-F5F5-C5623B93DE5D}"/>
              </a:ext>
            </a:extLst>
          </p:cNvPr>
          <p:cNvGrpSpPr/>
          <p:nvPr/>
        </p:nvGrpSpPr>
        <p:grpSpPr>
          <a:xfrm>
            <a:off x="8861038" y="508160"/>
            <a:ext cx="1511807" cy="1309651"/>
            <a:chOff x="935635" y="2048256"/>
            <a:chExt cx="1511807" cy="1309651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8354C9E-7091-EA15-18AF-7B26D47EC5D8}"/>
                </a:ext>
              </a:extLst>
            </p:cNvPr>
            <p:cNvSpPr/>
            <p:nvPr/>
          </p:nvSpPr>
          <p:spPr>
            <a:xfrm>
              <a:off x="2237232" y="2048256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B3E1D2E-3B50-D236-6B25-32B69732D7F6}"/>
                </a:ext>
              </a:extLst>
            </p:cNvPr>
            <p:cNvSpPr/>
            <p:nvPr/>
          </p:nvSpPr>
          <p:spPr>
            <a:xfrm>
              <a:off x="2157985" y="2347341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EE8AC94C-C656-BE9B-3CD8-6589A430E10E}"/>
                </a:ext>
              </a:extLst>
            </p:cNvPr>
            <p:cNvSpPr/>
            <p:nvPr/>
          </p:nvSpPr>
          <p:spPr>
            <a:xfrm>
              <a:off x="2368195" y="2406507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A8BB899-51AF-7857-B8E3-5D73DC6F07C9}"/>
                </a:ext>
              </a:extLst>
            </p:cNvPr>
            <p:cNvSpPr/>
            <p:nvPr/>
          </p:nvSpPr>
          <p:spPr>
            <a:xfrm>
              <a:off x="1997587" y="2488036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7703688-2F95-F1BE-DD65-F19A29B9E494}"/>
                </a:ext>
              </a:extLst>
            </p:cNvPr>
            <p:cNvSpPr/>
            <p:nvPr/>
          </p:nvSpPr>
          <p:spPr>
            <a:xfrm>
              <a:off x="1692459" y="2395087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89499F3-54D8-4723-E093-6BEA5989AD83}"/>
                </a:ext>
              </a:extLst>
            </p:cNvPr>
            <p:cNvSpPr/>
            <p:nvPr/>
          </p:nvSpPr>
          <p:spPr>
            <a:xfrm>
              <a:off x="1707160" y="2646537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6DDD51E-2707-7EAB-1D8A-801DE8402430}"/>
                </a:ext>
              </a:extLst>
            </p:cNvPr>
            <p:cNvSpPr/>
            <p:nvPr/>
          </p:nvSpPr>
          <p:spPr>
            <a:xfrm>
              <a:off x="1438918" y="2732464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F231F7A-731F-A7C5-3EB3-F3975E1FBB44}"/>
                </a:ext>
              </a:extLst>
            </p:cNvPr>
            <p:cNvSpPr/>
            <p:nvPr/>
          </p:nvSpPr>
          <p:spPr>
            <a:xfrm>
              <a:off x="1476768" y="2960840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9C2AF0A-89AB-1E1D-984B-92EEDC743649}"/>
                </a:ext>
              </a:extLst>
            </p:cNvPr>
            <p:cNvSpPr/>
            <p:nvPr/>
          </p:nvSpPr>
          <p:spPr>
            <a:xfrm>
              <a:off x="1076725" y="2960839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2F3E571-46B3-3199-0747-89CCE6943216}"/>
                </a:ext>
              </a:extLst>
            </p:cNvPr>
            <p:cNvSpPr/>
            <p:nvPr/>
          </p:nvSpPr>
          <p:spPr>
            <a:xfrm>
              <a:off x="935635" y="3276378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76094A58-53AB-C870-A41C-2ACABA07169C}"/>
              </a:ext>
            </a:extLst>
          </p:cNvPr>
          <p:cNvSpPr txBox="1"/>
          <p:nvPr/>
        </p:nvSpPr>
        <p:spPr>
          <a:xfrm>
            <a:off x="288707" y="1572220"/>
            <a:ext cx="36114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L’ordination est un outil permettant de représenter les données dans un nouvel espace doté d’un nombre inférieur de dimensions</a:t>
            </a:r>
          </a:p>
          <a:p>
            <a:endParaRPr lang="fr-BE" dirty="0"/>
          </a:p>
          <a:p>
            <a:r>
              <a:rPr lang="fr-BE" dirty="0"/>
              <a:t>Elle peut être considérée comme une rotation du point de vue provoquant un aplatissement de l’image. Cet aplatissement doit refléter au maximum la dispersion des points.</a:t>
            </a:r>
          </a:p>
          <a:p>
            <a:endParaRPr lang="fr-BE" dirty="0"/>
          </a:p>
          <a:p>
            <a:r>
              <a:rPr lang="fr-BE" dirty="0"/>
              <a:t>L’ordination nous permet de faire apparaître un maximum de « contraste » dans les données.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5ED7E1B9-F015-CC4D-B324-9BDD95E9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00" r="50000"/>
          <a:stretch/>
        </p:blipFill>
        <p:spPr>
          <a:xfrm>
            <a:off x="4081266" y="84495"/>
            <a:ext cx="3305325" cy="286901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20E02C83-A4D0-A842-461C-E2114564E349}"/>
              </a:ext>
            </a:extLst>
          </p:cNvPr>
          <p:cNvGrpSpPr/>
          <p:nvPr/>
        </p:nvGrpSpPr>
        <p:grpSpPr>
          <a:xfrm>
            <a:off x="4918663" y="799896"/>
            <a:ext cx="1432560" cy="1275158"/>
            <a:chOff x="935635" y="2082749"/>
            <a:chExt cx="1432560" cy="1275158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E9116AE-FDF3-A187-D5CD-FA11C794EEAE}"/>
                </a:ext>
              </a:extLst>
            </p:cNvPr>
            <p:cNvSpPr/>
            <p:nvPr/>
          </p:nvSpPr>
          <p:spPr>
            <a:xfrm>
              <a:off x="2237232" y="2082749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D6FDECF-A7E4-4A1A-7839-50F62849D5F5}"/>
                </a:ext>
              </a:extLst>
            </p:cNvPr>
            <p:cNvSpPr/>
            <p:nvPr/>
          </p:nvSpPr>
          <p:spPr>
            <a:xfrm>
              <a:off x="2157985" y="2347341"/>
              <a:ext cx="79247" cy="815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B2CF852-3BBB-5BDD-6D26-FEA01246B676}"/>
                </a:ext>
              </a:extLst>
            </p:cNvPr>
            <p:cNvSpPr/>
            <p:nvPr/>
          </p:nvSpPr>
          <p:spPr>
            <a:xfrm flipH="1">
              <a:off x="2322476" y="2441000"/>
              <a:ext cx="45719" cy="47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C39077A-6E89-C921-3E24-6B19D7083659}"/>
                </a:ext>
              </a:extLst>
            </p:cNvPr>
            <p:cNvSpPr/>
            <p:nvPr/>
          </p:nvSpPr>
          <p:spPr>
            <a:xfrm>
              <a:off x="1997588" y="2488037"/>
              <a:ext cx="57312" cy="589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D9394F1-2FC1-D42D-609F-69059EE1B43C}"/>
                </a:ext>
              </a:extLst>
            </p:cNvPr>
            <p:cNvSpPr/>
            <p:nvPr/>
          </p:nvSpPr>
          <p:spPr>
            <a:xfrm>
              <a:off x="1692459" y="2283041"/>
              <a:ext cx="133293" cy="1371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40C20D3-7DB0-6EAC-BFF5-24BE77E8A105}"/>
                </a:ext>
              </a:extLst>
            </p:cNvPr>
            <p:cNvSpPr/>
            <p:nvPr/>
          </p:nvSpPr>
          <p:spPr>
            <a:xfrm>
              <a:off x="1707160" y="2590935"/>
              <a:ext cx="133294" cy="1371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548CEC9-773D-4ABC-9B7E-FB08A54F6302}"/>
                </a:ext>
              </a:extLst>
            </p:cNvPr>
            <p:cNvSpPr/>
            <p:nvPr/>
          </p:nvSpPr>
          <p:spPr>
            <a:xfrm>
              <a:off x="1398988" y="2674216"/>
              <a:ext cx="175796" cy="180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2DBF9D7-8201-7B95-299A-6DCDCE3F6AD4}"/>
                </a:ext>
              </a:extLst>
            </p:cNvPr>
            <p:cNvSpPr/>
            <p:nvPr/>
          </p:nvSpPr>
          <p:spPr>
            <a:xfrm>
              <a:off x="1476767" y="2926408"/>
              <a:ext cx="188157" cy="193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FA10F4E-6DD7-4EA9-4E49-8458F92D3A33}"/>
                </a:ext>
              </a:extLst>
            </p:cNvPr>
            <p:cNvSpPr/>
            <p:nvPr/>
          </p:nvSpPr>
          <p:spPr>
            <a:xfrm>
              <a:off x="1076725" y="2796089"/>
              <a:ext cx="239386" cy="2462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B72B9EC-002B-604F-2B99-129BF2CC83F1}"/>
                </a:ext>
              </a:extLst>
            </p:cNvPr>
            <p:cNvSpPr/>
            <p:nvPr/>
          </p:nvSpPr>
          <p:spPr>
            <a:xfrm>
              <a:off x="935635" y="3058106"/>
              <a:ext cx="291410" cy="2998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76198E2A-582C-6920-9A1A-2430D53B6DE5}"/>
              </a:ext>
            </a:extLst>
          </p:cNvPr>
          <p:cNvSpPr/>
          <p:nvPr/>
        </p:nvSpPr>
        <p:spPr>
          <a:xfrm rot="10800000">
            <a:off x="7370325" y="1308082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FBBCBF7-976C-A0DF-7B3B-19A30E4D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698" y="2575330"/>
            <a:ext cx="1682397" cy="190344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E716EA7-14CB-0103-8C3A-A861083ED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318" y="3115237"/>
            <a:ext cx="1162942" cy="3598378"/>
          </a:xfrm>
          <a:prstGeom prst="rect">
            <a:avLst/>
          </a:prstGeom>
        </p:spPr>
      </p:pic>
      <p:sp>
        <p:nvSpPr>
          <p:cNvPr id="69" name="Flèche : gauche 68">
            <a:extLst>
              <a:ext uri="{FF2B5EF4-FFF2-40B4-BE49-F238E27FC236}">
                <a16:creationId xmlns:a16="http://schemas.microsoft.com/office/drawing/2014/main" id="{97F51235-B605-81E3-0B18-E8B90169F652}"/>
              </a:ext>
            </a:extLst>
          </p:cNvPr>
          <p:cNvSpPr/>
          <p:nvPr/>
        </p:nvSpPr>
        <p:spPr>
          <a:xfrm rot="10800000">
            <a:off x="6243117" y="5614473"/>
            <a:ext cx="3150564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0" name="Flèche : gauche 69">
            <a:extLst>
              <a:ext uri="{FF2B5EF4-FFF2-40B4-BE49-F238E27FC236}">
                <a16:creationId xmlns:a16="http://schemas.microsoft.com/office/drawing/2014/main" id="{665D90E2-1BEC-DFFB-A23D-FCE2D5A40E80}"/>
              </a:ext>
            </a:extLst>
          </p:cNvPr>
          <p:cNvSpPr/>
          <p:nvPr/>
        </p:nvSpPr>
        <p:spPr>
          <a:xfrm rot="10800000">
            <a:off x="6243118" y="3652113"/>
            <a:ext cx="1044943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DA1BCF-C296-917B-38B5-35F21B065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276" y="2858908"/>
            <a:ext cx="537485" cy="529049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830DA861-9F98-DFCF-B6F9-3E026119D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692" y="4922622"/>
            <a:ext cx="669318" cy="67392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AAA71D2B-1C94-62A9-E9D7-99804FC2D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318" y="2090792"/>
            <a:ext cx="148145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251669" y="335560"/>
            <a:ext cx="47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Ordination késako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42322B-F998-A984-94C9-B8DC922CF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969455"/>
            <a:ext cx="6096000" cy="588854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CF2CF70E-8A61-42BC-096D-CE8C4F684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096000" y="969455"/>
            <a:ext cx="6096000" cy="58885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D1941F-9983-E85B-47FE-6F00E37CEF42}"/>
              </a:ext>
            </a:extLst>
          </p:cNvPr>
          <p:cNvSpPr txBox="1"/>
          <p:nvPr/>
        </p:nvSpPr>
        <p:spPr>
          <a:xfrm>
            <a:off x="688182" y="2724150"/>
            <a:ext cx="471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Chameau (2 bosses) ou dromadaire (1 bosse) ?</a:t>
            </a:r>
          </a:p>
        </p:txBody>
      </p:sp>
    </p:spTree>
    <p:extLst>
      <p:ext uri="{BB962C8B-B14F-4D97-AF65-F5344CB8AC3E}">
        <p14:creationId xmlns:p14="http://schemas.microsoft.com/office/powerpoint/2010/main" val="27164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92729" y="64445"/>
            <a:ext cx="47177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Les deux types d’ordination</a:t>
            </a:r>
          </a:p>
          <a:p>
            <a:endParaRPr lang="fr-BE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D4F1519-ECCC-CCFD-9ED1-7BADA613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26613"/>
              </p:ext>
            </p:extLst>
          </p:nvPr>
        </p:nvGraphicFramePr>
        <p:xfrm>
          <a:off x="192729" y="2936085"/>
          <a:ext cx="11820358" cy="378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179">
                  <a:extLst>
                    <a:ext uri="{9D8B030D-6E8A-4147-A177-3AD203B41FA5}">
                      <a16:colId xmlns:a16="http://schemas.microsoft.com/office/drawing/2014/main" val="797249820"/>
                    </a:ext>
                  </a:extLst>
                </a:gridCol>
                <a:gridCol w="5910179">
                  <a:extLst>
                    <a:ext uri="{9D8B030D-6E8A-4147-A177-3AD203B41FA5}">
                      <a16:colId xmlns:a16="http://schemas.microsoft.com/office/drawing/2014/main" val="516617819"/>
                    </a:ext>
                  </a:extLst>
                </a:gridCol>
              </a:tblGrid>
              <a:tr h="348234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Ordinations non contraintes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Ordinations canoniques (= contraintes)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63626"/>
                  </a:ext>
                </a:extLst>
              </a:tr>
              <a:tr h="609409">
                <a:tc>
                  <a:txBody>
                    <a:bodyPr/>
                    <a:lstStyle/>
                    <a:p>
                      <a:r>
                        <a:rPr lang="fr-BE" b="1" dirty="0"/>
                        <a:t>On part de quoi ? : </a:t>
                      </a:r>
                      <a:r>
                        <a:rPr lang="fr-BE" dirty="0"/>
                        <a:t>une seule matrice de variables descriptives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1" dirty="0"/>
                        <a:t>On part de quoi ? : </a:t>
                      </a:r>
                      <a:r>
                        <a:rPr lang="fr-BE" dirty="0"/>
                        <a:t>deux matrices ! Une matrice de variables réponses Y et une matrice de variables explicatives X.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90970"/>
                  </a:ext>
                </a:extLst>
              </a:tr>
              <a:tr h="609409">
                <a:tc>
                  <a:txBody>
                    <a:bodyPr/>
                    <a:lstStyle/>
                    <a:p>
                      <a:r>
                        <a:rPr lang="fr-BE" b="1" dirty="0"/>
                        <a:t>But : </a:t>
                      </a:r>
                      <a:r>
                        <a:rPr lang="fr-BE" dirty="0"/>
                        <a:t>explorer les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1" dirty="0"/>
                        <a:t>But : </a:t>
                      </a:r>
                      <a:r>
                        <a:rPr lang="fr-BE" dirty="0"/>
                        <a:t>explorer et </a:t>
                      </a:r>
                      <a:r>
                        <a:rPr lang="fr-BE" u="sng" dirty="0"/>
                        <a:t>expliquer</a:t>
                      </a:r>
                      <a:r>
                        <a:rPr lang="fr-BE" dirty="0"/>
                        <a:t> les données. </a:t>
                      </a:r>
                    </a:p>
                    <a:p>
                      <a:r>
                        <a:rPr lang="fr-BE" dirty="0"/>
                        <a:t>Modèle : Y = 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30752"/>
                  </a:ext>
                </a:extLst>
              </a:tr>
              <a:tr h="609409">
                <a:tc>
                  <a:txBody>
                    <a:bodyPr/>
                    <a:lstStyle/>
                    <a:p>
                      <a:r>
                        <a:rPr lang="fr-BE" b="1" dirty="0"/>
                        <a:t>Test d’hypothèse : </a:t>
                      </a:r>
                      <a:r>
                        <a:rPr lang="fr-BE" dirty="0"/>
                        <a:t>non ! Donc pas de significativité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dirty="0"/>
                        <a:t>Test d’hypothèse : </a:t>
                      </a:r>
                      <a:r>
                        <a:rPr lang="fr-BE" dirty="0"/>
                        <a:t>oui ! S’il y a un modèle, il y a  donc </a:t>
                      </a:r>
                      <a:r>
                        <a:rPr lang="fr-BE" u="sng" dirty="0"/>
                        <a:t>des conditions à respecter</a:t>
                      </a:r>
                      <a:r>
                        <a:rPr lang="fr-BE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84481"/>
                  </a:ext>
                </a:extLst>
              </a:tr>
              <a:tr h="876991">
                <a:tc>
                  <a:txBody>
                    <a:bodyPr/>
                    <a:lstStyle/>
                    <a:p>
                      <a:r>
                        <a:rPr lang="fr-BE" b="1" dirty="0"/>
                        <a:t>Nouveaux axes : </a:t>
                      </a:r>
                      <a:r>
                        <a:rPr lang="fr-BE" dirty="0"/>
                        <a:t>chaque axe est une combinaison des axes originaux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dirty="0"/>
                        <a:t>Nouveaux axes : </a:t>
                      </a:r>
                      <a:r>
                        <a:rPr lang="fr-BE" dirty="0"/>
                        <a:t>chaque axe est une combinaison des valeurs de Y. Par conséquent, chaque axe est aussi une combinaison des valeurs de X puisque Y = f(X).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63396"/>
                  </a:ext>
                </a:extLst>
              </a:tr>
              <a:tr h="580396">
                <a:tc>
                  <a:txBody>
                    <a:bodyPr/>
                    <a:lstStyle/>
                    <a:p>
                      <a:r>
                        <a:rPr lang="fr-BE" b="1" dirty="0"/>
                        <a:t>Exemples : </a:t>
                      </a:r>
                      <a:r>
                        <a:rPr lang="fr-BE" dirty="0"/>
                        <a:t>PCA, CA, MCA, </a:t>
                      </a:r>
                      <a:r>
                        <a:rPr lang="fr-BE" dirty="0" err="1"/>
                        <a:t>PCoA</a:t>
                      </a:r>
                      <a:r>
                        <a:rPr lang="fr-BE" dirty="0"/>
                        <a:t>, NMDS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 dirty="0"/>
                        <a:t>Exemples : </a:t>
                      </a:r>
                      <a:r>
                        <a:rPr lang="fr-BE" dirty="0"/>
                        <a:t>RDA, CCA, 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255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C46A6DE-1322-5F1A-D2DC-B8D7F810A973}"/>
              </a:ext>
            </a:extLst>
          </p:cNvPr>
          <p:cNvSpPr/>
          <p:nvPr/>
        </p:nvSpPr>
        <p:spPr>
          <a:xfrm>
            <a:off x="192729" y="2936086"/>
            <a:ext cx="5932315" cy="37807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DA56765-7A4C-BFD9-F00E-2E23F13F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4" y="1986709"/>
            <a:ext cx="350215" cy="38811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9521426-F517-B84F-2460-86F217BB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0094">
            <a:off x="2278666" y="599120"/>
            <a:ext cx="545859" cy="5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67887CE-0A1B-1369-6400-1273A378027C}"/>
              </a:ext>
            </a:extLst>
          </p:cNvPr>
          <p:cNvSpPr/>
          <p:nvPr/>
        </p:nvSpPr>
        <p:spPr>
          <a:xfrm>
            <a:off x="995421" y="1863524"/>
            <a:ext cx="350216" cy="69546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Accolade ouvrante 56">
            <a:extLst>
              <a:ext uri="{FF2B5EF4-FFF2-40B4-BE49-F238E27FC236}">
                <a16:creationId xmlns:a16="http://schemas.microsoft.com/office/drawing/2014/main" id="{FDE09AEB-58A9-F13A-3465-5311E32CCE0F}"/>
              </a:ext>
            </a:extLst>
          </p:cNvPr>
          <p:cNvSpPr/>
          <p:nvPr/>
        </p:nvSpPr>
        <p:spPr>
          <a:xfrm rot="5400000">
            <a:off x="2122818" y="849605"/>
            <a:ext cx="208344" cy="916673"/>
          </a:xfrm>
          <a:prstGeom prst="leftBrace">
            <a:avLst>
              <a:gd name="adj1" fmla="val 8333"/>
              <a:gd name="adj2" fmla="val 3872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24CDF00-BFA1-9B6B-34A5-A2722FF5F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03" y="1528101"/>
            <a:ext cx="1310738" cy="108278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A0EDA1A-1DD3-F97D-63E9-A65E67CDC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039" y="918348"/>
            <a:ext cx="1809233" cy="1647432"/>
          </a:xfrm>
          <a:prstGeom prst="rect">
            <a:avLst/>
          </a:prstGeom>
        </p:spPr>
      </p:pic>
      <p:sp>
        <p:nvSpPr>
          <p:cNvPr id="77" name="Flèche : gauche 76">
            <a:extLst>
              <a:ext uri="{FF2B5EF4-FFF2-40B4-BE49-F238E27FC236}">
                <a16:creationId xmlns:a16="http://schemas.microsoft.com/office/drawing/2014/main" id="{275274A3-6F91-49CE-A097-97C9E21CCC50}"/>
              </a:ext>
            </a:extLst>
          </p:cNvPr>
          <p:cNvSpPr/>
          <p:nvPr/>
        </p:nvSpPr>
        <p:spPr>
          <a:xfrm rot="10800000">
            <a:off x="2911133" y="1805653"/>
            <a:ext cx="697482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2948DC1-E64C-C242-39CC-B940BEC65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904" y="-16860"/>
            <a:ext cx="1646373" cy="1368001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5FD401AF-0204-6D93-41AE-6290447A277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01490" y="2054140"/>
            <a:ext cx="847745" cy="700149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DC61A44-84DD-9FF8-190D-E69CB313CF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31" r="59567"/>
          <a:stretch/>
        </p:blipFill>
        <p:spPr>
          <a:xfrm>
            <a:off x="6297904" y="2121653"/>
            <a:ext cx="665672" cy="62612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E4A0ACB-8F76-867E-6BC7-574B810FA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195" y="1431334"/>
            <a:ext cx="391477" cy="391477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ACF5C2DC-893C-4241-63CA-BFB2C25CCE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511" t="32129" b="53841"/>
          <a:stretch/>
        </p:blipFill>
        <p:spPr>
          <a:xfrm>
            <a:off x="7001490" y="1849740"/>
            <a:ext cx="979411" cy="191937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B2912863-24CB-9A24-505E-0D1041FE3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502" y="667140"/>
            <a:ext cx="1809233" cy="1647432"/>
          </a:xfrm>
          <a:prstGeom prst="rect">
            <a:avLst/>
          </a:prstGeom>
        </p:spPr>
      </p:pic>
      <p:sp>
        <p:nvSpPr>
          <p:cNvPr id="89" name="Flèche : gauche 88">
            <a:extLst>
              <a:ext uri="{FF2B5EF4-FFF2-40B4-BE49-F238E27FC236}">
                <a16:creationId xmlns:a16="http://schemas.microsoft.com/office/drawing/2014/main" id="{A0560292-C08F-C620-FCB6-6C2AED18B1ED}"/>
              </a:ext>
            </a:extLst>
          </p:cNvPr>
          <p:cNvSpPr/>
          <p:nvPr/>
        </p:nvSpPr>
        <p:spPr>
          <a:xfrm rot="10800000">
            <a:off x="8376593" y="1334476"/>
            <a:ext cx="1297445" cy="5290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4386C81-6F19-CA45-CE5F-84E07DEFE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9589" y="809428"/>
            <a:ext cx="1691913" cy="5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EBAE98A2-4BCB-0D57-B42A-BCBFCEE45C9E}"/>
              </a:ext>
            </a:extLst>
          </p:cNvPr>
          <p:cNvSpPr txBox="1"/>
          <p:nvPr/>
        </p:nvSpPr>
        <p:spPr>
          <a:xfrm>
            <a:off x="303971" y="220835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Synthèse</a:t>
            </a:r>
            <a:endParaRPr lang="fr-BE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B2454D-B51C-856A-89AE-8AF706F5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27" y="4459557"/>
            <a:ext cx="5539437" cy="201028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EAF0338-6BD5-9A56-7A98-D0097E804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9" y="3475717"/>
            <a:ext cx="2928011" cy="244000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88751B1-9E98-2ADA-C7F5-44FAAA33CACB}"/>
              </a:ext>
            </a:extLst>
          </p:cNvPr>
          <p:cNvGrpSpPr/>
          <p:nvPr/>
        </p:nvGrpSpPr>
        <p:grpSpPr>
          <a:xfrm>
            <a:off x="166582" y="706735"/>
            <a:ext cx="2928011" cy="2642914"/>
            <a:chOff x="3858987" y="1399234"/>
            <a:chExt cx="2928011" cy="2642914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519EDBF-E9D1-8BC8-EABB-FFF792B25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541"/>
            <a:stretch/>
          </p:blipFill>
          <p:spPr>
            <a:xfrm>
              <a:off x="3858987" y="2371725"/>
              <a:ext cx="2928011" cy="1670423"/>
            </a:xfrm>
            <a:prstGeom prst="rect">
              <a:avLst/>
            </a:prstGeom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CE53F5DF-35C7-2600-B164-118AACB2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454" y="1399234"/>
              <a:ext cx="971348" cy="97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AFAC2E7-6FCA-6805-F4FC-55B56D93A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537" y="42993"/>
            <a:ext cx="4060288" cy="277392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B70C26C0-A3F7-9DFB-BBC6-C23593596D8F}"/>
              </a:ext>
            </a:extLst>
          </p:cNvPr>
          <p:cNvSpPr txBox="1"/>
          <p:nvPr/>
        </p:nvSpPr>
        <p:spPr>
          <a:xfrm>
            <a:off x="2955916" y="663123"/>
            <a:ext cx="8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PCA</a:t>
            </a:r>
            <a:endParaRPr lang="fr-BE" sz="2000" b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32E0E32-CF7D-C71C-83C2-84C066BE0743}"/>
              </a:ext>
            </a:extLst>
          </p:cNvPr>
          <p:cNvSpPr txBox="1"/>
          <p:nvPr/>
        </p:nvSpPr>
        <p:spPr>
          <a:xfrm>
            <a:off x="3056695" y="3752084"/>
            <a:ext cx="8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CA</a:t>
            </a:r>
            <a:endParaRPr lang="fr-BE" sz="20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174A5B0-349E-BD71-71D9-77620999EC71}"/>
              </a:ext>
            </a:extLst>
          </p:cNvPr>
          <p:cNvSpPr txBox="1"/>
          <p:nvPr/>
        </p:nvSpPr>
        <p:spPr>
          <a:xfrm>
            <a:off x="5231506" y="2905780"/>
            <a:ext cx="130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/>
              <a:t>MCA</a:t>
            </a:r>
            <a:endParaRPr lang="fr-BE" sz="2000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AA76D63-BB4A-5824-5730-1C2C998C21C1}"/>
              </a:ext>
            </a:extLst>
          </p:cNvPr>
          <p:cNvSpPr txBox="1"/>
          <p:nvPr/>
        </p:nvSpPr>
        <p:spPr>
          <a:xfrm>
            <a:off x="9389986" y="4762019"/>
            <a:ext cx="270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 err="1"/>
              <a:t>PCoA</a:t>
            </a:r>
            <a:r>
              <a:rPr lang="fr-BE" sz="2800" b="1" dirty="0"/>
              <a:t> et NMDS</a:t>
            </a:r>
            <a:endParaRPr lang="fr-BE" sz="20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0F3E8E-5586-7A4A-855A-AE717D5033E2}"/>
              </a:ext>
            </a:extLst>
          </p:cNvPr>
          <p:cNvSpPr txBox="1"/>
          <p:nvPr/>
        </p:nvSpPr>
        <p:spPr>
          <a:xfrm>
            <a:off x="3014587" y="4239910"/>
            <a:ext cx="2015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comptages.</a:t>
            </a:r>
          </a:p>
          <a:p>
            <a:r>
              <a:rPr lang="fr-BE" sz="2000" dirty="0"/>
              <a:t>Distance : X²</a:t>
            </a:r>
            <a:endParaRPr lang="fr-BE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016CF51-7221-1995-22BB-1359336C4E48}"/>
              </a:ext>
            </a:extLst>
          </p:cNvPr>
          <p:cNvSpPr txBox="1"/>
          <p:nvPr/>
        </p:nvSpPr>
        <p:spPr>
          <a:xfrm>
            <a:off x="2961717" y="1198064"/>
            <a:ext cx="1748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mesures continues homogènes entre elles.</a:t>
            </a:r>
            <a:br>
              <a:rPr lang="fr-BE" sz="2000" dirty="0"/>
            </a:br>
            <a:r>
              <a:rPr lang="fr-BE" sz="2000" dirty="0"/>
              <a:t>Distance : euclidienne</a:t>
            </a:r>
            <a:endParaRPr lang="fr-BE" sz="16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BD676DF-3A62-78F6-DD38-3A6980A707A4}"/>
              </a:ext>
            </a:extLst>
          </p:cNvPr>
          <p:cNvSpPr txBox="1"/>
          <p:nvPr/>
        </p:nvSpPr>
        <p:spPr>
          <a:xfrm>
            <a:off x="5231506" y="3429000"/>
            <a:ext cx="3456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plus de deux variables qualitatives</a:t>
            </a:r>
            <a:endParaRPr lang="fr-BE" sz="16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DEE9CA5-11E2-03F0-6AAD-CD2ECDA9155C}"/>
              </a:ext>
            </a:extLst>
          </p:cNvPr>
          <p:cNvSpPr txBox="1"/>
          <p:nvPr/>
        </p:nvSpPr>
        <p:spPr>
          <a:xfrm>
            <a:off x="9389985" y="5182863"/>
            <a:ext cx="270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Pour utiliser un indice de dissimilarité autre que la distance euclidienne ou le X²</a:t>
            </a:r>
            <a:endParaRPr lang="fr-BE" sz="1600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FBE66F6-0BD8-4535-0A77-E54C42400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02" y="82817"/>
            <a:ext cx="3987222" cy="2734096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1A30079-3AC1-A88D-1304-676B907C2EA5}"/>
              </a:ext>
            </a:extLst>
          </p:cNvPr>
          <p:cNvSpPr txBox="1"/>
          <p:nvPr/>
        </p:nvSpPr>
        <p:spPr>
          <a:xfrm>
            <a:off x="8890131" y="2864666"/>
            <a:ext cx="180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b="1" dirty="0" err="1"/>
              <a:t>Hillsmith</a:t>
            </a:r>
            <a:endParaRPr lang="fr-BE" sz="20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429ED38-4591-EC20-1F0F-E37DDF86D084}"/>
              </a:ext>
            </a:extLst>
          </p:cNvPr>
          <p:cNvSpPr txBox="1"/>
          <p:nvPr/>
        </p:nvSpPr>
        <p:spPr>
          <a:xfrm>
            <a:off x="8890131" y="3444420"/>
            <a:ext cx="288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Variables : quantitatives ET qualitatives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23308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PCA  </a:t>
            </a:r>
            <a:r>
              <a:rPr lang="fr-BE" sz="2000" dirty="0"/>
              <a:t>ACP = Analyse en Composantes Principales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6094A58-53AB-C870-A41C-2ACABA07169C}"/>
              </a:ext>
            </a:extLst>
          </p:cNvPr>
          <p:cNvSpPr txBox="1"/>
          <p:nvPr/>
        </p:nvSpPr>
        <p:spPr>
          <a:xfrm>
            <a:off x="139909" y="1028343"/>
            <a:ext cx="34567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Ordination contrainte</a:t>
            </a:r>
          </a:p>
          <a:p>
            <a:endParaRPr lang="fr-BE" dirty="0"/>
          </a:p>
          <a:p>
            <a:r>
              <a:rPr lang="fr-BE" dirty="0"/>
              <a:t>Préserve les distances euclidiennes entre les objets</a:t>
            </a:r>
          </a:p>
          <a:p>
            <a:endParaRPr lang="fr-BE" dirty="0"/>
          </a:p>
          <a:p>
            <a:r>
              <a:rPr lang="fr-BE" b="1" dirty="0"/>
              <a:t>Quand est-il pertinent d’utiliser la distance euclidienne ?</a:t>
            </a:r>
          </a:p>
          <a:p>
            <a:r>
              <a:rPr lang="fr-BE" dirty="0"/>
              <a:t>Dans un jeu de données avec </a:t>
            </a:r>
            <a:r>
              <a:rPr lang="fr-BE" u="sng" dirty="0"/>
              <a:t>des variables quantitatives continues. Les mesures doivent être homogènes ! </a:t>
            </a:r>
            <a:r>
              <a:rPr lang="fr-BE" dirty="0"/>
              <a:t>(soit exprimées dans la même unité, soit centrées et réduites).</a:t>
            </a:r>
          </a:p>
          <a:p>
            <a:endParaRPr lang="fr-BE" dirty="0"/>
          </a:p>
          <a:p>
            <a:r>
              <a:rPr lang="fr-BE" dirty="0"/>
              <a:t>Parfait pour mettre en évidence des relations linéaires</a:t>
            </a:r>
          </a:p>
          <a:p>
            <a:endParaRPr lang="fr-BE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052DC44-36DB-5BDF-C44C-0BDE59FC5884}"/>
              </a:ext>
            </a:extLst>
          </p:cNvPr>
          <p:cNvSpPr txBox="1"/>
          <p:nvPr/>
        </p:nvSpPr>
        <p:spPr>
          <a:xfrm>
            <a:off x="6520810" y="5543921"/>
            <a:ext cx="503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Un exemple simple : </a:t>
            </a:r>
            <a:r>
              <a:rPr lang="fr-BE" dirty="0"/>
              <a:t>passer deux dimensions à une dimension tout en conservant un maximum la dispersion des points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8C39801-CB8D-68C1-C8FC-A128A870A370}"/>
              </a:ext>
            </a:extLst>
          </p:cNvPr>
          <p:cNvGrpSpPr/>
          <p:nvPr/>
        </p:nvGrpSpPr>
        <p:grpSpPr>
          <a:xfrm>
            <a:off x="7350369" y="390749"/>
            <a:ext cx="3177359" cy="2626199"/>
            <a:chOff x="479570" y="1786856"/>
            <a:chExt cx="2917970" cy="2650921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9003A5F-59D2-B60D-2516-C23E56D1B4A0}"/>
                </a:ext>
              </a:extLst>
            </p:cNvPr>
            <p:cNvGrpSpPr/>
            <p:nvPr/>
          </p:nvGrpSpPr>
          <p:grpSpPr>
            <a:xfrm>
              <a:off x="479570" y="1786856"/>
              <a:ext cx="2917970" cy="2650921"/>
              <a:chOff x="1133912" y="2206306"/>
              <a:chExt cx="2917970" cy="2650921"/>
            </a:xfrm>
          </p:grpSpPr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ED74D5A8-8695-2988-6D97-932072C958D2}"/>
                  </a:ext>
                </a:extLst>
              </p:cNvPr>
              <p:cNvCxnSpPr/>
              <p:nvPr/>
            </p:nvCxnSpPr>
            <p:spPr>
              <a:xfrm flipV="1">
                <a:off x="2491530" y="2206306"/>
                <a:ext cx="0" cy="2650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4ADEC3D3-7105-C052-BED6-21EAE0947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12" y="3608667"/>
                <a:ext cx="291797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CDD8AA9-B7B9-505B-6AEA-2FE1577F8A37}"/>
                </a:ext>
              </a:extLst>
            </p:cNvPr>
            <p:cNvGrpSpPr/>
            <p:nvPr/>
          </p:nvGrpSpPr>
          <p:grpSpPr>
            <a:xfrm>
              <a:off x="1216599" y="1786856"/>
              <a:ext cx="2180941" cy="1618588"/>
              <a:chOff x="1216599" y="1786856"/>
              <a:chExt cx="2180941" cy="161858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8584F30F-53EB-54DB-4414-66C75FAFD182}"/>
                  </a:ext>
                </a:extLst>
              </p:cNvPr>
              <p:cNvSpPr/>
              <p:nvPr/>
            </p:nvSpPr>
            <p:spPr>
              <a:xfrm>
                <a:off x="2999661" y="3158451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C35443B-F13A-457D-6E37-68D7ED424FFC}"/>
                  </a:ext>
                </a:extLst>
              </p:cNvPr>
              <p:cNvSpPr/>
              <p:nvPr/>
            </p:nvSpPr>
            <p:spPr>
              <a:xfrm>
                <a:off x="3318293" y="3323915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91F53360-9FBB-9B6D-12FA-56CE53B8FA16}"/>
                  </a:ext>
                </a:extLst>
              </p:cNvPr>
              <p:cNvSpPr/>
              <p:nvPr/>
            </p:nvSpPr>
            <p:spPr>
              <a:xfrm>
                <a:off x="2915261" y="280992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DA8CE85-0042-9115-CF72-16DD31FD4BE2}"/>
                  </a:ext>
                </a:extLst>
              </p:cNvPr>
              <p:cNvSpPr/>
              <p:nvPr/>
            </p:nvSpPr>
            <p:spPr>
              <a:xfrm>
                <a:off x="1588129" y="2367052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A37324EE-76F4-27C4-30AC-A714FD17242F}"/>
                  </a:ext>
                </a:extLst>
              </p:cNvPr>
              <p:cNvSpPr/>
              <p:nvPr/>
            </p:nvSpPr>
            <p:spPr>
              <a:xfrm>
                <a:off x="1216599" y="2212296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E4F28EC7-F54B-B460-2E0A-4C45F3A209CB}"/>
                  </a:ext>
                </a:extLst>
              </p:cNvPr>
              <p:cNvSpPr/>
              <p:nvPr/>
            </p:nvSpPr>
            <p:spPr>
              <a:xfrm>
                <a:off x="1331326" y="1786856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A94BF4-17B6-BB6D-1A5C-DA5A562B98B5}"/>
              </a:ext>
            </a:extLst>
          </p:cNvPr>
          <p:cNvGrpSpPr/>
          <p:nvPr/>
        </p:nvGrpSpPr>
        <p:grpSpPr>
          <a:xfrm>
            <a:off x="7264077" y="4821437"/>
            <a:ext cx="3177359" cy="80771"/>
            <a:chOff x="7264077" y="4821437"/>
            <a:chExt cx="3177359" cy="80771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29D3E95E-1B91-0B9D-A2AC-2ED10CAAE99B}"/>
                </a:ext>
              </a:extLst>
            </p:cNvPr>
            <p:cNvCxnSpPr>
              <a:cxnSpLocks/>
            </p:cNvCxnSpPr>
            <p:nvPr/>
          </p:nvCxnSpPr>
          <p:spPr>
            <a:xfrm>
              <a:off x="7264077" y="4861824"/>
              <a:ext cx="31773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3792F1C4-1D69-8741-3C5E-7AC428FCA92E}"/>
                </a:ext>
              </a:extLst>
            </p:cNvPr>
            <p:cNvSpPr/>
            <p:nvPr/>
          </p:nvSpPr>
          <p:spPr>
            <a:xfrm>
              <a:off x="9908756" y="4821438"/>
              <a:ext cx="86292" cy="807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E7B427E-44C2-2B8A-8F22-9685F3E6D60B}"/>
                </a:ext>
              </a:extLst>
            </p:cNvPr>
            <p:cNvSpPr/>
            <p:nvPr/>
          </p:nvSpPr>
          <p:spPr>
            <a:xfrm>
              <a:off x="10227128" y="4821437"/>
              <a:ext cx="86292" cy="807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35A52BBB-91FF-7B15-92A7-E9C1EA66E04D}"/>
                </a:ext>
              </a:extLst>
            </p:cNvPr>
            <p:cNvSpPr/>
            <p:nvPr/>
          </p:nvSpPr>
          <p:spPr>
            <a:xfrm>
              <a:off x="9637969" y="4821438"/>
              <a:ext cx="86292" cy="807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64C4EE49-392F-976F-D8C3-78821CE54AAB}"/>
                </a:ext>
              </a:extLst>
            </p:cNvPr>
            <p:cNvSpPr/>
            <p:nvPr/>
          </p:nvSpPr>
          <p:spPr>
            <a:xfrm>
              <a:off x="7996275" y="4821438"/>
              <a:ext cx="86292" cy="807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13BBC5AA-C780-7339-FE3F-6E3378FE7642}"/>
                </a:ext>
              </a:extLst>
            </p:cNvPr>
            <p:cNvSpPr/>
            <p:nvPr/>
          </p:nvSpPr>
          <p:spPr>
            <a:xfrm>
              <a:off x="7350369" y="4821439"/>
              <a:ext cx="86292" cy="807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24C9EB6-C3B4-5237-0F08-733DDCA44111}"/>
                </a:ext>
              </a:extLst>
            </p:cNvPr>
            <p:cNvSpPr/>
            <p:nvPr/>
          </p:nvSpPr>
          <p:spPr>
            <a:xfrm>
              <a:off x="7585539" y="4821439"/>
              <a:ext cx="86292" cy="807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B582CEA2-0AEA-177F-93A2-3810805550DD}"/>
              </a:ext>
            </a:extLst>
          </p:cNvPr>
          <p:cNvSpPr/>
          <p:nvPr/>
        </p:nvSpPr>
        <p:spPr>
          <a:xfrm rot="16200000">
            <a:off x="8444310" y="3489335"/>
            <a:ext cx="768722" cy="64805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70D6E8-EF32-62AB-D392-8663E11BABFD}"/>
              </a:ext>
            </a:extLst>
          </p:cNvPr>
          <p:cNvGrpSpPr/>
          <p:nvPr/>
        </p:nvGrpSpPr>
        <p:grpSpPr>
          <a:xfrm>
            <a:off x="3858987" y="1399234"/>
            <a:ext cx="2928011" cy="2642914"/>
            <a:chOff x="3858987" y="1399234"/>
            <a:chExt cx="2928011" cy="2642914"/>
          </a:xfrm>
        </p:grpSpPr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418CFC42-7314-4B96-9273-623BDFB6D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541"/>
            <a:stretch/>
          </p:blipFill>
          <p:spPr>
            <a:xfrm>
              <a:off x="3858987" y="2371725"/>
              <a:ext cx="2928011" cy="1670423"/>
            </a:xfrm>
            <a:prstGeom prst="rect">
              <a:avLst/>
            </a:prstGeom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10358CC0-E1E2-D779-AF3B-538713480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454" y="1399234"/>
              <a:ext cx="971348" cy="97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26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467EC01E-080A-1CAC-5672-36FC7513F994}"/>
              </a:ext>
            </a:extLst>
          </p:cNvPr>
          <p:cNvGrpSpPr/>
          <p:nvPr/>
        </p:nvGrpSpPr>
        <p:grpSpPr>
          <a:xfrm>
            <a:off x="7642376" y="2072821"/>
            <a:ext cx="3453872" cy="2300730"/>
            <a:chOff x="7642376" y="2072821"/>
            <a:chExt cx="3453872" cy="2300730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EE0084-E65B-DE33-2C99-E00D634EA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5017" y="3310758"/>
              <a:ext cx="0" cy="258395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DC27B04-D63E-DEC6-FE97-F24FB13D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248" y="3310758"/>
              <a:ext cx="0" cy="1062793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1577AD4-B487-061B-50D1-BB1110236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5009" y="3310758"/>
              <a:ext cx="0" cy="919701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E4BF6B3-D05F-5C93-E103-712B3C9039CE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V="1">
              <a:off x="8256992" y="2845526"/>
              <a:ext cx="0" cy="465232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440E6FB-A8DE-AF89-4644-F33164B9BC76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V="1">
              <a:off x="7642376" y="2614233"/>
              <a:ext cx="4288" cy="686765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881D4EA-89A6-1371-60C3-C5EABA1EF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8525" y="2072821"/>
              <a:ext cx="0" cy="1228177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0C9D80F-FA78-68F6-AE97-342144625E8D}"/>
              </a:ext>
            </a:extLst>
          </p:cNvPr>
          <p:cNvSpPr txBox="1"/>
          <p:nvPr/>
        </p:nvSpPr>
        <p:spPr>
          <a:xfrm>
            <a:off x="139909" y="185329"/>
            <a:ext cx="752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PCA  </a:t>
            </a:r>
            <a:r>
              <a:rPr lang="fr-BE" sz="2000" dirty="0"/>
              <a:t>ACP = Analyse en Composantes Principales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052DC44-36DB-5BDF-C44C-0BDE59FC5884}"/>
              </a:ext>
            </a:extLst>
          </p:cNvPr>
          <p:cNvSpPr txBox="1"/>
          <p:nvPr/>
        </p:nvSpPr>
        <p:spPr>
          <a:xfrm>
            <a:off x="7666539" y="5391192"/>
            <a:ext cx="29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Etape 1 : </a:t>
            </a:r>
            <a:r>
              <a:rPr lang="fr-BE" dirty="0"/>
              <a:t>centrer les données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8C39801-CB8D-68C1-C8FC-A128A870A370}"/>
              </a:ext>
            </a:extLst>
          </p:cNvPr>
          <p:cNvGrpSpPr/>
          <p:nvPr/>
        </p:nvGrpSpPr>
        <p:grpSpPr>
          <a:xfrm>
            <a:off x="6832376" y="1205081"/>
            <a:ext cx="4793470" cy="3961971"/>
            <a:chOff x="479570" y="1786856"/>
            <a:chExt cx="2917970" cy="2650921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9003A5F-59D2-B60D-2516-C23E56D1B4A0}"/>
                </a:ext>
              </a:extLst>
            </p:cNvPr>
            <p:cNvGrpSpPr/>
            <p:nvPr/>
          </p:nvGrpSpPr>
          <p:grpSpPr>
            <a:xfrm>
              <a:off x="479570" y="1786856"/>
              <a:ext cx="2917970" cy="2650921"/>
              <a:chOff x="1133912" y="2206306"/>
              <a:chExt cx="2917970" cy="2650921"/>
            </a:xfrm>
          </p:grpSpPr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ED74D5A8-8695-2988-6D97-932072C958D2}"/>
                  </a:ext>
                </a:extLst>
              </p:cNvPr>
              <p:cNvCxnSpPr/>
              <p:nvPr/>
            </p:nvCxnSpPr>
            <p:spPr>
              <a:xfrm flipV="1">
                <a:off x="2491530" y="2206306"/>
                <a:ext cx="0" cy="2650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4ADEC3D3-7105-C052-BED6-21EAE0947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12" y="3608667"/>
                <a:ext cx="291797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CDD8AA9-B7B9-505B-6AEA-2FE1577F8A37}"/>
                </a:ext>
              </a:extLst>
            </p:cNvPr>
            <p:cNvGrpSpPr/>
            <p:nvPr/>
          </p:nvGrpSpPr>
          <p:grpSpPr>
            <a:xfrm>
              <a:off x="935635" y="2304268"/>
              <a:ext cx="2180941" cy="1618588"/>
              <a:chOff x="935635" y="2304268"/>
              <a:chExt cx="2180941" cy="161858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8584F30F-53EB-54DB-4414-66C75FAFD182}"/>
                  </a:ext>
                </a:extLst>
              </p:cNvPr>
              <p:cNvSpPr/>
              <p:nvPr/>
            </p:nvSpPr>
            <p:spPr>
              <a:xfrm>
                <a:off x="2790760" y="375979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C35443B-F13A-457D-6E37-68D7ED424FFC}"/>
                  </a:ext>
                </a:extLst>
              </p:cNvPr>
              <p:cNvSpPr/>
              <p:nvPr/>
            </p:nvSpPr>
            <p:spPr>
              <a:xfrm>
                <a:off x="3037329" y="3841327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91F53360-9FBB-9B6D-12FA-56CE53B8FA16}"/>
                  </a:ext>
                </a:extLst>
              </p:cNvPr>
              <p:cNvSpPr/>
              <p:nvPr/>
            </p:nvSpPr>
            <p:spPr>
              <a:xfrm>
                <a:off x="2634297" y="3327340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DA8CE85-0042-9115-CF72-16DD31FD4BE2}"/>
                  </a:ext>
                </a:extLst>
              </p:cNvPr>
              <p:cNvSpPr/>
              <p:nvPr/>
            </p:nvSpPr>
            <p:spPr>
              <a:xfrm>
                <a:off x="1307165" y="2884464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A37324EE-76F4-27C4-30AC-A714FD17242F}"/>
                  </a:ext>
                </a:extLst>
              </p:cNvPr>
              <p:cNvSpPr/>
              <p:nvPr/>
            </p:nvSpPr>
            <p:spPr>
              <a:xfrm>
                <a:off x="935635" y="272970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E4F28EC7-F54B-B460-2E0A-4C45F3A209CB}"/>
                  </a:ext>
                </a:extLst>
              </p:cNvPr>
              <p:cNvSpPr/>
              <p:nvPr/>
            </p:nvSpPr>
            <p:spPr>
              <a:xfrm>
                <a:off x="1050362" y="230426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D61C61C-5E81-2149-35DA-12316BA485D9}"/>
              </a:ext>
            </a:extLst>
          </p:cNvPr>
          <p:cNvGrpSpPr/>
          <p:nvPr/>
        </p:nvGrpSpPr>
        <p:grpSpPr>
          <a:xfrm>
            <a:off x="292190" y="1205082"/>
            <a:ext cx="4793470" cy="3961971"/>
            <a:chOff x="479570" y="1786856"/>
            <a:chExt cx="2917970" cy="2650921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7D7DD50-C91E-F54C-8DD3-42611FF6C9A3}"/>
                </a:ext>
              </a:extLst>
            </p:cNvPr>
            <p:cNvGrpSpPr/>
            <p:nvPr/>
          </p:nvGrpSpPr>
          <p:grpSpPr>
            <a:xfrm>
              <a:off x="479570" y="1786856"/>
              <a:ext cx="2917970" cy="2650921"/>
              <a:chOff x="1133912" y="2206306"/>
              <a:chExt cx="2917970" cy="2650921"/>
            </a:xfrm>
          </p:grpSpPr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DBBBCE87-DF0C-86C5-55AA-C263BE6C6236}"/>
                  </a:ext>
                </a:extLst>
              </p:cNvPr>
              <p:cNvCxnSpPr/>
              <p:nvPr/>
            </p:nvCxnSpPr>
            <p:spPr>
              <a:xfrm flipV="1">
                <a:off x="2491530" y="2206306"/>
                <a:ext cx="0" cy="2650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5F821AC-3243-3BF8-67F1-445BB6EC2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12" y="3608667"/>
                <a:ext cx="291797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8EEB4F5-FE27-DC92-0973-DE386B63B53E}"/>
                </a:ext>
              </a:extLst>
            </p:cNvPr>
            <p:cNvGrpSpPr/>
            <p:nvPr/>
          </p:nvGrpSpPr>
          <p:grpSpPr>
            <a:xfrm>
              <a:off x="1216599" y="1786856"/>
              <a:ext cx="2180941" cy="1618588"/>
              <a:chOff x="1216599" y="1786856"/>
              <a:chExt cx="2180941" cy="1618588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FBD7FEE-EBA0-67AB-6612-078C40C66FC8}"/>
                  </a:ext>
                </a:extLst>
              </p:cNvPr>
              <p:cNvSpPr/>
              <p:nvPr/>
            </p:nvSpPr>
            <p:spPr>
              <a:xfrm>
                <a:off x="3043153" y="3189217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A4D3C8C-8775-76CC-284B-A7EA15EE47E8}"/>
                  </a:ext>
                </a:extLst>
              </p:cNvPr>
              <p:cNvSpPr/>
              <p:nvPr/>
            </p:nvSpPr>
            <p:spPr>
              <a:xfrm>
                <a:off x="3318293" y="3323915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72210956-30C3-7745-7927-E25814693E49}"/>
                  </a:ext>
                </a:extLst>
              </p:cNvPr>
              <p:cNvSpPr/>
              <p:nvPr/>
            </p:nvSpPr>
            <p:spPr>
              <a:xfrm>
                <a:off x="2915261" y="2809928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D7D5A73-6B2F-F671-1BC3-86EC59FC2228}"/>
                  </a:ext>
                </a:extLst>
              </p:cNvPr>
              <p:cNvSpPr/>
              <p:nvPr/>
            </p:nvSpPr>
            <p:spPr>
              <a:xfrm>
                <a:off x="1588129" y="2367052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4A8E427-EDDE-C5CA-AA52-CD3F0129BB43}"/>
                  </a:ext>
                </a:extLst>
              </p:cNvPr>
              <p:cNvSpPr/>
              <p:nvPr/>
            </p:nvSpPr>
            <p:spPr>
              <a:xfrm>
                <a:off x="1216599" y="2212296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C5DB9BA3-BA4C-EC50-483A-8BC2D68E94E6}"/>
                  </a:ext>
                </a:extLst>
              </p:cNvPr>
              <p:cNvSpPr/>
              <p:nvPr/>
            </p:nvSpPr>
            <p:spPr>
              <a:xfrm>
                <a:off x="1331326" y="1786856"/>
                <a:ext cx="79247" cy="815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217A480A-5D76-D643-A826-E39C01E8E4CB}"/>
              </a:ext>
            </a:extLst>
          </p:cNvPr>
          <p:cNvSpPr txBox="1"/>
          <p:nvPr/>
        </p:nvSpPr>
        <p:spPr>
          <a:xfrm>
            <a:off x="292190" y="5467142"/>
            <a:ext cx="503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Un exemple simple : </a:t>
            </a:r>
            <a:r>
              <a:rPr lang="fr-BE" dirty="0"/>
              <a:t>passer deux dimensions à une dimension tout en conservant un maximum la dispersion des points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45A4DD4-D053-574D-8834-40EE4EE66C11}"/>
              </a:ext>
            </a:extLst>
          </p:cNvPr>
          <p:cNvSpPr txBox="1"/>
          <p:nvPr/>
        </p:nvSpPr>
        <p:spPr>
          <a:xfrm>
            <a:off x="7655448" y="5766595"/>
            <a:ext cx="3675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Etape 2 : </a:t>
            </a:r>
            <a:r>
              <a:rPr lang="fr-BE" dirty="0"/>
              <a:t>trouver un axe le long duquel projeter les données pour passer de 2 à 1 dimensions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38ABBCE-0299-58D4-4FF1-7BC7A5CD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10" y="1287415"/>
            <a:ext cx="1379388" cy="13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2012</Words>
  <Application>Microsoft Office PowerPoint</Application>
  <PresentationFormat>Grand écran</PresentationFormat>
  <Paragraphs>343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Ecologie numérique Ordination I : ordinations non contraintes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Ecologie numérique Les méthodes d’ordination, le problème du quatrième coin, le test de Mantell</dc:title>
  <dc:creator>William FIORDALISO</dc:creator>
  <cp:lastModifiedBy>William FIORDALISO</cp:lastModifiedBy>
  <cp:revision>62</cp:revision>
  <dcterms:created xsi:type="dcterms:W3CDTF">2022-06-21T16:03:22Z</dcterms:created>
  <dcterms:modified xsi:type="dcterms:W3CDTF">2022-06-23T01:38:44Z</dcterms:modified>
</cp:coreProperties>
</file>