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0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7" r:id="rId37"/>
    <p:sldId id="308" r:id="rId38"/>
    <p:sldId id="309" r:id="rId39"/>
    <p:sldId id="310" r:id="rId40"/>
    <p:sldId id="311" r:id="rId41"/>
    <p:sldId id="291" r:id="rId42"/>
    <p:sldId id="292" r:id="rId43"/>
    <p:sldId id="293" r:id="rId44"/>
    <p:sldId id="312" r:id="rId45"/>
    <p:sldId id="31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4" autoAdjust="0"/>
    <p:restoredTop sz="90929"/>
  </p:normalViewPr>
  <p:slideViewPr>
    <p:cSldViewPr>
      <p:cViewPr varScale="1">
        <p:scale>
          <a:sx n="67" d="100"/>
          <a:sy n="67" d="100"/>
        </p:scale>
        <p:origin x="13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14786967418545"/>
          <c:y val="9.0415913200723331E-3"/>
          <c:w val="0.62406015037593987"/>
          <c:h val="0.90054249547920429"/>
        </c:manualLayout>
      </c:layout>
      <c:pieChart>
        <c:varyColors val="1"/>
        <c:ser>
          <c:idx val="0"/>
          <c:order val="0"/>
          <c:tx>
            <c:strRef>
              <c:f>Sheet1!$B$1</c:f>
              <c:strCache>
                <c:ptCount val="1"/>
                <c:pt idx="0">
                  <c:v>power</c:v>
                </c:pt>
              </c:strCache>
            </c:strRef>
          </c:tx>
          <c:spPr>
            <a:solidFill>
              <a:schemeClr val="accent1"/>
            </a:solidFill>
            <a:ln w="12699">
              <a:solidFill>
                <a:schemeClr val="tx1"/>
              </a:solidFill>
              <a:prstDash val="solid"/>
            </a:ln>
          </c:spPr>
          <c:dPt>
            <c:idx val="0"/>
            <c:bubble3D val="0"/>
            <c:extLst>
              <c:ext xmlns:c16="http://schemas.microsoft.com/office/drawing/2014/chart" uri="{C3380CC4-5D6E-409C-BE32-E72D297353CC}">
                <c16:uniqueId val="{00000000-14F7-4E6D-B268-0E5E5909BED6}"/>
              </c:ext>
            </c:extLst>
          </c:dPt>
          <c:dPt>
            <c:idx val="1"/>
            <c:bubble3D val="0"/>
            <c:spPr>
              <a:solidFill>
                <a:schemeClr val="bg2"/>
              </a:solidFill>
              <a:ln w="12699">
                <a:solidFill>
                  <a:schemeClr val="tx1"/>
                </a:solidFill>
                <a:prstDash val="solid"/>
              </a:ln>
            </c:spPr>
            <c:extLst>
              <c:ext xmlns:c16="http://schemas.microsoft.com/office/drawing/2014/chart" uri="{C3380CC4-5D6E-409C-BE32-E72D297353CC}">
                <c16:uniqueId val="{00000001-14F7-4E6D-B268-0E5E5909BED6}"/>
              </c:ext>
            </c:extLst>
          </c:dPt>
          <c:dPt>
            <c:idx val="2"/>
            <c:bubble3D val="0"/>
            <c:spPr>
              <a:solidFill>
                <a:srgbClr val="CCCCFF"/>
              </a:solidFill>
              <a:ln w="12699">
                <a:solidFill>
                  <a:schemeClr val="tx1"/>
                </a:solidFill>
                <a:prstDash val="solid"/>
              </a:ln>
            </c:spPr>
            <c:extLst>
              <c:ext xmlns:c16="http://schemas.microsoft.com/office/drawing/2014/chart" uri="{C3380CC4-5D6E-409C-BE32-E72D297353CC}">
                <c16:uniqueId val="{00000002-14F7-4E6D-B268-0E5E5909BED6}"/>
              </c:ext>
            </c:extLst>
          </c:dPt>
          <c:dPt>
            <c:idx val="3"/>
            <c:bubble3D val="0"/>
            <c:spPr>
              <a:solidFill>
                <a:srgbClr val="99CCFF"/>
              </a:solidFill>
              <a:ln w="12699">
                <a:solidFill>
                  <a:schemeClr val="tx1"/>
                </a:solidFill>
                <a:prstDash val="solid"/>
              </a:ln>
            </c:spPr>
            <c:extLst>
              <c:ext xmlns:c16="http://schemas.microsoft.com/office/drawing/2014/chart" uri="{C3380CC4-5D6E-409C-BE32-E72D297353CC}">
                <c16:uniqueId val="{00000003-14F7-4E6D-B268-0E5E5909BED6}"/>
              </c:ext>
            </c:extLst>
          </c:dPt>
          <c:dPt>
            <c:idx val="4"/>
            <c:bubble3D val="0"/>
            <c:spPr>
              <a:solidFill>
                <a:schemeClr val="folHlink"/>
              </a:solidFill>
              <a:ln w="12699">
                <a:solidFill>
                  <a:schemeClr val="tx1"/>
                </a:solidFill>
                <a:prstDash val="solid"/>
              </a:ln>
            </c:spPr>
            <c:extLst>
              <c:ext xmlns:c16="http://schemas.microsoft.com/office/drawing/2014/chart" uri="{C3380CC4-5D6E-409C-BE32-E72D297353CC}">
                <c16:uniqueId val="{00000004-14F7-4E6D-B268-0E5E5909BED6}"/>
              </c:ext>
            </c:extLst>
          </c:dPt>
          <c:dPt>
            <c:idx val="5"/>
            <c:bubble3D val="0"/>
            <c:spPr>
              <a:solidFill>
                <a:srgbClr val="0066CC"/>
              </a:solidFill>
              <a:ln w="12699">
                <a:solidFill>
                  <a:schemeClr val="tx1"/>
                </a:solidFill>
                <a:prstDash val="solid"/>
              </a:ln>
            </c:spPr>
            <c:extLst>
              <c:ext xmlns:c16="http://schemas.microsoft.com/office/drawing/2014/chart" uri="{C3380CC4-5D6E-409C-BE32-E72D297353CC}">
                <c16:uniqueId val="{00000005-14F7-4E6D-B268-0E5E5909BED6}"/>
              </c:ext>
            </c:extLst>
          </c:dPt>
          <c:dPt>
            <c:idx val="6"/>
            <c:bubble3D val="0"/>
            <c:spPr>
              <a:solidFill>
                <a:schemeClr val="tx2"/>
              </a:solidFill>
              <a:ln w="12699">
                <a:solidFill>
                  <a:schemeClr val="tx1"/>
                </a:solidFill>
                <a:prstDash val="solid"/>
              </a:ln>
            </c:spPr>
            <c:extLst>
              <c:ext xmlns:c16="http://schemas.microsoft.com/office/drawing/2014/chart" uri="{C3380CC4-5D6E-409C-BE32-E72D297353CC}">
                <c16:uniqueId val="{00000006-14F7-4E6D-B268-0E5E5909BED6}"/>
              </c:ext>
            </c:extLst>
          </c:dPt>
          <c:cat>
            <c:strRef>
              <c:f>Sheet1!$A$2:$A$8</c:f>
              <c:strCache>
                <c:ptCount val="7"/>
                <c:pt idx="0">
                  <c:v>battery monitor</c:v>
                </c:pt>
                <c:pt idx="1">
                  <c:v>speaker</c:v>
                </c:pt>
                <c:pt idx="2">
                  <c:v>LCD</c:v>
                </c:pt>
                <c:pt idx="3">
                  <c:v>other peripherals</c:v>
                </c:pt>
                <c:pt idx="4">
                  <c:v>interface logic</c:v>
                </c:pt>
                <c:pt idx="5">
                  <c:v>DRAM</c:v>
                </c:pt>
                <c:pt idx="6">
                  <c:v>processor</c:v>
                </c:pt>
              </c:strCache>
            </c:strRef>
          </c:cat>
          <c:val>
            <c:numRef>
              <c:f>Sheet1!$B$2:$B$8</c:f>
              <c:numCache>
                <c:formatCode>g/"通""用""格""式"</c:formatCode>
                <c:ptCount val="7"/>
                <c:pt idx="0">
                  <c:v>1</c:v>
                </c:pt>
                <c:pt idx="1">
                  <c:v>12.1</c:v>
                </c:pt>
                <c:pt idx="2">
                  <c:v>0.5</c:v>
                </c:pt>
                <c:pt idx="3">
                  <c:v>0.7</c:v>
                </c:pt>
                <c:pt idx="4">
                  <c:v>16.5</c:v>
                </c:pt>
                <c:pt idx="5">
                  <c:v>28.4</c:v>
                </c:pt>
                <c:pt idx="6">
                  <c:v>28.8</c:v>
                </c:pt>
              </c:numCache>
            </c:numRef>
          </c:val>
          <c:extLst>
            <c:ext xmlns:c16="http://schemas.microsoft.com/office/drawing/2014/chart" uri="{C3380CC4-5D6E-409C-BE32-E72D297353CC}">
              <c16:uniqueId val="{00000007-14F7-4E6D-B268-0E5E5909BED6}"/>
            </c:ext>
          </c:extLst>
        </c:ser>
        <c:ser>
          <c:idx val="1"/>
          <c:order val="1"/>
          <c:tx>
            <c:strRef>
              <c:f>Sheet1!$C$1</c:f>
              <c:strCache>
                <c:ptCount val="1"/>
              </c:strCache>
            </c:strRef>
          </c:tx>
          <c:spPr>
            <a:solidFill>
              <a:schemeClr val="accent2"/>
            </a:solidFill>
            <a:ln w="12699">
              <a:solidFill>
                <a:schemeClr val="tx1"/>
              </a:solidFill>
              <a:prstDash val="solid"/>
            </a:ln>
          </c:spPr>
          <c:dPt>
            <c:idx val="0"/>
            <c:bubble3D val="0"/>
            <c:spPr>
              <a:solidFill>
                <a:schemeClr val="accent1"/>
              </a:solidFill>
              <a:ln w="12699">
                <a:solidFill>
                  <a:schemeClr val="tx1"/>
                </a:solidFill>
                <a:prstDash val="solid"/>
              </a:ln>
            </c:spPr>
            <c:extLst>
              <c:ext xmlns:c16="http://schemas.microsoft.com/office/drawing/2014/chart" uri="{C3380CC4-5D6E-409C-BE32-E72D297353CC}">
                <c16:uniqueId val="{00000008-14F7-4E6D-B268-0E5E5909BED6}"/>
              </c:ext>
            </c:extLst>
          </c:dPt>
          <c:dPt>
            <c:idx val="1"/>
            <c:bubble3D val="0"/>
            <c:extLst>
              <c:ext xmlns:c16="http://schemas.microsoft.com/office/drawing/2014/chart" uri="{C3380CC4-5D6E-409C-BE32-E72D297353CC}">
                <c16:uniqueId val="{00000009-14F7-4E6D-B268-0E5E5909BED6}"/>
              </c:ext>
            </c:extLst>
          </c:dPt>
          <c:dPt>
            <c:idx val="2"/>
            <c:bubble3D val="0"/>
            <c:spPr>
              <a:solidFill>
                <a:schemeClr val="hlink"/>
              </a:solidFill>
              <a:ln w="12699">
                <a:solidFill>
                  <a:schemeClr val="tx1"/>
                </a:solidFill>
                <a:prstDash val="solid"/>
              </a:ln>
            </c:spPr>
            <c:extLst>
              <c:ext xmlns:c16="http://schemas.microsoft.com/office/drawing/2014/chart" uri="{C3380CC4-5D6E-409C-BE32-E72D297353CC}">
                <c16:uniqueId val="{0000000A-14F7-4E6D-B268-0E5E5909BED6}"/>
              </c:ext>
            </c:extLst>
          </c:dPt>
          <c:dPt>
            <c:idx val="3"/>
            <c:bubble3D val="0"/>
            <c:spPr>
              <a:solidFill>
                <a:schemeClr val="folHlink"/>
              </a:solidFill>
              <a:ln w="12699">
                <a:solidFill>
                  <a:schemeClr val="tx1"/>
                </a:solidFill>
                <a:prstDash val="solid"/>
              </a:ln>
            </c:spPr>
            <c:extLst>
              <c:ext xmlns:c16="http://schemas.microsoft.com/office/drawing/2014/chart" uri="{C3380CC4-5D6E-409C-BE32-E72D297353CC}">
                <c16:uniqueId val="{0000000B-14F7-4E6D-B268-0E5E5909BED6}"/>
              </c:ext>
            </c:extLst>
          </c:dPt>
          <c:dPt>
            <c:idx val="4"/>
            <c:bubble3D val="0"/>
            <c:spPr>
              <a:solidFill>
                <a:schemeClr val="bg2"/>
              </a:solidFill>
              <a:ln w="12699">
                <a:solidFill>
                  <a:schemeClr val="tx1"/>
                </a:solidFill>
                <a:prstDash val="solid"/>
              </a:ln>
            </c:spPr>
            <c:extLst>
              <c:ext xmlns:c16="http://schemas.microsoft.com/office/drawing/2014/chart" uri="{C3380CC4-5D6E-409C-BE32-E72D297353CC}">
                <c16:uniqueId val="{0000000C-14F7-4E6D-B268-0E5E5909BED6}"/>
              </c:ext>
            </c:extLst>
          </c:dPt>
          <c:dPt>
            <c:idx val="5"/>
            <c:bubble3D val="0"/>
            <c:spPr>
              <a:solidFill>
                <a:schemeClr val="tx2"/>
              </a:solidFill>
              <a:ln w="12699">
                <a:solidFill>
                  <a:schemeClr val="tx1"/>
                </a:solidFill>
                <a:prstDash val="solid"/>
              </a:ln>
            </c:spPr>
            <c:extLst>
              <c:ext xmlns:c16="http://schemas.microsoft.com/office/drawing/2014/chart" uri="{C3380CC4-5D6E-409C-BE32-E72D297353CC}">
                <c16:uniqueId val="{0000000D-14F7-4E6D-B268-0E5E5909BED6}"/>
              </c:ext>
            </c:extLst>
          </c:dPt>
          <c:dPt>
            <c:idx val="6"/>
            <c:bubble3D val="0"/>
            <c:spPr>
              <a:solidFill>
                <a:srgbClr val="0066CC"/>
              </a:solidFill>
              <a:ln w="12699">
                <a:solidFill>
                  <a:schemeClr val="tx1"/>
                </a:solidFill>
                <a:prstDash val="solid"/>
              </a:ln>
            </c:spPr>
            <c:extLst>
              <c:ext xmlns:c16="http://schemas.microsoft.com/office/drawing/2014/chart" uri="{C3380CC4-5D6E-409C-BE32-E72D297353CC}">
                <c16:uniqueId val="{0000000E-14F7-4E6D-B268-0E5E5909BED6}"/>
              </c:ext>
            </c:extLst>
          </c:dPt>
          <c:cat>
            <c:strRef>
              <c:f>Sheet1!$A$2:$A$8</c:f>
              <c:strCache>
                <c:ptCount val="7"/>
                <c:pt idx="0">
                  <c:v>battery monitor</c:v>
                </c:pt>
                <c:pt idx="1">
                  <c:v>speaker</c:v>
                </c:pt>
                <c:pt idx="2">
                  <c:v>LCD</c:v>
                </c:pt>
                <c:pt idx="3">
                  <c:v>other peripherals</c:v>
                </c:pt>
                <c:pt idx="4">
                  <c:v>interface logic</c:v>
                </c:pt>
                <c:pt idx="5">
                  <c:v>DRAM</c:v>
                </c:pt>
                <c:pt idx="6">
                  <c:v>processor</c:v>
                </c:pt>
              </c:strCache>
            </c:strRef>
          </c:cat>
          <c:val>
            <c:numRef>
              <c:f>Sheet1!$C$2:$C$8</c:f>
              <c:numCache>
                <c:formatCode>General</c:formatCode>
                <c:ptCount val="7"/>
              </c:numCache>
            </c:numRef>
          </c:val>
          <c:extLst>
            <c:ext xmlns:c16="http://schemas.microsoft.com/office/drawing/2014/chart" uri="{C3380CC4-5D6E-409C-BE32-E72D297353CC}">
              <c16:uniqueId val="{0000000F-14F7-4E6D-B268-0E5E5909BED6}"/>
            </c:ext>
          </c:extLst>
        </c:ser>
        <c:ser>
          <c:idx val="2"/>
          <c:order val="2"/>
          <c:tx>
            <c:strRef>
              <c:f>Sheet1!$D$1</c:f>
              <c:strCache>
                <c:ptCount val="1"/>
              </c:strCache>
            </c:strRef>
          </c:tx>
          <c:spPr>
            <a:solidFill>
              <a:schemeClr val="hlink"/>
            </a:solidFill>
            <a:ln w="12699">
              <a:solidFill>
                <a:schemeClr val="tx1"/>
              </a:solidFill>
              <a:prstDash val="solid"/>
            </a:ln>
          </c:spPr>
          <c:dPt>
            <c:idx val="0"/>
            <c:bubble3D val="0"/>
            <c:spPr>
              <a:solidFill>
                <a:schemeClr val="accent1"/>
              </a:solidFill>
              <a:ln w="12699">
                <a:solidFill>
                  <a:schemeClr val="tx1"/>
                </a:solidFill>
                <a:prstDash val="solid"/>
              </a:ln>
            </c:spPr>
            <c:extLst>
              <c:ext xmlns:c16="http://schemas.microsoft.com/office/drawing/2014/chart" uri="{C3380CC4-5D6E-409C-BE32-E72D297353CC}">
                <c16:uniqueId val="{00000010-14F7-4E6D-B268-0E5E5909BED6}"/>
              </c:ext>
            </c:extLst>
          </c:dPt>
          <c:dPt>
            <c:idx val="1"/>
            <c:bubble3D val="0"/>
            <c:spPr>
              <a:solidFill>
                <a:schemeClr val="accent2"/>
              </a:solidFill>
              <a:ln w="12699">
                <a:solidFill>
                  <a:schemeClr val="tx1"/>
                </a:solidFill>
                <a:prstDash val="solid"/>
              </a:ln>
            </c:spPr>
            <c:extLst>
              <c:ext xmlns:c16="http://schemas.microsoft.com/office/drawing/2014/chart" uri="{C3380CC4-5D6E-409C-BE32-E72D297353CC}">
                <c16:uniqueId val="{00000011-14F7-4E6D-B268-0E5E5909BED6}"/>
              </c:ext>
            </c:extLst>
          </c:dPt>
          <c:dPt>
            <c:idx val="2"/>
            <c:bubble3D val="0"/>
            <c:extLst>
              <c:ext xmlns:c16="http://schemas.microsoft.com/office/drawing/2014/chart" uri="{C3380CC4-5D6E-409C-BE32-E72D297353CC}">
                <c16:uniqueId val="{00000012-14F7-4E6D-B268-0E5E5909BED6}"/>
              </c:ext>
            </c:extLst>
          </c:dPt>
          <c:dPt>
            <c:idx val="3"/>
            <c:bubble3D val="0"/>
            <c:spPr>
              <a:solidFill>
                <a:schemeClr val="folHlink"/>
              </a:solidFill>
              <a:ln w="12699">
                <a:solidFill>
                  <a:schemeClr val="tx1"/>
                </a:solidFill>
                <a:prstDash val="solid"/>
              </a:ln>
            </c:spPr>
            <c:extLst>
              <c:ext xmlns:c16="http://schemas.microsoft.com/office/drawing/2014/chart" uri="{C3380CC4-5D6E-409C-BE32-E72D297353CC}">
                <c16:uniqueId val="{00000013-14F7-4E6D-B268-0E5E5909BED6}"/>
              </c:ext>
            </c:extLst>
          </c:dPt>
          <c:dPt>
            <c:idx val="4"/>
            <c:bubble3D val="0"/>
            <c:spPr>
              <a:solidFill>
                <a:schemeClr val="bg2"/>
              </a:solidFill>
              <a:ln w="12699">
                <a:solidFill>
                  <a:schemeClr val="tx1"/>
                </a:solidFill>
                <a:prstDash val="solid"/>
              </a:ln>
            </c:spPr>
            <c:extLst>
              <c:ext xmlns:c16="http://schemas.microsoft.com/office/drawing/2014/chart" uri="{C3380CC4-5D6E-409C-BE32-E72D297353CC}">
                <c16:uniqueId val="{00000014-14F7-4E6D-B268-0E5E5909BED6}"/>
              </c:ext>
            </c:extLst>
          </c:dPt>
          <c:dPt>
            <c:idx val="5"/>
            <c:bubble3D val="0"/>
            <c:spPr>
              <a:solidFill>
                <a:schemeClr val="tx2"/>
              </a:solidFill>
              <a:ln w="12699">
                <a:solidFill>
                  <a:schemeClr val="tx1"/>
                </a:solidFill>
                <a:prstDash val="solid"/>
              </a:ln>
            </c:spPr>
            <c:extLst>
              <c:ext xmlns:c16="http://schemas.microsoft.com/office/drawing/2014/chart" uri="{C3380CC4-5D6E-409C-BE32-E72D297353CC}">
                <c16:uniqueId val="{00000015-14F7-4E6D-B268-0E5E5909BED6}"/>
              </c:ext>
            </c:extLst>
          </c:dPt>
          <c:dPt>
            <c:idx val="6"/>
            <c:bubble3D val="0"/>
            <c:spPr>
              <a:solidFill>
                <a:srgbClr val="0066CC"/>
              </a:solidFill>
              <a:ln w="12699">
                <a:solidFill>
                  <a:schemeClr val="tx1"/>
                </a:solidFill>
                <a:prstDash val="solid"/>
              </a:ln>
            </c:spPr>
            <c:extLst>
              <c:ext xmlns:c16="http://schemas.microsoft.com/office/drawing/2014/chart" uri="{C3380CC4-5D6E-409C-BE32-E72D297353CC}">
                <c16:uniqueId val="{00000016-14F7-4E6D-B268-0E5E5909BED6}"/>
              </c:ext>
            </c:extLst>
          </c:dPt>
          <c:cat>
            <c:strRef>
              <c:f>Sheet1!$A$2:$A$8</c:f>
              <c:strCache>
                <c:ptCount val="7"/>
                <c:pt idx="0">
                  <c:v>battery monitor</c:v>
                </c:pt>
                <c:pt idx="1">
                  <c:v>speaker</c:v>
                </c:pt>
                <c:pt idx="2">
                  <c:v>LCD</c:v>
                </c:pt>
                <c:pt idx="3">
                  <c:v>other peripherals</c:v>
                </c:pt>
                <c:pt idx="4">
                  <c:v>interface logic</c:v>
                </c:pt>
                <c:pt idx="5">
                  <c:v>DRAM</c:v>
                </c:pt>
                <c:pt idx="6">
                  <c:v>processor</c:v>
                </c:pt>
              </c:strCache>
            </c:strRef>
          </c:cat>
          <c:val>
            <c:numRef>
              <c:f>Sheet1!$D$2:$D$8</c:f>
              <c:numCache>
                <c:formatCode>General</c:formatCode>
                <c:ptCount val="7"/>
              </c:numCache>
            </c:numRef>
          </c:val>
          <c:extLst>
            <c:ext xmlns:c16="http://schemas.microsoft.com/office/drawing/2014/chart" uri="{C3380CC4-5D6E-409C-BE32-E72D297353CC}">
              <c16:uniqueId val="{00000017-14F7-4E6D-B268-0E5E5909BED6}"/>
            </c:ext>
          </c:extLst>
        </c:ser>
        <c:ser>
          <c:idx val="3"/>
          <c:order val="3"/>
          <c:tx>
            <c:strRef>
              <c:f>Sheet1!$E$1</c:f>
              <c:strCache>
                <c:ptCount val="1"/>
              </c:strCache>
            </c:strRef>
          </c:tx>
          <c:spPr>
            <a:solidFill>
              <a:schemeClr val="folHlink"/>
            </a:solidFill>
            <a:ln w="12699">
              <a:solidFill>
                <a:schemeClr val="tx1"/>
              </a:solidFill>
              <a:prstDash val="solid"/>
            </a:ln>
          </c:spPr>
          <c:dPt>
            <c:idx val="0"/>
            <c:bubble3D val="0"/>
            <c:spPr>
              <a:solidFill>
                <a:schemeClr val="accent1"/>
              </a:solidFill>
              <a:ln w="12699">
                <a:solidFill>
                  <a:schemeClr val="tx1"/>
                </a:solidFill>
                <a:prstDash val="solid"/>
              </a:ln>
            </c:spPr>
            <c:extLst>
              <c:ext xmlns:c16="http://schemas.microsoft.com/office/drawing/2014/chart" uri="{C3380CC4-5D6E-409C-BE32-E72D297353CC}">
                <c16:uniqueId val="{00000018-14F7-4E6D-B268-0E5E5909BED6}"/>
              </c:ext>
            </c:extLst>
          </c:dPt>
          <c:dPt>
            <c:idx val="1"/>
            <c:bubble3D val="0"/>
            <c:spPr>
              <a:solidFill>
                <a:schemeClr val="accent2"/>
              </a:solidFill>
              <a:ln w="12699">
                <a:solidFill>
                  <a:schemeClr val="tx1"/>
                </a:solidFill>
                <a:prstDash val="solid"/>
              </a:ln>
            </c:spPr>
            <c:extLst>
              <c:ext xmlns:c16="http://schemas.microsoft.com/office/drawing/2014/chart" uri="{C3380CC4-5D6E-409C-BE32-E72D297353CC}">
                <c16:uniqueId val="{00000019-14F7-4E6D-B268-0E5E5909BED6}"/>
              </c:ext>
            </c:extLst>
          </c:dPt>
          <c:dPt>
            <c:idx val="2"/>
            <c:bubble3D val="0"/>
            <c:spPr>
              <a:solidFill>
                <a:schemeClr val="hlink"/>
              </a:solidFill>
              <a:ln w="12699">
                <a:solidFill>
                  <a:schemeClr val="tx1"/>
                </a:solidFill>
                <a:prstDash val="solid"/>
              </a:ln>
            </c:spPr>
            <c:extLst>
              <c:ext xmlns:c16="http://schemas.microsoft.com/office/drawing/2014/chart" uri="{C3380CC4-5D6E-409C-BE32-E72D297353CC}">
                <c16:uniqueId val="{0000001A-14F7-4E6D-B268-0E5E5909BED6}"/>
              </c:ext>
            </c:extLst>
          </c:dPt>
          <c:dPt>
            <c:idx val="3"/>
            <c:bubble3D val="0"/>
            <c:extLst>
              <c:ext xmlns:c16="http://schemas.microsoft.com/office/drawing/2014/chart" uri="{C3380CC4-5D6E-409C-BE32-E72D297353CC}">
                <c16:uniqueId val="{0000001B-14F7-4E6D-B268-0E5E5909BED6}"/>
              </c:ext>
            </c:extLst>
          </c:dPt>
          <c:dPt>
            <c:idx val="4"/>
            <c:bubble3D val="0"/>
            <c:spPr>
              <a:solidFill>
                <a:schemeClr val="bg2"/>
              </a:solidFill>
              <a:ln w="12699">
                <a:solidFill>
                  <a:schemeClr val="tx1"/>
                </a:solidFill>
                <a:prstDash val="solid"/>
              </a:ln>
            </c:spPr>
            <c:extLst>
              <c:ext xmlns:c16="http://schemas.microsoft.com/office/drawing/2014/chart" uri="{C3380CC4-5D6E-409C-BE32-E72D297353CC}">
                <c16:uniqueId val="{0000001C-14F7-4E6D-B268-0E5E5909BED6}"/>
              </c:ext>
            </c:extLst>
          </c:dPt>
          <c:dPt>
            <c:idx val="5"/>
            <c:bubble3D val="0"/>
            <c:spPr>
              <a:solidFill>
                <a:schemeClr val="tx2"/>
              </a:solidFill>
              <a:ln w="12699">
                <a:solidFill>
                  <a:schemeClr val="tx1"/>
                </a:solidFill>
                <a:prstDash val="solid"/>
              </a:ln>
            </c:spPr>
            <c:extLst>
              <c:ext xmlns:c16="http://schemas.microsoft.com/office/drawing/2014/chart" uri="{C3380CC4-5D6E-409C-BE32-E72D297353CC}">
                <c16:uniqueId val="{0000001D-14F7-4E6D-B268-0E5E5909BED6}"/>
              </c:ext>
            </c:extLst>
          </c:dPt>
          <c:dPt>
            <c:idx val="6"/>
            <c:bubble3D val="0"/>
            <c:spPr>
              <a:solidFill>
                <a:srgbClr val="0066CC"/>
              </a:solidFill>
              <a:ln w="12699">
                <a:solidFill>
                  <a:schemeClr val="tx1"/>
                </a:solidFill>
                <a:prstDash val="solid"/>
              </a:ln>
            </c:spPr>
            <c:extLst>
              <c:ext xmlns:c16="http://schemas.microsoft.com/office/drawing/2014/chart" uri="{C3380CC4-5D6E-409C-BE32-E72D297353CC}">
                <c16:uniqueId val="{0000001E-14F7-4E6D-B268-0E5E5909BED6}"/>
              </c:ext>
            </c:extLst>
          </c:dPt>
          <c:cat>
            <c:strRef>
              <c:f>Sheet1!$A$2:$A$8</c:f>
              <c:strCache>
                <c:ptCount val="7"/>
                <c:pt idx="0">
                  <c:v>battery monitor</c:v>
                </c:pt>
                <c:pt idx="1">
                  <c:v>speaker</c:v>
                </c:pt>
                <c:pt idx="2">
                  <c:v>LCD</c:v>
                </c:pt>
                <c:pt idx="3">
                  <c:v>other peripherals</c:v>
                </c:pt>
                <c:pt idx="4">
                  <c:v>interface logic</c:v>
                </c:pt>
                <c:pt idx="5">
                  <c:v>DRAM</c:v>
                </c:pt>
                <c:pt idx="6">
                  <c:v>processor</c:v>
                </c:pt>
              </c:strCache>
            </c:strRef>
          </c:cat>
          <c:val>
            <c:numRef>
              <c:f>Sheet1!$E$2:$E$8</c:f>
              <c:numCache>
                <c:formatCode>General</c:formatCode>
                <c:ptCount val="7"/>
              </c:numCache>
            </c:numRef>
          </c:val>
          <c:extLst>
            <c:ext xmlns:c16="http://schemas.microsoft.com/office/drawing/2014/chart" uri="{C3380CC4-5D6E-409C-BE32-E72D297353CC}">
              <c16:uniqueId val="{0000001F-14F7-4E6D-B268-0E5E5909BED6}"/>
            </c:ext>
          </c:extLst>
        </c:ser>
        <c:dLbls>
          <c:showLegendKey val="0"/>
          <c:showVal val="0"/>
          <c:showCatName val="0"/>
          <c:showSerName val="0"/>
          <c:showPercent val="0"/>
          <c:showBubbleSize val="0"/>
          <c:showLeaderLines val="1"/>
        </c:dLbls>
        <c:firstSliceAng val="0"/>
      </c:pieChart>
      <c:spPr>
        <a:noFill/>
        <a:ln w="25398">
          <a:noFill/>
        </a:ln>
      </c:spPr>
    </c:plotArea>
    <c:plotVisOnly val="1"/>
    <c:dispBlanksAs val="zero"/>
    <c:showDLblsOverMax val="0"/>
  </c:chart>
  <c:spPr>
    <a:noFill/>
    <a:ln>
      <a:noFill/>
    </a:ln>
  </c:spPr>
  <c:txPr>
    <a:bodyPr/>
    <a:lstStyle/>
    <a:p>
      <a:pPr>
        <a:defRPr sz="1800" b="1" i="0" u="none" strike="noStrike" baseline="0">
          <a:solidFill>
            <a:schemeClr val="tx1"/>
          </a:solidFill>
          <a:latin typeface="宋体"/>
          <a:ea typeface="宋体"/>
          <a:cs typeface="宋体"/>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E81CBDE7-137E-4530-ABF2-C05823510499}"/>
              </a:ext>
            </a:extLst>
          </p:cNvPr>
          <p:cNvGrpSpPr>
            <a:grpSpLocks/>
          </p:cNvGrpSpPr>
          <p:nvPr/>
        </p:nvGrpSpPr>
        <p:grpSpPr bwMode="auto">
          <a:xfrm>
            <a:off x="0" y="0"/>
            <a:ext cx="9144000" cy="6858000"/>
            <a:chOff x="0" y="0"/>
            <a:chExt cx="5760" cy="4320"/>
          </a:xfrm>
        </p:grpSpPr>
        <p:grpSp>
          <p:nvGrpSpPr>
            <p:cNvPr id="8195" name="Group 3">
              <a:extLst>
                <a:ext uri="{FF2B5EF4-FFF2-40B4-BE49-F238E27FC236}">
                  <a16:creationId xmlns:a16="http://schemas.microsoft.com/office/drawing/2014/main" id="{6C37C5E4-BC13-4D89-9E65-10E86D575F66}"/>
                </a:ext>
              </a:extLst>
            </p:cNvPr>
            <p:cNvGrpSpPr>
              <a:grpSpLocks/>
            </p:cNvGrpSpPr>
            <p:nvPr/>
          </p:nvGrpSpPr>
          <p:grpSpPr bwMode="auto">
            <a:xfrm>
              <a:off x="0" y="0"/>
              <a:ext cx="5760" cy="4320"/>
              <a:chOff x="0" y="0"/>
              <a:chExt cx="5760" cy="4320"/>
            </a:xfrm>
          </p:grpSpPr>
          <p:sp>
            <p:nvSpPr>
              <p:cNvPr id="8196" name="Rectangle 4">
                <a:extLst>
                  <a:ext uri="{FF2B5EF4-FFF2-40B4-BE49-F238E27FC236}">
                    <a16:creationId xmlns:a16="http://schemas.microsoft.com/office/drawing/2014/main" id="{A1B60BFF-0E0D-4A4B-958F-1FC66F017138}"/>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7" name="Group 5">
                <a:extLst>
                  <a:ext uri="{FF2B5EF4-FFF2-40B4-BE49-F238E27FC236}">
                    <a16:creationId xmlns:a16="http://schemas.microsoft.com/office/drawing/2014/main" id="{6376C3DF-0D5E-4C48-B15C-A4728A21C88B}"/>
                  </a:ext>
                </a:extLst>
              </p:cNvPr>
              <p:cNvGrpSpPr>
                <a:grpSpLocks/>
              </p:cNvGrpSpPr>
              <p:nvPr userDrawn="1"/>
            </p:nvGrpSpPr>
            <p:grpSpPr bwMode="auto">
              <a:xfrm>
                <a:off x="0" y="0"/>
                <a:ext cx="5760" cy="4320"/>
                <a:chOff x="0" y="0"/>
                <a:chExt cx="5760" cy="4320"/>
              </a:xfrm>
            </p:grpSpPr>
            <p:sp>
              <p:nvSpPr>
                <p:cNvPr id="8198" name="Line 6">
                  <a:extLst>
                    <a:ext uri="{FF2B5EF4-FFF2-40B4-BE49-F238E27FC236}">
                      <a16:creationId xmlns:a16="http://schemas.microsoft.com/office/drawing/2014/main" id="{0C2FE40A-12CD-4194-BE8A-179D2AF1BE4A}"/>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Line 7">
                  <a:extLst>
                    <a:ext uri="{FF2B5EF4-FFF2-40B4-BE49-F238E27FC236}">
                      <a16:creationId xmlns:a16="http://schemas.microsoft.com/office/drawing/2014/main" id="{3DD6150E-2296-41CA-8978-35C8FC3D1B20}"/>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 name="Line 8">
                  <a:extLst>
                    <a:ext uri="{FF2B5EF4-FFF2-40B4-BE49-F238E27FC236}">
                      <a16:creationId xmlns:a16="http://schemas.microsoft.com/office/drawing/2014/main" id="{E75600E9-C1DC-489E-92CB-00A7CCBDD30F}"/>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Line 9">
                  <a:extLst>
                    <a:ext uri="{FF2B5EF4-FFF2-40B4-BE49-F238E27FC236}">
                      <a16:creationId xmlns:a16="http://schemas.microsoft.com/office/drawing/2014/main" id="{5C783E55-DDDF-49E2-BB9E-DC40256B5C4D}"/>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Line 10">
                  <a:extLst>
                    <a:ext uri="{FF2B5EF4-FFF2-40B4-BE49-F238E27FC236}">
                      <a16:creationId xmlns:a16="http://schemas.microsoft.com/office/drawing/2014/main" id="{7AAB229C-6595-4B62-BD8D-C20F08C762DA}"/>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Line 11">
                  <a:extLst>
                    <a:ext uri="{FF2B5EF4-FFF2-40B4-BE49-F238E27FC236}">
                      <a16:creationId xmlns:a16="http://schemas.microsoft.com/office/drawing/2014/main" id="{4F2DE74E-C4E9-4043-BF55-DD0038BFE737}"/>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 name="Line 12">
                  <a:extLst>
                    <a:ext uri="{FF2B5EF4-FFF2-40B4-BE49-F238E27FC236}">
                      <a16:creationId xmlns:a16="http://schemas.microsoft.com/office/drawing/2014/main" id="{C73C446A-497A-4107-B5BB-FEFCAF73E5BA}"/>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 name="Line 13">
                  <a:extLst>
                    <a:ext uri="{FF2B5EF4-FFF2-40B4-BE49-F238E27FC236}">
                      <a16:creationId xmlns:a16="http://schemas.microsoft.com/office/drawing/2014/main" id="{90DAB8C3-6B37-4C38-AD24-D74886954D40}"/>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Line 14">
                  <a:extLst>
                    <a:ext uri="{FF2B5EF4-FFF2-40B4-BE49-F238E27FC236}">
                      <a16:creationId xmlns:a16="http://schemas.microsoft.com/office/drawing/2014/main" id="{9CDB40F0-2B06-4830-B277-34CC61A819D3}"/>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7" name="Line 15">
                  <a:extLst>
                    <a:ext uri="{FF2B5EF4-FFF2-40B4-BE49-F238E27FC236}">
                      <a16:creationId xmlns:a16="http://schemas.microsoft.com/office/drawing/2014/main" id="{045BFF25-A45C-4845-A6A7-3574F118CE8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 name="Line 16">
                  <a:extLst>
                    <a:ext uri="{FF2B5EF4-FFF2-40B4-BE49-F238E27FC236}">
                      <a16:creationId xmlns:a16="http://schemas.microsoft.com/office/drawing/2014/main" id="{2B68254C-197A-498E-8E0A-1AB1E6DD0F7E}"/>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 name="Line 17">
                  <a:extLst>
                    <a:ext uri="{FF2B5EF4-FFF2-40B4-BE49-F238E27FC236}">
                      <a16:creationId xmlns:a16="http://schemas.microsoft.com/office/drawing/2014/main" id="{056EBC66-F4F0-4F3B-9227-CC0B22BE5C7A}"/>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0" name="Line 18">
                  <a:extLst>
                    <a:ext uri="{FF2B5EF4-FFF2-40B4-BE49-F238E27FC236}">
                      <a16:creationId xmlns:a16="http://schemas.microsoft.com/office/drawing/2014/main" id="{D6A0B8A0-26BE-4072-8B0D-7DFA9501CA68}"/>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19">
                  <a:extLst>
                    <a:ext uri="{FF2B5EF4-FFF2-40B4-BE49-F238E27FC236}">
                      <a16:creationId xmlns:a16="http://schemas.microsoft.com/office/drawing/2014/main" id="{043A3C95-6E0E-46B4-A101-E2E8E203B2DB}"/>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20">
                  <a:extLst>
                    <a:ext uri="{FF2B5EF4-FFF2-40B4-BE49-F238E27FC236}">
                      <a16:creationId xmlns:a16="http://schemas.microsoft.com/office/drawing/2014/main" id="{2B40A11A-6664-40AF-A438-4E86662F3D82}"/>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21">
                  <a:extLst>
                    <a:ext uri="{FF2B5EF4-FFF2-40B4-BE49-F238E27FC236}">
                      <a16:creationId xmlns:a16="http://schemas.microsoft.com/office/drawing/2014/main" id="{201CE059-1185-45DD-A2EA-E4A43C4AB714}"/>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22">
                  <a:extLst>
                    <a:ext uri="{FF2B5EF4-FFF2-40B4-BE49-F238E27FC236}">
                      <a16:creationId xmlns:a16="http://schemas.microsoft.com/office/drawing/2014/main" id="{910A5943-D564-4A8E-8127-B7A3B10865C9}"/>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23">
                  <a:extLst>
                    <a:ext uri="{FF2B5EF4-FFF2-40B4-BE49-F238E27FC236}">
                      <a16:creationId xmlns:a16="http://schemas.microsoft.com/office/drawing/2014/main" id="{5D6C1419-7EE5-4599-9225-CC9E91CF686C}"/>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Line 24">
                  <a:extLst>
                    <a:ext uri="{FF2B5EF4-FFF2-40B4-BE49-F238E27FC236}">
                      <a16:creationId xmlns:a16="http://schemas.microsoft.com/office/drawing/2014/main" id="{B4AD98D0-0776-4582-B49C-919F790EA442}"/>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7" name="Line 25">
                  <a:extLst>
                    <a:ext uri="{FF2B5EF4-FFF2-40B4-BE49-F238E27FC236}">
                      <a16:creationId xmlns:a16="http://schemas.microsoft.com/office/drawing/2014/main" id="{041CA16B-6147-4144-8EE9-5B07EBAD17F8}"/>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8" name="Line 26">
                  <a:extLst>
                    <a:ext uri="{FF2B5EF4-FFF2-40B4-BE49-F238E27FC236}">
                      <a16:creationId xmlns:a16="http://schemas.microsoft.com/office/drawing/2014/main" id="{E0422AB7-082E-4AC0-A2A0-C8A433E86EAB}"/>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Line 27">
                  <a:extLst>
                    <a:ext uri="{FF2B5EF4-FFF2-40B4-BE49-F238E27FC236}">
                      <a16:creationId xmlns:a16="http://schemas.microsoft.com/office/drawing/2014/main" id="{FF8B159A-6CE4-4550-8819-2DA77566A2AD}"/>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Line 28">
                  <a:extLst>
                    <a:ext uri="{FF2B5EF4-FFF2-40B4-BE49-F238E27FC236}">
                      <a16:creationId xmlns:a16="http://schemas.microsoft.com/office/drawing/2014/main" id="{EB13A1A5-BDE7-4812-AD88-1A1A33E5E032}"/>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Line 29">
                  <a:extLst>
                    <a:ext uri="{FF2B5EF4-FFF2-40B4-BE49-F238E27FC236}">
                      <a16:creationId xmlns:a16="http://schemas.microsoft.com/office/drawing/2014/main" id="{7EB3040F-DE7C-4394-9A86-CD6BAA6E17CD}"/>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Line 30">
                  <a:extLst>
                    <a:ext uri="{FF2B5EF4-FFF2-40B4-BE49-F238E27FC236}">
                      <a16:creationId xmlns:a16="http://schemas.microsoft.com/office/drawing/2014/main" id="{F3DF54E9-E22F-4AE3-8CAE-0FC1B72F0F58}"/>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Line 31">
                  <a:extLst>
                    <a:ext uri="{FF2B5EF4-FFF2-40B4-BE49-F238E27FC236}">
                      <a16:creationId xmlns:a16="http://schemas.microsoft.com/office/drawing/2014/main" id="{D2019E6D-5093-464F-9792-08C318809C05}"/>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4" name="Line 32">
                  <a:extLst>
                    <a:ext uri="{FF2B5EF4-FFF2-40B4-BE49-F238E27FC236}">
                      <a16:creationId xmlns:a16="http://schemas.microsoft.com/office/drawing/2014/main" id="{0E1CA184-BD91-4C3B-9FA8-655467332B09}"/>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Line 33">
                  <a:extLst>
                    <a:ext uri="{FF2B5EF4-FFF2-40B4-BE49-F238E27FC236}">
                      <a16:creationId xmlns:a16="http://schemas.microsoft.com/office/drawing/2014/main" id="{46B0CC41-8C55-4500-9290-0916DEFF9C6E}"/>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Line 34">
                  <a:extLst>
                    <a:ext uri="{FF2B5EF4-FFF2-40B4-BE49-F238E27FC236}">
                      <a16:creationId xmlns:a16="http://schemas.microsoft.com/office/drawing/2014/main" id="{6FD11D8D-5FB9-4FAB-B249-79AF19EC1932}"/>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Line 35">
                  <a:extLst>
                    <a:ext uri="{FF2B5EF4-FFF2-40B4-BE49-F238E27FC236}">
                      <a16:creationId xmlns:a16="http://schemas.microsoft.com/office/drawing/2014/main" id="{066B742D-8642-4BD4-90CE-5A692AB02474}"/>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8" name="Line 36">
                  <a:extLst>
                    <a:ext uri="{FF2B5EF4-FFF2-40B4-BE49-F238E27FC236}">
                      <a16:creationId xmlns:a16="http://schemas.microsoft.com/office/drawing/2014/main" id="{4491879B-3D26-4553-9A48-D5E5CD82C479}"/>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Line 37">
                  <a:extLst>
                    <a:ext uri="{FF2B5EF4-FFF2-40B4-BE49-F238E27FC236}">
                      <a16:creationId xmlns:a16="http://schemas.microsoft.com/office/drawing/2014/main" id="{B9855849-F4E8-467A-8241-CA4932D5BF1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Line 38">
                  <a:extLst>
                    <a:ext uri="{FF2B5EF4-FFF2-40B4-BE49-F238E27FC236}">
                      <a16:creationId xmlns:a16="http://schemas.microsoft.com/office/drawing/2014/main" id="{1C9D25A5-0697-4C8A-AE0B-9CDC797D13F8}"/>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Line 39">
                  <a:extLst>
                    <a:ext uri="{FF2B5EF4-FFF2-40B4-BE49-F238E27FC236}">
                      <a16:creationId xmlns:a16="http://schemas.microsoft.com/office/drawing/2014/main" id="{A73F6F91-8893-49B4-A50A-5E87C263123E}"/>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2" name="Line 40">
                  <a:extLst>
                    <a:ext uri="{FF2B5EF4-FFF2-40B4-BE49-F238E27FC236}">
                      <a16:creationId xmlns:a16="http://schemas.microsoft.com/office/drawing/2014/main" id="{DA6EA54D-A10F-4E3F-AF82-29F2BE57AD0B}"/>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Line 41">
                  <a:extLst>
                    <a:ext uri="{FF2B5EF4-FFF2-40B4-BE49-F238E27FC236}">
                      <a16:creationId xmlns:a16="http://schemas.microsoft.com/office/drawing/2014/main" id="{35CF477B-47B5-4EAC-B09D-B44D0D2A34D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Line 42">
                  <a:extLst>
                    <a:ext uri="{FF2B5EF4-FFF2-40B4-BE49-F238E27FC236}">
                      <a16:creationId xmlns:a16="http://schemas.microsoft.com/office/drawing/2014/main" id="{AE11BFF8-9377-41EE-BB19-66084895AE3A}"/>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Line 43">
                  <a:extLst>
                    <a:ext uri="{FF2B5EF4-FFF2-40B4-BE49-F238E27FC236}">
                      <a16:creationId xmlns:a16="http://schemas.microsoft.com/office/drawing/2014/main" id="{29640F71-5EBE-40E7-8E7F-6BB95567D72C}"/>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6" name="Line 44">
                  <a:extLst>
                    <a:ext uri="{FF2B5EF4-FFF2-40B4-BE49-F238E27FC236}">
                      <a16:creationId xmlns:a16="http://schemas.microsoft.com/office/drawing/2014/main" id="{A340D353-7CA9-440E-B905-E27C5378B17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Line 45">
                  <a:extLst>
                    <a:ext uri="{FF2B5EF4-FFF2-40B4-BE49-F238E27FC236}">
                      <a16:creationId xmlns:a16="http://schemas.microsoft.com/office/drawing/2014/main" id="{A0670400-FC67-4DDF-9E0E-5245C0D8F157}"/>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Line 46">
                  <a:extLst>
                    <a:ext uri="{FF2B5EF4-FFF2-40B4-BE49-F238E27FC236}">
                      <a16:creationId xmlns:a16="http://schemas.microsoft.com/office/drawing/2014/main" id="{44197172-9A3C-483B-A636-91F42DD72FDE}"/>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Line 47">
                  <a:extLst>
                    <a:ext uri="{FF2B5EF4-FFF2-40B4-BE49-F238E27FC236}">
                      <a16:creationId xmlns:a16="http://schemas.microsoft.com/office/drawing/2014/main" id="{4AC20A3E-A947-4F0C-91AC-906FF88709E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0" name="Line 48">
                  <a:extLst>
                    <a:ext uri="{FF2B5EF4-FFF2-40B4-BE49-F238E27FC236}">
                      <a16:creationId xmlns:a16="http://schemas.microsoft.com/office/drawing/2014/main" id="{8E4F0A3A-FDCF-49A6-89D8-4D6531DEF53F}"/>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Line 49">
                  <a:extLst>
                    <a:ext uri="{FF2B5EF4-FFF2-40B4-BE49-F238E27FC236}">
                      <a16:creationId xmlns:a16="http://schemas.microsoft.com/office/drawing/2014/main" id="{ABD45B0C-68F8-46E7-863E-4EFFD62CBAE8}"/>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Line 50">
                  <a:extLst>
                    <a:ext uri="{FF2B5EF4-FFF2-40B4-BE49-F238E27FC236}">
                      <a16:creationId xmlns:a16="http://schemas.microsoft.com/office/drawing/2014/main" id="{E204903D-0573-46E5-9ABC-F4392E9257F9}"/>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Line 51">
                  <a:extLst>
                    <a:ext uri="{FF2B5EF4-FFF2-40B4-BE49-F238E27FC236}">
                      <a16:creationId xmlns:a16="http://schemas.microsoft.com/office/drawing/2014/main" id="{4EFD4ACB-0C86-4E71-85D5-4BD9FBE572AF}"/>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4" name="Line 52">
                  <a:extLst>
                    <a:ext uri="{FF2B5EF4-FFF2-40B4-BE49-F238E27FC236}">
                      <a16:creationId xmlns:a16="http://schemas.microsoft.com/office/drawing/2014/main" id="{693031B0-9858-41A8-9397-EF46F6F055F2}"/>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Line 53">
                  <a:extLst>
                    <a:ext uri="{FF2B5EF4-FFF2-40B4-BE49-F238E27FC236}">
                      <a16:creationId xmlns:a16="http://schemas.microsoft.com/office/drawing/2014/main" id="{F08BE80F-3A1B-4E57-A7A8-C1EA7FDA897E}"/>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Line 54">
                  <a:extLst>
                    <a:ext uri="{FF2B5EF4-FFF2-40B4-BE49-F238E27FC236}">
                      <a16:creationId xmlns:a16="http://schemas.microsoft.com/office/drawing/2014/main" id="{F15BE1EC-55F5-4B43-BF16-65A151588158}"/>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Line 55">
                  <a:extLst>
                    <a:ext uri="{FF2B5EF4-FFF2-40B4-BE49-F238E27FC236}">
                      <a16:creationId xmlns:a16="http://schemas.microsoft.com/office/drawing/2014/main" id="{9518672E-3376-42AE-A61B-266B30D8CF3C}"/>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8" name="Line 56">
                  <a:extLst>
                    <a:ext uri="{FF2B5EF4-FFF2-40B4-BE49-F238E27FC236}">
                      <a16:creationId xmlns:a16="http://schemas.microsoft.com/office/drawing/2014/main" id="{8E55AD9C-B693-47C6-B93C-F0975CE6C768}"/>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49" name="Line 57">
                <a:extLst>
                  <a:ext uri="{FF2B5EF4-FFF2-40B4-BE49-F238E27FC236}">
                    <a16:creationId xmlns:a16="http://schemas.microsoft.com/office/drawing/2014/main" id="{B5465805-3773-4088-AFA2-C71E41AE2191}"/>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50" name="Group 58">
              <a:extLst>
                <a:ext uri="{FF2B5EF4-FFF2-40B4-BE49-F238E27FC236}">
                  <a16:creationId xmlns:a16="http://schemas.microsoft.com/office/drawing/2014/main" id="{C582238E-3A45-4C10-9733-D92EB1BF17DD}"/>
                </a:ext>
              </a:extLst>
            </p:cNvPr>
            <p:cNvGrpSpPr>
              <a:grpSpLocks/>
            </p:cNvGrpSpPr>
            <p:nvPr userDrawn="1"/>
          </p:nvGrpSpPr>
          <p:grpSpPr bwMode="auto">
            <a:xfrm>
              <a:off x="3" y="559"/>
              <a:ext cx="4192" cy="1796"/>
              <a:chOff x="3" y="559"/>
              <a:chExt cx="4192" cy="1796"/>
            </a:xfrm>
          </p:grpSpPr>
          <p:sp>
            <p:nvSpPr>
              <p:cNvPr id="8251" name="Line 59">
                <a:extLst>
                  <a:ext uri="{FF2B5EF4-FFF2-40B4-BE49-F238E27FC236}">
                    <a16:creationId xmlns:a16="http://schemas.microsoft.com/office/drawing/2014/main" id="{6CDF4991-B51F-4AC0-9FFF-1C55BD4E0B09}"/>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2" name="Line 60">
                <a:extLst>
                  <a:ext uri="{FF2B5EF4-FFF2-40B4-BE49-F238E27FC236}">
                    <a16:creationId xmlns:a16="http://schemas.microsoft.com/office/drawing/2014/main" id="{81D7D841-C99C-4755-9521-668EB41F57C1}"/>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Line 61">
                <a:extLst>
                  <a:ext uri="{FF2B5EF4-FFF2-40B4-BE49-F238E27FC236}">
                    <a16:creationId xmlns:a16="http://schemas.microsoft.com/office/drawing/2014/main" id="{2E71393D-CC5E-4B7E-B6ED-B98382A4EA80}"/>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Arc 62">
                <a:extLst>
                  <a:ext uri="{FF2B5EF4-FFF2-40B4-BE49-F238E27FC236}">
                    <a16:creationId xmlns:a16="http://schemas.microsoft.com/office/drawing/2014/main" id="{80155A0E-1DAE-42E8-9ABE-7748E8938A79}"/>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55" name="Group 63">
              <a:extLst>
                <a:ext uri="{FF2B5EF4-FFF2-40B4-BE49-F238E27FC236}">
                  <a16:creationId xmlns:a16="http://schemas.microsoft.com/office/drawing/2014/main" id="{FC6CADF9-0B88-4854-A7C8-FD046B5DD74A}"/>
                </a:ext>
              </a:extLst>
            </p:cNvPr>
            <p:cNvGrpSpPr>
              <a:grpSpLocks/>
            </p:cNvGrpSpPr>
            <p:nvPr userDrawn="1"/>
          </p:nvGrpSpPr>
          <p:grpSpPr bwMode="auto">
            <a:xfrm>
              <a:off x="1480" y="1952"/>
              <a:ext cx="3808" cy="1812"/>
              <a:chOff x="1480" y="1952"/>
              <a:chExt cx="3808" cy="1812"/>
            </a:xfrm>
          </p:grpSpPr>
          <p:sp>
            <p:nvSpPr>
              <p:cNvPr id="8256" name="Line 64">
                <a:extLst>
                  <a:ext uri="{FF2B5EF4-FFF2-40B4-BE49-F238E27FC236}">
                    <a16:creationId xmlns:a16="http://schemas.microsoft.com/office/drawing/2014/main" id="{EA476F24-7751-489B-A64B-59D835B7CFF7}"/>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Line 65">
                <a:extLst>
                  <a:ext uri="{FF2B5EF4-FFF2-40B4-BE49-F238E27FC236}">
                    <a16:creationId xmlns:a16="http://schemas.microsoft.com/office/drawing/2014/main" id="{B9E4D8F8-528D-4414-8235-E552789A5302}"/>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Arc 66">
                <a:extLst>
                  <a:ext uri="{FF2B5EF4-FFF2-40B4-BE49-F238E27FC236}">
                    <a16:creationId xmlns:a16="http://schemas.microsoft.com/office/drawing/2014/main" id="{37DE119D-B2BD-473D-9377-B0F118C4E259}"/>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59" name="Rectangle 67">
            <a:extLst>
              <a:ext uri="{FF2B5EF4-FFF2-40B4-BE49-F238E27FC236}">
                <a16:creationId xmlns:a16="http://schemas.microsoft.com/office/drawing/2014/main" id="{A06DFCFA-0C35-495E-8500-CCFE8ACAB236}"/>
              </a:ext>
            </a:extLst>
          </p:cNvPr>
          <p:cNvSpPr>
            <a:spLocks noGrp="1" noChangeArrowheads="1"/>
          </p:cNvSpPr>
          <p:nvPr>
            <p:ph type="ctrTitle"/>
          </p:nvPr>
        </p:nvSpPr>
        <p:spPr>
          <a:xfrm>
            <a:off x="990600" y="1752600"/>
            <a:ext cx="7772400" cy="1143000"/>
          </a:xfrm>
        </p:spPr>
        <p:txBody>
          <a:bodyPr/>
          <a:lstStyle>
            <a:lvl1pPr>
              <a:defRPr/>
            </a:lvl1pPr>
          </a:lstStyle>
          <a:p>
            <a:pPr lvl="0"/>
            <a:r>
              <a:rPr lang="zh-CN" altLang="en-US" noProof="0"/>
              <a:t>单击此处编辑母版标题样式</a:t>
            </a:r>
          </a:p>
        </p:txBody>
      </p:sp>
      <p:sp>
        <p:nvSpPr>
          <p:cNvPr id="8260" name="Rectangle 68" descr="Rectangle: Click to edit Master text styles&#10;Second level&#10;Third level&#10;Fourth level&#10;Fifth level">
            <a:extLst>
              <a:ext uri="{FF2B5EF4-FFF2-40B4-BE49-F238E27FC236}">
                <a16:creationId xmlns:a16="http://schemas.microsoft.com/office/drawing/2014/main" id="{395923DB-4C65-4F87-96D6-1AD5A4CF7CAB}"/>
              </a:ext>
            </a:extLst>
          </p:cNvPr>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
        <p:nvSpPr>
          <p:cNvPr id="8261" name="Rectangle 69">
            <a:extLst>
              <a:ext uri="{FF2B5EF4-FFF2-40B4-BE49-F238E27FC236}">
                <a16:creationId xmlns:a16="http://schemas.microsoft.com/office/drawing/2014/main" id="{5C8630FE-CECF-4B68-BF8B-CA59B9744A8C}"/>
              </a:ext>
            </a:extLst>
          </p:cNvPr>
          <p:cNvSpPr>
            <a:spLocks noGrp="1" noChangeArrowheads="1"/>
          </p:cNvSpPr>
          <p:nvPr>
            <p:ph type="dt" sz="quarter" idx="2"/>
          </p:nvPr>
        </p:nvSpPr>
        <p:spPr/>
        <p:txBody>
          <a:bodyPr/>
          <a:lstStyle>
            <a:lvl1pPr>
              <a:defRPr/>
            </a:lvl1pPr>
          </a:lstStyle>
          <a:p>
            <a:endParaRPr lang="en-US" altLang="zh-CN"/>
          </a:p>
        </p:txBody>
      </p:sp>
      <p:sp>
        <p:nvSpPr>
          <p:cNvPr id="8262" name="Rectangle 70">
            <a:extLst>
              <a:ext uri="{FF2B5EF4-FFF2-40B4-BE49-F238E27FC236}">
                <a16:creationId xmlns:a16="http://schemas.microsoft.com/office/drawing/2014/main" id="{F0E3B341-DF56-4627-A7B2-BE80D5E95FDC}"/>
              </a:ext>
            </a:extLst>
          </p:cNvPr>
          <p:cNvSpPr>
            <a:spLocks noGrp="1" noChangeArrowheads="1"/>
          </p:cNvSpPr>
          <p:nvPr>
            <p:ph type="ftr" sz="quarter" idx="3"/>
          </p:nvPr>
        </p:nvSpPr>
        <p:spPr/>
        <p:txBody>
          <a:bodyPr/>
          <a:lstStyle>
            <a:lvl1pPr>
              <a:defRPr/>
            </a:lvl1pPr>
          </a:lstStyle>
          <a:p>
            <a:endParaRPr lang="en-US" altLang="zh-CN"/>
          </a:p>
        </p:txBody>
      </p:sp>
      <p:sp>
        <p:nvSpPr>
          <p:cNvPr id="8263" name="Rectangle 71">
            <a:extLst>
              <a:ext uri="{FF2B5EF4-FFF2-40B4-BE49-F238E27FC236}">
                <a16:creationId xmlns:a16="http://schemas.microsoft.com/office/drawing/2014/main" id="{F896251E-873A-4828-8232-E38B4D6916DA}"/>
              </a:ext>
            </a:extLst>
          </p:cNvPr>
          <p:cNvSpPr>
            <a:spLocks noGrp="1" noChangeArrowheads="1"/>
          </p:cNvSpPr>
          <p:nvPr>
            <p:ph type="sldNum" sz="quarter" idx="4"/>
          </p:nvPr>
        </p:nvSpPr>
        <p:spPr/>
        <p:txBody>
          <a:bodyPr/>
          <a:lstStyle>
            <a:lvl1pPr>
              <a:defRPr/>
            </a:lvl1pPr>
          </a:lstStyle>
          <a:p>
            <a:fld id="{2A08E09E-09A4-4E02-BCF7-0AD843FCBA1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506B0-007B-4E80-B3C7-7D49B810F6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BF0270-22D4-4765-9D19-F233D81635F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EB1DB6-FFF8-4E12-B03E-40BE39ACB58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D213315-01EE-48B8-A0FD-B663B1B72FE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24E477-B589-4ED3-9015-D4BCC14EB7E1}"/>
              </a:ext>
            </a:extLst>
          </p:cNvPr>
          <p:cNvSpPr>
            <a:spLocks noGrp="1"/>
          </p:cNvSpPr>
          <p:nvPr>
            <p:ph type="sldNum" sz="quarter" idx="12"/>
          </p:nvPr>
        </p:nvSpPr>
        <p:spPr/>
        <p:txBody>
          <a:bodyPr/>
          <a:lstStyle>
            <a:lvl1pPr>
              <a:defRPr/>
            </a:lvl1pPr>
          </a:lstStyle>
          <a:p>
            <a:fld id="{FBF4FDB3-407C-4F2C-AB93-613E481269AA}" type="slidenum">
              <a:rPr lang="en-US" altLang="zh-CN"/>
              <a:pPr/>
              <a:t>‹#›</a:t>
            </a:fld>
            <a:endParaRPr lang="en-US" altLang="zh-CN"/>
          </a:p>
        </p:txBody>
      </p:sp>
    </p:spTree>
    <p:extLst>
      <p:ext uri="{BB962C8B-B14F-4D97-AF65-F5344CB8AC3E}">
        <p14:creationId xmlns:p14="http://schemas.microsoft.com/office/powerpoint/2010/main" val="359116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AFE878-DED4-41E5-83DB-BE53AAE9B0C9}"/>
              </a:ext>
            </a:extLst>
          </p:cNvPr>
          <p:cNvSpPr>
            <a:spLocks noGrp="1"/>
          </p:cNvSpPr>
          <p:nvPr>
            <p:ph type="title" orient="vert"/>
          </p:nvPr>
        </p:nvSpPr>
        <p:spPr>
          <a:xfrm>
            <a:off x="6610350" y="304800"/>
            <a:ext cx="2000250" cy="57150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CE2F26-FFEB-45CB-A4BE-9991F8B34179}"/>
              </a:ext>
            </a:extLst>
          </p:cNvPr>
          <p:cNvSpPr>
            <a:spLocks noGrp="1"/>
          </p:cNvSpPr>
          <p:nvPr>
            <p:ph type="body" orient="vert" idx="1"/>
          </p:nvPr>
        </p:nvSpPr>
        <p:spPr>
          <a:xfrm>
            <a:off x="609600" y="304800"/>
            <a:ext cx="5848350"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4E0047-2E78-4E6F-A4F3-590C71613E9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0972A07-5363-44A9-BC9E-B3246D1C0D7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84398C2-7D04-4D81-8786-32746E7B6F0A}"/>
              </a:ext>
            </a:extLst>
          </p:cNvPr>
          <p:cNvSpPr>
            <a:spLocks noGrp="1"/>
          </p:cNvSpPr>
          <p:nvPr>
            <p:ph type="sldNum" sz="quarter" idx="12"/>
          </p:nvPr>
        </p:nvSpPr>
        <p:spPr/>
        <p:txBody>
          <a:bodyPr/>
          <a:lstStyle>
            <a:lvl1pPr>
              <a:defRPr/>
            </a:lvl1pPr>
          </a:lstStyle>
          <a:p>
            <a:fld id="{A3F3CF1F-8DA2-4C2D-A20B-2C9CB5F4D181}" type="slidenum">
              <a:rPr lang="en-US" altLang="zh-CN"/>
              <a:pPr/>
              <a:t>‹#›</a:t>
            </a:fld>
            <a:endParaRPr lang="en-US" altLang="zh-CN"/>
          </a:p>
        </p:txBody>
      </p:sp>
    </p:spTree>
    <p:extLst>
      <p:ext uri="{BB962C8B-B14F-4D97-AF65-F5344CB8AC3E}">
        <p14:creationId xmlns:p14="http://schemas.microsoft.com/office/powerpoint/2010/main" val="407665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EB010-BE13-4869-9B05-0A6966D938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301D0D-36B8-41C5-B75D-23BCB4EB3C8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968B1D-14A9-4F93-87EC-4432231F808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D5B86F1-B431-4EC9-8BFA-5AF7F2A6B26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B489316-F3BE-4D26-83F0-E2A41726481F}"/>
              </a:ext>
            </a:extLst>
          </p:cNvPr>
          <p:cNvSpPr>
            <a:spLocks noGrp="1"/>
          </p:cNvSpPr>
          <p:nvPr>
            <p:ph type="sldNum" sz="quarter" idx="12"/>
          </p:nvPr>
        </p:nvSpPr>
        <p:spPr/>
        <p:txBody>
          <a:bodyPr/>
          <a:lstStyle>
            <a:lvl1pPr>
              <a:defRPr/>
            </a:lvl1pPr>
          </a:lstStyle>
          <a:p>
            <a:fld id="{188EE277-3152-462A-809A-6B1FDC4FCB58}" type="slidenum">
              <a:rPr lang="en-US" altLang="zh-CN"/>
              <a:pPr/>
              <a:t>‹#›</a:t>
            </a:fld>
            <a:endParaRPr lang="en-US" altLang="zh-CN"/>
          </a:p>
        </p:txBody>
      </p:sp>
    </p:spTree>
    <p:extLst>
      <p:ext uri="{BB962C8B-B14F-4D97-AF65-F5344CB8AC3E}">
        <p14:creationId xmlns:p14="http://schemas.microsoft.com/office/powerpoint/2010/main" val="365116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86DFA-957D-4DA2-AC23-1D90364E59FA}"/>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F41A85-2BF5-483F-9028-79B23888118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AADA4EED-8BB8-4D39-9200-3FFAF072E26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71F268-29AC-40EB-BF9C-94ACB05D197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3792271-94E3-4EE9-8657-EE149720B3BD}"/>
              </a:ext>
            </a:extLst>
          </p:cNvPr>
          <p:cNvSpPr>
            <a:spLocks noGrp="1"/>
          </p:cNvSpPr>
          <p:nvPr>
            <p:ph type="sldNum" sz="quarter" idx="12"/>
          </p:nvPr>
        </p:nvSpPr>
        <p:spPr/>
        <p:txBody>
          <a:bodyPr/>
          <a:lstStyle>
            <a:lvl1pPr>
              <a:defRPr/>
            </a:lvl1pPr>
          </a:lstStyle>
          <a:p>
            <a:fld id="{EC40AD3C-6E04-4995-A4E2-A96F2979F03D}" type="slidenum">
              <a:rPr lang="en-US" altLang="zh-CN"/>
              <a:pPr/>
              <a:t>‹#›</a:t>
            </a:fld>
            <a:endParaRPr lang="en-US" altLang="zh-CN"/>
          </a:p>
        </p:txBody>
      </p:sp>
    </p:spTree>
    <p:extLst>
      <p:ext uri="{BB962C8B-B14F-4D97-AF65-F5344CB8AC3E}">
        <p14:creationId xmlns:p14="http://schemas.microsoft.com/office/powerpoint/2010/main" val="427237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34006-6EC8-47B6-ACE7-17EBAA4291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F50B6B-0AE9-4DF3-848E-4A7937700AB9}"/>
              </a:ext>
            </a:extLst>
          </p:cNvPr>
          <p:cNvSpPr>
            <a:spLocks noGrp="1"/>
          </p:cNvSpPr>
          <p:nvPr>
            <p:ph sz="half" idx="1"/>
          </p:nvPr>
        </p:nvSpPr>
        <p:spPr>
          <a:xfrm>
            <a:off x="838200" y="19050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4A38137-7C3A-4B56-9B84-72CC6287E0E7}"/>
              </a:ext>
            </a:extLst>
          </p:cNvPr>
          <p:cNvSpPr>
            <a:spLocks noGrp="1"/>
          </p:cNvSpPr>
          <p:nvPr>
            <p:ph sz="half" idx="2"/>
          </p:nvPr>
        </p:nvSpPr>
        <p:spPr>
          <a:xfrm>
            <a:off x="4800600" y="19050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AF945C4-8E56-4C92-B811-401521E137E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21031D3-9159-460A-8558-B40F48C9CD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81E175C-74A1-479D-942D-10F6C9E1FBAF}"/>
              </a:ext>
            </a:extLst>
          </p:cNvPr>
          <p:cNvSpPr>
            <a:spLocks noGrp="1"/>
          </p:cNvSpPr>
          <p:nvPr>
            <p:ph type="sldNum" sz="quarter" idx="12"/>
          </p:nvPr>
        </p:nvSpPr>
        <p:spPr/>
        <p:txBody>
          <a:bodyPr/>
          <a:lstStyle>
            <a:lvl1pPr>
              <a:defRPr/>
            </a:lvl1pPr>
          </a:lstStyle>
          <a:p>
            <a:fld id="{092FCCAD-B876-4435-8EDE-F082D80918C9}" type="slidenum">
              <a:rPr lang="en-US" altLang="zh-CN"/>
              <a:pPr/>
              <a:t>‹#›</a:t>
            </a:fld>
            <a:endParaRPr lang="en-US" altLang="zh-CN"/>
          </a:p>
        </p:txBody>
      </p:sp>
    </p:spTree>
    <p:extLst>
      <p:ext uri="{BB962C8B-B14F-4D97-AF65-F5344CB8AC3E}">
        <p14:creationId xmlns:p14="http://schemas.microsoft.com/office/powerpoint/2010/main" val="17737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19D47-1396-460C-9F78-FEC72D3AE07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8EBAA-111F-4B74-8A23-80895728FC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151AB9C-0678-47F9-AF55-17CC335EA5D6}"/>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A5B7B21-EE78-4E6F-B6C7-E0BA5FDE0D2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B004690-F3DF-415A-9817-B99538899FB4}"/>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B61EA4C-E637-405F-A3DF-E60A9709D970}"/>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782B0BE1-B3ED-485B-9717-10FBBA1EB075}"/>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1C0794DE-7559-4BBB-9603-A5C89B31A490}"/>
              </a:ext>
            </a:extLst>
          </p:cNvPr>
          <p:cNvSpPr>
            <a:spLocks noGrp="1"/>
          </p:cNvSpPr>
          <p:nvPr>
            <p:ph type="sldNum" sz="quarter" idx="12"/>
          </p:nvPr>
        </p:nvSpPr>
        <p:spPr/>
        <p:txBody>
          <a:bodyPr/>
          <a:lstStyle>
            <a:lvl1pPr>
              <a:defRPr/>
            </a:lvl1pPr>
          </a:lstStyle>
          <a:p>
            <a:fld id="{4924D0BB-9503-497F-80FF-0BBCDC91FAE9}" type="slidenum">
              <a:rPr lang="en-US" altLang="zh-CN"/>
              <a:pPr/>
              <a:t>‹#›</a:t>
            </a:fld>
            <a:endParaRPr lang="en-US" altLang="zh-CN"/>
          </a:p>
        </p:txBody>
      </p:sp>
    </p:spTree>
    <p:extLst>
      <p:ext uri="{BB962C8B-B14F-4D97-AF65-F5344CB8AC3E}">
        <p14:creationId xmlns:p14="http://schemas.microsoft.com/office/powerpoint/2010/main" val="129512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5C448-1648-457C-85E0-C1F53F3C48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94754D-F460-47BC-B658-C72CB278A2D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8C9B644-30CE-447A-A92B-8C7437E132F5}"/>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EAE1F80-BF32-4A1C-96BA-C5A709AF18D6}"/>
              </a:ext>
            </a:extLst>
          </p:cNvPr>
          <p:cNvSpPr>
            <a:spLocks noGrp="1"/>
          </p:cNvSpPr>
          <p:nvPr>
            <p:ph type="sldNum" sz="quarter" idx="12"/>
          </p:nvPr>
        </p:nvSpPr>
        <p:spPr/>
        <p:txBody>
          <a:bodyPr/>
          <a:lstStyle>
            <a:lvl1pPr>
              <a:defRPr/>
            </a:lvl1pPr>
          </a:lstStyle>
          <a:p>
            <a:fld id="{32A063AA-3C1B-4EF3-9570-BC734980E714}" type="slidenum">
              <a:rPr lang="en-US" altLang="zh-CN"/>
              <a:pPr/>
              <a:t>‹#›</a:t>
            </a:fld>
            <a:endParaRPr lang="en-US" altLang="zh-CN"/>
          </a:p>
        </p:txBody>
      </p:sp>
    </p:spTree>
    <p:extLst>
      <p:ext uri="{BB962C8B-B14F-4D97-AF65-F5344CB8AC3E}">
        <p14:creationId xmlns:p14="http://schemas.microsoft.com/office/powerpoint/2010/main" val="14129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B2BE8B-BE18-4B7C-80FD-EB1CDC47067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9C16F99-8F6B-47D4-8F62-27FECB18A719}"/>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EA1DA05-45EB-46B8-AB32-417D1E5C6BF7}"/>
              </a:ext>
            </a:extLst>
          </p:cNvPr>
          <p:cNvSpPr>
            <a:spLocks noGrp="1"/>
          </p:cNvSpPr>
          <p:nvPr>
            <p:ph type="sldNum" sz="quarter" idx="12"/>
          </p:nvPr>
        </p:nvSpPr>
        <p:spPr/>
        <p:txBody>
          <a:bodyPr/>
          <a:lstStyle>
            <a:lvl1pPr>
              <a:defRPr/>
            </a:lvl1pPr>
          </a:lstStyle>
          <a:p>
            <a:fld id="{913641F6-4DF2-4CE7-ABDD-17A83956D781}" type="slidenum">
              <a:rPr lang="en-US" altLang="zh-CN"/>
              <a:pPr/>
              <a:t>‹#›</a:t>
            </a:fld>
            <a:endParaRPr lang="en-US" altLang="zh-CN"/>
          </a:p>
        </p:txBody>
      </p:sp>
    </p:spTree>
    <p:extLst>
      <p:ext uri="{BB962C8B-B14F-4D97-AF65-F5344CB8AC3E}">
        <p14:creationId xmlns:p14="http://schemas.microsoft.com/office/powerpoint/2010/main" val="34653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CE027-4E35-4109-AA1C-5A83E8BAFB6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90337A-EFF9-482E-A858-0CBF7EFCFB2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4F8C12A-73F5-45DA-B4EE-25AE101E934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714748-1F57-4B3B-8443-F3840769523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000B61D-B043-4C8D-A400-7E2DCB29DCE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44AE116-E838-4C05-BBB0-AE259E96BFA6}"/>
              </a:ext>
            </a:extLst>
          </p:cNvPr>
          <p:cNvSpPr>
            <a:spLocks noGrp="1"/>
          </p:cNvSpPr>
          <p:nvPr>
            <p:ph type="sldNum" sz="quarter" idx="12"/>
          </p:nvPr>
        </p:nvSpPr>
        <p:spPr/>
        <p:txBody>
          <a:bodyPr/>
          <a:lstStyle>
            <a:lvl1pPr>
              <a:defRPr/>
            </a:lvl1pPr>
          </a:lstStyle>
          <a:p>
            <a:fld id="{AB03C23E-03CA-4137-A692-8741ACAEDC62}" type="slidenum">
              <a:rPr lang="en-US" altLang="zh-CN"/>
              <a:pPr/>
              <a:t>‹#›</a:t>
            </a:fld>
            <a:endParaRPr lang="en-US" altLang="zh-CN"/>
          </a:p>
        </p:txBody>
      </p:sp>
    </p:spTree>
    <p:extLst>
      <p:ext uri="{BB962C8B-B14F-4D97-AF65-F5344CB8AC3E}">
        <p14:creationId xmlns:p14="http://schemas.microsoft.com/office/powerpoint/2010/main" val="285367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58C6E-7C4E-4CE4-A514-0AB571414D23}"/>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8CA306-D6EF-4EF5-A533-665F6D5A73B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EEBA4A-0074-428C-8D17-24572262C5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4C8CA2-5969-488E-96B6-024DA85202D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07F616B-E4E4-48FB-AD2E-405055BB8BF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06E4FC6-DC82-4AB8-9784-1BE4B56945B7}"/>
              </a:ext>
            </a:extLst>
          </p:cNvPr>
          <p:cNvSpPr>
            <a:spLocks noGrp="1"/>
          </p:cNvSpPr>
          <p:nvPr>
            <p:ph type="sldNum" sz="quarter" idx="12"/>
          </p:nvPr>
        </p:nvSpPr>
        <p:spPr/>
        <p:txBody>
          <a:bodyPr/>
          <a:lstStyle>
            <a:lvl1pPr>
              <a:defRPr/>
            </a:lvl1pPr>
          </a:lstStyle>
          <a:p>
            <a:fld id="{F93EF9E2-20CD-4F92-A66F-582D98657998}" type="slidenum">
              <a:rPr lang="en-US" altLang="zh-CN"/>
              <a:pPr/>
              <a:t>‹#›</a:t>
            </a:fld>
            <a:endParaRPr lang="en-US" altLang="zh-CN"/>
          </a:p>
        </p:txBody>
      </p:sp>
    </p:spTree>
    <p:extLst>
      <p:ext uri="{BB962C8B-B14F-4D97-AF65-F5344CB8AC3E}">
        <p14:creationId xmlns:p14="http://schemas.microsoft.com/office/powerpoint/2010/main" val="166766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C2249705-57BA-44E5-9ACB-CC1ED7F467E3}"/>
              </a:ext>
            </a:extLst>
          </p:cNvPr>
          <p:cNvGrpSpPr>
            <a:grpSpLocks/>
          </p:cNvGrpSpPr>
          <p:nvPr/>
        </p:nvGrpSpPr>
        <p:grpSpPr bwMode="auto">
          <a:xfrm>
            <a:off x="0" y="0"/>
            <a:ext cx="9144000" cy="6858000"/>
            <a:chOff x="0" y="0"/>
            <a:chExt cx="5760" cy="4320"/>
          </a:xfrm>
        </p:grpSpPr>
        <p:grpSp>
          <p:nvGrpSpPr>
            <p:cNvPr id="7171" name="Group 3">
              <a:extLst>
                <a:ext uri="{FF2B5EF4-FFF2-40B4-BE49-F238E27FC236}">
                  <a16:creationId xmlns:a16="http://schemas.microsoft.com/office/drawing/2014/main" id="{C15A9E73-7885-48D1-B998-38ACBDAFEAB6}"/>
                </a:ext>
              </a:extLst>
            </p:cNvPr>
            <p:cNvGrpSpPr>
              <a:grpSpLocks/>
            </p:cNvGrpSpPr>
            <p:nvPr/>
          </p:nvGrpSpPr>
          <p:grpSpPr bwMode="auto">
            <a:xfrm>
              <a:off x="0" y="0"/>
              <a:ext cx="5760" cy="4320"/>
              <a:chOff x="0" y="0"/>
              <a:chExt cx="5760" cy="4320"/>
            </a:xfrm>
          </p:grpSpPr>
          <p:grpSp>
            <p:nvGrpSpPr>
              <p:cNvPr id="7172" name="Group 4">
                <a:extLst>
                  <a:ext uri="{FF2B5EF4-FFF2-40B4-BE49-F238E27FC236}">
                    <a16:creationId xmlns:a16="http://schemas.microsoft.com/office/drawing/2014/main" id="{1C6522AD-37AB-4B2F-B401-982DC6437681}"/>
                  </a:ext>
                </a:extLst>
              </p:cNvPr>
              <p:cNvGrpSpPr>
                <a:grpSpLocks/>
              </p:cNvGrpSpPr>
              <p:nvPr/>
            </p:nvGrpSpPr>
            <p:grpSpPr bwMode="auto">
              <a:xfrm>
                <a:off x="0" y="192"/>
                <a:ext cx="5760" cy="4032"/>
                <a:chOff x="0" y="192"/>
                <a:chExt cx="5760" cy="4032"/>
              </a:xfrm>
            </p:grpSpPr>
            <p:sp>
              <p:nvSpPr>
                <p:cNvPr id="7173" name="Line 5">
                  <a:extLst>
                    <a:ext uri="{FF2B5EF4-FFF2-40B4-BE49-F238E27FC236}">
                      <a16:creationId xmlns:a16="http://schemas.microsoft.com/office/drawing/2014/main" id="{1C2EDB9E-FEDA-4B69-BE2F-B81DAD136092}"/>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Line 6">
                  <a:extLst>
                    <a:ext uri="{FF2B5EF4-FFF2-40B4-BE49-F238E27FC236}">
                      <a16:creationId xmlns:a16="http://schemas.microsoft.com/office/drawing/2014/main" id="{5422523A-85A2-4503-8869-62D9C2976891}"/>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Line 7">
                  <a:extLst>
                    <a:ext uri="{FF2B5EF4-FFF2-40B4-BE49-F238E27FC236}">
                      <a16:creationId xmlns:a16="http://schemas.microsoft.com/office/drawing/2014/main" id="{7F386686-9EDE-4B78-A9AA-BD71D0491108}"/>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Line 8">
                  <a:extLst>
                    <a:ext uri="{FF2B5EF4-FFF2-40B4-BE49-F238E27FC236}">
                      <a16:creationId xmlns:a16="http://schemas.microsoft.com/office/drawing/2014/main" id="{98577FA2-9ECA-40E8-A37C-2733A3E1985E}"/>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9">
                  <a:extLst>
                    <a:ext uri="{FF2B5EF4-FFF2-40B4-BE49-F238E27FC236}">
                      <a16:creationId xmlns:a16="http://schemas.microsoft.com/office/drawing/2014/main" id="{823954BD-C035-4166-AB83-55044802F5D9}"/>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 name="Line 10">
                  <a:extLst>
                    <a:ext uri="{FF2B5EF4-FFF2-40B4-BE49-F238E27FC236}">
                      <a16:creationId xmlns:a16="http://schemas.microsoft.com/office/drawing/2014/main" id="{DF63E0DA-06FB-40DC-9A15-AF50386B3A96}"/>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Line 11">
                  <a:extLst>
                    <a:ext uri="{FF2B5EF4-FFF2-40B4-BE49-F238E27FC236}">
                      <a16:creationId xmlns:a16="http://schemas.microsoft.com/office/drawing/2014/main" id="{D49431D4-F465-472B-A4B3-482F80F3485A}"/>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2">
                  <a:extLst>
                    <a:ext uri="{FF2B5EF4-FFF2-40B4-BE49-F238E27FC236}">
                      <a16:creationId xmlns:a16="http://schemas.microsoft.com/office/drawing/2014/main" id="{96377AA6-3A66-46D0-9F48-BEC62C88A223}"/>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Line 13">
                  <a:extLst>
                    <a:ext uri="{FF2B5EF4-FFF2-40B4-BE49-F238E27FC236}">
                      <a16:creationId xmlns:a16="http://schemas.microsoft.com/office/drawing/2014/main" id="{55D4FA4D-DD54-4A40-8D0B-96D8EE8D8EC5}"/>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Line 14">
                  <a:extLst>
                    <a:ext uri="{FF2B5EF4-FFF2-40B4-BE49-F238E27FC236}">
                      <a16:creationId xmlns:a16="http://schemas.microsoft.com/office/drawing/2014/main" id="{F0E7EA30-FA29-4105-898B-09873FF32A70}"/>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Line 15">
                  <a:extLst>
                    <a:ext uri="{FF2B5EF4-FFF2-40B4-BE49-F238E27FC236}">
                      <a16:creationId xmlns:a16="http://schemas.microsoft.com/office/drawing/2014/main" id="{CC8C767A-0ADD-4C78-AAAC-77F322EE1B6A}"/>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Line 16">
                  <a:extLst>
                    <a:ext uri="{FF2B5EF4-FFF2-40B4-BE49-F238E27FC236}">
                      <a16:creationId xmlns:a16="http://schemas.microsoft.com/office/drawing/2014/main" id="{7A2047CE-539E-4317-96A9-F751741BCEF8}"/>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Line 17">
                  <a:extLst>
                    <a:ext uri="{FF2B5EF4-FFF2-40B4-BE49-F238E27FC236}">
                      <a16:creationId xmlns:a16="http://schemas.microsoft.com/office/drawing/2014/main" id="{811B4079-CFA9-472E-B806-8BCADE4A2D15}"/>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6" name="Line 18">
                  <a:extLst>
                    <a:ext uri="{FF2B5EF4-FFF2-40B4-BE49-F238E27FC236}">
                      <a16:creationId xmlns:a16="http://schemas.microsoft.com/office/drawing/2014/main" id="{85A6431B-8221-4C49-A69F-F9ABA8F3F7D4}"/>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Line 19">
                  <a:extLst>
                    <a:ext uri="{FF2B5EF4-FFF2-40B4-BE49-F238E27FC236}">
                      <a16:creationId xmlns:a16="http://schemas.microsoft.com/office/drawing/2014/main" id="{7FA77D66-CABD-420A-8D98-B1B5344743B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 name="Line 20">
                  <a:extLst>
                    <a:ext uri="{FF2B5EF4-FFF2-40B4-BE49-F238E27FC236}">
                      <a16:creationId xmlns:a16="http://schemas.microsoft.com/office/drawing/2014/main" id="{55FF07AB-D154-4CD4-A00E-B233B4F26B65}"/>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9" name="Line 21">
                  <a:extLst>
                    <a:ext uri="{FF2B5EF4-FFF2-40B4-BE49-F238E27FC236}">
                      <a16:creationId xmlns:a16="http://schemas.microsoft.com/office/drawing/2014/main" id="{70F45A0B-CC34-4AA3-8E56-9EA15ECBE302}"/>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Line 22">
                  <a:extLst>
                    <a:ext uri="{FF2B5EF4-FFF2-40B4-BE49-F238E27FC236}">
                      <a16:creationId xmlns:a16="http://schemas.microsoft.com/office/drawing/2014/main" id="{999EC632-967B-4859-8D84-BA683F4A894A}"/>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Line 23">
                  <a:extLst>
                    <a:ext uri="{FF2B5EF4-FFF2-40B4-BE49-F238E27FC236}">
                      <a16:creationId xmlns:a16="http://schemas.microsoft.com/office/drawing/2014/main" id="{5D8A7439-06B2-472C-8F84-612E178EF70B}"/>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Line 24">
                  <a:extLst>
                    <a:ext uri="{FF2B5EF4-FFF2-40B4-BE49-F238E27FC236}">
                      <a16:creationId xmlns:a16="http://schemas.microsoft.com/office/drawing/2014/main" id="{9D5468BF-E452-4ABF-B2F8-AB118E1167DE}"/>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25">
                  <a:extLst>
                    <a:ext uri="{FF2B5EF4-FFF2-40B4-BE49-F238E27FC236}">
                      <a16:creationId xmlns:a16="http://schemas.microsoft.com/office/drawing/2014/main" id="{876BC164-4E80-4BB3-86B4-BBB90BCB11B2}"/>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26">
                  <a:extLst>
                    <a:ext uri="{FF2B5EF4-FFF2-40B4-BE49-F238E27FC236}">
                      <a16:creationId xmlns:a16="http://schemas.microsoft.com/office/drawing/2014/main" id="{56CAEF45-E69E-46C0-8FC4-23E5BF611245}"/>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7">
                <a:extLst>
                  <a:ext uri="{FF2B5EF4-FFF2-40B4-BE49-F238E27FC236}">
                    <a16:creationId xmlns:a16="http://schemas.microsoft.com/office/drawing/2014/main" id="{2ACA3313-F806-4DD0-8BFD-E2F8BDDB3258}"/>
                  </a:ext>
                </a:extLst>
              </p:cNvPr>
              <p:cNvGrpSpPr>
                <a:grpSpLocks/>
              </p:cNvGrpSpPr>
              <p:nvPr/>
            </p:nvGrpSpPr>
            <p:grpSpPr bwMode="auto">
              <a:xfrm>
                <a:off x="192" y="0"/>
                <a:ext cx="5376" cy="4320"/>
                <a:chOff x="192" y="0"/>
                <a:chExt cx="5376" cy="4320"/>
              </a:xfrm>
            </p:grpSpPr>
            <p:sp>
              <p:nvSpPr>
                <p:cNvPr id="7196" name="Line 28">
                  <a:extLst>
                    <a:ext uri="{FF2B5EF4-FFF2-40B4-BE49-F238E27FC236}">
                      <a16:creationId xmlns:a16="http://schemas.microsoft.com/office/drawing/2014/main" id="{B6728290-5487-481B-8A24-3AAAF3F7B5CC}"/>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Line 29">
                  <a:extLst>
                    <a:ext uri="{FF2B5EF4-FFF2-40B4-BE49-F238E27FC236}">
                      <a16:creationId xmlns:a16="http://schemas.microsoft.com/office/drawing/2014/main" id="{D6E24B31-87B2-4D97-9AAB-746F0D937618}"/>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Line 30">
                  <a:extLst>
                    <a:ext uri="{FF2B5EF4-FFF2-40B4-BE49-F238E27FC236}">
                      <a16:creationId xmlns:a16="http://schemas.microsoft.com/office/drawing/2014/main" id="{BEB26EFA-0369-4B83-B4BA-B39D96B5B9F8}"/>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Line 31">
                  <a:extLst>
                    <a:ext uri="{FF2B5EF4-FFF2-40B4-BE49-F238E27FC236}">
                      <a16:creationId xmlns:a16="http://schemas.microsoft.com/office/drawing/2014/main" id="{6F1F7ED8-8C2A-4B57-B516-339F67590F88}"/>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0" name="Line 32">
                  <a:extLst>
                    <a:ext uri="{FF2B5EF4-FFF2-40B4-BE49-F238E27FC236}">
                      <a16:creationId xmlns:a16="http://schemas.microsoft.com/office/drawing/2014/main" id="{98691CB6-1464-47A4-84D6-039A6159E1BE}"/>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Line 33">
                  <a:extLst>
                    <a:ext uri="{FF2B5EF4-FFF2-40B4-BE49-F238E27FC236}">
                      <a16:creationId xmlns:a16="http://schemas.microsoft.com/office/drawing/2014/main" id="{E470B4ED-A925-43BC-83F4-67ED45C0EC9D}"/>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Line 34">
                  <a:extLst>
                    <a:ext uri="{FF2B5EF4-FFF2-40B4-BE49-F238E27FC236}">
                      <a16:creationId xmlns:a16="http://schemas.microsoft.com/office/drawing/2014/main" id="{763097A5-752F-460F-A5BC-A86A7A89B9C8}"/>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Line 35">
                  <a:extLst>
                    <a:ext uri="{FF2B5EF4-FFF2-40B4-BE49-F238E27FC236}">
                      <a16:creationId xmlns:a16="http://schemas.microsoft.com/office/drawing/2014/main" id="{CA59334F-960C-493A-AEAF-21A1F4C9908E}"/>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4" name="Line 36">
                  <a:extLst>
                    <a:ext uri="{FF2B5EF4-FFF2-40B4-BE49-F238E27FC236}">
                      <a16:creationId xmlns:a16="http://schemas.microsoft.com/office/drawing/2014/main" id="{BD21E5DE-4E82-4119-8905-30ACD861D95E}"/>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Line 37">
                  <a:extLst>
                    <a:ext uri="{FF2B5EF4-FFF2-40B4-BE49-F238E27FC236}">
                      <a16:creationId xmlns:a16="http://schemas.microsoft.com/office/drawing/2014/main" id="{4F620E45-28A4-404C-8AAF-43AF6C5A5559}"/>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Line 38">
                  <a:extLst>
                    <a:ext uri="{FF2B5EF4-FFF2-40B4-BE49-F238E27FC236}">
                      <a16:creationId xmlns:a16="http://schemas.microsoft.com/office/drawing/2014/main" id="{F032F16D-A448-4869-9C60-210802FC9D67}"/>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Line 39">
                  <a:extLst>
                    <a:ext uri="{FF2B5EF4-FFF2-40B4-BE49-F238E27FC236}">
                      <a16:creationId xmlns:a16="http://schemas.microsoft.com/office/drawing/2014/main" id="{29BF15A7-5269-4DEC-94B1-F04F744689B3}"/>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8" name="Line 40">
                  <a:extLst>
                    <a:ext uri="{FF2B5EF4-FFF2-40B4-BE49-F238E27FC236}">
                      <a16:creationId xmlns:a16="http://schemas.microsoft.com/office/drawing/2014/main" id="{A3529C72-A224-4614-B42D-0BD9B32B4FF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Line 41">
                  <a:extLst>
                    <a:ext uri="{FF2B5EF4-FFF2-40B4-BE49-F238E27FC236}">
                      <a16:creationId xmlns:a16="http://schemas.microsoft.com/office/drawing/2014/main" id="{C859E185-A580-4035-8363-3C3BF98A08C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Line 42">
                  <a:extLst>
                    <a:ext uri="{FF2B5EF4-FFF2-40B4-BE49-F238E27FC236}">
                      <a16:creationId xmlns:a16="http://schemas.microsoft.com/office/drawing/2014/main" id="{391854ED-8281-4601-AC81-D7C039E9A43E}"/>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Line 43">
                  <a:extLst>
                    <a:ext uri="{FF2B5EF4-FFF2-40B4-BE49-F238E27FC236}">
                      <a16:creationId xmlns:a16="http://schemas.microsoft.com/office/drawing/2014/main" id="{6F1FAC4E-D6DE-4033-8565-1D88AD79AE6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2" name="Line 44">
                  <a:extLst>
                    <a:ext uri="{FF2B5EF4-FFF2-40B4-BE49-F238E27FC236}">
                      <a16:creationId xmlns:a16="http://schemas.microsoft.com/office/drawing/2014/main" id="{AB1EFBEB-3947-4BD0-B735-E76F591444FA}"/>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Line 45">
                  <a:extLst>
                    <a:ext uri="{FF2B5EF4-FFF2-40B4-BE49-F238E27FC236}">
                      <a16:creationId xmlns:a16="http://schemas.microsoft.com/office/drawing/2014/main" id="{53C1ACF3-9895-4C1A-9CCE-4CFB1C7C5999}"/>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Line 46">
                  <a:extLst>
                    <a:ext uri="{FF2B5EF4-FFF2-40B4-BE49-F238E27FC236}">
                      <a16:creationId xmlns:a16="http://schemas.microsoft.com/office/drawing/2014/main" id="{8178B7CD-F4B3-44A9-B344-540A0DBBB784}"/>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Line 47">
                  <a:extLst>
                    <a:ext uri="{FF2B5EF4-FFF2-40B4-BE49-F238E27FC236}">
                      <a16:creationId xmlns:a16="http://schemas.microsoft.com/office/drawing/2014/main" id="{6E899A8E-508D-43D1-88B2-2404C8F6C6C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6" name="Line 48">
                  <a:extLst>
                    <a:ext uri="{FF2B5EF4-FFF2-40B4-BE49-F238E27FC236}">
                      <a16:creationId xmlns:a16="http://schemas.microsoft.com/office/drawing/2014/main" id="{903CA2B1-25D2-4FA0-945B-19EFE41C8A0D}"/>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Line 49">
                  <a:extLst>
                    <a:ext uri="{FF2B5EF4-FFF2-40B4-BE49-F238E27FC236}">
                      <a16:creationId xmlns:a16="http://schemas.microsoft.com/office/drawing/2014/main" id="{B49CE1F6-5128-4F56-81D3-F83720B6CA6D}"/>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Line 50">
                  <a:extLst>
                    <a:ext uri="{FF2B5EF4-FFF2-40B4-BE49-F238E27FC236}">
                      <a16:creationId xmlns:a16="http://schemas.microsoft.com/office/drawing/2014/main" id="{77A19707-B669-4522-A6DB-3448D7384897}"/>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Line 51">
                  <a:extLst>
                    <a:ext uri="{FF2B5EF4-FFF2-40B4-BE49-F238E27FC236}">
                      <a16:creationId xmlns:a16="http://schemas.microsoft.com/office/drawing/2014/main" id="{F9D9CDC5-2AB1-4817-B7E1-104549DE8FB0}"/>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0" name="Line 52">
                  <a:extLst>
                    <a:ext uri="{FF2B5EF4-FFF2-40B4-BE49-F238E27FC236}">
                      <a16:creationId xmlns:a16="http://schemas.microsoft.com/office/drawing/2014/main" id="{D3D70132-2943-45FA-A7E6-4D88361E6547}"/>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Line 53">
                  <a:extLst>
                    <a:ext uri="{FF2B5EF4-FFF2-40B4-BE49-F238E27FC236}">
                      <a16:creationId xmlns:a16="http://schemas.microsoft.com/office/drawing/2014/main" id="{02492459-1856-4D24-9FE8-882B3EEA4A8D}"/>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Line 54">
                  <a:extLst>
                    <a:ext uri="{FF2B5EF4-FFF2-40B4-BE49-F238E27FC236}">
                      <a16:creationId xmlns:a16="http://schemas.microsoft.com/office/drawing/2014/main" id="{9E1E2429-2045-442F-9011-F4D3FDD8E4FC}"/>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Line 55">
                  <a:extLst>
                    <a:ext uri="{FF2B5EF4-FFF2-40B4-BE49-F238E27FC236}">
                      <a16:creationId xmlns:a16="http://schemas.microsoft.com/office/drawing/2014/main" id="{966AC2E3-426D-4C00-950E-FBC7ADA4EBE3}"/>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4" name="Line 56">
                  <a:extLst>
                    <a:ext uri="{FF2B5EF4-FFF2-40B4-BE49-F238E27FC236}">
                      <a16:creationId xmlns:a16="http://schemas.microsoft.com/office/drawing/2014/main" id="{A23ADF61-60FB-4BA0-9B12-81E9E3AEC911}"/>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225" name="Rectangle 57" descr="60%">
              <a:extLst>
                <a:ext uri="{FF2B5EF4-FFF2-40B4-BE49-F238E27FC236}">
                  <a16:creationId xmlns:a16="http://schemas.microsoft.com/office/drawing/2014/main" id="{6FFD6BF1-B961-4B64-B2BC-419367269122}"/>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Line 58">
              <a:extLst>
                <a:ext uri="{FF2B5EF4-FFF2-40B4-BE49-F238E27FC236}">
                  <a16:creationId xmlns:a16="http://schemas.microsoft.com/office/drawing/2014/main" id="{F0686238-FE88-40C2-8E90-1978E2725232}"/>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227" name="Group 59">
              <a:extLst>
                <a:ext uri="{FF2B5EF4-FFF2-40B4-BE49-F238E27FC236}">
                  <a16:creationId xmlns:a16="http://schemas.microsoft.com/office/drawing/2014/main" id="{D5EEDF5D-0C5F-4502-9812-8ED76A3F4E47}"/>
                </a:ext>
              </a:extLst>
            </p:cNvPr>
            <p:cNvGrpSpPr>
              <a:grpSpLocks/>
            </p:cNvGrpSpPr>
            <p:nvPr/>
          </p:nvGrpSpPr>
          <p:grpSpPr bwMode="auto">
            <a:xfrm>
              <a:off x="261" y="892"/>
              <a:ext cx="1124" cy="1464"/>
              <a:chOff x="96" y="916"/>
              <a:chExt cx="2208" cy="2876"/>
            </a:xfrm>
          </p:grpSpPr>
          <p:sp>
            <p:nvSpPr>
              <p:cNvPr id="7228" name="Line 60">
                <a:extLst>
                  <a:ext uri="{FF2B5EF4-FFF2-40B4-BE49-F238E27FC236}">
                    <a16:creationId xmlns:a16="http://schemas.microsoft.com/office/drawing/2014/main" id="{5F11F7A8-CA9F-4F3C-BF31-D23D7832E08A}"/>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Line 61">
                <a:extLst>
                  <a:ext uri="{FF2B5EF4-FFF2-40B4-BE49-F238E27FC236}">
                    <a16:creationId xmlns:a16="http://schemas.microsoft.com/office/drawing/2014/main" id="{84D1518A-F401-4906-97BC-BD649B3DB865}"/>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Arc 62">
                <a:extLst>
                  <a:ext uri="{FF2B5EF4-FFF2-40B4-BE49-F238E27FC236}">
                    <a16:creationId xmlns:a16="http://schemas.microsoft.com/office/drawing/2014/main" id="{FCA2A5FE-72FD-486A-A6B4-7A323D03A4B9}"/>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231" name="Rectangle 63">
            <a:extLst>
              <a:ext uri="{FF2B5EF4-FFF2-40B4-BE49-F238E27FC236}">
                <a16:creationId xmlns:a16="http://schemas.microsoft.com/office/drawing/2014/main" id="{41D1401E-3AD4-421E-BE5F-9FC67748D67C}"/>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7232" name="Rectangle 64" descr="Rectangle: Click to edit Master text styles&#10;Second level&#10;Third level&#10;Fourth level&#10;Fifth level">
            <a:extLst>
              <a:ext uri="{FF2B5EF4-FFF2-40B4-BE49-F238E27FC236}">
                <a16:creationId xmlns:a16="http://schemas.microsoft.com/office/drawing/2014/main" id="{1D4133F7-ADE0-4370-984B-69467BC29379}"/>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33" name="Rectangle 65">
            <a:extLst>
              <a:ext uri="{FF2B5EF4-FFF2-40B4-BE49-F238E27FC236}">
                <a16:creationId xmlns:a16="http://schemas.microsoft.com/office/drawing/2014/main" id="{F1EF5AD3-DB95-4434-8462-F9634D3F809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7234" name="Rectangle 66">
            <a:extLst>
              <a:ext uri="{FF2B5EF4-FFF2-40B4-BE49-F238E27FC236}">
                <a16:creationId xmlns:a16="http://schemas.microsoft.com/office/drawing/2014/main" id="{535E6D88-F757-40AF-91C4-549080EDA0F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US" altLang="zh-CN"/>
          </a:p>
        </p:txBody>
      </p:sp>
      <p:sp>
        <p:nvSpPr>
          <p:cNvPr id="7235" name="Rectangle 67">
            <a:extLst>
              <a:ext uri="{FF2B5EF4-FFF2-40B4-BE49-F238E27FC236}">
                <a16:creationId xmlns:a16="http://schemas.microsoft.com/office/drawing/2014/main" id="{A8F2A8AB-E557-4D46-8175-EFF3FE9150BF}"/>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0136411D-E0E2-4D24-8F2C-E00CF56A5CA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141418-8A55-4390-9007-96703AAA776B}"/>
              </a:ext>
            </a:extLst>
          </p:cNvPr>
          <p:cNvSpPr>
            <a:spLocks noGrp="1" noChangeArrowheads="1"/>
          </p:cNvSpPr>
          <p:nvPr>
            <p:ph type="ctrTitle"/>
          </p:nvPr>
        </p:nvSpPr>
        <p:spPr/>
        <p:txBody>
          <a:bodyPr/>
          <a:lstStyle/>
          <a:p>
            <a:r>
              <a:rPr lang="zh-CN" altLang="en-US"/>
              <a:t>低功耗设计方法</a:t>
            </a:r>
          </a:p>
        </p:txBody>
      </p:sp>
      <p:sp>
        <p:nvSpPr>
          <p:cNvPr id="2051" name="Rectangle 3" descr="Rectangle: Click to edit Master text styles&#10;Second level&#10;Third level&#10;Fourth level&#10;Fifth level">
            <a:extLst>
              <a:ext uri="{FF2B5EF4-FFF2-40B4-BE49-F238E27FC236}">
                <a16:creationId xmlns:a16="http://schemas.microsoft.com/office/drawing/2014/main" id="{5EDC3955-B024-4CC8-9659-0ACF9BABD1E3}"/>
              </a:ext>
            </a:extLst>
          </p:cNvPr>
          <p:cNvSpPr>
            <a:spLocks noGrp="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9D24B9-C5DA-4626-93D1-FD4330D14EEC}"/>
              </a:ext>
            </a:extLst>
          </p:cNvPr>
          <p:cNvSpPr>
            <a:spLocks noGrp="1" noChangeArrowheads="1"/>
          </p:cNvSpPr>
          <p:nvPr>
            <p:ph type="title"/>
          </p:nvPr>
        </p:nvSpPr>
        <p:spPr/>
        <p:txBody>
          <a:bodyPr/>
          <a:lstStyle/>
          <a:p>
            <a:r>
              <a:rPr lang="zh-CN" altLang="en-US">
                <a:latin typeface="宋体" panose="02010600030101010101" pitchFamily="2" charset="-122"/>
              </a:rPr>
              <a:t>影响功耗的因素</a:t>
            </a:r>
          </a:p>
        </p:txBody>
      </p:sp>
      <p:sp>
        <p:nvSpPr>
          <p:cNvPr id="11267" name="Rectangle 3" descr="Rectangle: Click to edit Master text styles&#10;Second level&#10;Third level&#10;Fourth level&#10;Fifth level">
            <a:extLst>
              <a:ext uri="{FF2B5EF4-FFF2-40B4-BE49-F238E27FC236}">
                <a16:creationId xmlns:a16="http://schemas.microsoft.com/office/drawing/2014/main" id="{DAE5E1FE-4CC6-49BF-9456-E45474DB71FA}"/>
              </a:ext>
            </a:extLst>
          </p:cNvPr>
          <p:cNvSpPr>
            <a:spLocks noGrp="1" noChangeArrowheads="1"/>
          </p:cNvSpPr>
          <p:nvPr>
            <p:ph type="body" idx="1"/>
          </p:nvPr>
        </p:nvSpPr>
        <p:spPr>
          <a:xfrm>
            <a:off x="838200" y="1676400"/>
            <a:ext cx="7772400" cy="4724400"/>
          </a:xfrm>
        </p:spPr>
        <p:txBody>
          <a:bodyPr/>
          <a:lstStyle/>
          <a:p>
            <a:r>
              <a:rPr lang="zh-CN" altLang="en-US" sz="2800" b="1"/>
              <a:t>负载电容：</a:t>
            </a:r>
          </a:p>
          <a:p>
            <a:pPr lvl="1"/>
            <a:r>
              <a:rPr lang="zh-CN" altLang="en-US" sz="2400" b="1">
                <a:latin typeface="宋体" panose="02010600030101010101" pitchFamily="2" charset="-122"/>
              </a:rPr>
              <a:t>在</a:t>
            </a:r>
            <a:r>
              <a:rPr lang="en-US" altLang="zh-CN" sz="2400" b="1">
                <a:latin typeface="TimesNewRoman" charset="0"/>
              </a:rPr>
              <a:t>CMOS</a:t>
            </a:r>
            <a:r>
              <a:rPr lang="zh-CN" altLang="en-US" sz="2400" b="1">
                <a:latin typeface="宋体" panose="02010600030101010101" pitchFamily="2" charset="-122"/>
              </a:rPr>
              <a:t>电路中电容主要由两方面构成：</a:t>
            </a:r>
          </a:p>
          <a:p>
            <a:pPr lvl="2"/>
            <a:r>
              <a:rPr lang="zh-CN" altLang="en-US" sz="2000" b="1">
                <a:latin typeface="宋体" panose="02010600030101010101" pitchFamily="2" charset="-122"/>
              </a:rPr>
              <a:t>器件栅电容和节电电容，它们和器件工艺有关</a:t>
            </a:r>
          </a:p>
          <a:p>
            <a:pPr lvl="2"/>
            <a:r>
              <a:rPr lang="zh-CN" altLang="en-US" sz="2000" b="1">
                <a:latin typeface="宋体" panose="02010600030101010101" pitchFamily="2" charset="-122"/>
              </a:rPr>
              <a:t>连线电容</a:t>
            </a:r>
          </a:p>
          <a:p>
            <a:pPr lvl="1"/>
            <a:r>
              <a:rPr lang="zh-CN" altLang="en-US" sz="2400" b="1">
                <a:latin typeface="宋体" panose="02010600030101010101" pitchFamily="2" charset="-122"/>
              </a:rPr>
              <a:t>改进电路结构，减少所需</a:t>
            </a:r>
            <a:r>
              <a:rPr lang="en-US" altLang="zh-CN" sz="2400" b="1">
                <a:latin typeface="TimesNewRoman" charset="0"/>
              </a:rPr>
              <a:t>MOS</a:t>
            </a:r>
            <a:r>
              <a:rPr lang="zh-CN" altLang="en-US" sz="2400" b="1">
                <a:latin typeface="宋体" panose="02010600030101010101" pitchFamily="2" charset="-122"/>
              </a:rPr>
              <a:t>管数目是减小负载电容、降低功耗的重要途径。</a:t>
            </a:r>
          </a:p>
          <a:p>
            <a:pPr lvl="2"/>
            <a:r>
              <a:rPr lang="zh-CN" altLang="en-US" sz="2000" b="1">
                <a:latin typeface="宋体" panose="02010600030101010101" pitchFamily="2" charset="-122"/>
              </a:rPr>
              <a:t>采用动态</a:t>
            </a:r>
            <a:r>
              <a:rPr lang="en-US" altLang="zh-CN" sz="2000" b="1">
                <a:latin typeface="TimesNewRoman" charset="0"/>
              </a:rPr>
              <a:t>CMOS</a:t>
            </a:r>
            <a:r>
              <a:rPr lang="zh-CN" altLang="en-US" sz="2000" b="1">
                <a:latin typeface="宋体" panose="02010600030101010101" pitchFamily="2" charset="-122"/>
              </a:rPr>
              <a:t>电路可简化电路</a:t>
            </a:r>
          </a:p>
          <a:p>
            <a:pPr lvl="2"/>
            <a:r>
              <a:rPr lang="zh-CN" altLang="en-US" sz="2000" b="1">
                <a:latin typeface="宋体" panose="02010600030101010101" pitchFamily="2" charset="-122"/>
              </a:rPr>
              <a:t>采用互补传输晶体管逻辑（</a:t>
            </a:r>
            <a:r>
              <a:rPr lang="en-US" altLang="zh-CN" sz="2000" b="1">
                <a:latin typeface="TimesNewRoman" charset="0"/>
              </a:rPr>
              <a:t>CPL</a:t>
            </a:r>
            <a:r>
              <a:rPr lang="zh-CN" altLang="en-US" sz="2000" b="1">
                <a:latin typeface="宋体" panose="02010600030101010101" pitchFamily="2" charset="-122"/>
              </a:rPr>
              <a:t>），不仅可以简化电路，还可提高速度 </a:t>
            </a:r>
          </a:p>
          <a:p>
            <a:pPr lvl="1"/>
            <a:r>
              <a:rPr lang="zh-CN" altLang="en-US" sz="2400" b="1">
                <a:latin typeface="宋体" panose="02010600030101010101" pitchFamily="2" charset="-122"/>
              </a:rPr>
              <a:t>随着工艺的发展，布线电容已经超过器件电容</a:t>
            </a:r>
          </a:p>
          <a:p>
            <a:pPr lvl="2"/>
            <a:r>
              <a:rPr lang="zh-CN" altLang="en-US" sz="2000" b="1">
                <a:latin typeface="宋体" panose="02010600030101010101" pitchFamily="2" charset="-122"/>
              </a:rPr>
              <a:t>为了减小电容，在工艺方面可以选择小的器件，物理设计时减小连线长度。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F49E431-72C8-41A5-BD5D-3454AE7C3894}"/>
              </a:ext>
            </a:extLst>
          </p:cNvPr>
          <p:cNvSpPr>
            <a:spLocks noGrp="1" noChangeArrowheads="1"/>
          </p:cNvSpPr>
          <p:nvPr>
            <p:ph type="title"/>
          </p:nvPr>
        </p:nvSpPr>
        <p:spPr/>
        <p:txBody>
          <a:bodyPr/>
          <a:lstStyle/>
          <a:p>
            <a:r>
              <a:rPr lang="zh-CN" altLang="en-US">
                <a:latin typeface="宋体" panose="02010600030101010101" pitchFamily="2" charset="-122"/>
              </a:rPr>
              <a:t>影响功耗的因素</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33D9FCBE-3BBE-4F2D-8CE7-B47C2D81AA37}"/>
              </a:ext>
            </a:extLst>
          </p:cNvPr>
          <p:cNvSpPr>
            <a:spLocks noGrp="1" noChangeArrowheads="1"/>
          </p:cNvSpPr>
          <p:nvPr>
            <p:ph type="body" idx="1"/>
          </p:nvPr>
        </p:nvSpPr>
        <p:spPr>
          <a:xfrm>
            <a:off x="685800" y="1600200"/>
            <a:ext cx="8077200" cy="4953000"/>
          </a:xfrm>
        </p:spPr>
        <p:txBody>
          <a:bodyPr/>
          <a:lstStyle/>
          <a:p>
            <a:pPr>
              <a:lnSpc>
                <a:spcPct val="90000"/>
              </a:lnSpc>
            </a:pPr>
            <a:r>
              <a:rPr lang="zh-CN" altLang="en-US" b="1"/>
              <a:t>开关活动性</a:t>
            </a:r>
          </a:p>
          <a:p>
            <a:pPr lvl="1">
              <a:lnSpc>
                <a:spcPct val="90000"/>
              </a:lnSpc>
            </a:pPr>
            <a:r>
              <a:rPr lang="zh-CN" altLang="en-US" b="1">
                <a:latin typeface="宋体" panose="02010600030101010101" pitchFamily="2" charset="-122"/>
              </a:rPr>
              <a:t>在</a:t>
            </a:r>
            <a:r>
              <a:rPr lang="en-US" altLang="zh-CN" b="1">
                <a:latin typeface="TimesNewRoman" charset="0"/>
              </a:rPr>
              <a:t>CMOS</a:t>
            </a:r>
            <a:r>
              <a:rPr lang="zh-CN" altLang="en-US" b="1">
                <a:latin typeface="宋体" panose="02010600030101010101" pitchFamily="2" charset="-122"/>
              </a:rPr>
              <a:t>电路中，功耗和开关活动性息息相关。</a:t>
            </a:r>
          </a:p>
          <a:p>
            <a:pPr lvl="2">
              <a:lnSpc>
                <a:spcPct val="90000"/>
              </a:lnSpc>
            </a:pPr>
            <a:r>
              <a:rPr lang="zh-CN" altLang="en-US" b="1">
                <a:latin typeface="宋体" panose="02010600030101010101" pitchFamily="2" charset="-122"/>
              </a:rPr>
              <a:t>若信号活动性为</a:t>
            </a:r>
            <a:r>
              <a:rPr lang="en-US" altLang="zh-CN" b="1">
                <a:latin typeface="TimesNewRoman" charset="0"/>
              </a:rPr>
              <a:t>0</a:t>
            </a:r>
            <a:r>
              <a:rPr lang="zh-CN" altLang="en-US" b="1">
                <a:latin typeface="宋体" panose="02010600030101010101" pitchFamily="2" charset="-122"/>
              </a:rPr>
              <a:t>，即使负载电容很大，它也不消耗能量</a:t>
            </a:r>
          </a:p>
          <a:p>
            <a:pPr lvl="2">
              <a:lnSpc>
                <a:spcPct val="90000"/>
              </a:lnSpc>
            </a:pPr>
            <a:r>
              <a:rPr lang="zh-CN" altLang="en-US" b="1">
                <a:latin typeface="宋体" panose="02010600030101010101" pitchFamily="2" charset="-122"/>
              </a:rPr>
              <a:t>开关活动性和数据频率</a:t>
            </a:r>
            <a:r>
              <a:rPr lang="en-US" altLang="zh-CN" b="1" i="1">
                <a:latin typeface="TimesNewRoman" charset="0"/>
              </a:rPr>
              <a:t>f </a:t>
            </a:r>
            <a:r>
              <a:rPr lang="zh-CN" altLang="en-US" b="1">
                <a:latin typeface="宋体" panose="02010600030101010101" pitchFamily="2" charset="-122"/>
              </a:rPr>
              <a:t>以及开关活动率</a:t>
            </a:r>
            <a:r>
              <a:rPr lang="en-US" altLang="zh-CN" b="1" i="1">
                <a:latin typeface="TimesNewRoman" charset="0"/>
              </a:rPr>
              <a:t>k</a:t>
            </a:r>
            <a:r>
              <a:rPr lang="zh-CN" altLang="en-US" b="1">
                <a:latin typeface="宋体" panose="02010600030101010101" pitchFamily="2" charset="-122"/>
              </a:rPr>
              <a:t>有关：</a:t>
            </a:r>
            <a:r>
              <a:rPr lang="en-US" altLang="zh-CN" b="1" i="1">
                <a:latin typeface="TimesNewRoman" charset="0"/>
              </a:rPr>
              <a:t>f </a:t>
            </a:r>
            <a:r>
              <a:rPr lang="zh-CN" altLang="en-US" b="1">
                <a:latin typeface="宋体" panose="02010600030101010101" pitchFamily="2" charset="-122"/>
              </a:rPr>
              <a:t>描述单位时间内信号到达节点的次数，而活动率</a:t>
            </a:r>
            <a:r>
              <a:rPr lang="en-US" altLang="zh-CN" b="1" i="1">
                <a:latin typeface="TimesNewRoman" charset="0"/>
              </a:rPr>
              <a:t>k</a:t>
            </a:r>
            <a:r>
              <a:rPr lang="zh-CN" altLang="en-US" b="1">
                <a:latin typeface="宋体" panose="02010600030101010101" pitchFamily="2" charset="-122"/>
              </a:rPr>
              <a:t>则描述到达节点时信号的翻转几率 </a:t>
            </a:r>
          </a:p>
          <a:p>
            <a:pPr lvl="1">
              <a:lnSpc>
                <a:spcPct val="90000"/>
              </a:lnSpc>
            </a:pPr>
            <a:r>
              <a:rPr lang="zh-CN" altLang="en-US" b="1">
                <a:latin typeface="宋体" panose="02010600030101010101" pitchFamily="2" charset="-122"/>
              </a:rPr>
              <a:t>在有些</a:t>
            </a:r>
            <a:r>
              <a:rPr lang="en-US" altLang="zh-CN" b="1">
                <a:latin typeface="TimesNewRoman" charset="0"/>
              </a:rPr>
              <a:t>CMOS</a:t>
            </a:r>
            <a:r>
              <a:rPr lang="zh-CN" altLang="en-US" b="1">
                <a:latin typeface="宋体" panose="02010600030101010101" pitchFamily="2" charset="-122"/>
              </a:rPr>
              <a:t>电路中，伪跳变占据了相当一部分开关活动性，由于此类信号没有任何作用，因此它造成系统功耗的白白损失。 </a:t>
            </a:r>
          </a:p>
          <a:p>
            <a:pPr lvl="2">
              <a:lnSpc>
                <a:spcPct val="90000"/>
              </a:lnSpc>
            </a:pPr>
            <a:r>
              <a:rPr lang="zh-CN" altLang="en-US" b="1">
                <a:latin typeface="宋体" panose="02010600030101010101" pitchFamily="2" charset="-122"/>
              </a:rPr>
              <a:t>为了降低伪跳变带来的浪费，一种办法是消除伪跳变的产生，另一办法是缩短其传播长度。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DB5C803-0179-4896-96F3-45744E9E7302}"/>
              </a:ext>
            </a:extLst>
          </p:cNvPr>
          <p:cNvSpPr>
            <a:spLocks noGrp="1" noChangeArrowheads="1"/>
          </p:cNvSpPr>
          <p:nvPr>
            <p:ph type="title"/>
          </p:nvPr>
        </p:nvSpPr>
        <p:spPr/>
        <p:txBody>
          <a:bodyPr/>
          <a:lstStyle/>
          <a:p>
            <a:r>
              <a:rPr lang="zh-CN" altLang="en-US">
                <a:latin typeface="宋体" panose="02010600030101010101" pitchFamily="2" charset="-122"/>
              </a:rPr>
              <a:t>低功耗设计方法 </a:t>
            </a:r>
          </a:p>
        </p:txBody>
      </p:sp>
      <p:sp>
        <p:nvSpPr>
          <p:cNvPr id="13315" name="Rectangle 3" descr="Rectangle: Click to edit Master text styles&#10;Second level&#10;Third level&#10;Fourth level&#10;Fifth level">
            <a:extLst>
              <a:ext uri="{FF2B5EF4-FFF2-40B4-BE49-F238E27FC236}">
                <a16:creationId xmlns:a16="http://schemas.microsoft.com/office/drawing/2014/main" id="{81BB070C-948D-44AD-854B-557C3AE3F94F}"/>
              </a:ext>
            </a:extLst>
          </p:cNvPr>
          <p:cNvSpPr>
            <a:spLocks noGrp="1" noChangeArrowheads="1"/>
          </p:cNvSpPr>
          <p:nvPr>
            <p:ph type="body" idx="1"/>
          </p:nvPr>
        </p:nvSpPr>
        <p:spPr>
          <a:xfrm>
            <a:off x="838200" y="1752600"/>
            <a:ext cx="7924800" cy="4724400"/>
          </a:xfrm>
        </p:spPr>
        <p:txBody>
          <a:bodyPr/>
          <a:lstStyle/>
          <a:p>
            <a:r>
              <a:rPr lang="zh-CN" altLang="en-US" b="1">
                <a:latin typeface="宋体" panose="02010600030101010101" pitchFamily="2" charset="-122"/>
              </a:rPr>
              <a:t>低功耗设计是一个系统的问题：</a:t>
            </a:r>
          </a:p>
          <a:p>
            <a:pPr lvl="1"/>
            <a:r>
              <a:rPr lang="zh-CN" altLang="en-US" b="1">
                <a:latin typeface="宋体" panose="02010600030101010101" pitchFamily="2" charset="-122"/>
              </a:rPr>
              <a:t>必须在设计的各个层次上发展适当的技术</a:t>
            </a:r>
          </a:p>
          <a:p>
            <a:pPr lvl="1"/>
            <a:r>
              <a:rPr lang="zh-CN" altLang="en-US" b="1">
                <a:latin typeface="宋体" panose="02010600030101010101" pitchFamily="2" charset="-122"/>
              </a:rPr>
              <a:t>综合应用不同的设计策略</a:t>
            </a:r>
          </a:p>
          <a:p>
            <a:pPr lvl="1"/>
            <a:r>
              <a:rPr lang="zh-CN" altLang="en-US" b="1">
                <a:latin typeface="宋体" panose="02010600030101010101" pitchFamily="2" charset="-122"/>
              </a:rPr>
              <a:t>达到在降低功耗的同时维持系统性能的目的</a:t>
            </a:r>
          </a:p>
          <a:p>
            <a:pPr lvl="1"/>
            <a:r>
              <a:rPr lang="zh-CN" altLang="en-US" b="1">
                <a:latin typeface="宋体" panose="02010600030101010101" pitchFamily="2" charset="-122"/>
              </a:rPr>
              <a:t>研究证明在不同设计层次上的优化工作对功耗的改善程度是不同的，即设计层次越高，改善功耗的程度越大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2930EC3-21C9-45B4-91FE-77A9A3668F5E}"/>
              </a:ext>
            </a:extLst>
          </p:cNvPr>
          <p:cNvSpPr>
            <a:spLocks noGrp="1" noChangeArrowheads="1"/>
          </p:cNvSpPr>
          <p:nvPr>
            <p:ph type="title"/>
          </p:nvPr>
        </p:nvSpPr>
        <p:spPr/>
        <p:txBody>
          <a:bodyPr/>
          <a:lstStyle/>
          <a:p>
            <a:r>
              <a:rPr lang="zh-CN" altLang="en-US">
                <a:latin typeface="宋体" panose="02010600030101010101" pitchFamily="2" charset="-122"/>
              </a:rPr>
              <a:t>低功耗设计方法</a:t>
            </a:r>
          </a:p>
        </p:txBody>
      </p:sp>
      <p:pic>
        <p:nvPicPr>
          <p:cNvPr id="15363" name="Picture 3">
            <a:extLst>
              <a:ext uri="{FF2B5EF4-FFF2-40B4-BE49-F238E27FC236}">
                <a16:creationId xmlns:a16="http://schemas.microsoft.com/office/drawing/2014/main" id="{3C3774B0-7532-43BF-ACAA-CA95962FE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27238"/>
            <a:ext cx="8839200" cy="361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AutoShape 4">
            <a:extLst>
              <a:ext uri="{FF2B5EF4-FFF2-40B4-BE49-F238E27FC236}">
                <a16:creationId xmlns:a16="http://schemas.microsoft.com/office/drawing/2014/main" id="{2CD61220-AD61-4B7D-A0D0-0F41C26E26C7}"/>
              </a:ext>
            </a:extLst>
          </p:cNvPr>
          <p:cNvSpPr>
            <a:spLocks noChangeArrowheads="1"/>
          </p:cNvSpPr>
          <p:nvPr/>
        </p:nvSpPr>
        <p:spPr bwMode="auto">
          <a:xfrm>
            <a:off x="4343400" y="2209800"/>
            <a:ext cx="381000" cy="3276600"/>
          </a:xfrm>
          <a:prstGeom prst="upArrow">
            <a:avLst>
              <a:gd name="adj1" fmla="val 50000"/>
              <a:gd name="adj2" fmla="val 21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E4FA704-0D7E-4383-AE3E-A435AF9A78F4}"/>
              </a:ext>
            </a:extLst>
          </p:cNvPr>
          <p:cNvSpPr>
            <a:spLocks noGrp="1" noChangeArrowheads="1"/>
          </p:cNvSpPr>
          <p:nvPr>
            <p:ph type="title"/>
          </p:nvPr>
        </p:nvSpPr>
        <p:spPr/>
        <p:txBody>
          <a:bodyPr/>
          <a:lstStyle/>
          <a:p>
            <a:r>
              <a:rPr lang="zh-CN" altLang="en-US">
                <a:latin typeface="宋体" panose="02010600030101010101" pitchFamily="2" charset="-122"/>
              </a:rPr>
              <a:t>低功耗设计方法</a:t>
            </a:r>
          </a:p>
        </p:txBody>
      </p:sp>
      <p:sp>
        <p:nvSpPr>
          <p:cNvPr id="16387" name="Rectangle 3" descr="Rectangle: Click to edit Master text styles&#10;Second level&#10;Third level&#10;Fourth level&#10;Fifth level">
            <a:extLst>
              <a:ext uri="{FF2B5EF4-FFF2-40B4-BE49-F238E27FC236}">
                <a16:creationId xmlns:a16="http://schemas.microsoft.com/office/drawing/2014/main" id="{5957BD8D-476E-4EF4-BABC-BA3769B35F5E}"/>
              </a:ext>
            </a:extLst>
          </p:cNvPr>
          <p:cNvSpPr>
            <a:spLocks noGrp="1" noChangeArrowheads="1"/>
          </p:cNvSpPr>
          <p:nvPr>
            <p:ph type="body" idx="1"/>
          </p:nvPr>
        </p:nvSpPr>
        <p:spPr/>
        <p:txBody>
          <a:bodyPr/>
          <a:lstStyle/>
          <a:p>
            <a:pPr>
              <a:lnSpc>
                <a:spcPct val="90000"/>
              </a:lnSpc>
            </a:pPr>
            <a:r>
              <a:rPr lang="zh-CN" altLang="en-US" sz="2800" b="1">
                <a:latin typeface="宋体" panose="02010600030101010101" pitchFamily="2" charset="-122"/>
              </a:rPr>
              <a:t>一些低功耗设计</a:t>
            </a:r>
            <a:r>
              <a:rPr lang="en-US" altLang="zh-CN" sz="2800" b="1">
                <a:latin typeface="Times New Roman" panose="02020603050405020304" pitchFamily="18" charset="0"/>
              </a:rPr>
              <a:t>(Design for Power,DFP)</a:t>
            </a:r>
            <a:r>
              <a:rPr lang="en-US" altLang="zh-CN" sz="2800" b="1">
                <a:latin typeface="宋体" panose="02010600030101010101" pitchFamily="2" charset="-122"/>
              </a:rPr>
              <a:t> </a:t>
            </a:r>
            <a:r>
              <a:rPr lang="zh-CN" altLang="en-US" sz="2800" b="1">
                <a:latin typeface="宋体" panose="02010600030101010101" pitchFamily="2" charset="-122"/>
              </a:rPr>
              <a:t>的基本策略</a:t>
            </a:r>
            <a:r>
              <a:rPr lang="en-US" altLang="zh-CN" sz="2800" b="1">
                <a:latin typeface="宋体" panose="02010600030101010101" pitchFamily="2" charset="-122"/>
              </a:rPr>
              <a:t>: </a:t>
            </a:r>
          </a:p>
          <a:p>
            <a:pPr lvl="1">
              <a:lnSpc>
                <a:spcPct val="90000"/>
              </a:lnSpc>
            </a:pPr>
            <a:r>
              <a:rPr lang="zh-CN" altLang="en-US" sz="2400" b="1">
                <a:latin typeface="宋体" panose="02010600030101010101" pitchFamily="2" charset="-122"/>
              </a:rPr>
              <a:t>权衡面积和性能</a:t>
            </a:r>
            <a:r>
              <a:rPr lang="en-US" altLang="zh-CN" sz="2400" b="1">
                <a:latin typeface="宋体" panose="02010600030101010101" pitchFamily="2" charset="-122"/>
              </a:rPr>
              <a:t>, </a:t>
            </a:r>
            <a:r>
              <a:rPr lang="zh-CN" altLang="en-US" sz="2400" b="1">
                <a:latin typeface="宋体" panose="02010600030101010101" pitchFamily="2" charset="-122"/>
              </a:rPr>
              <a:t>使用并行、流水化和分布式计算等方法</a:t>
            </a:r>
            <a:r>
              <a:rPr lang="en-US" altLang="zh-CN" sz="2400" b="1">
                <a:latin typeface="宋体" panose="02010600030101010101" pitchFamily="2" charset="-122"/>
              </a:rPr>
              <a:t>, </a:t>
            </a:r>
            <a:r>
              <a:rPr lang="zh-CN" altLang="en-US" sz="2400" b="1">
                <a:latin typeface="宋体" panose="02010600030101010101" pitchFamily="2" charset="-122"/>
              </a:rPr>
              <a:t>用面积或时间换取低功耗 </a:t>
            </a:r>
          </a:p>
          <a:p>
            <a:pPr lvl="1">
              <a:lnSpc>
                <a:spcPct val="90000"/>
              </a:lnSpc>
            </a:pPr>
            <a:r>
              <a:rPr lang="zh-CN" altLang="en-US" sz="2400" b="1">
                <a:latin typeface="宋体" panose="02010600030101010101" pitchFamily="2" charset="-122"/>
              </a:rPr>
              <a:t>关闭不用的逻辑和时钟 </a:t>
            </a:r>
          </a:p>
          <a:p>
            <a:pPr lvl="1">
              <a:lnSpc>
                <a:spcPct val="90000"/>
              </a:lnSpc>
            </a:pPr>
            <a:r>
              <a:rPr lang="zh-CN" altLang="en-US" sz="2400" b="1">
                <a:latin typeface="宋体" panose="02010600030101010101" pitchFamily="2" charset="-122"/>
              </a:rPr>
              <a:t>使用专用电路代替可编程逻辑 </a:t>
            </a:r>
          </a:p>
          <a:p>
            <a:pPr lvl="1">
              <a:lnSpc>
                <a:spcPct val="90000"/>
              </a:lnSpc>
            </a:pPr>
            <a:r>
              <a:rPr lang="zh-CN" altLang="en-US" sz="2400" b="1">
                <a:latin typeface="宋体" panose="02010600030101010101" pitchFamily="2" charset="-122"/>
              </a:rPr>
              <a:t>使用规则的算法和结构，以减少控制负荷 </a:t>
            </a:r>
          </a:p>
          <a:p>
            <a:pPr lvl="1">
              <a:lnSpc>
                <a:spcPct val="90000"/>
              </a:lnSpc>
            </a:pPr>
            <a:r>
              <a:rPr lang="zh-CN" altLang="en-US" sz="2400" b="1">
                <a:latin typeface="宋体" panose="02010600030101010101" pitchFamily="2" charset="-122"/>
              </a:rPr>
              <a:t>采用新型的低功耗器件和工艺 </a:t>
            </a:r>
          </a:p>
          <a:p>
            <a:pPr>
              <a:lnSpc>
                <a:spcPct val="90000"/>
              </a:lnSpc>
            </a:pPr>
            <a:r>
              <a:rPr lang="zh-CN" altLang="en-US" sz="2800" b="1">
                <a:latin typeface="宋体" panose="02010600030101010101" pitchFamily="2" charset="-122"/>
              </a:rPr>
              <a:t>以下将自底向上</a:t>
            </a:r>
            <a:r>
              <a:rPr lang="en-US" altLang="zh-CN" sz="2800" b="1">
                <a:latin typeface="宋体" panose="02010600030101010101" pitchFamily="2" charset="-122"/>
              </a:rPr>
              <a:t>, </a:t>
            </a:r>
            <a:r>
              <a:rPr lang="zh-CN" altLang="en-US" sz="2800" b="1">
                <a:latin typeface="宋体" panose="02010600030101010101" pitchFamily="2" charset="-122"/>
              </a:rPr>
              <a:t>对各层次的功耗设计技术进行具体分析和介绍。</a:t>
            </a:r>
            <a:r>
              <a:rPr lang="zh-CN" altLang="en-US" sz="2800">
                <a:latin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DEBF9F2-28BC-4341-9A4D-7E21571D7180}"/>
              </a:ext>
            </a:extLst>
          </p:cNvPr>
          <p:cNvSpPr>
            <a:spLocks noGrp="1" noChangeArrowheads="1"/>
          </p:cNvSpPr>
          <p:nvPr>
            <p:ph type="title"/>
          </p:nvPr>
        </p:nvSpPr>
        <p:spPr/>
        <p:txBody>
          <a:bodyPr/>
          <a:lstStyle/>
          <a:p>
            <a:r>
              <a:rPr lang="zh-CN" altLang="en-US">
                <a:latin typeface="宋体" panose="02010600030101010101" pitchFamily="2" charset="-122"/>
              </a:rPr>
              <a:t>工艺级的优化技术 </a:t>
            </a:r>
          </a:p>
        </p:txBody>
      </p:sp>
      <p:sp>
        <p:nvSpPr>
          <p:cNvPr id="17411" name="Rectangle 3" descr="Rectangle: Click to edit Master text styles&#10;Second level&#10;Third level&#10;Fourth level&#10;Fifth level">
            <a:extLst>
              <a:ext uri="{FF2B5EF4-FFF2-40B4-BE49-F238E27FC236}">
                <a16:creationId xmlns:a16="http://schemas.microsoft.com/office/drawing/2014/main" id="{DB70E023-6675-4DFE-9CAF-6E15DEF039E7}"/>
              </a:ext>
            </a:extLst>
          </p:cNvPr>
          <p:cNvSpPr>
            <a:spLocks noGrp="1" noChangeArrowheads="1"/>
          </p:cNvSpPr>
          <p:nvPr>
            <p:ph type="body" idx="1"/>
          </p:nvPr>
        </p:nvSpPr>
        <p:spPr>
          <a:xfrm>
            <a:off x="838200" y="1752600"/>
            <a:ext cx="7772400" cy="4419600"/>
          </a:xfrm>
        </p:spPr>
        <p:txBody>
          <a:bodyPr/>
          <a:lstStyle/>
          <a:p>
            <a:r>
              <a:rPr lang="zh-CN" altLang="en-US" sz="2800" b="1">
                <a:latin typeface="FangSong_GB2312" panose="02010609030101010101" pitchFamily="49" charset="-122"/>
              </a:rPr>
              <a:t>多层金属布线：使用上层的金属进行全局互连</a:t>
            </a:r>
            <a:r>
              <a:rPr lang="en-US" altLang="zh-CN" sz="2800" b="1">
                <a:latin typeface="TimesNewRoman" charset="0"/>
              </a:rPr>
              <a:t>, </a:t>
            </a:r>
            <a:r>
              <a:rPr lang="zh-CN" altLang="en-US" sz="2800" b="1">
                <a:latin typeface="FangSong_GB2312" panose="02010609030101010101" pitchFamily="49" charset="-122"/>
                <a:ea typeface="FangSong_GB2312" panose="02010609030101010101" pitchFamily="49" charset="-122"/>
              </a:rPr>
              <a:t>可以减小互连电容</a:t>
            </a:r>
            <a:r>
              <a:rPr lang="en-US" altLang="zh-CN" sz="2800" b="1">
                <a:latin typeface="TimesNewRoman" charset="0"/>
                <a:ea typeface="FangSong_GB2312" panose="02010609030101010101" pitchFamily="49" charset="-122"/>
              </a:rPr>
              <a:t>, </a:t>
            </a:r>
            <a:r>
              <a:rPr lang="zh-CN" altLang="en-US" sz="2800" b="1">
                <a:latin typeface="FangSong_GB2312" panose="02010609030101010101" pitchFamily="49" charset="-122"/>
                <a:ea typeface="FangSong_GB2312" panose="02010609030101010101" pitchFamily="49" charset="-122"/>
              </a:rPr>
              <a:t>从而减小延迟和功耗。 </a:t>
            </a:r>
          </a:p>
          <a:p>
            <a:r>
              <a:rPr lang="zh-CN" altLang="en-US" sz="2800" b="1">
                <a:latin typeface="FangSong_GB2312" panose="02010609030101010101" pitchFamily="49" charset="-122"/>
                <a:ea typeface="FangSong_GB2312" panose="02010609030101010101" pitchFamily="49" charset="-122"/>
              </a:rPr>
              <a:t>通过加工技术的提高减小芯片和封装的电容</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也能改善功耗性能</a:t>
            </a:r>
            <a:r>
              <a:rPr lang="zh-CN" altLang="en-US" sz="2800" b="1">
                <a:latin typeface="TimesNewRoman" charset="0"/>
                <a:ea typeface="FangSong_GB2312" panose="02010609030101010101" pitchFamily="49" charset="-122"/>
              </a:rPr>
              <a:t>：</a:t>
            </a:r>
          </a:p>
          <a:p>
            <a:pPr lvl="1"/>
            <a:r>
              <a:rPr lang="zh-CN" altLang="en-US" sz="2400" b="1">
                <a:latin typeface="FangSong_GB2312" panose="02010609030101010101" pitchFamily="49" charset="-122"/>
                <a:ea typeface="FangSong_GB2312" panose="02010609030101010101" pitchFamily="49" charset="-122"/>
              </a:rPr>
              <a:t>如采用</a:t>
            </a:r>
            <a:r>
              <a:rPr lang="en-US" altLang="zh-CN" sz="2400" b="1">
                <a:latin typeface="TimesNewRoman" charset="0"/>
                <a:ea typeface="FangSong_GB2312" panose="02010609030101010101" pitchFamily="49" charset="-122"/>
              </a:rPr>
              <a:t>SOI </a:t>
            </a:r>
            <a:r>
              <a:rPr lang="zh-CN" altLang="en-US" sz="2400" b="1">
                <a:latin typeface="FangSong_GB2312" panose="02010609030101010101" pitchFamily="49" charset="-122"/>
                <a:ea typeface="FangSong_GB2312" panose="02010609030101010101" pitchFamily="49" charset="-122"/>
              </a:rPr>
              <a:t>技术、多芯片模块</a:t>
            </a:r>
            <a:r>
              <a:rPr lang="en-US" altLang="zh-CN" sz="2400" b="1">
                <a:latin typeface="TimesNewRoman" charset="0"/>
                <a:ea typeface="FangSong_GB2312" panose="02010609030101010101" pitchFamily="49" charset="-122"/>
              </a:rPr>
              <a:t>(MCM )</a:t>
            </a:r>
            <a:r>
              <a:rPr lang="zh-CN" altLang="en-US" sz="2400" b="1">
                <a:latin typeface="FangSong_GB2312" panose="02010609030101010101" pitchFamily="49" charset="-122"/>
                <a:ea typeface="FangSong_GB2312" panose="02010609030101010101" pitchFamily="49" charset="-122"/>
              </a:rPr>
              <a:t>能改善功耗性能。这种方法非常有效但很昂贵</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其发展是由投资和需求决定的。</a:t>
            </a:r>
            <a:r>
              <a:rPr lang="en-US" altLang="zh-CN" sz="2400" b="1">
                <a:latin typeface="TimesNewRoman" charset="0"/>
                <a:ea typeface="FangSong_GB2312" panose="02010609030101010101" pitchFamily="49" charset="-122"/>
              </a:rPr>
              <a:t>SOI </a:t>
            </a:r>
            <a:r>
              <a:rPr lang="zh-CN" altLang="en-US" sz="2400" b="1">
                <a:latin typeface="FangSong_GB2312" panose="02010609030101010101" pitchFamily="49" charset="-122"/>
                <a:ea typeface="FangSong_GB2312" panose="02010609030101010101" pitchFamily="49" charset="-122"/>
              </a:rPr>
              <a:t>技术能减少寄生电容和体效应</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从而减小功耗。 </a:t>
            </a:r>
          </a:p>
          <a:p>
            <a:r>
              <a:rPr lang="zh-CN" altLang="en-US" sz="2800" b="1">
                <a:latin typeface="FangSong_GB2312" panose="02010609030101010101" pitchFamily="49" charset="-122"/>
                <a:ea typeface="FangSong_GB2312" panose="02010609030101010101" pitchFamily="49" charset="-122"/>
              </a:rPr>
              <a:t>由于设计工程师不能决定工艺流程</a:t>
            </a:r>
            <a:r>
              <a:rPr lang="en-US" altLang="zh-CN" sz="2800" b="1">
                <a:latin typeface="TimesNewRoman" charset="0"/>
                <a:ea typeface="FangSong_GB2312" panose="02010609030101010101" pitchFamily="49" charset="-122"/>
              </a:rPr>
              <a:t>, </a:t>
            </a:r>
            <a:r>
              <a:rPr lang="zh-CN" altLang="en-US" sz="2800" b="1">
                <a:latin typeface="FangSong_GB2312" panose="02010609030101010101" pitchFamily="49" charset="-122"/>
                <a:ea typeface="FangSong_GB2312" panose="02010609030101010101" pitchFamily="49" charset="-122"/>
              </a:rPr>
              <a:t>工艺级的优化通常不包含在</a:t>
            </a:r>
            <a:r>
              <a:rPr lang="en-US" altLang="zh-CN" sz="2800" b="1">
                <a:latin typeface="TimesNewRoman" charset="0"/>
                <a:ea typeface="FangSong_GB2312" panose="02010609030101010101" pitchFamily="49" charset="-122"/>
              </a:rPr>
              <a:t>DFP </a:t>
            </a:r>
            <a:r>
              <a:rPr lang="zh-CN" altLang="en-US" sz="2800" b="1">
                <a:latin typeface="FangSong_GB2312" panose="02010609030101010101" pitchFamily="49" charset="-122"/>
                <a:ea typeface="FangSong_GB2312" panose="02010609030101010101" pitchFamily="49" charset="-122"/>
              </a:rPr>
              <a:t>的设计方法学中。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C57C45B-BE1E-4F22-B74C-30BF07CA6D16}"/>
              </a:ext>
            </a:extLst>
          </p:cNvPr>
          <p:cNvSpPr>
            <a:spLocks noGrp="1" noChangeArrowheads="1"/>
          </p:cNvSpPr>
          <p:nvPr>
            <p:ph type="title"/>
          </p:nvPr>
        </p:nvSpPr>
        <p:spPr/>
        <p:txBody>
          <a:bodyPr/>
          <a:lstStyle/>
          <a:p>
            <a:r>
              <a:rPr lang="zh-CN" altLang="en-US">
                <a:latin typeface="宋体" panose="02010600030101010101" pitchFamily="2" charset="-122"/>
              </a:rPr>
              <a:t>版图和晶体管级的优化技术 </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7765A7BA-4033-4C7C-92CB-737015394C02}"/>
              </a:ext>
            </a:extLst>
          </p:cNvPr>
          <p:cNvSpPr>
            <a:spLocks noGrp="1" noChangeArrowheads="1"/>
          </p:cNvSpPr>
          <p:nvPr>
            <p:ph type="body" idx="1"/>
          </p:nvPr>
        </p:nvSpPr>
        <p:spPr>
          <a:xfrm>
            <a:off x="838200" y="1600200"/>
            <a:ext cx="7772400" cy="4876800"/>
          </a:xfrm>
        </p:spPr>
        <p:txBody>
          <a:bodyPr/>
          <a:lstStyle/>
          <a:p>
            <a:r>
              <a:rPr lang="zh-CN" altLang="en-US" sz="2800" b="1">
                <a:latin typeface="FangSong_GB2312" panose="02010609030101010101" pitchFamily="49" charset="-122"/>
                <a:ea typeface="FangSong_GB2312" panose="02010609030101010101" pitchFamily="49" charset="-122"/>
              </a:rPr>
              <a:t>布局布线 </a:t>
            </a:r>
          </a:p>
          <a:p>
            <a:pPr lvl="1"/>
            <a:r>
              <a:rPr lang="zh-CN" altLang="en-US" sz="2400" b="1">
                <a:latin typeface="FangSong_GB2312" panose="02010609030101010101" pitchFamily="49" charset="-122"/>
                <a:ea typeface="FangSong_GB2312" panose="02010609030101010101" pitchFamily="49" charset="-122"/>
              </a:rPr>
              <a:t>互连线的功耗逐渐成为整个电路功耗的主要部分：</a:t>
            </a:r>
          </a:p>
          <a:p>
            <a:pPr lvl="2"/>
            <a:r>
              <a:rPr lang="zh-CN" altLang="en-US" sz="2000" b="1">
                <a:latin typeface="FangSong_GB2312" panose="02010609030101010101" pitchFamily="49" charset="-122"/>
                <a:ea typeface="FangSong_GB2312" panose="02010609030101010101" pitchFamily="49" charset="-122"/>
              </a:rPr>
              <a:t>深亚微米工艺的结果</a:t>
            </a:r>
            <a:endParaRPr lang="zh-CN" altLang="en-US" sz="2000" b="1" i="1">
              <a:latin typeface="TimesNewRoman,Italic" charset="0"/>
              <a:ea typeface="FangSong_GB2312" panose="02010609030101010101" pitchFamily="49" charset="-122"/>
            </a:endParaRPr>
          </a:p>
          <a:p>
            <a:pPr lvl="2"/>
            <a:r>
              <a:rPr lang="zh-CN" altLang="en-US" sz="2000" b="1">
                <a:latin typeface="FangSong_GB2312" panose="02010609030101010101" pitchFamily="49" charset="-122"/>
                <a:ea typeface="FangSong_GB2312" panose="02010609030101010101" pitchFamily="49" charset="-122"/>
              </a:rPr>
              <a:t>过去的布局布线技术只考虑面积和延时的因素</a:t>
            </a:r>
            <a:endParaRPr lang="zh-CN" altLang="en-US" sz="2000" b="1" i="1">
              <a:latin typeface="TimesNewRoman,Italic" charset="0"/>
              <a:ea typeface="FangSong_GB2312" panose="02010609030101010101" pitchFamily="49" charset="-122"/>
            </a:endParaRPr>
          </a:p>
          <a:p>
            <a:pPr lvl="2"/>
            <a:r>
              <a:rPr lang="zh-CN" altLang="en-US" sz="2000" b="1">
                <a:latin typeface="FangSong_GB2312" panose="02010609030101010101" pitchFamily="49" charset="-122"/>
                <a:ea typeface="FangSong_GB2312" panose="02010609030101010101" pitchFamily="49" charset="-122"/>
              </a:rPr>
              <a:t>加入来自设计前端的信号活动信息</a:t>
            </a:r>
            <a:r>
              <a:rPr lang="en-US" altLang="zh-CN" sz="2000" b="1" i="1">
                <a:latin typeface="TimesNewRoman,Italic"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可实现对功耗的优化</a:t>
            </a:r>
          </a:p>
          <a:p>
            <a:pPr lvl="1"/>
            <a:r>
              <a:rPr lang="zh-CN" altLang="en-US" sz="2400" b="1">
                <a:latin typeface="FangSong_GB2312" panose="02010609030101010101" pitchFamily="49" charset="-122"/>
                <a:ea typeface="FangSong_GB2312" panose="02010609030101010101" pitchFamily="49" charset="-122"/>
              </a:rPr>
              <a:t>将连线安排在不同的层面上达到降低功耗的目的，主要方法包括</a:t>
            </a:r>
            <a:r>
              <a:rPr lang="en-US" altLang="zh-CN" sz="2400" b="1">
                <a:latin typeface="TimesNewRoman" charset="0"/>
                <a:ea typeface="FangSong_GB2312" panose="02010609030101010101" pitchFamily="49" charset="-122"/>
              </a:rPr>
              <a:t>: </a:t>
            </a:r>
          </a:p>
          <a:p>
            <a:pPr lvl="2"/>
            <a:r>
              <a:rPr lang="zh-CN" altLang="en-US" sz="2000" b="1">
                <a:latin typeface="FangSong_GB2312" panose="02010609030101010101" pitchFamily="49" charset="-122"/>
                <a:ea typeface="FangSong_GB2312" panose="02010609030101010101" pitchFamily="49" charset="-122"/>
              </a:rPr>
              <a:t>找出翻转活动频繁的结点</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把这些结点安排在容性较小的层面上</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如第二层金属布线层或更高的布线层</a:t>
            </a:r>
            <a:r>
              <a:rPr lang="zh-CN" altLang="en-US" sz="2000" b="1">
                <a:latin typeface="TimesNewRoman" charset="0"/>
                <a:ea typeface="FangSong_GB2312" panose="02010609030101010101" pitchFamily="49" charset="-122"/>
              </a:rPr>
              <a:t> </a:t>
            </a:r>
          </a:p>
          <a:p>
            <a:pPr lvl="2"/>
            <a:r>
              <a:rPr lang="zh-CN" altLang="en-US" sz="2000" b="1">
                <a:latin typeface="FangSong_GB2312" panose="02010609030101010101" pitchFamily="49" charset="-122"/>
                <a:ea typeface="FangSong_GB2312" panose="02010609030101010101" pitchFamily="49" charset="-122"/>
              </a:rPr>
              <a:t>翻转活动频繁的结点连线要尽量的短</a:t>
            </a:r>
            <a:r>
              <a:rPr lang="zh-CN" altLang="en-US" sz="2000" b="1">
                <a:latin typeface="TimesNewRoman" charset="0"/>
                <a:ea typeface="FangSong_GB2312" panose="02010609030101010101" pitchFamily="49" charset="-122"/>
              </a:rPr>
              <a:t> </a:t>
            </a:r>
          </a:p>
          <a:p>
            <a:pPr lvl="2"/>
            <a:r>
              <a:rPr lang="zh-CN" altLang="en-US" sz="2000" b="1">
                <a:latin typeface="FangSong_GB2312" panose="02010609030101010101" pitchFamily="49" charset="-122"/>
                <a:ea typeface="FangSong_GB2312" panose="02010609030101010101" pitchFamily="49" charset="-122"/>
              </a:rPr>
              <a:t>把高容性的结点和总线放在电容较小的层面上</a:t>
            </a:r>
            <a:r>
              <a:rPr lang="zh-CN" altLang="en-US" sz="2000" b="1">
                <a:latin typeface="TimesNewRoman" charset="0"/>
                <a:ea typeface="FangSong_GB2312" panose="02010609030101010101" pitchFamily="49" charset="-122"/>
              </a:rPr>
              <a:t> </a:t>
            </a:r>
          </a:p>
          <a:p>
            <a:pPr lvl="2"/>
            <a:r>
              <a:rPr lang="zh-CN" altLang="en-US" sz="2000" b="1">
                <a:latin typeface="FangSong_GB2312" panose="02010609030101010101" pitchFamily="49" charset="-122"/>
                <a:ea typeface="FangSong_GB2312" panose="02010609030101010101" pitchFamily="49" charset="-122"/>
              </a:rPr>
              <a:t>大尺寸器件可采用梳状和环形结构</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减小漏结电容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E736EA3-88D2-4BEC-A009-9C0CB0F502E4}"/>
              </a:ext>
            </a:extLst>
          </p:cNvPr>
          <p:cNvSpPr>
            <a:spLocks noGrp="1" noChangeArrowheads="1"/>
          </p:cNvSpPr>
          <p:nvPr>
            <p:ph type="title"/>
          </p:nvPr>
        </p:nvSpPr>
        <p:spPr/>
        <p:txBody>
          <a:bodyPr/>
          <a:lstStyle/>
          <a:p>
            <a:r>
              <a:rPr lang="zh-CN" altLang="en-US">
                <a:latin typeface="宋体" panose="02010600030101010101" pitchFamily="2" charset="-122"/>
              </a:rPr>
              <a:t>版图和晶体管级的优化技术 </a:t>
            </a:r>
          </a:p>
        </p:txBody>
      </p:sp>
      <p:sp>
        <p:nvSpPr>
          <p:cNvPr id="19459" name="Rectangle 3" descr="Rectangle: Click to edit Master text styles&#10;Second level&#10;Third level&#10;Fourth level&#10;Fifth level">
            <a:extLst>
              <a:ext uri="{FF2B5EF4-FFF2-40B4-BE49-F238E27FC236}">
                <a16:creationId xmlns:a16="http://schemas.microsoft.com/office/drawing/2014/main" id="{D3BE19AA-5DCC-47C7-969A-0B7B756F4C3A}"/>
              </a:ext>
            </a:extLst>
          </p:cNvPr>
          <p:cNvSpPr>
            <a:spLocks noGrp="1" noChangeArrowheads="1"/>
          </p:cNvSpPr>
          <p:nvPr>
            <p:ph type="body" idx="1"/>
          </p:nvPr>
        </p:nvSpPr>
        <p:spPr/>
        <p:txBody>
          <a:bodyPr/>
          <a:lstStyle/>
          <a:p>
            <a:pPr>
              <a:lnSpc>
                <a:spcPct val="90000"/>
              </a:lnSpc>
            </a:pPr>
            <a:r>
              <a:rPr lang="zh-CN" altLang="en-US" b="1">
                <a:latin typeface="TimesNewRoman" charset="0"/>
              </a:rPr>
              <a:t>时钟树（</a:t>
            </a:r>
            <a:r>
              <a:rPr lang="en-US" altLang="zh-CN" b="1">
                <a:latin typeface="TimesNewRoman" charset="0"/>
              </a:rPr>
              <a:t>CLOCK-TREE</a:t>
            </a:r>
            <a:r>
              <a:rPr lang="zh-CN" altLang="en-US" b="1">
                <a:latin typeface="TimesNewRoman" charset="0"/>
              </a:rPr>
              <a:t>） </a:t>
            </a:r>
            <a:r>
              <a:rPr lang="zh-CN" altLang="en-US" b="1">
                <a:latin typeface="FangSong_GB2312" panose="02010609030101010101" pitchFamily="49" charset="-122"/>
                <a:ea typeface="FangSong_GB2312" panose="02010609030101010101" pitchFamily="49" charset="-122"/>
              </a:rPr>
              <a:t>的生成 </a:t>
            </a:r>
          </a:p>
          <a:p>
            <a:pPr lvl="1">
              <a:lnSpc>
                <a:spcPct val="90000"/>
              </a:lnSpc>
            </a:pPr>
            <a:r>
              <a:rPr lang="zh-CN" altLang="en-US" b="1">
                <a:latin typeface="FangSong_GB2312" panose="02010609030101010101" pitchFamily="49" charset="-122"/>
                <a:ea typeface="FangSong_GB2312" panose="02010609030101010101" pitchFamily="49" charset="-122"/>
              </a:rPr>
              <a:t>时钟信号网络的电容和频率都很大</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其功耗占了系统的相当部分</a:t>
            </a:r>
            <a:r>
              <a:rPr lang="en-US" altLang="zh-CN" b="1">
                <a:latin typeface="TimesNewRoman,Italic" charset="0"/>
                <a:ea typeface="FangSong_GB2312" panose="02010609030101010101" pitchFamily="49" charset="-122"/>
              </a:rPr>
              <a:t>,</a:t>
            </a:r>
            <a:r>
              <a:rPr lang="zh-CN" altLang="en-US" b="1">
                <a:latin typeface="TimesNewRoman,Italic" charset="0"/>
                <a:ea typeface="FangSong_GB2312" panose="02010609030101010101" pitchFamily="49" charset="-122"/>
              </a:rPr>
              <a:t>有些电路</a:t>
            </a:r>
            <a:r>
              <a:rPr lang="zh-CN" altLang="en-US" b="1">
                <a:latin typeface="FangSong_GB2312" panose="02010609030101010101" pitchFamily="49" charset="-122"/>
                <a:ea typeface="FangSong_GB2312" panose="02010609030101010101" pitchFamily="49" charset="-122"/>
              </a:rPr>
              <a:t>可达</a:t>
            </a:r>
            <a:r>
              <a:rPr lang="en-US" altLang="zh-CN" b="1">
                <a:latin typeface="TimesNewRoman" charset="0"/>
                <a:ea typeface="FangSong_GB2312" panose="02010609030101010101" pitchFamily="49" charset="-122"/>
              </a:rPr>
              <a:t>40 </a:t>
            </a:r>
            <a:r>
              <a:rPr lang="en-US" altLang="zh-CN" b="1">
                <a:latin typeface="TimesNewRoman,Italic" charset="0"/>
                <a:ea typeface="FangSong_GB2312" panose="02010609030101010101" pitchFamily="49" charset="-122"/>
              </a:rPr>
              <a:t>%</a:t>
            </a:r>
          </a:p>
          <a:p>
            <a:pPr lvl="1">
              <a:lnSpc>
                <a:spcPct val="90000"/>
              </a:lnSpc>
            </a:pPr>
            <a:r>
              <a:rPr lang="zh-CN" altLang="en-US" b="1">
                <a:latin typeface="FangSong_GB2312" panose="02010609030101010101" pitchFamily="49" charset="-122"/>
                <a:ea typeface="FangSong_GB2312" panose="02010609030101010101" pitchFamily="49" charset="-122"/>
              </a:rPr>
              <a:t>在保证时序约束的条件下</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对时钟信号网络的结构、驱动方式进行选择</a:t>
            </a:r>
            <a:r>
              <a:rPr lang="en-US" altLang="zh-CN" b="1" i="1">
                <a:latin typeface="TimesNewRoman,Italic"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并通过缓冲器的插入和尺寸优化来减小功耗</a:t>
            </a:r>
          </a:p>
          <a:p>
            <a:pPr lvl="1">
              <a:lnSpc>
                <a:spcPct val="90000"/>
              </a:lnSpc>
            </a:pPr>
            <a:r>
              <a:rPr lang="zh-CN" altLang="en-US" b="1">
                <a:latin typeface="FangSong_GB2312" panose="02010609030101010101" pitchFamily="49" charset="-122"/>
                <a:ea typeface="FangSong_GB2312" panose="02010609030101010101" pitchFamily="49" charset="-122"/>
              </a:rPr>
              <a:t>另外</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在对同步时钟容差分析的基础上</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不再追求时钟偏移最小化</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而是在保证电路时序的条件下减小功耗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D12125-92BB-4948-94B1-3019662ECF24}"/>
              </a:ext>
            </a:extLst>
          </p:cNvPr>
          <p:cNvSpPr>
            <a:spLocks noGrp="1" noChangeArrowheads="1"/>
          </p:cNvSpPr>
          <p:nvPr>
            <p:ph type="title"/>
          </p:nvPr>
        </p:nvSpPr>
        <p:spPr/>
        <p:txBody>
          <a:bodyPr/>
          <a:lstStyle/>
          <a:p>
            <a:r>
              <a:rPr lang="zh-CN" altLang="en-US">
                <a:latin typeface="宋体" panose="02010600030101010101" pitchFamily="2" charset="-122"/>
              </a:rPr>
              <a:t>版图和晶体管级的优化技术 </a:t>
            </a:r>
          </a:p>
        </p:txBody>
      </p:sp>
      <p:sp>
        <p:nvSpPr>
          <p:cNvPr id="20483" name="Rectangle 3" descr="Rectangle: Click to edit Master text styles&#10;Second level&#10;Third level&#10;Fourth level&#10;Fifth level">
            <a:extLst>
              <a:ext uri="{FF2B5EF4-FFF2-40B4-BE49-F238E27FC236}">
                <a16:creationId xmlns:a16="http://schemas.microsoft.com/office/drawing/2014/main" id="{D2E062C1-0239-4B33-8D39-C706713193A4}"/>
              </a:ext>
            </a:extLst>
          </p:cNvPr>
          <p:cNvSpPr>
            <a:spLocks noGrp="1" noChangeArrowheads="1"/>
          </p:cNvSpPr>
          <p:nvPr>
            <p:ph type="body" idx="1"/>
          </p:nvPr>
        </p:nvSpPr>
        <p:spPr/>
        <p:txBody>
          <a:bodyPr/>
          <a:lstStyle/>
          <a:p>
            <a:pPr>
              <a:lnSpc>
                <a:spcPct val="90000"/>
              </a:lnSpc>
            </a:pPr>
            <a:r>
              <a:rPr lang="zh-CN" altLang="en-US" b="1">
                <a:latin typeface="FangSong_GB2312" panose="02010609030101010101" pitchFamily="49" charset="-122"/>
                <a:ea typeface="FangSong_GB2312" panose="02010609030101010101" pitchFamily="49" charset="-122"/>
              </a:rPr>
              <a:t>晶体管尺寸优化 </a:t>
            </a:r>
          </a:p>
          <a:p>
            <a:pPr lvl="1">
              <a:lnSpc>
                <a:spcPct val="90000"/>
              </a:lnSpc>
            </a:pPr>
            <a:r>
              <a:rPr lang="zh-CN" altLang="en-US" b="1">
                <a:latin typeface="FangSong_GB2312" panose="02010609030101010101" pitchFamily="49" charset="-122"/>
                <a:ea typeface="FangSong_GB2312" panose="02010609030101010101" pitchFamily="49" charset="-122"/>
              </a:rPr>
              <a:t>晶体管尺寸优化的方法</a:t>
            </a:r>
          </a:p>
          <a:p>
            <a:pPr lvl="2">
              <a:lnSpc>
                <a:spcPct val="90000"/>
              </a:lnSpc>
            </a:pPr>
            <a:r>
              <a:rPr lang="zh-CN" altLang="en-US" b="1">
                <a:latin typeface="FangSong_GB2312" panose="02010609030101010101" pitchFamily="49" charset="-122"/>
                <a:ea typeface="FangSong_GB2312" panose="02010609030101010101" pitchFamily="49" charset="-122"/>
              </a:rPr>
              <a:t>与门尺寸优化相同</a:t>
            </a:r>
            <a:endParaRPr lang="zh-CN" altLang="en-US" b="1" i="1">
              <a:latin typeface="TimesNewRoman,Italic" charset="0"/>
              <a:ea typeface="FangSong_GB2312" panose="02010609030101010101" pitchFamily="49" charset="-122"/>
            </a:endParaRPr>
          </a:p>
          <a:p>
            <a:pPr lvl="2">
              <a:lnSpc>
                <a:spcPct val="90000"/>
              </a:lnSpc>
            </a:pPr>
            <a:r>
              <a:rPr lang="zh-CN" altLang="en-US" b="1">
                <a:latin typeface="FangSong_GB2312" panose="02010609030101010101" pitchFamily="49" charset="-122"/>
                <a:ea typeface="FangSong_GB2312" panose="02010609030101010101" pitchFamily="49" charset="-122"/>
              </a:rPr>
              <a:t>已获得了布局布线后的物理信息</a:t>
            </a:r>
            <a:r>
              <a:rPr lang="en-US" altLang="zh-CN" b="1" i="1">
                <a:latin typeface="TimesNewRoman,Italic"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晶体管尺寸优化可以进一步的降低功耗</a:t>
            </a:r>
          </a:p>
          <a:p>
            <a:pPr lvl="1">
              <a:lnSpc>
                <a:spcPct val="90000"/>
              </a:lnSpc>
            </a:pPr>
            <a:r>
              <a:rPr lang="zh-CN" altLang="en-US" b="1">
                <a:latin typeface="FangSong_GB2312" panose="02010609030101010101" pitchFamily="49" charset="-122"/>
                <a:ea typeface="FangSong_GB2312" panose="02010609030101010101" pitchFamily="49" charset="-122"/>
              </a:rPr>
              <a:t>优化器件尺寸有一个合理选取的问题</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因为总的趋势是这样的</a:t>
            </a:r>
            <a:r>
              <a:rPr lang="en-US" altLang="zh-CN" b="1">
                <a:latin typeface="TimesNewRoman" charset="0"/>
                <a:ea typeface="FangSong_GB2312" panose="02010609030101010101" pitchFamily="49" charset="-122"/>
              </a:rPr>
              <a:t>: </a:t>
            </a:r>
          </a:p>
          <a:p>
            <a:pPr lvl="2">
              <a:lnSpc>
                <a:spcPct val="90000"/>
              </a:lnSpc>
            </a:pPr>
            <a:r>
              <a:rPr lang="zh-CN" altLang="en-US" b="1">
                <a:latin typeface="FangSong_GB2312" panose="02010609030101010101" pitchFamily="49" charset="-122"/>
                <a:ea typeface="FangSong_GB2312" panose="02010609030101010101" pitchFamily="49" charset="-122"/>
              </a:rPr>
              <a:t>器件尺寸过小，会造成速度性能恶化</a:t>
            </a:r>
            <a:r>
              <a:rPr lang="zh-CN" altLang="en-US" b="1">
                <a:latin typeface="TimesNewRoman" charset="0"/>
                <a:ea typeface="FangSong_GB2312" panose="02010609030101010101" pitchFamily="49" charset="-122"/>
              </a:rPr>
              <a:t> </a:t>
            </a:r>
          </a:p>
          <a:p>
            <a:pPr lvl="2">
              <a:lnSpc>
                <a:spcPct val="90000"/>
              </a:lnSpc>
            </a:pPr>
            <a:r>
              <a:rPr lang="zh-CN" altLang="en-US" b="1">
                <a:latin typeface="FangSong_GB2312" panose="02010609030101010101" pitchFamily="49" charset="-122"/>
                <a:ea typeface="FangSong_GB2312" panose="02010609030101010101" pitchFamily="49" charset="-122"/>
              </a:rPr>
              <a:t>器件尺寸过大</a:t>
            </a:r>
            <a:r>
              <a:rPr lang="zh-CN" altLang="en-US"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功耗加大而速度改进并不明显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4E5D9A8-6301-4267-A3F5-50A3C2835288}"/>
              </a:ext>
            </a:extLst>
          </p:cNvPr>
          <p:cNvSpPr>
            <a:spLocks noGrp="1" noChangeArrowheads="1"/>
          </p:cNvSpPr>
          <p:nvPr>
            <p:ph type="title"/>
          </p:nvPr>
        </p:nvSpPr>
        <p:spPr/>
        <p:txBody>
          <a:bodyPr/>
          <a:lstStyle/>
          <a:p>
            <a:r>
              <a:rPr lang="zh-CN" altLang="en-US">
                <a:latin typeface="宋体" panose="02010600030101010101" pitchFamily="2" charset="-122"/>
              </a:rPr>
              <a:t>版图和晶体管级的优化技术</a:t>
            </a:r>
          </a:p>
        </p:txBody>
      </p:sp>
      <p:sp>
        <p:nvSpPr>
          <p:cNvPr id="21507" name="Rectangle 3" descr="Rectangle: Click to edit Master text styles&#10;Second level&#10;Third level&#10;Fourth level&#10;Fifth level">
            <a:extLst>
              <a:ext uri="{FF2B5EF4-FFF2-40B4-BE49-F238E27FC236}">
                <a16:creationId xmlns:a16="http://schemas.microsoft.com/office/drawing/2014/main" id="{06EB2240-7D7F-4A63-9840-BF7BD543AC14}"/>
              </a:ext>
            </a:extLst>
          </p:cNvPr>
          <p:cNvSpPr>
            <a:spLocks noGrp="1" noChangeArrowheads="1"/>
          </p:cNvSpPr>
          <p:nvPr>
            <p:ph type="body" idx="1"/>
          </p:nvPr>
        </p:nvSpPr>
        <p:spPr>
          <a:xfrm>
            <a:off x="0" y="1447800"/>
            <a:ext cx="5715000" cy="5257800"/>
          </a:xfrm>
        </p:spPr>
        <p:txBody>
          <a:bodyPr/>
          <a:lstStyle/>
          <a:p>
            <a:pPr>
              <a:lnSpc>
                <a:spcPct val="90000"/>
              </a:lnSpc>
            </a:pPr>
            <a:r>
              <a:rPr lang="zh-CN" altLang="en-US" b="1">
                <a:latin typeface="FangSong_GB2312" panose="02010609030101010101" pitchFamily="49" charset="-122"/>
                <a:ea typeface="FangSong_GB2312" panose="02010609030101010101" pitchFamily="49" charset="-122"/>
              </a:rPr>
              <a:t>晶体管顺序调整</a:t>
            </a:r>
          </a:p>
          <a:p>
            <a:pPr lvl="1">
              <a:lnSpc>
                <a:spcPct val="90000"/>
              </a:lnSpc>
              <a:spcAft>
                <a:spcPct val="20000"/>
              </a:spcAft>
            </a:pPr>
            <a:r>
              <a:rPr lang="zh-CN" altLang="en-US" b="1">
                <a:latin typeface="FangSong_GB2312" panose="02010609030101010101" pitchFamily="49" charset="-122"/>
                <a:ea typeface="FangSong_GB2312" panose="02010609030101010101" pitchFamily="49" charset="-122"/>
              </a:rPr>
              <a:t>重定序：在门中重新安排晶体管的位置</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以优化延迟或功耗</a:t>
            </a:r>
          </a:p>
          <a:p>
            <a:pPr lvl="1">
              <a:lnSpc>
                <a:spcPct val="90000"/>
              </a:lnSpc>
              <a:spcAft>
                <a:spcPct val="20000"/>
              </a:spcAft>
            </a:pPr>
            <a:r>
              <a:rPr lang="zh-CN" altLang="en-US" b="1">
                <a:latin typeface="FangSong_GB2312" panose="02010609030101010101" pitchFamily="49" charset="-122"/>
                <a:ea typeface="FangSong_GB2312" panose="02010609030101010101" pitchFamily="49" charset="-122"/>
              </a:rPr>
              <a:t>如图所示</a:t>
            </a:r>
          </a:p>
          <a:p>
            <a:pPr lvl="2">
              <a:lnSpc>
                <a:spcPct val="90000"/>
              </a:lnSpc>
              <a:spcAft>
                <a:spcPct val="20000"/>
              </a:spcAft>
            </a:pPr>
            <a:r>
              <a:rPr lang="zh-CN" altLang="en-US" b="1">
                <a:latin typeface="FangSong_GB2312" panose="02010609030101010101" pitchFamily="49" charset="-122"/>
                <a:ea typeface="FangSong_GB2312" panose="02010609030101010101" pitchFamily="49" charset="-122"/>
              </a:rPr>
              <a:t>当</a:t>
            </a:r>
            <a:r>
              <a:rPr lang="en-US" altLang="zh-CN" b="1" i="1">
                <a:latin typeface="TimesNewRoman,Italic" charset="0"/>
                <a:ea typeface="FangSong_GB2312" panose="02010609030101010101" pitchFamily="49" charset="-122"/>
              </a:rPr>
              <a:t>x</a:t>
            </a:r>
            <a:r>
              <a:rPr lang="en-US" altLang="zh-CN" b="1" i="1" baseline="-25000">
                <a:latin typeface="TimesNewRoman,Italic" charset="0"/>
                <a:ea typeface="FangSong_GB2312" panose="02010609030101010101" pitchFamily="49" charset="-122"/>
              </a:rPr>
              <a:t> </a:t>
            </a:r>
            <a:r>
              <a:rPr lang="en-US" altLang="zh-CN" b="1" baseline="-25000">
                <a:latin typeface="TimesNewRoman" charset="0"/>
                <a:ea typeface="FangSong_GB2312" panose="02010609030101010101" pitchFamily="49" charset="-122"/>
              </a:rPr>
              <a:t>2</a:t>
            </a:r>
            <a:r>
              <a:rPr lang="en-US" altLang="zh-CN" b="1">
                <a:latin typeface="TimesNewRoman" charset="0"/>
                <a:ea typeface="FangSong_GB2312" panose="02010609030101010101" pitchFamily="49" charset="-122"/>
              </a:rPr>
              <a:t>= 0, </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3</a:t>
            </a:r>
            <a:r>
              <a:rPr lang="en-US" altLang="zh-CN" b="1">
                <a:latin typeface="TimesNewRoman" charset="0"/>
                <a:ea typeface="FangSong_GB2312" panose="02010609030101010101" pitchFamily="49" charset="-122"/>
              </a:rPr>
              <a:t>= 1, </a:t>
            </a:r>
            <a:r>
              <a:rPr lang="zh-CN" altLang="en-US" b="1">
                <a:latin typeface="FangSong_GB2312" panose="02010609030101010101" pitchFamily="49" charset="-122"/>
                <a:ea typeface="FangSong_GB2312" panose="02010609030101010101" pitchFamily="49" charset="-122"/>
              </a:rPr>
              <a:t>而</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1</a:t>
            </a:r>
            <a:r>
              <a:rPr lang="zh-CN" altLang="en-US" b="1">
                <a:latin typeface="FangSong_GB2312" panose="02010609030101010101" pitchFamily="49" charset="-122"/>
                <a:ea typeface="FangSong_GB2312" panose="02010609030101010101" pitchFamily="49" charset="-122"/>
              </a:rPr>
              <a:t>从</a:t>
            </a:r>
            <a:r>
              <a:rPr lang="en-US" altLang="zh-CN" b="1">
                <a:latin typeface="TimesNewRoman" charset="0"/>
                <a:ea typeface="FangSong_GB2312" panose="02010609030101010101" pitchFamily="49" charset="-122"/>
              </a:rPr>
              <a:t>0 </a:t>
            </a:r>
            <a:r>
              <a:rPr lang="zh-CN" altLang="en-US" b="1">
                <a:latin typeface="FangSong_GB2312" panose="02010609030101010101" pitchFamily="49" charset="-122"/>
                <a:ea typeface="FangSong_GB2312" panose="02010609030101010101" pitchFamily="49" charset="-122"/>
              </a:rPr>
              <a:t>变成</a:t>
            </a:r>
            <a:r>
              <a:rPr lang="en-US" altLang="zh-CN" b="1">
                <a:latin typeface="TimesNewRoman" charset="0"/>
                <a:ea typeface="FangSong_GB2312" panose="02010609030101010101" pitchFamily="49" charset="-122"/>
              </a:rPr>
              <a:t>1 </a:t>
            </a:r>
            <a:r>
              <a:rPr lang="zh-CN" altLang="en-US" b="1">
                <a:latin typeface="FangSong_GB2312" panose="02010609030101010101" pitchFamily="49" charset="-122"/>
                <a:ea typeface="FangSong_GB2312" panose="02010609030101010101" pitchFamily="49" charset="-122"/>
              </a:rPr>
              <a:t>时</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节点</a:t>
            </a:r>
            <a:r>
              <a:rPr lang="en-US" altLang="zh-CN" b="1" i="1">
                <a:latin typeface="TimesNewRoman,Italic" charset="0"/>
                <a:ea typeface="FangSong_GB2312" panose="02010609030101010101" pitchFamily="49" charset="-122"/>
              </a:rPr>
              <a:t>y </a:t>
            </a:r>
            <a:r>
              <a:rPr lang="zh-CN" altLang="en-US" b="1">
                <a:latin typeface="FangSong_GB2312" panose="02010609030101010101" pitchFamily="49" charset="-122"/>
                <a:ea typeface="FangSong_GB2312" panose="02010609030101010101" pitchFamily="49" charset="-122"/>
              </a:rPr>
              <a:t>和</a:t>
            </a:r>
            <a:r>
              <a:rPr lang="en-US" altLang="zh-CN" b="1" i="1">
                <a:latin typeface="TimesNewRoman,Italic" charset="0"/>
                <a:ea typeface="FangSong_GB2312" panose="02010609030101010101" pitchFamily="49" charset="-122"/>
              </a:rPr>
              <a:t>z </a:t>
            </a:r>
            <a:r>
              <a:rPr lang="zh-CN" altLang="en-US" b="1">
                <a:latin typeface="FangSong_GB2312" panose="02010609030101010101" pitchFamily="49" charset="-122"/>
                <a:ea typeface="FangSong_GB2312" panose="02010609030101010101" pitchFamily="49" charset="-122"/>
              </a:rPr>
              <a:t>的电容分别为</a:t>
            </a:r>
            <a:r>
              <a:rPr lang="en-US" altLang="zh-CN" b="1" i="1">
                <a:latin typeface="TimesNewRoman,Italic" charset="0"/>
                <a:ea typeface="FangSong_GB2312" panose="02010609030101010101" pitchFamily="49" charset="-122"/>
              </a:rPr>
              <a:t>C</a:t>
            </a:r>
            <a:r>
              <a:rPr lang="en-US" altLang="zh-CN" b="1">
                <a:latin typeface="TimesNewRoman" charset="0"/>
                <a:ea typeface="FangSong_GB2312" panose="02010609030101010101" pitchFamily="49" charset="-122"/>
              </a:rPr>
              <a:t>y</a:t>
            </a:r>
            <a:r>
              <a:rPr lang="zh-CN" altLang="en-US" b="1">
                <a:latin typeface="FangSong_GB2312" panose="02010609030101010101" pitchFamily="49" charset="-122"/>
                <a:ea typeface="FangSong_GB2312" panose="02010609030101010101" pitchFamily="49" charset="-122"/>
              </a:rPr>
              <a:t>、</a:t>
            </a:r>
            <a:r>
              <a:rPr lang="en-US" altLang="zh-CN" b="1" i="1">
                <a:latin typeface="TimesNewRoman,Italic" charset="0"/>
                <a:ea typeface="FangSong_GB2312" panose="02010609030101010101" pitchFamily="49" charset="-122"/>
              </a:rPr>
              <a:t>C</a:t>
            </a:r>
            <a:r>
              <a:rPr lang="en-US" altLang="zh-CN" b="1">
                <a:latin typeface="TimesNewRoman" charset="0"/>
                <a:ea typeface="FangSong_GB2312" panose="02010609030101010101" pitchFamily="49" charset="-122"/>
              </a:rPr>
              <a:t>z, </a:t>
            </a:r>
            <a:r>
              <a:rPr lang="zh-CN" altLang="en-US" b="1">
                <a:latin typeface="FangSong_GB2312" panose="02010609030101010101" pitchFamily="49" charset="-122"/>
                <a:ea typeface="FangSong_GB2312" panose="02010609030101010101" pitchFamily="49" charset="-122"/>
              </a:rPr>
              <a:t>都放电</a:t>
            </a:r>
            <a:endParaRPr lang="zh-CN" altLang="en-US" b="1">
              <a:latin typeface="TimesNewRoman" charset="0"/>
              <a:ea typeface="FangSong_GB2312" panose="02010609030101010101" pitchFamily="49" charset="-122"/>
            </a:endParaRPr>
          </a:p>
          <a:p>
            <a:pPr lvl="2">
              <a:lnSpc>
                <a:spcPct val="90000"/>
              </a:lnSpc>
              <a:spcAft>
                <a:spcPct val="20000"/>
              </a:spcAft>
            </a:pPr>
            <a:r>
              <a:rPr lang="zh-CN" altLang="en-US" b="1">
                <a:latin typeface="FangSong_GB2312" panose="02010609030101010101" pitchFamily="49" charset="-122"/>
                <a:ea typeface="FangSong_GB2312" panose="02010609030101010101" pitchFamily="49" charset="-122"/>
              </a:rPr>
              <a:t>当</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1 </a:t>
            </a:r>
            <a:r>
              <a:rPr lang="en-US" altLang="zh-CN" b="1">
                <a:latin typeface="TimesNewRoman" charset="0"/>
                <a:ea typeface="FangSong_GB2312" panose="02010609030101010101" pitchFamily="49" charset="-122"/>
              </a:rPr>
              <a:t>= 0, </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3</a:t>
            </a:r>
            <a:r>
              <a:rPr lang="en-US" altLang="zh-CN" b="1">
                <a:latin typeface="TimesNewRoman" charset="0"/>
                <a:ea typeface="FangSong_GB2312" panose="02010609030101010101" pitchFamily="49" charset="-122"/>
              </a:rPr>
              <a:t>= 1, </a:t>
            </a:r>
            <a:r>
              <a:rPr lang="en-US" altLang="zh-CN" b="1" i="1">
                <a:latin typeface="TimesNewRoman,Italic" charset="0"/>
                <a:ea typeface="FangSong_GB2312" panose="02010609030101010101" pitchFamily="49" charset="-122"/>
              </a:rPr>
              <a:t>x</a:t>
            </a:r>
            <a:r>
              <a:rPr lang="en-US" altLang="zh-CN" b="1" i="1" baseline="-25000">
                <a:latin typeface="TimesNewRoman,Italic" charset="0"/>
                <a:ea typeface="FangSong_GB2312" panose="02010609030101010101" pitchFamily="49" charset="-122"/>
              </a:rPr>
              <a:t> </a:t>
            </a:r>
            <a:r>
              <a:rPr lang="en-US" altLang="zh-CN" b="1" baseline="-25000">
                <a:latin typeface="TimesNewRoman" charset="0"/>
                <a:ea typeface="FangSong_GB2312" panose="02010609030101010101" pitchFamily="49" charset="-122"/>
              </a:rPr>
              <a:t>2</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从</a:t>
            </a:r>
            <a:r>
              <a:rPr lang="en-US" altLang="zh-CN" b="1">
                <a:latin typeface="TimesNewRoman" charset="0"/>
                <a:ea typeface="FangSong_GB2312" panose="02010609030101010101" pitchFamily="49" charset="-122"/>
              </a:rPr>
              <a:t>0 </a:t>
            </a:r>
            <a:r>
              <a:rPr lang="zh-CN" altLang="en-US" b="1">
                <a:latin typeface="FangSong_GB2312" panose="02010609030101010101" pitchFamily="49" charset="-122"/>
                <a:ea typeface="FangSong_GB2312" panose="02010609030101010101" pitchFamily="49" charset="-122"/>
              </a:rPr>
              <a:t>变成</a:t>
            </a:r>
            <a:r>
              <a:rPr lang="en-US" altLang="zh-CN" b="1">
                <a:latin typeface="TimesNewRoman" charset="0"/>
                <a:ea typeface="FangSong_GB2312" panose="02010609030101010101" pitchFamily="49" charset="-122"/>
              </a:rPr>
              <a:t>1 </a:t>
            </a:r>
            <a:r>
              <a:rPr lang="zh-CN" altLang="en-US" b="1">
                <a:latin typeface="FangSong_GB2312" panose="02010609030101010101" pitchFamily="49" charset="-122"/>
                <a:ea typeface="FangSong_GB2312" panose="02010609030101010101" pitchFamily="49" charset="-122"/>
              </a:rPr>
              <a:t>时</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只有</a:t>
            </a:r>
            <a:r>
              <a:rPr lang="en-US" altLang="zh-CN" b="1" i="1">
                <a:latin typeface="TimesNewRoman,Italic" charset="0"/>
                <a:ea typeface="FangSong_GB2312" panose="02010609030101010101" pitchFamily="49" charset="-122"/>
              </a:rPr>
              <a:t>C</a:t>
            </a:r>
            <a:r>
              <a:rPr lang="en-US" altLang="zh-CN" b="1">
                <a:latin typeface="TimesNewRoman" charset="0"/>
                <a:ea typeface="FangSong_GB2312" panose="02010609030101010101" pitchFamily="49" charset="-122"/>
              </a:rPr>
              <a:t>y</a:t>
            </a:r>
            <a:r>
              <a:rPr lang="zh-CN" altLang="en-US" b="1">
                <a:latin typeface="FangSong_GB2312" panose="02010609030101010101" pitchFamily="49" charset="-122"/>
                <a:ea typeface="FangSong_GB2312" panose="02010609030101010101" pitchFamily="49" charset="-122"/>
              </a:rPr>
              <a:t>放电</a:t>
            </a:r>
          </a:p>
          <a:p>
            <a:pPr lvl="2">
              <a:lnSpc>
                <a:spcPct val="90000"/>
              </a:lnSpc>
              <a:spcAft>
                <a:spcPct val="20000"/>
              </a:spcAft>
            </a:pPr>
            <a:r>
              <a:rPr lang="zh-CN" altLang="en-US" b="1">
                <a:latin typeface="FangSong_GB2312" panose="02010609030101010101" pitchFamily="49" charset="-122"/>
                <a:ea typeface="FangSong_GB2312" panose="02010609030101010101" pitchFamily="49" charset="-122"/>
              </a:rPr>
              <a:t>如果</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2</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比</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1</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的开关活性大</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则应像图中一样</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使</a:t>
            </a:r>
            <a:r>
              <a:rPr lang="en-US" altLang="zh-CN" b="1" i="1">
                <a:latin typeface="TimesNewRoman,Italic" charset="0"/>
                <a:ea typeface="FangSong_GB2312" panose="02010609030101010101" pitchFamily="49" charset="-122"/>
              </a:rPr>
              <a:t>x </a:t>
            </a:r>
            <a:r>
              <a:rPr lang="en-US" altLang="zh-CN" b="1" baseline="-25000">
                <a:latin typeface="TimesNewRoman" charset="0"/>
                <a:ea typeface="FangSong_GB2312" panose="02010609030101010101" pitchFamily="49" charset="-122"/>
              </a:rPr>
              <a:t>2</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的</a:t>
            </a:r>
            <a:r>
              <a:rPr lang="en-US" altLang="zh-CN" b="1" i="1">
                <a:latin typeface="TimesNewRoman,Italic" charset="0"/>
                <a:ea typeface="FangSong_GB2312" panose="02010609030101010101" pitchFamily="49" charset="-122"/>
              </a:rPr>
              <a:t>p </a:t>
            </a:r>
            <a:r>
              <a:rPr lang="zh-CN" altLang="en-US" b="1">
                <a:latin typeface="FangSong_GB2312" panose="02010609030101010101" pitchFamily="49" charset="-122"/>
                <a:ea typeface="FangSong_GB2312" panose="02010609030101010101" pitchFamily="49" charset="-122"/>
              </a:rPr>
              <a:t>管更接近输出</a:t>
            </a:r>
            <a:r>
              <a:rPr lang="en-US" altLang="zh-CN" b="1" i="1">
                <a:latin typeface="TimesNewRoman,Italic" charset="0"/>
                <a:ea typeface="FangSong_GB2312" panose="02010609030101010101" pitchFamily="49" charset="-122"/>
              </a:rPr>
              <a:t>y</a:t>
            </a:r>
          </a:p>
        </p:txBody>
      </p:sp>
      <p:pic>
        <p:nvPicPr>
          <p:cNvPr id="21508" name="Picture 4">
            <a:extLst>
              <a:ext uri="{FF2B5EF4-FFF2-40B4-BE49-F238E27FC236}">
                <a16:creationId xmlns:a16="http://schemas.microsoft.com/office/drawing/2014/main" id="{565C8A33-EAC1-4F72-9197-FECDDDDAC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038" y="1676400"/>
            <a:ext cx="2874962"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B8103756-9E2E-4348-AA8B-D5C16D6C72C5}"/>
              </a:ext>
            </a:extLst>
          </p:cNvPr>
          <p:cNvSpPr>
            <a:spLocks noGrp="1" noChangeArrowheads="1"/>
          </p:cNvSpPr>
          <p:nvPr>
            <p:ph type="title"/>
          </p:nvPr>
        </p:nvSpPr>
        <p:spPr/>
        <p:txBody>
          <a:bodyPr/>
          <a:lstStyle/>
          <a:p>
            <a:r>
              <a:rPr lang="zh-CN" altLang="en-US"/>
              <a:t>内容</a:t>
            </a:r>
          </a:p>
        </p:txBody>
      </p:sp>
      <p:sp>
        <p:nvSpPr>
          <p:cNvPr id="55299" name="Rectangle 1027" descr="Rectangle: Click to edit Master text styles&#10;Second level&#10;Third level&#10;Fourth level&#10;Fifth level">
            <a:extLst>
              <a:ext uri="{FF2B5EF4-FFF2-40B4-BE49-F238E27FC236}">
                <a16:creationId xmlns:a16="http://schemas.microsoft.com/office/drawing/2014/main" id="{8F4A50DE-749E-4326-BFF8-1B839A597C4D}"/>
              </a:ext>
            </a:extLst>
          </p:cNvPr>
          <p:cNvSpPr>
            <a:spLocks noGrp="1" noChangeArrowheads="1"/>
          </p:cNvSpPr>
          <p:nvPr>
            <p:ph type="body" idx="1"/>
          </p:nvPr>
        </p:nvSpPr>
        <p:spPr>
          <a:xfrm>
            <a:off x="838200" y="1905000"/>
            <a:ext cx="7772400" cy="4343400"/>
          </a:xfrm>
        </p:spPr>
        <p:txBody>
          <a:bodyPr/>
          <a:lstStyle/>
          <a:p>
            <a:pPr>
              <a:lnSpc>
                <a:spcPct val="90000"/>
              </a:lnSpc>
            </a:pPr>
            <a:r>
              <a:rPr lang="en-US" altLang="zh-CN" b="1">
                <a:latin typeface="TimesNewRoman" charset="0"/>
              </a:rPr>
              <a:t>CMOS</a:t>
            </a:r>
            <a:r>
              <a:rPr lang="zh-CN" altLang="en-US" b="1">
                <a:latin typeface="宋体" panose="02010600030101010101" pitchFamily="2" charset="-122"/>
              </a:rPr>
              <a:t>电路的功耗来源</a:t>
            </a:r>
          </a:p>
          <a:p>
            <a:pPr>
              <a:lnSpc>
                <a:spcPct val="90000"/>
              </a:lnSpc>
            </a:pPr>
            <a:r>
              <a:rPr lang="zh-CN" altLang="en-US" b="1">
                <a:latin typeface="宋体" panose="02010600030101010101" pitchFamily="2" charset="-122"/>
              </a:rPr>
              <a:t>影响功耗的因素</a:t>
            </a:r>
          </a:p>
          <a:p>
            <a:pPr>
              <a:lnSpc>
                <a:spcPct val="90000"/>
              </a:lnSpc>
            </a:pPr>
            <a:r>
              <a:rPr lang="zh-CN" altLang="en-US" b="1">
                <a:latin typeface="宋体" panose="02010600030101010101" pitchFamily="2" charset="-122"/>
              </a:rPr>
              <a:t>低功耗设计方法</a:t>
            </a:r>
          </a:p>
          <a:p>
            <a:pPr lvl="1">
              <a:lnSpc>
                <a:spcPct val="90000"/>
              </a:lnSpc>
            </a:pPr>
            <a:r>
              <a:rPr lang="zh-CN" altLang="en-US" b="1">
                <a:latin typeface="宋体" panose="02010600030101010101" pitchFamily="2" charset="-122"/>
              </a:rPr>
              <a:t>工艺级的优化技术</a:t>
            </a:r>
          </a:p>
          <a:p>
            <a:pPr lvl="1">
              <a:lnSpc>
                <a:spcPct val="90000"/>
              </a:lnSpc>
            </a:pPr>
            <a:r>
              <a:rPr lang="zh-CN" altLang="en-US" b="1">
                <a:latin typeface="宋体" panose="02010600030101010101" pitchFamily="2" charset="-122"/>
              </a:rPr>
              <a:t>版图和晶体管级的优化技术</a:t>
            </a:r>
          </a:p>
          <a:p>
            <a:pPr lvl="1">
              <a:lnSpc>
                <a:spcPct val="90000"/>
              </a:lnSpc>
            </a:pPr>
            <a:r>
              <a:rPr lang="en-US" altLang="zh-CN" b="1">
                <a:latin typeface="TimesNewRoman" charset="0"/>
              </a:rPr>
              <a:t>RTL</a:t>
            </a:r>
            <a:r>
              <a:rPr lang="zh-CN" altLang="en-US" b="1">
                <a:latin typeface="宋体" panose="02010600030101010101" pitchFamily="2" charset="-122"/>
              </a:rPr>
              <a:t>级和逻辑级的优化技术</a:t>
            </a:r>
          </a:p>
          <a:p>
            <a:pPr lvl="1">
              <a:lnSpc>
                <a:spcPct val="90000"/>
              </a:lnSpc>
            </a:pPr>
            <a:r>
              <a:rPr lang="zh-CN" altLang="en-US" b="1">
                <a:latin typeface="宋体" panose="02010600030101010101" pitchFamily="2" charset="-122"/>
              </a:rPr>
              <a:t>系统级的优化技术</a:t>
            </a:r>
          </a:p>
          <a:p>
            <a:pPr>
              <a:lnSpc>
                <a:spcPct val="90000"/>
              </a:lnSpc>
            </a:pPr>
            <a:r>
              <a:rPr lang="zh-CN" altLang="en-US" b="1">
                <a:latin typeface="宋体" panose="02010600030101010101" pitchFamily="2" charset="-122"/>
              </a:rPr>
              <a:t>采用</a:t>
            </a:r>
            <a:r>
              <a:rPr lang="en-US" altLang="zh-CN" b="1">
                <a:latin typeface="TimesNewRoman" charset="0"/>
              </a:rPr>
              <a:t>HDL</a:t>
            </a:r>
            <a:r>
              <a:rPr lang="zh-CN" altLang="en-US" b="1">
                <a:latin typeface="宋体" panose="02010600030101010101" pitchFamily="2" charset="-122"/>
              </a:rPr>
              <a:t>的低功耗设计流程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2C0B8CD-FCB2-4FCB-AB35-C9F9155ACDC1}"/>
              </a:ext>
            </a:extLst>
          </p:cNvPr>
          <p:cNvSpPr>
            <a:spLocks noGrp="1" noChangeArrowheads="1"/>
          </p:cNvSpPr>
          <p:nvPr>
            <p:ph type="title"/>
          </p:nvPr>
        </p:nvSpPr>
        <p:spPr/>
        <p:txBody>
          <a:bodyPr/>
          <a:lstStyle/>
          <a:p>
            <a:r>
              <a:rPr lang="zh-CN" altLang="en-US">
                <a:latin typeface="宋体" panose="02010600030101010101" pitchFamily="2" charset="-122"/>
              </a:rPr>
              <a:t>版图和晶体管级的优化技术 </a:t>
            </a:r>
          </a:p>
        </p:txBody>
      </p:sp>
      <p:sp>
        <p:nvSpPr>
          <p:cNvPr id="22531" name="Rectangle 3" descr="Rectangle: Click to edit Master text styles&#10;Second level&#10;Third level&#10;Fourth level&#10;Fifth level">
            <a:extLst>
              <a:ext uri="{FF2B5EF4-FFF2-40B4-BE49-F238E27FC236}">
                <a16:creationId xmlns:a16="http://schemas.microsoft.com/office/drawing/2014/main" id="{FF2E2471-F56C-4410-B8BB-DE61CFAF1D65}"/>
              </a:ext>
            </a:extLst>
          </p:cNvPr>
          <p:cNvSpPr>
            <a:spLocks noGrp="1" noChangeArrowheads="1"/>
          </p:cNvSpPr>
          <p:nvPr>
            <p:ph type="body" idx="1"/>
          </p:nvPr>
        </p:nvSpPr>
        <p:spPr/>
        <p:txBody>
          <a:bodyPr/>
          <a:lstStyle/>
          <a:p>
            <a:r>
              <a:rPr lang="zh-CN" altLang="en-US" b="1">
                <a:latin typeface="FangSong_GB2312" panose="02010609030101010101" pitchFamily="49" charset="-122"/>
                <a:ea typeface="FangSong_GB2312" panose="02010609030101010101" pitchFamily="49" charset="-122"/>
              </a:rPr>
              <a:t>电路结构的选择 </a:t>
            </a:r>
          </a:p>
          <a:p>
            <a:pPr lvl="1"/>
            <a:r>
              <a:rPr lang="zh-CN" altLang="en-US" b="1">
                <a:latin typeface="FangSong_GB2312" panose="02010609030101010101" pitchFamily="49" charset="-122"/>
                <a:ea typeface="FangSong_GB2312" panose="02010609030101010101" pitchFamily="49" charset="-122"/>
              </a:rPr>
              <a:t>选用节省器件数目的逻辑电路形式</a:t>
            </a:r>
            <a:r>
              <a:rPr lang="zh-CN" altLang="en-US" b="1">
                <a:latin typeface="TimesNewRoman" charset="0"/>
                <a:ea typeface="FangSong_GB2312" panose="02010609030101010101" pitchFamily="49" charset="-122"/>
              </a:rPr>
              <a:t>：</a:t>
            </a:r>
          </a:p>
          <a:p>
            <a:pPr lvl="2"/>
            <a:r>
              <a:rPr lang="zh-CN" altLang="en-US" b="1">
                <a:latin typeface="FangSong_GB2312" panose="02010609030101010101" pitchFamily="49" charset="-122"/>
                <a:ea typeface="FangSong_GB2312" panose="02010609030101010101" pitchFamily="49" charset="-122"/>
              </a:rPr>
              <a:t>可减少电容</a:t>
            </a:r>
            <a:endParaRPr lang="zh-CN" altLang="en-US" b="1">
              <a:latin typeface="TimesNewRoman" charset="0"/>
              <a:ea typeface="FangSong_GB2312" panose="02010609030101010101" pitchFamily="49" charset="-122"/>
            </a:endParaRPr>
          </a:p>
          <a:p>
            <a:pPr lvl="2"/>
            <a:r>
              <a:rPr lang="zh-CN" altLang="en-US" b="1">
                <a:latin typeface="FangSong_GB2312" panose="02010609030101010101" pitchFamily="49" charset="-122"/>
                <a:ea typeface="FangSong_GB2312" panose="02010609030101010101" pitchFamily="49" charset="-122"/>
              </a:rPr>
              <a:t>传输门逻辑的形式比较特殊</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可减少器件</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尤其是</a:t>
            </a:r>
            <a:r>
              <a:rPr lang="en-US" altLang="zh-CN" b="1">
                <a:latin typeface="TimesNewRoman" charset="0"/>
                <a:ea typeface="FangSong_GB2312" panose="02010609030101010101" pitchFamily="49" charset="-122"/>
              </a:rPr>
              <a:t>PMOS </a:t>
            </a:r>
            <a:r>
              <a:rPr lang="zh-CN" altLang="en-US" b="1">
                <a:latin typeface="FangSong_GB2312" panose="02010609030101010101" pitchFamily="49" charset="-122"/>
                <a:ea typeface="FangSong_GB2312" panose="02010609030101010101" pitchFamily="49" charset="-122"/>
              </a:rPr>
              <a:t>管的数目</a:t>
            </a:r>
          </a:p>
          <a:p>
            <a:pPr lvl="1"/>
            <a:r>
              <a:rPr lang="zh-CN" altLang="en-US" b="1">
                <a:latin typeface="FangSong_GB2312" panose="02010609030101010101" pitchFamily="49" charset="-122"/>
                <a:ea typeface="FangSong_GB2312" panose="02010609030101010101" pitchFamily="49" charset="-122"/>
              </a:rPr>
              <a:t>一个降低功耗的路径</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即用互补传输门逻辑</a:t>
            </a:r>
            <a:r>
              <a:rPr lang="en-US" altLang="zh-CN" b="1">
                <a:latin typeface="TimesNewRoman" charset="0"/>
                <a:ea typeface="FangSong_GB2312" panose="02010609030101010101" pitchFamily="49" charset="-122"/>
              </a:rPr>
              <a:t>(CPL ) </a:t>
            </a:r>
            <a:r>
              <a:rPr lang="zh-CN" altLang="en-US" b="1">
                <a:latin typeface="FangSong_GB2312" panose="02010609030101010101" pitchFamily="49" charset="-122"/>
                <a:ea typeface="FangSong_GB2312" panose="02010609030101010101" pitchFamily="49" charset="-122"/>
              </a:rPr>
              <a:t>替代静态</a:t>
            </a:r>
            <a:r>
              <a:rPr lang="en-US" altLang="zh-CN" b="1">
                <a:latin typeface="TimesNewRoman" charset="0"/>
                <a:ea typeface="FangSong_GB2312" panose="02010609030101010101" pitchFamily="49" charset="-122"/>
              </a:rPr>
              <a:t>CMOS </a:t>
            </a:r>
            <a:r>
              <a:rPr lang="zh-CN" altLang="en-US" b="1">
                <a:latin typeface="FangSong_GB2312" panose="02010609030101010101" pitchFamily="49" charset="-122"/>
                <a:ea typeface="FangSong_GB2312" panose="02010609030101010101" pitchFamily="49" charset="-122"/>
              </a:rPr>
              <a:t>器件</a:t>
            </a:r>
          </a:p>
          <a:p>
            <a:pPr lvl="2"/>
            <a:r>
              <a:rPr lang="zh-CN" altLang="en-US" b="1">
                <a:latin typeface="FangSong_GB2312" panose="02010609030101010101" pitchFamily="49" charset="-122"/>
                <a:ea typeface="FangSong_GB2312" panose="02010609030101010101" pitchFamily="49" charset="-122"/>
              </a:rPr>
              <a:t>例如同样实现一个全加器</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静态</a:t>
            </a:r>
            <a:r>
              <a:rPr lang="en-US" altLang="zh-CN" b="1">
                <a:latin typeface="TimesNewRoman" charset="0"/>
                <a:ea typeface="FangSong_GB2312" panose="02010609030101010101" pitchFamily="49" charset="-122"/>
              </a:rPr>
              <a:t>CMOS </a:t>
            </a:r>
            <a:r>
              <a:rPr lang="zh-CN" altLang="en-US" b="1">
                <a:latin typeface="FangSong_GB2312" panose="02010609030101010101" pitchFamily="49" charset="-122"/>
                <a:ea typeface="FangSong_GB2312" panose="02010609030101010101" pitchFamily="49" charset="-122"/>
              </a:rPr>
              <a:t>需用</a:t>
            </a:r>
            <a:r>
              <a:rPr lang="en-US" altLang="zh-CN" b="1">
                <a:latin typeface="TimesNewRoman" charset="0"/>
                <a:ea typeface="FangSong_GB2312" panose="02010609030101010101" pitchFamily="49" charset="-122"/>
              </a:rPr>
              <a:t>40 </a:t>
            </a:r>
            <a:r>
              <a:rPr lang="zh-CN" altLang="en-US" b="1">
                <a:latin typeface="FangSong_GB2312" panose="02010609030101010101" pitchFamily="49" charset="-122"/>
                <a:ea typeface="FangSong_GB2312" panose="02010609030101010101" pitchFamily="49" charset="-122"/>
              </a:rPr>
              <a:t>个</a:t>
            </a:r>
            <a:r>
              <a:rPr lang="en-US" altLang="zh-CN" b="1">
                <a:latin typeface="TimesNewRoman" charset="0"/>
                <a:ea typeface="FangSong_GB2312" panose="02010609030101010101" pitchFamily="49" charset="-122"/>
              </a:rPr>
              <a:t>MOS </a:t>
            </a:r>
            <a:r>
              <a:rPr lang="zh-CN" altLang="en-US" b="1">
                <a:latin typeface="FangSong_GB2312" panose="02010609030101010101" pitchFamily="49" charset="-122"/>
                <a:ea typeface="FangSong_GB2312" panose="02010609030101010101" pitchFamily="49" charset="-122"/>
              </a:rPr>
              <a:t>管</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而互补传输门逻辑</a:t>
            </a:r>
            <a:r>
              <a:rPr lang="en-US" altLang="zh-CN" b="1">
                <a:latin typeface="TimesNewRoman" charset="0"/>
                <a:ea typeface="FangSong_GB2312" panose="02010609030101010101" pitchFamily="49" charset="-122"/>
              </a:rPr>
              <a:t>(CPL ) </a:t>
            </a:r>
            <a:r>
              <a:rPr lang="zh-CN" altLang="en-US" b="1">
                <a:latin typeface="FangSong_GB2312" panose="02010609030101010101" pitchFamily="49" charset="-122"/>
                <a:ea typeface="FangSong_GB2312" panose="02010609030101010101" pitchFamily="49" charset="-122"/>
              </a:rPr>
              <a:t>只用</a:t>
            </a:r>
            <a:r>
              <a:rPr lang="en-US" altLang="zh-CN" b="1">
                <a:latin typeface="TimesNewRoman" charset="0"/>
                <a:ea typeface="FangSong_GB2312" panose="02010609030101010101" pitchFamily="49" charset="-122"/>
              </a:rPr>
              <a:t>28</a:t>
            </a:r>
            <a:r>
              <a:rPr lang="zh-CN" altLang="en-US" b="1">
                <a:latin typeface="FangSong_GB2312" panose="02010609030101010101" pitchFamily="49" charset="-122"/>
                <a:ea typeface="FangSong_GB2312" panose="02010609030101010101" pitchFamily="49" charset="-122"/>
              </a:rPr>
              <a:t>个</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A93E21C1-1F22-41DB-9255-C3F6698B8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0"/>
            <a:ext cx="9144000" cy="673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8DFE511-D8F0-4B16-9E80-8755D590DA6B}"/>
              </a:ext>
            </a:extLst>
          </p:cNvPr>
          <p:cNvSpPr>
            <a:spLocks noGrp="1" noChangeArrowheads="1"/>
          </p:cNvSpPr>
          <p:nvPr>
            <p:ph type="title"/>
          </p:nvPr>
        </p:nvSpPr>
        <p:spPr/>
        <p:txBody>
          <a:bodyPr/>
          <a:lstStyle/>
          <a:p>
            <a:r>
              <a:rPr lang="en-US" altLang="zh-CN">
                <a:latin typeface="TimesNewRoman" charset="0"/>
              </a:rPr>
              <a:t>RTL</a:t>
            </a:r>
            <a:r>
              <a:rPr lang="zh-CN" altLang="en-US">
                <a:latin typeface="宋体" panose="02010600030101010101" pitchFamily="2" charset="-122"/>
              </a:rPr>
              <a:t>级和逻辑级的优化技术 </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38BAD25E-BA40-49FA-8A1C-FA0236A9D453}"/>
              </a:ext>
            </a:extLst>
          </p:cNvPr>
          <p:cNvSpPr>
            <a:spLocks noGrp="1" noChangeArrowheads="1"/>
          </p:cNvSpPr>
          <p:nvPr>
            <p:ph type="body" idx="1"/>
          </p:nvPr>
        </p:nvSpPr>
        <p:spPr>
          <a:xfrm>
            <a:off x="838200" y="1600200"/>
            <a:ext cx="7772400" cy="4953000"/>
          </a:xfrm>
        </p:spPr>
        <p:txBody>
          <a:bodyPr/>
          <a:lstStyle/>
          <a:p>
            <a:r>
              <a:rPr lang="zh-CN" altLang="en-US" sz="2800" b="1">
                <a:latin typeface="Times New Roman" panose="02020603050405020304" pitchFamily="18" charset="0"/>
                <a:ea typeface="FangSong_GB2312" panose="02010609030101010101" pitchFamily="49" charset="-122"/>
              </a:rPr>
              <a:t>在</a:t>
            </a:r>
            <a:r>
              <a:rPr lang="en-US" altLang="zh-CN" sz="2800" b="1">
                <a:latin typeface="Times New Roman" panose="02020603050405020304" pitchFamily="18" charset="0"/>
                <a:ea typeface="FangSong_GB2312" panose="02010609030101010101" pitchFamily="49" charset="-122"/>
              </a:rPr>
              <a:t>RTL</a:t>
            </a:r>
            <a:r>
              <a:rPr lang="zh-CN" altLang="en-US" sz="2800" b="1">
                <a:latin typeface="Times New Roman" panose="02020603050405020304" pitchFamily="18" charset="0"/>
                <a:ea typeface="FangSong_GB2312" panose="02010609030101010101" pitchFamily="49" charset="-122"/>
              </a:rPr>
              <a:t>级和逻辑门级电路设计和综合阶段，可采用</a:t>
            </a:r>
            <a:r>
              <a:rPr lang="zh-CN" altLang="en-US" sz="2800" b="1">
                <a:latin typeface="FangSong_GB2312" panose="02010609030101010101" pitchFamily="49" charset="-122"/>
                <a:ea typeface="FangSong_GB2312" panose="02010609030101010101" pitchFamily="49" charset="-122"/>
              </a:rPr>
              <a:t>的功耗优化技术主要包括</a:t>
            </a:r>
            <a:r>
              <a:rPr lang="en-US" altLang="zh-CN" sz="2800" b="1">
                <a:latin typeface="TimesNewRoman" charset="0"/>
                <a:ea typeface="FangSong_GB2312" panose="02010609030101010101" pitchFamily="49" charset="-122"/>
              </a:rPr>
              <a:t>:</a:t>
            </a:r>
          </a:p>
          <a:p>
            <a:pPr lvl="1"/>
            <a:r>
              <a:rPr lang="zh-CN" altLang="en-US" sz="2400" b="1">
                <a:latin typeface="FangSong_GB2312" panose="02010609030101010101" pitchFamily="49" charset="-122"/>
                <a:ea typeface="FangSong_GB2312" panose="02010609030101010101" pitchFamily="49" charset="-122"/>
              </a:rPr>
              <a:t>预计算技术</a:t>
            </a:r>
          </a:p>
          <a:p>
            <a:pPr lvl="1"/>
            <a:r>
              <a:rPr lang="zh-CN" altLang="en-US" sz="2400" b="1">
                <a:latin typeface="FangSong_GB2312" panose="02010609030101010101" pitchFamily="49" charset="-122"/>
                <a:ea typeface="FangSong_GB2312" panose="02010609030101010101" pitchFamily="49" charset="-122"/>
              </a:rPr>
              <a:t>重定时技术</a:t>
            </a:r>
          </a:p>
          <a:p>
            <a:pPr lvl="1"/>
            <a:r>
              <a:rPr lang="zh-CN" altLang="en-US" sz="2400" b="1">
                <a:latin typeface="FangSong_GB2312" panose="02010609030101010101" pitchFamily="49" charset="-122"/>
                <a:ea typeface="FangSong_GB2312" panose="02010609030101010101" pitchFamily="49" charset="-122"/>
              </a:rPr>
              <a:t>时钟受控技术</a:t>
            </a:r>
          </a:p>
          <a:p>
            <a:pPr lvl="1"/>
            <a:r>
              <a:rPr lang="zh-CN" altLang="en-US" sz="2400" b="1">
                <a:latin typeface="FangSong_GB2312" panose="02010609030101010101" pitchFamily="49" charset="-122"/>
                <a:ea typeface="FangSong_GB2312" panose="02010609030101010101" pitchFamily="49" charset="-122"/>
              </a:rPr>
              <a:t>路径平衡技术</a:t>
            </a:r>
          </a:p>
          <a:p>
            <a:pPr lvl="1"/>
            <a:r>
              <a:rPr lang="zh-CN" altLang="en-US" sz="2400" b="1">
                <a:latin typeface="FangSong_GB2312" panose="02010609030101010101" pitchFamily="49" charset="-122"/>
                <a:ea typeface="FangSong_GB2312" panose="02010609030101010101" pitchFamily="49" charset="-122"/>
              </a:rPr>
              <a:t>工艺映射技术</a:t>
            </a:r>
          </a:p>
          <a:p>
            <a:pPr lvl="1"/>
            <a:r>
              <a:rPr lang="zh-CN" altLang="en-US" sz="2400" b="1">
                <a:latin typeface="FangSong_GB2312" panose="02010609030101010101" pitchFamily="49" charset="-122"/>
                <a:ea typeface="FangSong_GB2312" panose="02010609030101010101" pitchFamily="49" charset="-122"/>
              </a:rPr>
              <a:t>逻辑分解技术</a:t>
            </a:r>
          </a:p>
          <a:p>
            <a:pPr lvl="1"/>
            <a:r>
              <a:rPr lang="zh-CN" altLang="en-US" sz="2400" b="1">
                <a:latin typeface="FangSong_GB2312" panose="02010609030101010101" pitchFamily="49" charset="-122"/>
                <a:ea typeface="FangSong_GB2312" panose="02010609030101010101" pitchFamily="49" charset="-122"/>
              </a:rPr>
              <a:t>状态分配技术</a:t>
            </a:r>
          </a:p>
          <a:p>
            <a:pPr lvl="1"/>
            <a:r>
              <a:rPr lang="zh-CN" altLang="en-US" sz="2400" b="1">
                <a:latin typeface="FangSong_GB2312" panose="02010609030101010101" pitchFamily="49" charset="-122"/>
                <a:ea typeface="FangSong_GB2312" panose="02010609030101010101" pitchFamily="49" charset="-122"/>
              </a:rPr>
              <a:t>多级网络优化技术</a:t>
            </a:r>
          </a:p>
          <a:p>
            <a:pPr lvl="1"/>
            <a:r>
              <a:rPr lang="zh-CN" altLang="en-US" sz="2400" b="1">
                <a:latin typeface="FangSong_GB2312" panose="02010609030101010101" pitchFamily="49" charset="-122"/>
                <a:ea typeface="FangSong_GB2312" panose="02010609030101010101" pitchFamily="49" charset="-122"/>
              </a:rPr>
              <a:t>公共表达式提取技术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807263E-3B2B-4557-8AFC-FF41C95DD70A}"/>
              </a:ext>
            </a:extLst>
          </p:cNvPr>
          <p:cNvSpPr>
            <a:spLocks noGrp="1" noChangeArrowheads="1"/>
          </p:cNvSpPr>
          <p:nvPr>
            <p:ph type="title"/>
          </p:nvPr>
        </p:nvSpPr>
        <p:spPr/>
        <p:txBody>
          <a:bodyPr/>
          <a:lstStyle/>
          <a:p>
            <a:r>
              <a:rPr lang="zh-CN" altLang="en-US">
                <a:latin typeface="宋体" panose="02010600030101010101" pitchFamily="2" charset="-122"/>
              </a:rPr>
              <a:t>门控时钟技术 </a:t>
            </a:r>
          </a:p>
        </p:txBody>
      </p:sp>
      <p:sp>
        <p:nvSpPr>
          <p:cNvPr id="25603" name="Rectangle 3" descr="Rectangle: Click to edit Master text styles&#10;Second level&#10;Third level&#10;Fourth level&#10;Fifth level">
            <a:extLst>
              <a:ext uri="{FF2B5EF4-FFF2-40B4-BE49-F238E27FC236}">
                <a16:creationId xmlns:a16="http://schemas.microsoft.com/office/drawing/2014/main" id="{235B9F3A-96F5-4AFF-AA92-7F6CAB8E3C35}"/>
              </a:ext>
            </a:extLst>
          </p:cNvPr>
          <p:cNvSpPr>
            <a:spLocks noGrp="1" noChangeArrowheads="1"/>
          </p:cNvSpPr>
          <p:nvPr>
            <p:ph type="body" idx="1"/>
          </p:nvPr>
        </p:nvSpPr>
        <p:spPr>
          <a:xfrm>
            <a:off x="838200" y="1752600"/>
            <a:ext cx="7772400" cy="4648200"/>
          </a:xfrm>
        </p:spPr>
        <p:txBody>
          <a:bodyPr/>
          <a:lstStyle/>
          <a:p>
            <a:r>
              <a:rPr lang="zh-CN" altLang="en-US" sz="2800" b="1">
                <a:latin typeface="FangSong_GB2312" panose="02010609030101010101" pitchFamily="49" charset="-122"/>
                <a:ea typeface="FangSong_GB2312" panose="02010609030101010101" pitchFamily="49" charset="-122"/>
              </a:rPr>
              <a:t>同步设计中</a:t>
            </a:r>
            <a:r>
              <a:rPr lang="en-US" altLang="zh-CN" sz="2800" b="1">
                <a:latin typeface="TimesNewRoman" charset="0"/>
                <a:ea typeface="FangSong_GB2312" panose="02010609030101010101" pitchFamily="49" charset="-122"/>
              </a:rPr>
              <a:t>, </a:t>
            </a:r>
            <a:r>
              <a:rPr lang="zh-CN" altLang="en-US" sz="2800" b="1">
                <a:latin typeface="FangSong_GB2312" panose="02010609030101010101" pitchFamily="49" charset="-122"/>
                <a:ea typeface="FangSong_GB2312" panose="02010609030101010101" pitchFamily="49" charset="-122"/>
              </a:rPr>
              <a:t>很大一部分功耗来自时钟。</a:t>
            </a:r>
          </a:p>
          <a:p>
            <a:pPr lvl="1"/>
            <a:r>
              <a:rPr lang="zh-CN" altLang="en-US" sz="2400" b="1">
                <a:latin typeface="FangSong_GB2312" panose="02010609030101010101" pitchFamily="49" charset="-122"/>
                <a:ea typeface="FangSong_GB2312" panose="02010609030101010101" pitchFamily="49" charset="-122"/>
              </a:rPr>
              <a:t>时钟是唯一在所有时间都充放电的信号</a:t>
            </a:r>
          </a:p>
          <a:p>
            <a:pPr lvl="1"/>
            <a:r>
              <a:rPr lang="zh-CN" altLang="en-US" sz="2400" b="1">
                <a:latin typeface="FangSong_GB2312" panose="02010609030101010101" pitchFamily="49" charset="-122"/>
                <a:ea typeface="FangSong_GB2312" panose="02010609030101010101" pitchFamily="49" charset="-122"/>
              </a:rPr>
              <a:t>时钟信号通常要驱动大的时钟树</a:t>
            </a:r>
          </a:p>
          <a:p>
            <a:pPr lvl="1"/>
            <a:r>
              <a:rPr lang="zh-CN" altLang="en-US" sz="2400" b="1">
                <a:latin typeface="FangSong_GB2312" panose="02010609030101010101" pitchFamily="49" charset="-122"/>
                <a:ea typeface="FangSong_GB2312" panose="02010609030101010101" pitchFamily="49" charset="-122"/>
              </a:rPr>
              <a:t>而且</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很多情况下会引起不必要的门的翻转</a:t>
            </a:r>
          </a:p>
          <a:p>
            <a:r>
              <a:rPr lang="zh-CN" altLang="en-US" sz="2800" b="1">
                <a:latin typeface="FangSong_GB2312" panose="02010609030101010101" pitchFamily="49" charset="-122"/>
                <a:ea typeface="FangSong_GB2312" panose="02010609030101010101" pitchFamily="49" charset="-122"/>
              </a:rPr>
              <a:t>门控时钟</a:t>
            </a:r>
            <a:r>
              <a:rPr lang="en-US" altLang="zh-CN" sz="2800" b="1">
                <a:latin typeface="TimesNewRoman" charset="0"/>
                <a:ea typeface="FangSong_GB2312" panose="02010609030101010101" pitchFamily="49" charset="-122"/>
              </a:rPr>
              <a:t>(gated clock)</a:t>
            </a:r>
            <a:r>
              <a:rPr lang="zh-CN" altLang="en-US" sz="2800" b="1">
                <a:latin typeface="FangSong_GB2312" panose="02010609030101010101" pitchFamily="49" charset="-122"/>
                <a:ea typeface="FangSong_GB2312" panose="02010609030101010101" pitchFamily="49" charset="-122"/>
              </a:rPr>
              <a:t>技术</a:t>
            </a:r>
            <a:r>
              <a:rPr lang="zh-CN" altLang="en-US" sz="2800" b="1">
                <a:latin typeface="TimesNewRoman" charset="0"/>
                <a:ea typeface="FangSong_GB2312" panose="02010609030101010101" pitchFamily="49" charset="-122"/>
              </a:rPr>
              <a:t>：</a:t>
            </a:r>
          </a:p>
          <a:p>
            <a:pPr lvl="1"/>
            <a:r>
              <a:rPr lang="zh-CN" altLang="en-US" sz="2400" b="1">
                <a:latin typeface="FangSong_GB2312" panose="02010609030101010101" pitchFamily="49" charset="-122"/>
                <a:ea typeface="FangSong_GB2312" panose="02010609030101010101" pitchFamily="49" charset="-122"/>
              </a:rPr>
              <a:t>将电路无计算任务的部分的时钟停下</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减少无用功耗</a:t>
            </a:r>
            <a:r>
              <a:rPr lang="zh-CN" altLang="en-US">
                <a:latin typeface="FangSong_GB2312" panose="02010609030101010101" pitchFamily="49" charset="-122"/>
                <a:ea typeface="FangSong_GB2312" panose="02010609030101010101" pitchFamily="49"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3D7783A-43A1-43F1-A0E9-D6DB186AC5DE}"/>
              </a:ext>
            </a:extLst>
          </p:cNvPr>
          <p:cNvSpPr>
            <a:spLocks noGrp="1" noChangeArrowheads="1"/>
          </p:cNvSpPr>
          <p:nvPr>
            <p:ph type="title"/>
          </p:nvPr>
        </p:nvSpPr>
        <p:spPr>
          <a:xfrm>
            <a:off x="609600" y="304800"/>
            <a:ext cx="7772400" cy="685800"/>
          </a:xfrm>
        </p:spPr>
        <p:txBody>
          <a:bodyPr/>
          <a:lstStyle/>
          <a:p>
            <a:r>
              <a:rPr lang="zh-CN" altLang="en-US">
                <a:latin typeface="宋体" panose="02010600030101010101" pitchFamily="2" charset="-122"/>
              </a:rPr>
              <a:t>门控时钟技术</a:t>
            </a:r>
          </a:p>
        </p:txBody>
      </p:sp>
      <p:sp>
        <p:nvSpPr>
          <p:cNvPr id="26627" name="Rectangle 3" descr="Rectangle: Click to edit Master text styles&#10;Second level&#10;Third level&#10;Fourth level&#10;Fifth level">
            <a:extLst>
              <a:ext uri="{FF2B5EF4-FFF2-40B4-BE49-F238E27FC236}">
                <a16:creationId xmlns:a16="http://schemas.microsoft.com/office/drawing/2014/main" id="{B9F53C0D-2EC9-434F-A8FC-5183A7E93FCC}"/>
              </a:ext>
            </a:extLst>
          </p:cNvPr>
          <p:cNvSpPr>
            <a:spLocks noGrp="1" noChangeArrowheads="1"/>
          </p:cNvSpPr>
          <p:nvPr>
            <p:ph type="body" idx="1"/>
          </p:nvPr>
        </p:nvSpPr>
        <p:spPr>
          <a:xfrm>
            <a:off x="838200" y="4419600"/>
            <a:ext cx="7772400" cy="2362200"/>
          </a:xfrm>
        </p:spPr>
        <p:txBody>
          <a:bodyPr/>
          <a:lstStyle/>
          <a:p>
            <a:pPr>
              <a:lnSpc>
                <a:spcPct val="90000"/>
              </a:lnSpc>
            </a:pPr>
            <a:r>
              <a:rPr lang="zh-CN" altLang="en-US" sz="2000" b="1">
                <a:latin typeface="FangSong_GB2312" panose="02010609030101010101" pitchFamily="49" charset="-122"/>
                <a:ea typeface="FangSong_GB2312" panose="02010609030101010101" pitchFamily="49" charset="-122"/>
              </a:rPr>
              <a:t>门控时钟方法：</a:t>
            </a:r>
          </a:p>
          <a:p>
            <a:pPr lvl="1">
              <a:lnSpc>
                <a:spcPct val="90000"/>
              </a:lnSpc>
            </a:pPr>
            <a:r>
              <a:rPr lang="zh-CN" altLang="en-US" sz="2000" b="1">
                <a:latin typeface="FangSong_GB2312" panose="02010609030101010101" pitchFamily="49" charset="-122"/>
                <a:ea typeface="FangSong_GB2312" panose="02010609030101010101" pitchFamily="49" charset="-122"/>
              </a:rPr>
              <a:t>根据现态和输入，模块</a:t>
            </a:r>
            <a:r>
              <a:rPr lang="en-US" altLang="zh-CN" sz="2000" b="1" i="1">
                <a:latin typeface="TimesNewRoman,Italic" charset="0"/>
                <a:ea typeface="FangSong_GB2312" panose="02010609030101010101" pitchFamily="49" charset="-122"/>
              </a:rPr>
              <a:t>F </a:t>
            </a:r>
            <a:r>
              <a:rPr lang="zh-CN" altLang="en-US" sz="2000" b="1">
                <a:latin typeface="FangSong_GB2312" panose="02010609030101010101" pitchFamily="49" charset="-122"/>
                <a:ea typeface="FangSong_GB2312" panose="02010609030101010101" pitchFamily="49" charset="-122"/>
              </a:rPr>
              <a:t>判定电路下一周期是否是空闲周期</a:t>
            </a:r>
            <a:endParaRPr lang="zh-CN" altLang="en-US" sz="2000" b="1">
              <a:latin typeface="TimesNewRoman" charset="0"/>
              <a:ea typeface="FangSong_GB2312" panose="02010609030101010101" pitchFamily="49" charset="-122"/>
            </a:endParaRPr>
          </a:p>
          <a:p>
            <a:pPr lvl="1">
              <a:lnSpc>
                <a:spcPct val="90000"/>
              </a:lnSpc>
            </a:pPr>
            <a:r>
              <a:rPr lang="zh-CN" altLang="en-US" sz="2000" b="1">
                <a:latin typeface="FangSong_GB2312" panose="02010609030101010101" pitchFamily="49" charset="-122"/>
                <a:ea typeface="FangSong_GB2312" panose="02010609030101010101" pitchFamily="49" charset="-122"/>
              </a:rPr>
              <a:t>如果是</a:t>
            </a:r>
            <a:r>
              <a:rPr lang="en-US" altLang="zh-CN" sz="2000" b="1">
                <a:latin typeface="TimesNewRoman" charset="0"/>
                <a:ea typeface="FangSong_GB2312" panose="02010609030101010101" pitchFamily="49" charset="-122"/>
              </a:rPr>
              <a:t>, </a:t>
            </a:r>
            <a:r>
              <a:rPr lang="zh-CN" altLang="en-US" sz="2000" b="1">
                <a:latin typeface="FangSong_GB2312" panose="02010609030101010101" pitchFamily="49" charset="-122"/>
                <a:ea typeface="FangSong_GB2312" panose="02010609030101010101" pitchFamily="49" charset="-122"/>
              </a:rPr>
              <a:t>则停掉寄存器</a:t>
            </a:r>
            <a:r>
              <a:rPr lang="en-US" altLang="zh-CN" sz="2000" b="1" i="1">
                <a:latin typeface="TimesNewRoman,Italic" charset="0"/>
                <a:ea typeface="FangSong_GB2312" panose="02010609030101010101" pitchFamily="49" charset="-122"/>
              </a:rPr>
              <a:t>R </a:t>
            </a:r>
            <a:r>
              <a:rPr lang="zh-CN" altLang="en-US" sz="2000" b="1">
                <a:latin typeface="FangSong_GB2312" panose="02010609030101010101" pitchFamily="49" charset="-122"/>
                <a:ea typeface="FangSong_GB2312" panose="02010609030101010101" pitchFamily="49" charset="-122"/>
              </a:rPr>
              <a:t>的时钟－</a:t>
            </a:r>
            <a:r>
              <a:rPr lang="en-US" altLang="zh-CN" sz="2000" b="1">
                <a:latin typeface="FangSong_GB2312" panose="02010609030101010101" pitchFamily="49" charset="-122"/>
                <a:ea typeface="FangSong_GB2312" panose="02010609030101010101" pitchFamily="49" charset="-122"/>
              </a:rPr>
              <a:t>&gt;</a:t>
            </a:r>
            <a:r>
              <a:rPr lang="zh-CN" altLang="en-US" sz="2000" b="1">
                <a:latin typeface="FangSong_GB2312" panose="02010609030101010101" pitchFamily="49" charset="-122"/>
                <a:ea typeface="FangSong_GB2312" panose="02010609030101010101" pitchFamily="49" charset="-122"/>
              </a:rPr>
              <a:t>避免下一个时钟周期时</a:t>
            </a:r>
            <a:r>
              <a:rPr lang="en-US" altLang="zh-CN" sz="2000" b="1">
                <a:latin typeface="TimesNewRoman" charset="0"/>
                <a:ea typeface="FangSong_GB2312" panose="02010609030101010101" pitchFamily="49" charset="-122"/>
              </a:rPr>
              <a:t>, </a:t>
            </a:r>
            <a:r>
              <a:rPr lang="zh-CN" altLang="en-US" sz="2000" b="1">
                <a:latin typeface="FangSong_GB2312" panose="02010609030101010101" pitchFamily="49" charset="-122"/>
                <a:ea typeface="FangSong_GB2312" panose="02010609030101010101" pitchFamily="49" charset="-122"/>
              </a:rPr>
              <a:t>组合电路的无用翻转。</a:t>
            </a:r>
          </a:p>
          <a:p>
            <a:pPr lvl="1">
              <a:lnSpc>
                <a:spcPct val="90000"/>
              </a:lnSpc>
            </a:pPr>
            <a:r>
              <a:rPr lang="en-US" altLang="zh-CN" sz="2000" b="1">
                <a:latin typeface="TimesNewRoman" charset="0"/>
                <a:ea typeface="FangSong_GB2312" panose="02010609030101010101" pitchFamily="49" charset="-122"/>
              </a:rPr>
              <a:t>GCLK</a:t>
            </a:r>
            <a:r>
              <a:rPr lang="zh-CN" altLang="en-US" sz="2000" b="1">
                <a:latin typeface="FangSong_GB2312" panose="02010609030101010101" pitchFamily="49" charset="-122"/>
                <a:ea typeface="FangSong_GB2312" panose="02010609030101010101" pitchFamily="49" charset="-122"/>
              </a:rPr>
              <a:t>就是门控时钟信号。锁存器</a:t>
            </a:r>
            <a:r>
              <a:rPr lang="en-US" altLang="zh-CN" sz="2000" b="1" i="1">
                <a:latin typeface="TimesNewRoman,Italic" charset="0"/>
                <a:ea typeface="FangSong_GB2312" panose="02010609030101010101" pitchFamily="49" charset="-122"/>
              </a:rPr>
              <a:t>L</a:t>
            </a:r>
            <a:r>
              <a:rPr lang="zh-CN" altLang="en-US" sz="2000" b="1">
                <a:latin typeface="FangSong_GB2312" panose="02010609030101010101" pitchFamily="49" charset="-122"/>
                <a:ea typeface="FangSong_GB2312" panose="02010609030101010101" pitchFamily="49" charset="-122"/>
              </a:rPr>
              <a:t>的作用是滤掉功能块</a:t>
            </a:r>
            <a:r>
              <a:rPr lang="en-US" altLang="zh-CN" sz="2000" b="1" i="1">
                <a:latin typeface="TimesNewRoman,Italic" charset="0"/>
                <a:ea typeface="FangSong_GB2312" panose="02010609030101010101" pitchFamily="49" charset="-122"/>
              </a:rPr>
              <a:t>F </a:t>
            </a:r>
            <a:r>
              <a:rPr lang="zh-CN" altLang="en-US" sz="2000" b="1">
                <a:latin typeface="FangSong_GB2312" panose="02010609030101010101" pitchFamily="49" charset="-122"/>
                <a:ea typeface="FangSong_GB2312" panose="02010609030101010101" pitchFamily="49" charset="-122"/>
              </a:rPr>
              <a:t>可能输出的毛刺。如果组合电路在关键路径上</a:t>
            </a:r>
            <a:r>
              <a:rPr lang="en-US" altLang="zh-CN" sz="2000" b="1">
                <a:latin typeface="TimesNewRoman" charset="0"/>
                <a:ea typeface="FangSong_GB2312" panose="02010609030101010101" pitchFamily="49" charset="-122"/>
              </a:rPr>
              <a:t>, </a:t>
            </a:r>
            <a:r>
              <a:rPr lang="zh-CN" altLang="en-US" sz="2000" b="1">
                <a:latin typeface="FangSong_GB2312" panose="02010609030101010101" pitchFamily="49" charset="-122"/>
                <a:ea typeface="FangSong_GB2312" panose="02010609030101010101" pitchFamily="49" charset="-122"/>
              </a:rPr>
              <a:t>则</a:t>
            </a:r>
            <a:r>
              <a:rPr lang="en-US" altLang="zh-CN" sz="2000" b="1" i="1">
                <a:latin typeface="TimesNewRoman,Italic" charset="0"/>
                <a:ea typeface="FangSong_GB2312" panose="02010609030101010101" pitchFamily="49" charset="-122"/>
              </a:rPr>
              <a:t>F </a:t>
            </a:r>
            <a:r>
              <a:rPr lang="zh-CN" altLang="en-US" sz="2000" b="1">
                <a:latin typeface="FangSong_GB2312" panose="02010609030101010101" pitchFamily="49" charset="-122"/>
                <a:ea typeface="FangSong_GB2312" panose="02010609030101010101" pitchFamily="49" charset="-122"/>
              </a:rPr>
              <a:t>的加入可能使延迟不能满足要求。</a:t>
            </a:r>
          </a:p>
        </p:txBody>
      </p:sp>
      <p:pic>
        <p:nvPicPr>
          <p:cNvPr id="26628" name="Picture 4">
            <a:extLst>
              <a:ext uri="{FF2B5EF4-FFF2-40B4-BE49-F238E27FC236}">
                <a16:creationId xmlns:a16="http://schemas.microsoft.com/office/drawing/2014/main" id="{82EF8751-4CA3-400A-97E6-E129CF813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54102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641D403-001E-49E3-BB80-0507B5692767}"/>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预计算技术 </a:t>
            </a:r>
          </a:p>
        </p:txBody>
      </p:sp>
      <p:sp>
        <p:nvSpPr>
          <p:cNvPr id="27651" name="Rectangle 3" descr="Rectangle: Click to edit Master text styles&#10;Second level&#10;Third level&#10;Fourth level&#10;Fifth level">
            <a:extLst>
              <a:ext uri="{FF2B5EF4-FFF2-40B4-BE49-F238E27FC236}">
                <a16:creationId xmlns:a16="http://schemas.microsoft.com/office/drawing/2014/main" id="{A2C635FC-40A3-4776-9360-BD745F0D238E}"/>
              </a:ext>
            </a:extLst>
          </p:cNvPr>
          <p:cNvSpPr>
            <a:spLocks noGrp="1" noChangeArrowheads="1"/>
          </p:cNvSpPr>
          <p:nvPr>
            <p:ph type="body" idx="1"/>
          </p:nvPr>
        </p:nvSpPr>
        <p:spPr>
          <a:xfrm>
            <a:off x="838200" y="1828800"/>
            <a:ext cx="7772400" cy="4343400"/>
          </a:xfrm>
        </p:spPr>
        <p:txBody>
          <a:bodyPr/>
          <a:lstStyle/>
          <a:p>
            <a:r>
              <a:rPr lang="zh-CN" altLang="en-US" b="1">
                <a:latin typeface="FangSong_GB2312" panose="02010609030101010101" pitchFamily="49" charset="-122"/>
                <a:ea typeface="FangSong_GB2312" panose="02010609030101010101" pitchFamily="49" charset="-122"/>
              </a:rPr>
              <a:t>预计算设计技术：</a:t>
            </a:r>
          </a:p>
          <a:p>
            <a:pPr lvl="1"/>
            <a:r>
              <a:rPr lang="zh-CN" altLang="en-US" b="1">
                <a:latin typeface="FangSong_GB2312" panose="02010609030101010101" pitchFamily="49" charset="-122"/>
                <a:ea typeface="FangSong_GB2312" panose="02010609030101010101" pitchFamily="49" charset="-122"/>
              </a:rPr>
              <a:t>在逻辑级实现的挂起方法</a:t>
            </a:r>
            <a:endParaRPr lang="zh-CN" altLang="en-US" b="1">
              <a:latin typeface="TimesNewRoman" charset="0"/>
              <a:ea typeface="FangSong_GB2312" panose="02010609030101010101" pitchFamily="49" charset="-122"/>
            </a:endParaRPr>
          </a:p>
          <a:p>
            <a:pPr lvl="1"/>
            <a:r>
              <a:rPr lang="zh-CN" altLang="en-US" b="1">
                <a:latin typeface="FangSong_GB2312" panose="02010609030101010101" pitchFamily="49" charset="-122"/>
                <a:ea typeface="FangSong_GB2312" panose="02010609030101010101" pitchFamily="49" charset="-122"/>
              </a:rPr>
              <a:t>加入预计算逻辑</a:t>
            </a:r>
            <a:endParaRPr lang="zh-CN" altLang="en-US" b="1">
              <a:latin typeface="TimesNewRoman" charset="0"/>
              <a:ea typeface="FangSong_GB2312" panose="02010609030101010101" pitchFamily="49" charset="-122"/>
            </a:endParaRPr>
          </a:p>
          <a:p>
            <a:pPr lvl="1"/>
            <a:r>
              <a:rPr lang="zh-CN" altLang="en-US" b="1">
                <a:latin typeface="FangSong_GB2312" panose="02010609030101010101" pitchFamily="49" charset="-122"/>
                <a:ea typeface="FangSong_GB2312" panose="02010609030101010101" pitchFamily="49" charset="-122"/>
              </a:rPr>
              <a:t>在一定的输入条件下</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使所有或部分输入寄存器的负载无效</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从而降低了功耗。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20F5C66-0561-4496-A035-26B2236D4DAA}"/>
              </a:ext>
            </a:extLst>
          </p:cNvPr>
          <p:cNvSpPr>
            <a:spLocks noGrp="1" noChangeArrowheads="1"/>
          </p:cNvSpPr>
          <p:nvPr>
            <p:ph type="title"/>
          </p:nvPr>
        </p:nvSpPr>
        <p:spPr>
          <a:xfrm>
            <a:off x="609600" y="304800"/>
            <a:ext cx="7772400" cy="838200"/>
          </a:xfrm>
        </p:spPr>
        <p:txBody>
          <a:bodyPr/>
          <a:lstStyle/>
          <a:p>
            <a:r>
              <a:rPr lang="zh-CN" altLang="en-US">
                <a:latin typeface="FangSong_GB2312" panose="02010609030101010101" pitchFamily="49" charset="-122"/>
                <a:ea typeface="FangSong_GB2312" panose="02010609030101010101" pitchFamily="49" charset="-122"/>
              </a:rPr>
              <a:t>预计算技术</a:t>
            </a:r>
          </a:p>
        </p:txBody>
      </p:sp>
      <p:sp>
        <p:nvSpPr>
          <p:cNvPr id="28675" name="Rectangle 3" descr="Rectangle: Click to edit Master text styles&#10;Second level&#10;Third level&#10;Fourth level&#10;Fifth level">
            <a:extLst>
              <a:ext uri="{FF2B5EF4-FFF2-40B4-BE49-F238E27FC236}">
                <a16:creationId xmlns:a16="http://schemas.microsoft.com/office/drawing/2014/main" id="{6244DD87-BFD0-411E-8DAB-239B61B6BF09}"/>
              </a:ext>
            </a:extLst>
          </p:cNvPr>
          <p:cNvSpPr>
            <a:spLocks noGrp="1" noChangeArrowheads="1"/>
          </p:cNvSpPr>
          <p:nvPr>
            <p:ph type="body" idx="1"/>
          </p:nvPr>
        </p:nvSpPr>
        <p:spPr>
          <a:xfrm>
            <a:off x="838200" y="4419600"/>
            <a:ext cx="7772400" cy="2286000"/>
          </a:xfrm>
        </p:spPr>
        <p:txBody>
          <a:bodyPr/>
          <a:lstStyle/>
          <a:p>
            <a:r>
              <a:rPr lang="zh-CN" altLang="en-US" sz="2000" b="1">
                <a:latin typeface="FangSong_GB2312" panose="02010609030101010101" pitchFamily="49" charset="-122"/>
                <a:ea typeface="FangSong_GB2312" panose="02010609030101010101" pitchFamily="49" charset="-122"/>
              </a:rPr>
              <a:t>一个预计算比较器的结构：</a:t>
            </a:r>
          </a:p>
          <a:p>
            <a:pPr lvl="1"/>
            <a:r>
              <a:rPr lang="zh-CN" altLang="en-US" sz="2000" b="1">
                <a:latin typeface="FangSong_GB2312" panose="02010609030101010101" pitchFamily="49" charset="-122"/>
                <a:ea typeface="FangSong_GB2312" panose="02010609030101010101" pitchFamily="49" charset="-122"/>
              </a:rPr>
              <a:t>当</a:t>
            </a:r>
            <a:r>
              <a:rPr lang="en-US" altLang="zh-CN" sz="2000" b="1">
                <a:latin typeface="TimesNewRoman" charset="0"/>
                <a:ea typeface="FangSong_GB2312" panose="02010609030101010101" pitchFamily="49" charset="-122"/>
              </a:rPr>
              <a:t>A </a:t>
            </a:r>
            <a:r>
              <a:rPr lang="zh-CN" altLang="en-US" sz="2000" b="1">
                <a:latin typeface="FangSong_GB2312" panose="02010609030101010101" pitchFamily="49" charset="-122"/>
                <a:ea typeface="FangSong_GB2312" panose="02010609030101010101" pitchFamily="49" charset="-122"/>
              </a:rPr>
              <a:t>与</a:t>
            </a:r>
            <a:r>
              <a:rPr lang="en-US" altLang="zh-CN" sz="2000" b="1">
                <a:latin typeface="TimesNewRoman" charset="0"/>
                <a:ea typeface="FangSong_GB2312" panose="02010609030101010101" pitchFamily="49" charset="-122"/>
              </a:rPr>
              <a:t>B </a:t>
            </a:r>
            <a:r>
              <a:rPr lang="zh-CN" altLang="en-US" sz="2000" b="1">
                <a:latin typeface="FangSong_GB2312" panose="02010609030101010101" pitchFamily="49" charset="-122"/>
                <a:ea typeface="FangSong_GB2312" panose="02010609030101010101" pitchFamily="49" charset="-122"/>
              </a:rPr>
              <a:t>的最高位不同时</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起预计算作用的异或门会使寄存器</a:t>
            </a:r>
            <a:r>
              <a:rPr lang="en-US" altLang="zh-CN" sz="2000" b="1">
                <a:latin typeface="TimesNewRoman" charset="0"/>
                <a:ea typeface="FangSong_GB2312" panose="02010609030101010101" pitchFamily="49" charset="-122"/>
              </a:rPr>
              <a:t>2 </a:t>
            </a:r>
            <a:r>
              <a:rPr lang="zh-CN" altLang="en-US" sz="2000" b="1">
                <a:latin typeface="FangSong_GB2312" panose="02010609030101010101" pitchFamily="49" charset="-122"/>
                <a:ea typeface="FangSong_GB2312" panose="02010609030101010101" pitchFamily="49" charset="-122"/>
              </a:rPr>
              <a:t>和寄存器</a:t>
            </a:r>
            <a:r>
              <a:rPr lang="en-US" altLang="zh-CN" sz="2000" b="1">
                <a:latin typeface="TimesNewRoman" charset="0"/>
                <a:ea typeface="FangSong_GB2312" panose="02010609030101010101" pitchFamily="49" charset="-122"/>
              </a:rPr>
              <a:t>3 </a:t>
            </a:r>
            <a:r>
              <a:rPr lang="zh-CN" altLang="en-US" sz="2000" b="1">
                <a:latin typeface="FangSong_GB2312" panose="02010609030101010101" pitchFamily="49" charset="-122"/>
                <a:ea typeface="FangSong_GB2312" panose="02010609030101010101" pitchFamily="49" charset="-122"/>
              </a:rPr>
              <a:t>无效</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即让这部分电路挂起</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而输出比较结果</a:t>
            </a:r>
            <a:r>
              <a:rPr lang="en-US" altLang="zh-CN" sz="2000" b="1">
                <a:latin typeface="TimesNewRoman" charset="0"/>
                <a:ea typeface="FangSong_GB2312" panose="02010609030101010101" pitchFamily="49" charset="-122"/>
              </a:rPr>
              <a:t>F </a:t>
            </a:r>
            <a:r>
              <a:rPr lang="zh-CN" altLang="en-US" sz="2000" b="1">
                <a:latin typeface="FangSong_GB2312" panose="02010609030101010101" pitchFamily="49" charset="-122"/>
                <a:ea typeface="FangSong_GB2312" panose="02010609030101010101" pitchFamily="49" charset="-122"/>
              </a:rPr>
              <a:t>由一位比较器</a:t>
            </a:r>
            <a:r>
              <a:rPr lang="en-US" altLang="zh-CN" sz="2000" b="1">
                <a:latin typeface="TimesNewRoman" charset="0"/>
                <a:ea typeface="FangSong_GB2312" panose="02010609030101010101" pitchFamily="49" charset="-122"/>
              </a:rPr>
              <a:t>(MSB) </a:t>
            </a:r>
            <a:r>
              <a:rPr lang="zh-CN" altLang="en-US" sz="2000" b="1">
                <a:latin typeface="FangSong_GB2312" panose="02010609030101010101" pitchFamily="49" charset="-122"/>
                <a:ea typeface="FangSong_GB2312" panose="02010609030101010101" pitchFamily="49" charset="-122"/>
              </a:rPr>
              <a:t>输出。</a:t>
            </a:r>
          </a:p>
          <a:p>
            <a:pPr lvl="1"/>
            <a:r>
              <a:rPr lang="zh-CN" altLang="en-US" sz="2000" b="1">
                <a:latin typeface="FangSong_GB2312" panose="02010609030101010101" pitchFamily="49" charset="-122"/>
                <a:ea typeface="FangSong_GB2312" panose="02010609030101010101" pitchFamily="49" charset="-122"/>
              </a:rPr>
              <a:t>假设首位输入的取值为</a:t>
            </a:r>
            <a:r>
              <a:rPr lang="zh-CN" altLang="en-US" sz="2000" b="1">
                <a:latin typeface="TimesNewRoman" charset="0"/>
                <a:ea typeface="FangSong_GB2312" panose="02010609030101010101" pitchFamily="49" charset="-122"/>
              </a:rPr>
              <a:t>“</a:t>
            </a:r>
            <a:r>
              <a:rPr lang="en-US" altLang="zh-CN" sz="2000" b="1">
                <a:latin typeface="TimesNewRoman" charset="0"/>
                <a:ea typeface="FangSong_GB2312" panose="02010609030101010101" pitchFamily="49" charset="-122"/>
              </a:rPr>
              <a:t>0”</a:t>
            </a:r>
            <a:r>
              <a:rPr lang="zh-CN" altLang="en-US" sz="2000" b="1">
                <a:latin typeface="FangSong_GB2312" panose="02010609030101010101" pitchFamily="49" charset="-122"/>
                <a:ea typeface="FangSong_GB2312" panose="02010609030101010101" pitchFamily="49" charset="-122"/>
              </a:rPr>
              <a:t>或</a:t>
            </a:r>
            <a:r>
              <a:rPr lang="zh-CN" altLang="en-US" sz="2000" b="1">
                <a:latin typeface="TimesNewRoman" charset="0"/>
                <a:ea typeface="FangSong_GB2312" panose="02010609030101010101" pitchFamily="49" charset="-122"/>
              </a:rPr>
              <a:t>“</a:t>
            </a:r>
            <a:r>
              <a:rPr lang="en-US" altLang="zh-CN" sz="2000" b="1">
                <a:latin typeface="TimesNewRoman" charset="0"/>
                <a:ea typeface="FangSong_GB2312" panose="02010609030101010101" pitchFamily="49" charset="-122"/>
              </a:rPr>
              <a:t>1”</a:t>
            </a:r>
            <a:r>
              <a:rPr lang="zh-CN" altLang="en-US" sz="2000" b="1">
                <a:latin typeface="FangSong_GB2312" panose="02010609030101010101" pitchFamily="49" charset="-122"/>
                <a:ea typeface="FangSong_GB2312" panose="02010609030101010101" pitchFamily="49" charset="-122"/>
              </a:rPr>
              <a:t>的几率是相等的</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那么电路被挂起的几率就是</a:t>
            </a:r>
            <a:r>
              <a:rPr lang="en-US" altLang="zh-CN" sz="2000" b="1">
                <a:latin typeface="TimesNewRoman" charset="0"/>
                <a:ea typeface="FangSong_GB2312" panose="02010609030101010101" pitchFamily="49" charset="-122"/>
              </a:rPr>
              <a:t>0. 5 ,</a:t>
            </a:r>
            <a:r>
              <a:rPr lang="zh-CN" altLang="en-US" sz="2000" b="1">
                <a:latin typeface="FangSong_GB2312" panose="02010609030101010101" pitchFamily="49" charset="-122"/>
                <a:ea typeface="FangSong_GB2312" panose="02010609030101010101" pitchFamily="49" charset="-122"/>
              </a:rPr>
              <a:t>对于位数较多的比较器</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功耗降低显著。</a:t>
            </a:r>
          </a:p>
        </p:txBody>
      </p:sp>
      <p:pic>
        <p:nvPicPr>
          <p:cNvPr id="28676" name="Picture 4">
            <a:extLst>
              <a:ext uri="{FF2B5EF4-FFF2-40B4-BE49-F238E27FC236}">
                <a16:creationId xmlns:a16="http://schemas.microsoft.com/office/drawing/2014/main" id="{536184C0-59EB-4264-B2B0-D4BFE45E9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0866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A75BD8F-DA6A-404F-B3CF-1FD90551A962}"/>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逻辑优化设计</a:t>
            </a:r>
          </a:p>
        </p:txBody>
      </p:sp>
      <p:sp>
        <p:nvSpPr>
          <p:cNvPr id="29699" name="Rectangle 3" descr="Rectangle: Click to edit Master text styles&#10;Second level&#10;Third level&#10;Fourth level&#10;Fifth level">
            <a:extLst>
              <a:ext uri="{FF2B5EF4-FFF2-40B4-BE49-F238E27FC236}">
                <a16:creationId xmlns:a16="http://schemas.microsoft.com/office/drawing/2014/main" id="{29A2D7E7-B56A-4B9B-B812-6AA1711783C4}"/>
              </a:ext>
            </a:extLst>
          </p:cNvPr>
          <p:cNvSpPr>
            <a:spLocks noGrp="1" noChangeArrowheads="1"/>
          </p:cNvSpPr>
          <p:nvPr>
            <p:ph type="body" idx="1"/>
          </p:nvPr>
        </p:nvSpPr>
        <p:spPr>
          <a:xfrm>
            <a:off x="838200" y="1524000"/>
            <a:ext cx="7772400" cy="2971800"/>
          </a:xfrm>
        </p:spPr>
        <p:txBody>
          <a:bodyPr/>
          <a:lstStyle/>
          <a:p>
            <a:pPr>
              <a:lnSpc>
                <a:spcPct val="90000"/>
              </a:lnSpc>
            </a:pPr>
            <a:r>
              <a:rPr lang="zh-CN" altLang="en-US" sz="2800" b="1">
                <a:latin typeface="FangSong_GB2312" panose="02010609030101010101" pitchFamily="49" charset="-122"/>
                <a:ea typeface="FangSong_GB2312" panose="02010609030101010101" pitchFamily="49" charset="-122"/>
              </a:rPr>
              <a:t>逻辑优化设计：也叫工艺映射</a:t>
            </a:r>
          </a:p>
          <a:p>
            <a:pPr lvl="1">
              <a:lnSpc>
                <a:spcPct val="90000"/>
              </a:lnSpc>
            </a:pPr>
            <a:r>
              <a:rPr lang="zh-CN" altLang="en-US" sz="2400" b="1">
                <a:latin typeface="FangSong_GB2312" panose="02010609030101010101" pitchFamily="49" charset="-122"/>
                <a:ea typeface="FangSong_GB2312" panose="02010609030101010101" pitchFamily="49" charset="-122"/>
              </a:rPr>
              <a:t>主要目的是减少信号的翻转活动</a:t>
            </a:r>
            <a:endParaRPr lang="zh-CN" altLang="en-US" sz="2400" b="1">
              <a:latin typeface="TimesNewRoman" charset="0"/>
              <a:ea typeface="FangSong_GB2312" panose="02010609030101010101" pitchFamily="49" charset="-122"/>
            </a:endParaRPr>
          </a:p>
          <a:p>
            <a:pPr lvl="1">
              <a:lnSpc>
                <a:spcPct val="90000"/>
              </a:lnSpc>
            </a:pPr>
            <a:r>
              <a:rPr lang="zh-CN" altLang="en-US" sz="2400" b="1">
                <a:latin typeface="FangSong_GB2312" panose="02010609030101010101" pitchFamily="49" charset="-122"/>
                <a:ea typeface="FangSong_GB2312" panose="02010609030101010101" pitchFamily="49" charset="-122"/>
              </a:rPr>
              <a:t>通过将逻辑电路的逻辑功能尽可能的分解</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使翻转活动最小</a:t>
            </a:r>
          </a:p>
          <a:p>
            <a:pPr lvl="1">
              <a:lnSpc>
                <a:spcPct val="90000"/>
              </a:lnSpc>
            </a:pPr>
            <a:r>
              <a:rPr lang="zh-CN" altLang="en-US" sz="2400" b="1">
                <a:latin typeface="FangSong_GB2312" panose="02010609030101010101" pitchFamily="49" charset="-122"/>
                <a:ea typeface="FangSong_GB2312" panose="02010609030101010101" pitchFamily="49" charset="-122"/>
              </a:rPr>
              <a:t>将翻转活动高的结点隐藏到复杂的门里</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以此来降低这些结点的等效电容</a:t>
            </a:r>
          </a:p>
          <a:p>
            <a:pPr lvl="1">
              <a:lnSpc>
                <a:spcPct val="90000"/>
              </a:lnSpc>
            </a:pPr>
            <a:r>
              <a:rPr lang="zh-CN" altLang="en-US" sz="2400" b="1">
                <a:latin typeface="FangSong_GB2312" panose="02010609030101010101" pitchFamily="49" charset="-122"/>
                <a:ea typeface="FangSong_GB2312" panose="02010609030101010101" pitchFamily="49" charset="-122"/>
              </a:rPr>
              <a:t>在不影响电路性能的条件下，逻辑优化设计可以将功耗减少</a:t>
            </a:r>
            <a:r>
              <a:rPr lang="en-US" altLang="zh-CN" sz="2400" b="1">
                <a:latin typeface="TimesNewRoman" charset="0"/>
                <a:ea typeface="FangSong_GB2312" panose="02010609030101010101" pitchFamily="49" charset="-122"/>
              </a:rPr>
              <a:t>20 %</a:t>
            </a:r>
          </a:p>
        </p:txBody>
      </p:sp>
      <p:pic>
        <p:nvPicPr>
          <p:cNvPr id="29700" name="Picture 4">
            <a:extLst>
              <a:ext uri="{FF2B5EF4-FFF2-40B4-BE49-F238E27FC236}">
                <a16:creationId xmlns:a16="http://schemas.microsoft.com/office/drawing/2014/main" id="{2629203B-6430-4295-9E14-01242AEA3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4537075"/>
            <a:ext cx="7281862"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a:extLst>
              <a:ext uri="{FF2B5EF4-FFF2-40B4-BE49-F238E27FC236}">
                <a16:creationId xmlns:a16="http://schemas.microsoft.com/office/drawing/2014/main" id="{7615C224-77BE-4D69-A646-257ABF6DF44F}"/>
              </a:ext>
            </a:extLst>
          </p:cNvPr>
          <p:cNvSpPr txBox="1">
            <a:spLocks noChangeArrowheads="1"/>
          </p:cNvSpPr>
          <p:nvPr/>
        </p:nvSpPr>
        <p:spPr bwMode="auto">
          <a:xfrm>
            <a:off x="381000" y="6308725"/>
            <a:ext cx="861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NewRoman" charset="0"/>
                <a:ea typeface="FangSong_GB2312" panose="02010609030101010101" pitchFamily="49" charset="-122"/>
              </a:rPr>
              <a:t>(a) </a:t>
            </a:r>
            <a:r>
              <a:rPr lang="zh-CN" altLang="en-US" sz="2000" b="1">
                <a:latin typeface="FangSong_GB2312" panose="02010609030101010101" pitchFamily="49" charset="-122"/>
                <a:ea typeface="FangSong_GB2312" panose="02010609030101010101" pitchFamily="49" charset="-122"/>
              </a:rPr>
              <a:t>是将逻辑功能用最简单的门表示；</a:t>
            </a:r>
            <a:r>
              <a:rPr lang="zh-CN" altLang="en-US" sz="2000" b="1">
                <a:latin typeface="TimesNewRoman" charset="0"/>
                <a:ea typeface="FangSong_GB2312" panose="02010609030101010101" pitchFamily="49" charset="-122"/>
              </a:rPr>
              <a:t> </a:t>
            </a:r>
            <a:r>
              <a:rPr lang="en-US" altLang="zh-CN" sz="2000" b="1">
                <a:latin typeface="TimesNewRoman" charset="0"/>
                <a:ea typeface="FangSong_GB2312" panose="02010609030101010101" pitchFamily="49" charset="-122"/>
              </a:rPr>
              <a:t>(b) </a:t>
            </a:r>
            <a:r>
              <a:rPr lang="zh-CN" altLang="en-US" sz="2000" b="1">
                <a:latin typeface="FangSong_GB2312" panose="02010609030101010101" pitchFamily="49" charset="-122"/>
                <a:ea typeface="FangSong_GB2312" panose="02010609030101010101" pitchFamily="49" charset="-122"/>
              </a:rPr>
              <a:t>是把翻转活动高的结点进行隐藏。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66B1F47-400A-4AC0-A4A8-92059A553974}"/>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时序调整</a:t>
            </a:r>
            <a:r>
              <a:rPr lang="en-US" altLang="zh-CN">
                <a:latin typeface="TimesNewRoman" charset="0"/>
                <a:ea typeface="FangSong_GB2312" panose="02010609030101010101" pitchFamily="49" charset="-122"/>
              </a:rPr>
              <a:t>( retiming)</a:t>
            </a:r>
          </a:p>
        </p:txBody>
      </p:sp>
      <p:sp>
        <p:nvSpPr>
          <p:cNvPr id="30723" name="Rectangle 3" descr="Rectangle: Click to edit Master text styles&#10;Second level&#10;Third level&#10;Fourth level&#10;Fifth level">
            <a:extLst>
              <a:ext uri="{FF2B5EF4-FFF2-40B4-BE49-F238E27FC236}">
                <a16:creationId xmlns:a16="http://schemas.microsoft.com/office/drawing/2014/main" id="{A25B9B3D-1C28-4A33-AEB6-89C2CEFCDCCE}"/>
              </a:ext>
            </a:extLst>
          </p:cNvPr>
          <p:cNvSpPr>
            <a:spLocks noGrp="1" noChangeArrowheads="1"/>
          </p:cNvSpPr>
          <p:nvPr>
            <p:ph type="body" idx="1"/>
          </p:nvPr>
        </p:nvSpPr>
        <p:spPr>
          <a:xfrm>
            <a:off x="838200" y="1752600"/>
            <a:ext cx="7772400" cy="1981200"/>
          </a:xfrm>
        </p:spPr>
        <p:txBody>
          <a:bodyPr/>
          <a:lstStyle/>
          <a:p>
            <a:pPr>
              <a:lnSpc>
                <a:spcPct val="90000"/>
              </a:lnSpc>
            </a:pPr>
            <a:r>
              <a:rPr lang="zh-CN" altLang="en-US" sz="2800" b="1">
                <a:latin typeface="FangSong_GB2312" panose="02010609030101010101" pitchFamily="49" charset="-122"/>
                <a:ea typeface="FangSong_GB2312" panose="02010609030101010101" pitchFamily="49" charset="-122"/>
              </a:rPr>
              <a:t>时序调整</a:t>
            </a:r>
            <a:r>
              <a:rPr lang="zh-CN" altLang="en-US" sz="2800" b="1">
                <a:latin typeface="TimesNewRoman" charset="0"/>
                <a:ea typeface="FangSong_GB2312" panose="02010609030101010101" pitchFamily="49" charset="-122"/>
              </a:rPr>
              <a:t>：</a:t>
            </a:r>
          </a:p>
          <a:p>
            <a:pPr lvl="1">
              <a:lnSpc>
                <a:spcPct val="90000"/>
              </a:lnSpc>
            </a:pPr>
            <a:r>
              <a:rPr lang="zh-CN" altLang="en-US" sz="2400" b="1">
                <a:latin typeface="FangSong_GB2312" panose="02010609030101010101" pitchFamily="49" charset="-122"/>
                <a:ea typeface="FangSong_GB2312" panose="02010609030101010101" pitchFamily="49" charset="-122"/>
              </a:rPr>
              <a:t>在流水化的电路中</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插入新的寄存器，或重新安排寄存器的位置</a:t>
            </a:r>
            <a:endParaRPr lang="zh-CN" altLang="en-US" sz="2400" b="1">
              <a:latin typeface="TimesNewRoman" charset="0"/>
              <a:ea typeface="FangSong_GB2312" panose="02010609030101010101" pitchFamily="49" charset="-122"/>
            </a:endParaRPr>
          </a:p>
          <a:p>
            <a:pPr lvl="1">
              <a:lnSpc>
                <a:spcPct val="90000"/>
              </a:lnSpc>
            </a:pPr>
            <a:r>
              <a:rPr lang="zh-CN" altLang="en-US" sz="2400" b="1">
                <a:latin typeface="FangSong_GB2312" panose="02010609030101010101" pitchFamily="49" charset="-122"/>
                <a:ea typeface="FangSong_GB2312" panose="02010609030101010101" pitchFamily="49" charset="-122"/>
              </a:rPr>
              <a:t>减少门的翻转频率</a:t>
            </a:r>
          </a:p>
          <a:p>
            <a:pPr lvl="1">
              <a:lnSpc>
                <a:spcPct val="90000"/>
              </a:lnSpc>
            </a:pPr>
            <a:r>
              <a:rPr lang="zh-CN" altLang="en-US" sz="2400" b="1">
                <a:latin typeface="FangSong_GB2312" panose="02010609030101010101" pitchFamily="49" charset="-122"/>
                <a:ea typeface="FangSong_GB2312" panose="02010609030101010101" pitchFamily="49" charset="-122"/>
              </a:rPr>
              <a:t>或减少通过流水线的最长段延迟</a:t>
            </a:r>
          </a:p>
        </p:txBody>
      </p:sp>
      <p:pic>
        <p:nvPicPr>
          <p:cNvPr id="30724" name="Picture 4">
            <a:extLst>
              <a:ext uri="{FF2B5EF4-FFF2-40B4-BE49-F238E27FC236}">
                <a16:creationId xmlns:a16="http://schemas.microsoft.com/office/drawing/2014/main" id="{DC8B9FFB-DD97-4BB7-AE42-53B556CC3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27463"/>
            <a:ext cx="7620000"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5F32ED3-7145-4C7D-9DB9-12AE57F82720}"/>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组合逻辑综合和优化 </a:t>
            </a:r>
          </a:p>
        </p:txBody>
      </p:sp>
      <p:sp>
        <p:nvSpPr>
          <p:cNvPr id="31747" name="Rectangle 3" descr="Rectangle: Click to edit Master text styles&#10;Second level&#10;Third level&#10;Fourth level&#10;Fifth level">
            <a:extLst>
              <a:ext uri="{FF2B5EF4-FFF2-40B4-BE49-F238E27FC236}">
                <a16:creationId xmlns:a16="http://schemas.microsoft.com/office/drawing/2014/main" id="{FBB047B6-34FE-4B28-B762-0665654F9B46}"/>
              </a:ext>
            </a:extLst>
          </p:cNvPr>
          <p:cNvSpPr>
            <a:spLocks noGrp="1" noChangeArrowheads="1"/>
          </p:cNvSpPr>
          <p:nvPr>
            <p:ph type="body" idx="1"/>
          </p:nvPr>
        </p:nvSpPr>
        <p:spPr>
          <a:xfrm>
            <a:off x="838200" y="1905000"/>
            <a:ext cx="7772400" cy="4419600"/>
          </a:xfrm>
        </p:spPr>
        <p:txBody>
          <a:bodyPr/>
          <a:lstStyle/>
          <a:p>
            <a:r>
              <a:rPr lang="zh-CN" altLang="en-US" sz="2800" b="1">
                <a:latin typeface="FangSong_GB2312" panose="02010609030101010101" pitchFamily="49" charset="-122"/>
                <a:ea typeface="FangSong_GB2312" panose="02010609030101010101" pitchFamily="49" charset="-122"/>
              </a:rPr>
              <a:t>逻辑提取：寻找在逻辑网表中多次重复出现的表达式。用这个表达式的输出节点代替在网表中出现的相同的式子</a:t>
            </a:r>
            <a:r>
              <a:rPr lang="en-US" altLang="zh-CN" sz="2800" b="1">
                <a:latin typeface="TimesNewRoman" charset="0"/>
                <a:ea typeface="FangSong_GB2312" panose="02010609030101010101" pitchFamily="49" charset="-122"/>
              </a:rPr>
              <a:t>, </a:t>
            </a:r>
            <a:r>
              <a:rPr lang="zh-CN" altLang="en-US" sz="2800" b="1">
                <a:latin typeface="FangSong_GB2312" panose="02010609030101010101" pitchFamily="49" charset="-122"/>
                <a:ea typeface="FangSong_GB2312" panose="02010609030101010101" pitchFamily="49" charset="-122"/>
              </a:rPr>
              <a:t>达到节约面积的目的 </a:t>
            </a:r>
          </a:p>
          <a:p>
            <a:r>
              <a:rPr lang="zh-CN" altLang="en-US" sz="2800" b="1">
                <a:latin typeface="FangSong_GB2312" panose="02010609030101010101" pitchFamily="49" charset="-122"/>
                <a:ea typeface="FangSong_GB2312" panose="02010609030101010101" pitchFamily="49" charset="-122"/>
              </a:rPr>
              <a:t>提取公因子：在函数的积之和形式中导出公因子 </a:t>
            </a:r>
          </a:p>
          <a:p>
            <a:r>
              <a:rPr lang="zh-CN" altLang="en-US" sz="2800" b="1">
                <a:latin typeface="FangSong_GB2312" panose="02010609030101010101" pitchFamily="49" charset="-122"/>
                <a:ea typeface="FangSong_GB2312" panose="02010609030101010101" pitchFamily="49" charset="-122"/>
              </a:rPr>
              <a:t>表达式替换：利用低有效电容的电路块代替网表中的电路</a:t>
            </a:r>
          </a:p>
          <a:p>
            <a:r>
              <a:rPr lang="zh-CN" altLang="en-US" sz="2800" b="1">
                <a:latin typeface="FangSong_GB2312" panose="02010609030101010101" pitchFamily="49" charset="-122"/>
                <a:ea typeface="FangSong_GB2312" panose="02010609030101010101" pitchFamily="49" charset="-122"/>
              </a:rPr>
              <a:t>节点消除：选择性地消除网表中的某些节点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4F13F88-9447-4E15-B337-F55F621EDC34}"/>
              </a:ext>
            </a:extLst>
          </p:cNvPr>
          <p:cNvSpPr>
            <a:spLocks noGrp="1" noChangeArrowheads="1"/>
          </p:cNvSpPr>
          <p:nvPr>
            <p:ph type="title"/>
          </p:nvPr>
        </p:nvSpPr>
        <p:spPr/>
        <p:txBody>
          <a:bodyPr/>
          <a:lstStyle/>
          <a:p>
            <a:r>
              <a:rPr lang="en-US" altLang="zh-CN">
                <a:latin typeface="TimesNewRoman" charset="0"/>
              </a:rPr>
              <a:t>CMOS</a:t>
            </a:r>
            <a:r>
              <a:rPr lang="zh-CN" altLang="en-US">
                <a:latin typeface="宋体" panose="02010600030101010101" pitchFamily="2" charset="-122"/>
              </a:rPr>
              <a:t>电路的功耗来源 </a:t>
            </a:r>
          </a:p>
        </p:txBody>
      </p:sp>
      <p:sp>
        <p:nvSpPr>
          <p:cNvPr id="3075" name="Rectangle 3" descr="Rectangle: Click to edit Master text styles&#10;Second level&#10;Third level&#10;Fourth level&#10;Fifth level">
            <a:extLst>
              <a:ext uri="{FF2B5EF4-FFF2-40B4-BE49-F238E27FC236}">
                <a16:creationId xmlns:a16="http://schemas.microsoft.com/office/drawing/2014/main" id="{2735B0AC-4B7D-459E-A99E-50086171C20C}"/>
              </a:ext>
            </a:extLst>
          </p:cNvPr>
          <p:cNvSpPr>
            <a:spLocks noGrp="1" noChangeArrowheads="1"/>
          </p:cNvSpPr>
          <p:nvPr>
            <p:ph type="body" idx="1"/>
          </p:nvPr>
        </p:nvSpPr>
        <p:spPr>
          <a:xfrm>
            <a:off x="0" y="1600200"/>
            <a:ext cx="4800600" cy="5029200"/>
          </a:xfrm>
        </p:spPr>
        <p:txBody>
          <a:bodyPr/>
          <a:lstStyle/>
          <a:p>
            <a:pPr>
              <a:spcBef>
                <a:spcPct val="50000"/>
              </a:spcBef>
            </a:pPr>
            <a:r>
              <a:rPr lang="zh-CN" altLang="en-US" sz="2800" b="1">
                <a:latin typeface="宋体" panose="02010600030101010101" pitchFamily="2" charset="-122"/>
              </a:rPr>
              <a:t>在数字</a:t>
            </a:r>
            <a:r>
              <a:rPr lang="en-US" altLang="zh-CN" sz="2800" b="1">
                <a:latin typeface="TimesNewRoman" charset="0"/>
              </a:rPr>
              <a:t>CMOS</a:t>
            </a:r>
            <a:r>
              <a:rPr lang="zh-CN" altLang="en-US" sz="2800" b="1">
                <a:latin typeface="宋体" panose="02010600030101010101" pitchFamily="2" charset="-122"/>
              </a:rPr>
              <a:t>电路中，功耗是由三部分构成的</a:t>
            </a:r>
          </a:p>
          <a:p>
            <a:pPr>
              <a:spcBef>
                <a:spcPct val="50000"/>
              </a:spcBef>
              <a:buFont typeface="Wingdings" panose="05000000000000000000" pitchFamily="2" charset="2"/>
              <a:buNone/>
            </a:pPr>
            <a:r>
              <a:rPr lang="zh-CN" altLang="en-US" sz="2800" b="1">
                <a:latin typeface="宋体" panose="02010600030101010101" pitchFamily="2" charset="-122"/>
              </a:rPr>
              <a:t>	</a:t>
            </a:r>
            <a:r>
              <a:rPr lang="en-US" altLang="zh-CN" sz="2800" b="1" i="1">
                <a:latin typeface="TimesNewRoman,Italic" charset="0"/>
              </a:rPr>
              <a:t>P</a:t>
            </a:r>
            <a:r>
              <a:rPr lang="en-US" altLang="zh-CN" sz="2800" b="1" i="1" baseline="-25000">
                <a:latin typeface="TimesNewRoman,Italic" charset="0"/>
              </a:rPr>
              <a:t>Total</a:t>
            </a:r>
            <a:r>
              <a:rPr lang="en-US" altLang="zh-CN" sz="2800" b="1" i="1">
                <a:latin typeface="TimesNewRoman,Italic" charset="0"/>
              </a:rPr>
              <a:t>=P</a:t>
            </a:r>
            <a:r>
              <a:rPr lang="en-US" altLang="zh-CN" sz="2800" b="1" i="1" baseline="-25000">
                <a:latin typeface="TimesNewRoman,Italic" charset="0"/>
              </a:rPr>
              <a:t>dynamic</a:t>
            </a:r>
            <a:r>
              <a:rPr lang="en-US" altLang="zh-CN" sz="2800" b="1" i="1">
                <a:latin typeface="TimesNewRoman,Italic" charset="0"/>
              </a:rPr>
              <a:t>+P</a:t>
            </a:r>
            <a:r>
              <a:rPr lang="en-US" altLang="zh-CN" sz="2800" b="1" i="1" baseline="-25000">
                <a:latin typeface="TimesNewRoman,Italic" charset="0"/>
              </a:rPr>
              <a:t>short</a:t>
            </a:r>
            <a:r>
              <a:rPr lang="en-US" altLang="zh-CN" sz="2800" b="1" i="1">
                <a:latin typeface="TimesNewRoman,Italic" charset="0"/>
              </a:rPr>
              <a:t>+ P</a:t>
            </a:r>
            <a:r>
              <a:rPr lang="en-US" altLang="zh-CN" sz="2800" b="1" i="1" baseline="-25000">
                <a:latin typeface="TimesNewRoman,Italic" charset="0"/>
              </a:rPr>
              <a:t>leakage</a:t>
            </a:r>
            <a:endParaRPr lang="en-US" altLang="zh-CN" sz="2800" b="1" baseline="-25000">
              <a:latin typeface="宋体" panose="02010600030101010101" pitchFamily="2" charset="-122"/>
            </a:endParaRPr>
          </a:p>
          <a:p>
            <a:pPr lvl="1">
              <a:spcBef>
                <a:spcPct val="50000"/>
              </a:spcBef>
            </a:pPr>
            <a:r>
              <a:rPr lang="en-US" altLang="zh-CN" sz="2400" b="1" i="1">
                <a:latin typeface="TimesNewRoman" charset="0"/>
              </a:rPr>
              <a:t>P</a:t>
            </a:r>
            <a:r>
              <a:rPr lang="en-US" altLang="zh-CN" sz="2400" b="1" i="1" baseline="-25000">
                <a:latin typeface="TimesNewRoman" charset="0"/>
              </a:rPr>
              <a:t>dynamic</a:t>
            </a:r>
            <a:r>
              <a:rPr lang="zh-CN" altLang="en-US" sz="2400" b="1">
                <a:latin typeface="宋体" panose="02010600030101010101" pitchFamily="2" charset="-122"/>
              </a:rPr>
              <a:t>是电路翻转时产生的动态功耗</a:t>
            </a:r>
          </a:p>
          <a:p>
            <a:pPr lvl="1">
              <a:spcBef>
                <a:spcPct val="50000"/>
              </a:spcBef>
            </a:pPr>
            <a:r>
              <a:rPr lang="en-US" altLang="zh-CN" sz="2400" b="1" i="1">
                <a:latin typeface="TimesNewRoman" charset="0"/>
              </a:rPr>
              <a:t>P</a:t>
            </a:r>
            <a:r>
              <a:rPr lang="en-US" altLang="zh-CN" sz="2400" b="1" i="1" baseline="-25000">
                <a:latin typeface="TimesNewRoman" charset="0"/>
              </a:rPr>
              <a:t>short</a:t>
            </a:r>
            <a:r>
              <a:rPr lang="zh-CN" altLang="en-US" sz="2400" b="1">
                <a:latin typeface="宋体" panose="02010600030101010101" pitchFamily="2" charset="-122"/>
              </a:rPr>
              <a:t>是</a:t>
            </a:r>
            <a:r>
              <a:rPr lang="en-US" altLang="zh-CN" sz="2400" b="1">
                <a:latin typeface="TimesNewRoman" charset="0"/>
              </a:rPr>
              <a:t>P</a:t>
            </a:r>
            <a:r>
              <a:rPr lang="zh-CN" altLang="en-US" sz="2400" b="1">
                <a:latin typeface="宋体" panose="02010600030101010101" pitchFamily="2" charset="-122"/>
              </a:rPr>
              <a:t>管和</a:t>
            </a:r>
            <a:r>
              <a:rPr lang="en-US" altLang="zh-CN" sz="2400" b="1">
                <a:latin typeface="TimesNewRoman" charset="0"/>
              </a:rPr>
              <a:t>N</a:t>
            </a:r>
            <a:r>
              <a:rPr lang="zh-CN" altLang="en-US" sz="2400" b="1">
                <a:latin typeface="宋体" panose="02010600030101010101" pitchFamily="2" charset="-122"/>
              </a:rPr>
              <a:t>管同时导通时产生的短路功耗</a:t>
            </a:r>
          </a:p>
          <a:p>
            <a:pPr lvl="1">
              <a:spcBef>
                <a:spcPct val="50000"/>
              </a:spcBef>
            </a:pPr>
            <a:r>
              <a:rPr lang="en-US" altLang="zh-CN" sz="2400" b="1" i="1">
                <a:latin typeface="TimesNewRoman" charset="0"/>
              </a:rPr>
              <a:t>P</a:t>
            </a:r>
            <a:r>
              <a:rPr lang="en-US" altLang="zh-CN" sz="2400" b="1" i="1" baseline="-25000">
                <a:latin typeface="TimesNewRoman" charset="0"/>
              </a:rPr>
              <a:t>leakage</a:t>
            </a:r>
            <a:r>
              <a:rPr lang="zh-CN" altLang="en-US" sz="2400" b="1">
                <a:latin typeface="宋体" panose="02010600030101010101" pitchFamily="2" charset="-122"/>
              </a:rPr>
              <a:t>是由扩散区和衬底之间的反向偏置漏电流引起的静态功耗</a:t>
            </a:r>
          </a:p>
        </p:txBody>
      </p:sp>
      <p:pic>
        <p:nvPicPr>
          <p:cNvPr id="3076" name="Picture 4">
            <a:extLst>
              <a:ext uri="{FF2B5EF4-FFF2-40B4-BE49-F238E27FC236}">
                <a16:creationId xmlns:a16="http://schemas.microsoft.com/office/drawing/2014/main" id="{1224F255-9526-405B-AC65-6470643B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06575"/>
            <a:ext cx="43434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ED6C0DD-EEBA-4F22-A002-227C2B570EB8}"/>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路径平衡技术</a:t>
            </a:r>
          </a:p>
        </p:txBody>
      </p:sp>
      <p:sp>
        <p:nvSpPr>
          <p:cNvPr id="32771" name="Rectangle 3" descr="Rectangle: Click to edit Master text styles&#10;Second level&#10;Third level&#10;Fourth level&#10;Fifth level">
            <a:extLst>
              <a:ext uri="{FF2B5EF4-FFF2-40B4-BE49-F238E27FC236}">
                <a16:creationId xmlns:a16="http://schemas.microsoft.com/office/drawing/2014/main" id="{C7A5F796-82B4-4332-BF98-3DE1B00BDC91}"/>
              </a:ext>
            </a:extLst>
          </p:cNvPr>
          <p:cNvSpPr>
            <a:spLocks noGrp="1" noChangeArrowheads="1"/>
          </p:cNvSpPr>
          <p:nvPr>
            <p:ph type="body" idx="1"/>
          </p:nvPr>
        </p:nvSpPr>
        <p:spPr>
          <a:xfrm>
            <a:off x="838200" y="1905000"/>
            <a:ext cx="7772400" cy="4495800"/>
          </a:xfrm>
        </p:spPr>
        <p:txBody>
          <a:bodyPr/>
          <a:lstStyle/>
          <a:p>
            <a:r>
              <a:rPr lang="zh-CN" altLang="en-US" b="1">
                <a:latin typeface="FangSong_GB2312" panose="02010609030101010101" pitchFamily="49" charset="-122"/>
                <a:ea typeface="FangSong_GB2312" panose="02010609030101010101" pitchFamily="49" charset="-122"/>
              </a:rPr>
              <a:t>路径平衡：</a:t>
            </a:r>
          </a:p>
          <a:p>
            <a:pPr lvl="1"/>
            <a:r>
              <a:rPr lang="zh-CN" altLang="en-US" b="1">
                <a:latin typeface="FangSong_GB2312" panose="02010609030101010101" pitchFamily="49" charset="-122"/>
                <a:ea typeface="FangSong_GB2312" panose="02010609030101010101" pitchFamily="49" charset="-122"/>
              </a:rPr>
              <a:t>为使某一器件的几个输入信号同时到达</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而采用的路径等延迟技术</a:t>
            </a:r>
            <a:endParaRPr lang="zh-CN" altLang="en-US" b="1">
              <a:latin typeface="TimesNewRoman" charset="0"/>
              <a:ea typeface="FangSong_GB2312" panose="02010609030101010101" pitchFamily="49" charset="-122"/>
            </a:endParaRPr>
          </a:p>
          <a:p>
            <a:pPr lvl="1"/>
            <a:r>
              <a:rPr lang="zh-CN" altLang="en-US" b="1">
                <a:latin typeface="FangSong_GB2312" panose="02010609030101010101" pitchFamily="49" charset="-122"/>
                <a:ea typeface="FangSong_GB2312" panose="02010609030101010101" pitchFamily="49" charset="-122"/>
              </a:rPr>
              <a:t>能大大减少在该器件输出端产生多余翻转的可能</a:t>
            </a:r>
          </a:p>
          <a:p>
            <a:pPr lvl="1"/>
            <a:r>
              <a:rPr lang="zh-CN" altLang="en-US" b="1">
                <a:latin typeface="FangSong_GB2312" panose="02010609030101010101" pitchFamily="49" charset="-122"/>
                <a:ea typeface="FangSong_GB2312" panose="02010609030101010101" pitchFamily="49" charset="-122"/>
              </a:rPr>
              <a:t>路径平衡技术可以在工艺映射前采用</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对逻辑进行分解以达到平衡</a:t>
            </a:r>
            <a:endParaRPr lang="zh-CN" altLang="en-US" b="1">
              <a:latin typeface="TimesNewRoman" charset="0"/>
              <a:ea typeface="FangSong_GB2312" panose="02010609030101010101" pitchFamily="49" charset="-122"/>
            </a:endParaRPr>
          </a:p>
          <a:p>
            <a:pPr lvl="1"/>
            <a:r>
              <a:rPr lang="zh-CN" altLang="en-US" b="1">
                <a:latin typeface="FangSong_GB2312" panose="02010609030101010101" pitchFamily="49" charset="-122"/>
                <a:ea typeface="FangSong_GB2312" panose="02010609030101010101" pitchFamily="49" charset="-122"/>
              </a:rPr>
              <a:t>也可以在工艺映射后采用</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对管腿重新排序分配和插入延时元件以达到平衡。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D5F378-7243-4566-84FF-EB83E70A0816}"/>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路径平衡技术 </a:t>
            </a:r>
          </a:p>
        </p:txBody>
      </p:sp>
      <p:sp>
        <p:nvSpPr>
          <p:cNvPr id="33795" name="Rectangle 3" descr="Rectangle: Click to edit Master text styles&#10;Second level&#10;Third level&#10;Fourth level&#10;Fifth level">
            <a:extLst>
              <a:ext uri="{FF2B5EF4-FFF2-40B4-BE49-F238E27FC236}">
                <a16:creationId xmlns:a16="http://schemas.microsoft.com/office/drawing/2014/main" id="{C1942745-E8DB-4809-8665-36349A989A75}"/>
              </a:ext>
            </a:extLst>
          </p:cNvPr>
          <p:cNvSpPr>
            <a:spLocks noGrp="1" noChangeArrowheads="1"/>
          </p:cNvSpPr>
          <p:nvPr>
            <p:ph type="body" idx="1"/>
          </p:nvPr>
        </p:nvSpPr>
        <p:spPr>
          <a:xfrm>
            <a:off x="838200" y="4191000"/>
            <a:ext cx="7772400" cy="1828800"/>
          </a:xfrm>
        </p:spPr>
        <p:txBody>
          <a:bodyPr/>
          <a:lstStyle/>
          <a:p>
            <a:pPr>
              <a:lnSpc>
                <a:spcPct val="90000"/>
              </a:lnSpc>
            </a:pPr>
            <a:r>
              <a:rPr lang="en-US" altLang="zh-CN" sz="2800" b="1">
                <a:latin typeface="TimesNewRoman" charset="0"/>
              </a:rPr>
              <a:t>a ,b </a:t>
            </a:r>
            <a:r>
              <a:rPr lang="zh-CN" altLang="en-US" sz="2800" b="1">
                <a:latin typeface="FangSong_GB2312" panose="02010609030101010101" pitchFamily="49" charset="-122"/>
                <a:ea typeface="FangSong_GB2312" panose="02010609030101010101" pitchFamily="49" charset="-122"/>
              </a:rPr>
              <a:t>同时到达的两信号</a:t>
            </a:r>
            <a:r>
              <a:rPr lang="zh-CN" altLang="en-US"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期望信号</a:t>
            </a:r>
            <a:r>
              <a:rPr lang="en-US" altLang="zh-CN" sz="2800" b="1">
                <a:latin typeface="TimesNewRoman" charset="0"/>
                <a:ea typeface="FangSong_GB2312" panose="02010609030101010101" pitchFamily="49" charset="-122"/>
              </a:rPr>
              <a:t>X </a:t>
            </a:r>
            <a:r>
              <a:rPr lang="zh-CN" altLang="en-US" sz="2800" b="1">
                <a:latin typeface="FangSong_GB2312" panose="02010609030101010101" pitchFamily="49" charset="-122"/>
                <a:ea typeface="FangSong_GB2312" panose="02010609030101010101" pitchFamily="49" charset="-122"/>
              </a:rPr>
              <a:t>为一恒</a:t>
            </a:r>
            <a:r>
              <a:rPr lang="en-US" altLang="zh-CN" sz="2800" b="1">
                <a:latin typeface="TimesNewRoman" charset="0"/>
                <a:ea typeface="FangSong_GB2312" panose="02010609030101010101" pitchFamily="49" charset="-122"/>
              </a:rPr>
              <a:t>0 </a:t>
            </a:r>
            <a:r>
              <a:rPr lang="zh-CN" altLang="en-US" sz="2800" b="1">
                <a:latin typeface="FangSong_GB2312" panose="02010609030101010101" pitchFamily="49" charset="-122"/>
                <a:ea typeface="FangSong_GB2312" panose="02010609030101010101" pitchFamily="49" charset="-122"/>
              </a:rPr>
              <a:t>的输出</a:t>
            </a:r>
          </a:p>
          <a:p>
            <a:pPr>
              <a:lnSpc>
                <a:spcPct val="90000"/>
              </a:lnSpc>
            </a:pPr>
            <a:r>
              <a:rPr lang="zh-CN" altLang="en-US" sz="2800" b="1">
                <a:latin typeface="FangSong_GB2312" panose="02010609030101010101" pitchFamily="49" charset="-122"/>
                <a:ea typeface="FangSong_GB2312" panose="02010609030101010101" pitchFamily="49" charset="-122"/>
              </a:rPr>
              <a:t>图</a:t>
            </a:r>
            <a:r>
              <a:rPr lang="en-US" altLang="zh-CN" sz="2800" b="1">
                <a:latin typeface="TimesNewRoman" charset="0"/>
                <a:ea typeface="FangSong_GB2312" panose="02010609030101010101" pitchFamily="49" charset="-122"/>
              </a:rPr>
              <a:t>(a) </a:t>
            </a:r>
            <a:r>
              <a:rPr lang="zh-CN" altLang="en-US" sz="2800" b="1">
                <a:latin typeface="FangSong_GB2312" panose="02010609030101010101" pitchFamily="49" charset="-122"/>
                <a:ea typeface="FangSong_GB2312" panose="02010609030101010101" pitchFamily="49" charset="-122"/>
              </a:rPr>
              <a:t>所示电路的不平衡</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可能造成信号的毛刺</a:t>
            </a:r>
          </a:p>
          <a:p>
            <a:pPr>
              <a:lnSpc>
                <a:spcPct val="90000"/>
              </a:lnSpc>
            </a:pPr>
            <a:r>
              <a:rPr lang="zh-CN" altLang="en-US" sz="2800" b="1">
                <a:latin typeface="FangSong_GB2312" panose="02010609030101010101" pitchFamily="49" charset="-122"/>
                <a:ea typeface="FangSong_GB2312" panose="02010609030101010101" pitchFamily="49" charset="-122"/>
              </a:rPr>
              <a:t>图</a:t>
            </a:r>
            <a:r>
              <a:rPr lang="en-US" altLang="zh-CN" sz="2800" b="1">
                <a:latin typeface="TimesNewRoman" charset="0"/>
                <a:ea typeface="FangSong_GB2312" panose="02010609030101010101" pitchFamily="49" charset="-122"/>
              </a:rPr>
              <a:t>(b) </a:t>
            </a:r>
            <a:r>
              <a:rPr lang="zh-CN" altLang="en-US" sz="2800" b="1">
                <a:latin typeface="FangSong_GB2312" panose="02010609030101010101" pitchFamily="49" charset="-122"/>
                <a:ea typeface="FangSong_GB2312" panose="02010609030101010101" pitchFamily="49" charset="-122"/>
              </a:rPr>
              <a:t>由于路径平衡而减少这一毛刺</a:t>
            </a:r>
            <a:endParaRPr lang="zh-CN" altLang="en-US" sz="2800">
              <a:latin typeface="FangSong_GB2312" panose="02010609030101010101" pitchFamily="49" charset="-122"/>
              <a:ea typeface="FangSong_GB2312" panose="02010609030101010101" pitchFamily="49" charset="-122"/>
            </a:endParaRPr>
          </a:p>
        </p:txBody>
      </p:sp>
      <p:pic>
        <p:nvPicPr>
          <p:cNvPr id="33796" name="Picture 4">
            <a:extLst>
              <a:ext uri="{FF2B5EF4-FFF2-40B4-BE49-F238E27FC236}">
                <a16:creationId xmlns:a16="http://schemas.microsoft.com/office/drawing/2014/main" id="{C84338DD-68A3-45E9-B6A2-CB6A168F6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7630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420ED3-1155-4707-B9E4-8405BD5E6EA1}"/>
              </a:ext>
            </a:extLst>
          </p:cNvPr>
          <p:cNvSpPr>
            <a:spLocks noGrp="1" noChangeArrowheads="1"/>
          </p:cNvSpPr>
          <p:nvPr>
            <p:ph type="title"/>
          </p:nvPr>
        </p:nvSpPr>
        <p:spPr/>
        <p:txBody>
          <a:bodyPr/>
          <a:lstStyle/>
          <a:p>
            <a:r>
              <a:rPr lang="zh-CN" altLang="en-US">
                <a:latin typeface="FangSong_GB2312" panose="02010609030101010101" pitchFamily="49" charset="-122"/>
                <a:ea typeface="FangSong_GB2312" panose="02010609030101010101" pitchFamily="49" charset="-122"/>
              </a:rPr>
              <a:t>引脚分配</a:t>
            </a:r>
          </a:p>
        </p:txBody>
      </p:sp>
      <p:sp>
        <p:nvSpPr>
          <p:cNvPr id="34819" name="Rectangle 3" descr="Rectangle: Click to edit Master text styles&#10;Second level&#10;Third level&#10;Fourth level&#10;Fifth level">
            <a:extLst>
              <a:ext uri="{FF2B5EF4-FFF2-40B4-BE49-F238E27FC236}">
                <a16:creationId xmlns:a16="http://schemas.microsoft.com/office/drawing/2014/main" id="{94FC920D-3D0A-4B7F-B24A-C296EAF1F5D3}"/>
              </a:ext>
            </a:extLst>
          </p:cNvPr>
          <p:cNvSpPr>
            <a:spLocks noGrp="1" noChangeArrowheads="1"/>
          </p:cNvSpPr>
          <p:nvPr>
            <p:ph type="body" idx="1"/>
          </p:nvPr>
        </p:nvSpPr>
        <p:spPr>
          <a:xfrm>
            <a:off x="304800" y="1447800"/>
            <a:ext cx="8839200" cy="1752600"/>
          </a:xfrm>
        </p:spPr>
        <p:txBody>
          <a:bodyPr/>
          <a:lstStyle/>
          <a:p>
            <a:r>
              <a:rPr lang="zh-CN" altLang="en-US" sz="2400" b="1">
                <a:latin typeface="FangSong_GB2312" panose="02010609030101010101" pitchFamily="49" charset="-122"/>
                <a:ea typeface="FangSong_GB2312" panose="02010609030101010101" pitchFamily="49" charset="-122"/>
              </a:rPr>
              <a:t>一般情况下</a:t>
            </a:r>
            <a:r>
              <a:rPr lang="en-US" altLang="zh-CN" sz="2400" b="1" i="1">
                <a:latin typeface="TimesNewRoman,Italic"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对于库单元功能相同的引脚</a:t>
            </a:r>
            <a:r>
              <a:rPr lang="en-US" altLang="zh-CN" sz="2400" b="1" i="1">
                <a:latin typeface="TimesNewRoman,Italic"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在综合时是等价的</a:t>
            </a:r>
            <a:endParaRPr lang="zh-CN" altLang="en-US" sz="2400" b="1" i="1">
              <a:latin typeface="TimesNewRoman,Italic" charset="0"/>
              <a:ea typeface="FangSong_GB2312" panose="02010609030101010101" pitchFamily="49" charset="-122"/>
            </a:endParaRPr>
          </a:p>
          <a:p>
            <a:r>
              <a:rPr lang="zh-CN" altLang="en-US" sz="2400" b="1" i="1">
                <a:latin typeface="TimesNewRoman,Italic"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实际上</a:t>
            </a:r>
            <a:r>
              <a:rPr lang="en-US" altLang="zh-CN" sz="2400" b="1" i="1">
                <a:latin typeface="TimesNewRoman,Italic"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不同引脚的电容、信号延时等参数是不同的</a:t>
            </a:r>
            <a:endParaRPr lang="zh-CN" altLang="en-US" sz="2400" b="1" i="1">
              <a:latin typeface="TimesNewRoman,Italic" charset="0"/>
              <a:ea typeface="FangSong_GB2312" panose="02010609030101010101" pitchFamily="49" charset="-122"/>
            </a:endParaRPr>
          </a:p>
          <a:p>
            <a:r>
              <a:rPr lang="zh-CN" altLang="en-US" sz="2400" b="1">
                <a:latin typeface="FangSong_GB2312" panose="02010609030101010101" pitchFamily="49" charset="-122"/>
                <a:ea typeface="FangSong_GB2312" panose="02010609030101010101" pitchFamily="49" charset="-122"/>
              </a:rPr>
              <a:t>引脚分配的基本思想：就是将活动因子大的信号结点分配到相对功耗小的引脚上</a:t>
            </a:r>
          </a:p>
        </p:txBody>
      </p:sp>
      <p:pic>
        <p:nvPicPr>
          <p:cNvPr id="34820" name="Picture 4">
            <a:extLst>
              <a:ext uri="{FF2B5EF4-FFF2-40B4-BE49-F238E27FC236}">
                <a16:creationId xmlns:a16="http://schemas.microsoft.com/office/drawing/2014/main" id="{C53C7282-16AE-499D-BFF4-C20C9432E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48013"/>
            <a:ext cx="670560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D4C6DA2-AB91-4046-BBBF-F04A61BFEDD6}"/>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D9E1DDB2-6006-42B7-B065-B856445FE3D9}"/>
              </a:ext>
            </a:extLst>
          </p:cNvPr>
          <p:cNvSpPr>
            <a:spLocks noGrp="1" noChangeArrowheads="1"/>
          </p:cNvSpPr>
          <p:nvPr>
            <p:ph type="body" idx="1"/>
          </p:nvPr>
        </p:nvSpPr>
        <p:spPr/>
        <p:txBody>
          <a:bodyPr/>
          <a:lstStyle/>
          <a:p>
            <a:pPr>
              <a:lnSpc>
                <a:spcPct val="90000"/>
              </a:lnSpc>
            </a:pPr>
            <a:r>
              <a:rPr lang="zh-CN" altLang="en-US" b="1"/>
              <a:t>软硬件划分</a:t>
            </a:r>
          </a:p>
          <a:p>
            <a:pPr lvl="1">
              <a:lnSpc>
                <a:spcPct val="90000"/>
              </a:lnSpc>
            </a:pPr>
            <a:r>
              <a:rPr lang="zh-CN" altLang="en-US" b="1">
                <a:latin typeface="宋体" panose="02010600030101010101" pitchFamily="2" charset="-122"/>
              </a:rPr>
              <a:t>软硬件划分是从系统功能的抽象描述</a:t>
            </a:r>
            <a:r>
              <a:rPr lang="en-US" altLang="zh-CN" b="1">
                <a:latin typeface="TimesNewRoman" charset="0"/>
              </a:rPr>
              <a:t>(</a:t>
            </a:r>
            <a:r>
              <a:rPr lang="zh-CN" altLang="en-US" b="1">
                <a:latin typeface="宋体" panose="02010600030101010101" pitchFamily="2" charset="-122"/>
              </a:rPr>
              <a:t>如Ｃ语言</a:t>
            </a:r>
            <a:r>
              <a:rPr lang="en-US" altLang="zh-CN" b="1">
                <a:latin typeface="TimesNewRoman" charset="0"/>
              </a:rPr>
              <a:t>)</a:t>
            </a:r>
            <a:r>
              <a:rPr lang="zh-CN" altLang="en-US" b="1">
                <a:latin typeface="宋体" panose="02010600030101010101" pitchFamily="2" charset="-122"/>
              </a:rPr>
              <a:t>着手</a:t>
            </a:r>
            <a:r>
              <a:rPr lang="en-US" altLang="zh-CN" b="1">
                <a:latin typeface="TimesNewRoman" charset="0"/>
              </a:rPr>
              <a:t>,</a:t>
            </a:r>
            <a:r>
              <a:rPr lang="zh-CN" altLang="en-US" b="1">
                <a:latin typeface="宋体" panose="02010600030101010101" pitchFamily="2" charset="-122"/>
              </a:rPr>
              <a:t>把系统功能分解为硬件和软件来实现</a:t>
            </a:r>
            <a:endParaRPr lang="zh-CN" altLang="en-US" b="1">
              <a:latin typeface="TimesNewRoman" charset="0"/>
            </a:endParaRPr>
          </a:p>
          <a:p>
            <a:pPr lvl="1">
              <a:lnSpc>
                <a:spcPct val="90000"/>
              </a:lnSpc>
            </a:pPr>
            <a:r>
              <a:rPr lang="zh-CN" altLang="en-US" b="1">
                <a:latin typeface="宋体" panose="02010600030101010101" pitchFamily="2" charset="-122"/>
              </a:rPr>
              <a:t>对于一个系统功能的任务</a:t>
            </a:r>
            <a:r>
              <a:rPr lang="en-US" altLang="zh-CN" b="1">
                <a:latin typeface="TimesNewRoman" charset="0"/>
              </a:rPr>
              <a:t>,</a:t>
            </a:r>
            <a:r>
              <a:rPr lang="zh-CN" altLang="en-US" b="1">
                <a:latin typeface="宋体" panose="02010600030101010101" pitchFamily="2" charset="-122"/>
              </a:rPr>
              <a:t>可通过在微处理器上运行软件来实现和通过专用电路实现</a:t>
            </a:r>
            <a:endParaRPr lang="zh-CN" altLang="en-US" b="1">
              <a:latin typeface="TimesNewRoman" charset="0"/>
            </a:endParaRPr>
          </a:p>
          <a:p>
            <a:pPr lvl="1">
              <a:lnSpc>
                <a:spcPct val="90000"/>
              </a:lnSpc>
            </a:pPr>
            <a:r>
              <a:rPr lang="zh-CN" altLang="en-US" b="1">
                <a:latin typeface="宋体" panose="02010600030101010101" pitchFamily="2" charset="-122"/>
              </a:rPr>
              <a:t>比较两者的功耗得出一个低功耗的实现方案</a:t>
            </a:r>
            <a:endParaRPr lang="zh-CN" altLang="en-US" b="1">
              <a:latin typeface="TimesNewRoman" charset="0"/>
            </a:endParaRPr>
          </a:p>
          <a:p>
            <a:pPr lvl="1">
              <a:lnSpc>
                <a:spcPct val="90000"/>
              </a:lnSpc>
            </a:pPr>
            <a:r>
              <a:rPr lang="zh-CN" altLang="en-US" b="1">
                <a:latin typeface="宋体" panose="02010600030101010101" pitchFamily="2" charset="-122"/>
              </a:rPr>
              <a:t>软硬件划分的技术处于设计的起始阶段</a:t>
            </a:r>
            <a:r>
              <a:rPr lang="en-US" altLang="zh-CN" b="1">
                <a:latin typeface="TimesNewRoman" charset="0"/>
              </a:rPr>
              <a:t>,</a:t>
            </a:r>
            <a:r>
              <a:rPr lang="zh-CN" altLang="en-US" b="1">
                <a:latin typeface="宋体" panose="02010600030101010101" pitchFamily="2" charset="-122"/>
              </a:rPr>
              <a:t>给降低功耗带来更大的可能</a:t>
            </a:r>
            <a:endParaRPr lang="zh-CN" alt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496F1CD-2F27-4B4A-B457-E146E83337EB}"/>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36867" name="Rectangle 3" descr="Rectangle: Click to edit Master text styles&#10;Second level&#10;Third level&#10;Fourth level&#10;Fifth level">
            <a:extLst>
              <a:ext uri="{FF2B5EF4-FFF2-40B4-BE49-F238E27FC236}">
                <a16:creationId xmlns:a16="http://schemas.microsoft.com/office/drawing/2014/main" id="{317A8E3C-D81E-485C-B2F5-AF0DDF1A3AB5}"/>
              </a:ext>
            </a:extLst>
          </p:cNvPr>
          <p:cNvSpPr>
            <a:spLocks noGrp="1" noChangeArrowheads="1"/>
          </p:cNvSpPr>
          <p:nvPr>
            <p:ph type="body" idx="1"/>
          </p:nvPr>
        </p:nvSpPr>
        <p:spPr/>
        <p:txBody>
          <a:bodyPr/>
          <a:lstStyle/>
          <a:p>
            <a:pPr>
              <a:lnSpc>
                <a:spcPct val="90000"/>
              </a:lnSpc>
            </a:pPr>
            <a:r>
              <a:rPr lang="zh-CN" altLang="en-US" sz="2800" b="1"/>
              <a:t>指令级优化</a:t>
            </a:r>
            <a:r>
              <a:rPr lang="zh-CN" altLang="en-US" sz="2800" b="1">
                <a:latin typeface="宋体" panose="02010600030101010101" pitchFamily="2" charset="-122"/>
              </a:rPr>
              <a:t>包括几个方面</a:t>
            </a:r>
            <a:r>
              <a:rPr lang="en-US" altLang="zh-CN" sz="2800" b="1">
                <a:latin typeface="TimesNewRoman" charset="0"/>
              </a:rPr>
              <a:t>:</a:t>
            </a:r>
          </a:p>
          <a:p>
            <a:pPr lvl="1">
              <a:lnSpc>
                <a:spcPct val="90000"/>
              </a:lnSpc>
            </a:pPr>
            <a:r>
              <a:rPr lang="zh-CN" altLang="en-US" sz="2400" b="1">
                <a:latin typeface="宋体" panose="02010600030101010101" pitchFamily="2" charset="-122"/>
              </a:rPr>
              <a:t>指令集提取</a:t>
            </a:r>
            <a:r>
              <a:rPr lang="zh-CN" altLang="en-US" sz="2400" b="1">
                <a:latin typeface="TimesNewRoman" charset="0"/>
              </a:rPr>
              <a:t>：</a:t>
            </a:r>
            <a:r>
              <a:rPr lang="zh-CN" altLang="en-US" sz="2400" b="1">
                <a:latin typeface="宋体" panose="02010600030101010101" pitchFamily="2" charset="-122"/>
              </a:rPr>
              <a:t>对于确定的处理器</a:t>
            </a:r>
            <a:r>
              <a:rPr lang="en-US" altLang="zh-CN" sz="2400" b="1">
                <a:latin typeface="TimesNewRoman" charset="0"/>
              </a:rPr>
              <a:t>,</a:t>
            </a:r>
            <a:r>
              <a:rPr lang="zh-CN" altLang="en-US" sz="2400" b="1">
                <a:latin typeface="宋体" panose="02010600030101010101" pitchFamily="2" charset="-122"/>
              </a:rPr>
              <a:t>其每条指令的功耗是一定的</a:t>
            </a:r>
            <a:r>
              <a:rPr lang="en-US" altLang="zh-CN" sz="2400" b="1">
                <a:latin typeface="TimesNewRoman" charset="0"/>
              </a:rPr>
              <a:t>,</a:t>
            </a:r>
            <a:r>
              <a:rPr lang="zh-CN" altLang="en-US" sz="2400" b="1">
                <a:latin typeface="宋体" panose="02010600030101010101" pitchFamily="2" charset="-122"/>
              </a:rPr>
              <a:t>选择一个指令集实现系统功能并功耗最小</a:t>
            </a:r>
            <a:endParaRPr lang="zh-CN" altLang="en-US" sz="2400" b="1">
              <a:latin typeface="TimesNewRoman" charset="0"/>
            </a:endParaRPr>
          </a:p>
          <a:p>
            <a:pPr lvl="1">
              <a:lnSpc>
                <a:spcPct val="90000"/>
              </a:lnSpc>
            </a:pPr>
            <a:r>
              <a:rPr lang="zh-CN" altLang="en-US" sz="2400" b="1">
                <a:latin typeface="宋体" panose="02010600030101010101" pitchFamily="2" charset="-122"/>
              </a:rPr>
              <a:t>选择合理的指令长度：如</a:t>
            </a:r>
            <a:r>
              <a:rPr lang="en-US" altLang="zh-CN" sz="2400" b="1">
                <a:latin typeface="TimesNewRoman" charset="0"/>
              </a:rPr>
              <a:t>16</a:t>
            </a:r>
            <a:r>
              <a:rPr lang="zh-CN" altLang="en-US" sz="2400" b="1">
                <a:latin typeface="宋体" panose="02010600030101010101" pitchFamily="2" charset="-122"/>
              </a:rPr>
              <a:t>位ｖｓ</a:t>
            </a:r>
            <a:r>
              <a:rPr lang="en-US" altLang="zh-CN" sz="2400" b="1">
                <a:latin typeface="TimesNewRoman" charset="0"/>
              </a:rPr>
              <a:t>.32</a:t>
            </a:r>
            <a:r>
              <a:rPr lang="zh-CN" altLang="en-US" sz="2400" b="1">
                <a:latin typeface="宋体" panose="02010600030101010101" pitchFamily="2" charset="-122"/>
              </a:rPr>
              <a:t>位或可变长度</a:t>
            </a:r>
            <a:r>
              <a:rPr lang="zh-CN" altLang="en-US" sz="2400" b="1">
                <a:latin typeface="TimesNewRoman" charset="0"/>
              </a:rPr>
              <a:t> </a:t>
            </a:r>
            <a:r>
              <a:rPr lang="en-US" altLang="zh-CN" sz="2400" b="1">
                <a:latin typeface="TimesNewRoman" charset="0"/>
              </a:rPr>
              <a:t>,</a:t>
            </a:r>
            <a:r>
              <a:rPr lang="zh-CN" altLang="en-US" sz="2400" b="1">
                <a:latin typeface="宋体" panose="02010600030101010101" pitchFamily="2" charset="-122"/>
              </a:rPr>
              <a:t>提高程序的代码密度</a:t>
            </a:r>
            <a:r>
              <a:rPr lang="en-US" altLang="zh-CN" sz="2400" b="1">
                <a:latin typeface="TimesNewRoman" charset="0"/>
              </a:rPr>
              <a:t>,</a:t>
            </a:r>
            <a:r>
              <a:rPr lang="zh-CN" altLang="en-US" sz="2400" b="1">
                <a:latin typeface="宋体" panose="02010600030101010101" pitchFamily="2" charset="-122"/>
              </a:rPr>
              <a:t>以减少对存储器访问的功耗</a:t>
            </a:r>
            <a:endParaRPr lang="zh-CN" altLang="en-US" sz="2400" b="1">
              <a:latin typeface="TimesNewRoman" charset="0"/>
            </a:endParaRPr>
          </a:p>
          <a:p>
            <a:pPr lvl="1">
              <a:lnSpc>
                <a:spcPct val="90000"/>
              </a:lnSpc>
            </a:pPr>
            <a:r>
              <a:rPr lang="zh-CN" altLang="en-US" sz="2400" b="1">
                <a:latin typeface="宋体" panose="02010600030101010101" pitchFamily="2" charset="-122"/>
              </a:rPr>
              <a:t>指令编码优化：通过对应用程序指令的相关性的统计</a:t>
            </a:r>
            <a:r>
              <a:rPr lang="en-US" altLang="zh-CN" sz="2400" b="1">
                <a:latin typeface="TimesNewRoman" charset="0"/>
              </a:rPr>
              <a:t>,</a:t>
            </a:r>
            <a:r>
              <a:rPr lang="zh-CN" altLang="en-US" sz="2400" b="1">
                <a:latin typeface="宋体" panose="02010600030101010101" pitchFamily="2" charset="-122"/>
              </a:rPr>
              <a:t>对指令进行编码优化</a:t>
            </a:r>
            <a:r>
              <a:rPr lang="en-US" altLang="zh-CN" sz="2400" b="1">
                <a:latin typeface="TimesNewRoman" charset="0"/>
              </a:rPr>
              <a:t>,</a:t>
            </a:r>
            <a:r>
              <a:rPr lang="zh-CN" altLang="en-US" sz="2400" b="1">
                <a:latin typeface="宋体" panose="02010600030101010101" pitchFamily="2" charset="-122"/>
              </a:rPr>
              <a:t>使读取指令时总线上的信号反转最少</a:t>
            </a:r>
            <a:endParaRPr lang="zh-CN" altLang="en-US" sz="2400" b="1">
              <a:latin typeface="TimesNewRoman" charset="0"/>
            </a:endParaRPr>
          </a:p>
          <a:p>
            <a:pPr lvl="1">
              <a:lnSpc>
                <a:spcPct val="90000"/>
              </a:lnSpc>
            </a:pPr>
            <a:r>
              <a:rPr lang="zh-CN" altLang="en-US" sz="2400" b="1">
                <a:latin typeface="宋体" panose="02010600030101010101" pitchFamily="2" charset="-122"/>
              </a:rPr>
              <a:t>指令压缩</a:t>
            </a:r>
            <a:r>
              <a:rPr lang="zh-CN" altLang="en-US" sz="2400" b="1">
                <a:latin typeface="TimesNewRoman" charset="0"/>
              </a:rPr>
              <a:t>：</a:t>
            </a:r>
            <a:r>
              <a:rPr lang="zh-CN" altLang="en-US" sz="2400" b="1">
                <a:latin typeface="宋体" panose="02010600030101010101" pitchFamily="2" charset="-122"/>
              </a:rPr>
              <a:t>存储器存储压缩后的指令</a:t>
            </a:r>
            <a:r>
              <a:rPr lang="en-US" altLang="zh-CN" sz="2400" b="1">
                <a:latin typeface="TimesNewRoman" charset="0"/>
              </a:rPr>
              <a:t>,</a:t>
            </a:r>
            <a:r>
              <a:rPr lang="zh-CN" altLang="en-US" sz="2400" b="1">
                <a:latin typeface="宋体" panose="02010600030101010101" pitchFamily="2" charset="-122"/>
              </a:rPr>
              <a:t>指令将在进入处理器前被解压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D2A6562-DF16-43E6-8EC8-F48AF20C7725}"/>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37891" name="Rectangle 3" descr="Rectangle: Click to edit Master text styles&#10;Second level&#10;Third level&#10;Fourth level&#10;Fifth level">
            <a:extLst>
              <a:ext uri="{FF2B5EF4-FFF2-40B4-BE49-F238E27FC236}">
                <a16:creationId xmlns:a16="http://schemas.microsoft.com/office/drawing/2014/main" id="{CEC7B172-20C0-48BB-BBD1-B88836B9059E}"/>
              </a:ext>
            </a:extLst>
          </p:cNvPr>
          <p:cNvSpPr>
            <a:spLocks noGrp="1" noChangeArrowheads="1"/>
          </p:cNvSpPr>
          <p:nvPr>
            <p:ph type="body" idx="1"/>
          </p:nvPr>
        </p:nvSpPr>
        <p:spPr>
          <a:xfrm>
            <a:off x="533400" y="1524000"/>
            <a:ext cx="8458200" cy="5181600"/>
          </a:xfrm>
        </p:spPr>
        <p:txBody>
          <a:bodyPr/>
          <a:lstStyle/>
          <a:p>
            <a:pPr>
              <a:lnSpc>
                <a:spcPct val="90000"/>
              </a:lnSpc>
            </a:pPr>
            <a:r>
              <a:rPr lang="zh-CN" altLang="en-US" sz="2800" b="1"/>
              <a:t>电源管理</a:t>
            </a:r>
          </a:p>
          <a:p>
            <a:pPr lvl="1">
              <a:lnSpc>
                <a:spcPct val="90000"/>
              </a:lnSpc>
            </a:pPr>
            <a:r>
              <a:rPr lang="zh-CN" altLang="en-US" sz="2400" b="1"/>
              <a:t>可变电压技术：</a:t>
            </a:r>
            <a:r>
              <a:rPr lang="zh-CN" altLang="en-US" sz="2400" b="1">
                <a:latin typeface="宋体" panose="02010600030101010101" pitchFamily="2" charset="-122"/>
              </a:rPr>
              <a:t>根据系统的不同工作状态对系统性能的不同要求</a:t>
            </a:r>
            <a:r>
              <a:rPr lang="en-US" altLang="zh-CN" sz="2400" b="1">
                <a:latin typeface="TimesNewRoman" charset="0"/>
              </a:rPr>
              <a:t>,</a:t>
            </a:r>
            <a:r>
              <a:rPr lang="zh-CN" altLang="en-US" sz="2400" b="1">
                <a:latin typeface="宋体" panose="02010600030101010101" pitchFamily="2" charset="-122"/>
              </a:rPr>
              <a:t>动态地改变电压以最大限度地降低功耗</a:t>
            </a:r>
            <a:endParaRPr lang="zh-CN" altLang="en-US" sz="2400" b="1">
              <a:latin typeface="TimesNewRoman" charset="0"/>
            </a:endParaRPr>
          </a:p>
          <a:p>
            <a:pPr lvl="2">
              <a:lnSpc>
                <a:spcPct val="90000"/>
              </a:lnSpc>
            </a:pPr>
            <a:r>
              <a:rPr lang="zh-CN" altLang="en-US" sz="2000" b="1">
                <a:latin typeface="宋体" panose="02010600030101010101" pitchFamily="2" charset="-122"/>
              </a:rPr>
              <a:t>电压转换电路的功耗和电压转换时间对性能的影响是这项技术选择的制约因素</a:t>
            </a:r>
          </a:p>
          <a:p>
            <a:pPr lvl="1">
              <a:lnSpc>
                <a:spcPct val="90000"/>
              </a:lnSpc>
            </a:pPr>
            <a:r>
              <a:rPr lang="zh-CN" altLang="en-US" sz="2400" b="1">
                <a:latin typeface="宋体" panose="02010600030101010101" pitchFamily="2" charset="-122"/>
              </a:rPr>
              <a:t>多电压技术：可变电压技术在时间上改变电压</a:t>
            </a:r>
            <a:r>
              <a:rPr lang="en-US" altLang="zh-CN" sz="2400" b="1">
                <a:latin typeface="TimesNewRoman" charset="0"/>
              </a:rPr>
              <a:t>,</a:t>
            </a:r>
            <a:r>
              <a:rPr lang="zh-CN" altLang="en-US" sz="2400" b="1">
                <a:latin typeface="宋体" panose="02010600030101010101" pitchFamily="2" charset="-122"/>
              </a:rPr>
              <a:t>而多电压技术在空间上使用不同的电压</a:t>
            </a:r>
            <a:r>
              <a:rPr lang="en-US" altLang="zh-CN" sz="2400" b="1">
                <a:latin typeface="TimesNewRoman" charset="0"/>
              </a:rPr>
              <a:t>.</a:t>
            </a:r>
          </a:p>
          <a:p>
            <a:pPr lvl="2">
              <a:lnSpc>
                <a:spcPct val="90000"/>
              </a:lnSpc>
            </a:pPr>
            <a:r>
              <a:rPr lang="zh-CN" altLang="en-US" sz="2000" b="1">
                <a:latin typeface="宋体" panose="02010600030101010101" pitchFamily="2" charset="-122"/>
              </a:rPr>
              <a:t>根据系统不同部分的性能要求不同</a:t>
            </a:r>
            <a:r>
              <a:rPr lang="en-US" altLang="zh-CN" sz="2000" b="1">
                <a:latin typeface="TimesNewRoman" charset="0"/>
              </a:rPr>
              <a:t>,</a:t>
            </a:r>
            <a:r>
              <a:rPr lang="zh-CN" altLang="en-US" sz="2000" b="1">
                <a:latin typeface="宋体" panose="02010600030101010101" pitchFamily="2" charset="-122"/>
              </a:rPr>
              <a:t>使其工作于不同的电压</a:t>
            </a:r>
            <a:r>
              <a:rPr lang="en-US" altLang="zh-CN" sz="2000" b="1">
                <a:latin typeface="TimesNewRoman" charset="0"/>
              </a:rPr>
              <a:t>,</a:t>
            </a:r>
            <a:r>
              <a:rPr lang="zh-CN" altLang="en-US" sz="2000" b="1">
                <a:latin typeface="宋体" panose="02010600030101010101" pitchFamily="2" charset="-122"/>
              </a:rPr>
              <a:t>从而降低系统功耗</a:t>
            </a:r>
          </a:p>
          <a:p>
            <a:pPr lvl="1">
              <a:lnSpc>
                <a:spcPct val="90000"/>
              </a:lnSpc>
            </a:pPr>
            <a:r>
              <a:rPr lang="zh-CN" altLang="en-US" sz="2400" b="1">
                <a:latin typeface="宋体" panose="02010600030101010101" pitchFamily="2" charset="-122"/>
              </a:rPr>
              <a:t>动态功耗管理：动态功耗管理是一种使系统或系统单元在不工作时进入低功耗的休眠状态的控制技术</a:t>
            </a:r>
            <a:endParaRPr lang="zh-CN" altLang="en-US" sz="2400" b="1">
              <a:latin typeface="TimesNewRoman" charset="0"/>
            </a:endParaRPr>
          </a:p>
          <a:p>
            <a:pPr lvl="2">
              <a:lnSpc>
                <a:spcPct val="90000"/>
              </a:lnSpc>
            </a:pPr>
            <a:r>
              <a:rPr lang="zh-CN" altLang="en-US" sz="2000" b="1">
                <a:latin typeface="宋体" panose="02010600030101010101" pitchFamily="2" charset="-122"/>
              </a:rPr>
              <a:t>由于系统在正常工作状态和休眠状态之间的转换需要时间</a:t>
            </a:r>
            <a:r>
              <a:rPr lang="en-US" altLang="zh-CN" sz="2000" b="1">
                <a:latin typeface="TimesNewRoman" charset="0"/>
              </a:rPr>
              <a:t>,</a:t>
            </a:r>
            <a:r>
              <a:rPr lang="zh-CN" altLang="en-US" sz="2000" b="1">
                <a:latin typeface="宋体" panose="02010600030101010101" pitchFamily="2" charset="-122"/>
              </a:rPr>
              <a:t>将影响系统性能</a:t>
            </a:r>
            <a:endParaRPr lang="zh-CN" altLang="en-US" sz="2000" b="1">
              <a:latin typeface="TimesNewRoman" charset="0"/>
            </a:endParaRPr>
          </a:p>
          <a:p>
            <a:pPr lvl="2">
              <a:lnSpc>
                <a:spcPct val="90000"/>
              </a:lnSpc>
            </a:pPr>
            <a:r>
              <a:rPr lang="zh-CN" altLang="en-US" sz="2000" b="1">
                <a:latin typeface="宋体" panose="02010600030101010101" pitchFamily="2" charset="-122"/>
              </a:rPr>
              <a:t>所以</a:t>
            </a:r>
            <a:r>
              <a:rPr lang="en-US" altLang="zh-CN" sz="2000" b="1">
                <a:latin typeface="TimesNewRoman" charset="0"/>
              </a:rPr>
              <a:t>,</a:t>
            </a:r>
            <a:r>
              <a:rPr lang="zh-CN" altLang="en-US" sz="2000" b="1">
                <a:latin typeface="宋体" panose="02010600030101010101" pitchFamily="2" charset="-122"/>
              </a:rPr>
              <a:t>该技术的核心就是如何根据系统的状态信息决定系统何时进入低功耗的休眠状态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a:extLst>
              <a:ext uri="{FF2B5EF4-FFF2-40B4-BE49-F238E27FC236}">
                <a16:creationId xmlns:a16="http://schemas.microsoft.com/office/drawing/2014/main" id="{DE25C283-F5D7-4FE5-B537-EE44B2BC467B}"/>
              </a:ext>
            </a:extLst>
          </p:cNvPr>
          <p:cNvSpPr>
            <a:spLocks noGrp="1" noChangeArrowheads="1"/>
          </p:cNvSpPr>
          <p:nvPr>
            <p:ph type="title"/>
          </p:nvPr>
        </p:nvSpPr>
        <p:spPr/>
        <p:txBody>
          <a:bodyPr/>
          <a:lstStyle/>
          <a:p>
            <a:r>
              <a:rPr lang="zh-CN" altLang="en-US">
                <a:latin typeface="宋体" panose="02010600030101010101" pitchFamily="2" charset="-122"/>
              </a:rPr>
              <a:t>系统级的优化技术</a:t>
            </a:r>
          </a:p>
        </p:txBody>
      </p:sp>
      <p:sp>
        <p:nvSpPr>
          <p:cNvPr id="56323" name="Rectangle 1027" descr="Rectangle: Click to edit Master text styles&#10;Second level&#10;Third level&#10;Fourth level&#10;Fifth level">
            <a:extLst>
              <a:ext uri="{FF2B5EF4-FFF2-40B4-BE49-F238E27FC236}">
                <a16:creationId xmlns:a16="http://schemas.microsoft.com/office/drawing/2014/main" id="{CFF374EF-884F-41CC-8ECE-27DF46398911}"/>
              </a:ext>
            </a:extLst>
          </p:cNvPr>
          <p:cNvSpPr>
            <a:spLocks noGrp="1" noChangeArrowheads="1"/>
          </p:cNvSpPr>
          <p:nvPr>
            <p:ph type="body" idx="1"/>
          </p:nvPr>
        </p:nvSpPr>
        <p:spPr/>
        <p:txBody>
          <a:bodyPr/>
          <a:lstStyle/>
          <a:p>
            <a:pPr>
              <a:lnSpc>
                <a:spcPct val="90000"/>
              </a:lnSpc>
            </a:pPr>
            <a:r>
              <a:rPr lang="en-US" altLang="zh-CN" b="1">
                <a:latin typeface="Times New Roman" panose="02020603050405020304" pitchFamily="18" charset="0"/>
              </a:rPr>
              <a:t>Cache</a:t>
            </a:r>
            <a:r>
              <a:rPr lang="zh-CN" altLang="en-US" b="1">
                <a:latin typeface="Times New Roman" panose="02020603050405020304" pitchFamily="18" charset="0"/>
              </a:rPr>
              <a:t>低功耗技术</a:t>
            </a:r>
          </a:p>
          <a:p>
            <a:pPr lvl="1">
              <a:lnSpc>
                <a:spcPct val="90000"/>
              </a:lnSpc>
            </a:pPr>
            <a:r>
              <a:rPr lang="zh-CN" altLang="en-US" b="1">
                <a:latin typeface="Times New Roman" panose="02020603050405020304" pitchFamily="18" charset="0"/>
              </a:rPr>
              <a:t>片上</a:t>
            </a:r>
            <a:r>
              <a:rPr lang="en-US" altLang="zh-CN" b="1">
                <a:latin typeface="Times New Roman" panose="02020603050405020304" pitchFamily="18" charset="0"/>
              </a:rPr>
              <a:t>cache</a:t>
            </a:r>
            <a:r>
              <a:rPr lang="zh-CN" altLang="en-US" b="1">
                <a:latin typeface="Times New Roman" panose="02020603050405020304" pitchFamily="18" charset="0"/>
              </a:rPr>
              <a:t>产生的功耗占据整个芯片功耗的很大比例</a:t>
            </a:r>
          </a:p>
          <a:p>
            <a:pPr lvl="2">
              <a:lnSpc>
                <a:spcPct val="90000"/>
              </a:lnSpc>
            </a:pPr>
            <a:r>
              <a:rPr lang="en-US" altLang="zh-CN" b="1">
                <a:latin typeface="Times New Roman" panose="02020603050405020304" pitchFamily="18" charset="0"/>
              </a:rPr>
              <a:t>DEC Alpha 21264</a:t>
            </a:r>
            <a:r>
              <a:rPr lang="zh-CN" altLang="en-US" b="1">
                <a:latin typeface="Times New Roman" panose="02020603050405020304" pitchFamily="18" charset="0"/>
              </a:rPr>
              <a:t>中的</a:t>
            </a:r>
            <a:r>
              <a:rPr lang="en-US" altLang="zh-CN" b="1">
                <a:latin typeface="Times New Roman" panose="02020603050405020304" pitchFamily="18" charset="0"/>
              </a:rPr>
              <a:t>cache</a:t>
            </a:r>
            <a:r>
              <a:rPr lang="zh-CN" altLang="en-US" b="1">
                <a:latin typeface="Times New Roman" panose="02020603050405020304" pitchFamily="18" charset="0"/>
              </a:rPr>
              <a:t>的功耗约占芯片功耗的</a:t>
            </a:r>
            <a:r>
              <a:rPr lang="en-US" altLang="zh-CN" b="1">
                <a:latin typeface="Times New Roman" panose="02020603050405020304" pitchFamily="18" charset="0"/>
              </a:rPr>
              <a:t>25</a:t>
            </a:r>
            <a:r>
              <a:rPr lang="zh-CN" altLang="en-US" b="1">
                <a:latin typeface="Times New Roman" panose="02020603050405020304" pitchFamily="18" charset="0"/>
              </a:rPr>
              <a:t>％ </a:t>
            </a:r>
          </a:p>
          <a:p>
            <a:pPr lvl="1">
              <a:lnSpc>
                <a:spcPct val="90000"/>
              </a:lnSpc>
            </a:pPr>
            <a:r>
              <a:rPr lang="zh-CN" altLang="en-US" b="1">
                <a:latin typeface="Times New Roman" panose="02020603050405020304" pitchFamily="18" charset="0"/>
              </a:rPr>
              <a:t>能量大部分消耗：</a:t>
            </a:r>
          </a:p>
          <a:p>
            <a:pPr lvl="2">
              <a:lnSpc>
                <a:spcPct val="90000"/>
              </a:lnSpc>
            </a:pPr>
            <a:r>
              <a:rPr lang="zh-CN" altLang="en-US" b="1">
                <a:latin typeface="Times New Roman" panose="02020603050405020304" pitchFamily="18" charset="0"/>
              </a:rPr>
              <a:t>在标签和数据阵列的预充（</a:t>
            </a:r>
            <a:r>
              <a:rPr lang="en-US" altLang="zh-CN" b="1">
                <a:latin typeface="Times New Roman" panose="02020603050405020304" pitchFamily="18" charset="0"/>
                <a:ea typeface="TimesNewRomanPSMT"/>
                <a:cs typeface="TimesNewRomanPSMT"/>
              </a:rPr>
              <a:t>precharging</a:t>
            </a:r>
            <a:r>
              <a:rPr lang="zh-CN" altLang="en-US" b="1">
                <a:latin typeface="Times New Roman" panose="02020603050405020304" pitchFamily="18" charset="0"/>
              </a:rPr>
              <a:t>）</a:t>
            </a:r>
          </a:p>
          <a:p>
            <a:pPr lvl="2">
              <a:lnSpc>
                <a:spcPct val="90000"/>
              </a:lnSpc>
            </a:pPr>
            <a:r>
              <a:rPr lang="zh-CN" altLang="en-US" b="1">
                <a:latin typeface="Times New Roman" panose="02020603050405020304" pitchFamily="18" charset="0"/>
              </a:rPr>
              <a:t>灵敏放大（</a:t>
            </a:r>
            <a:r>
              <a:rPr lang="en-US" altLang="zh-CN" b="1">
                <a:latin typeface="Times New Roman" panose="02020603050405020304" pitchFamily="18" charset="0"/>
                <a:ea typeface="TimesNewRomanPSMT"/>
                <a:cs typeface="TimesNewRomanPSMT"/>
              </a:rPr>
              <a:t>sensing</a:t>
            </a:r>
            <a:r>
              <a:rPr lang="zh-CN" altLang="en-US" b="1">
                <a:latin typeface="Times New Roman" panose="02020603050405020304" pitchFamily="18" charset="0"/>
              </a:rPr>
              <a:t>）</a:t>
            </a:r>
            <a:r>
              <a:rPr lang="zh-CN" altLang="en-US" b="1">
                <a:latin typeface="Times New Roman" panose="02020603050405020304" pitchFamily="18" charset="0"/>
                <a:ea typeface="TimesNewRomanPSMT"/>
                <a:cs typeface="TimesNewRomanPSMT"/>
              </a:rPr>
              <a:t> </a:t>
            </a:r>
            <a:endParaRPr lang="zh-CN" altLang="en-US" b="1">
              <a:latin typeface="Times New Roman" panose="02020603050405020304" pitchFamily="18" charset="0"/>
            </a:endParaRPr>
          </a:p>
          <a:p>
            <a:pPr lvl="2">
              <a:lnSpc>
                <a:spcPct val="90000"/>
              </a:lnSpc>
            </a:pPr>
            <a:r>
              <a:rPr lang="zh-CN" altLang="en-US" b="1">
                <a:latin typeface="Times New Roman" panose="02020603050405020304" pitchFamily="18" charset="0"/>
              </a:rPr>
              <a:t>放电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a:extLst>
              <a:ext uri="{FF2B5EF4-FFF2-40B4-BE49-F238E27FC236}">
                <a16:creationId xmlns:a16="http://schemas.microsoft.com/office/drawing/2014/main" id="{D9D38D6F-6095-49F7-A58D-5B45585A9C61}"/>
              </a:ext>
            </a:extLst>
          </p:cNvPr>
          <p:cNvSpPr>
            <a:spLocks noGrp="1" noChangeArrowheads="1"/>
          </p:cNvSpPr>
          <p:nvPr>
            <p:ph type="title"/>
          </p:nvPr>
        </p:nvSpPr>
        <p:spPr>
          <a:xfrm>
            <a:off x="228600" y="292100"/>
            <a:ext cx="7772400" cy="927100"/>
          </a:xfrm>
        </p:spPr>
        <p:txBody>
          <a:bodyPr/>
          <a:lstStyle/>
          <a:p>
            <a:r>
              <a:rPr lang="zh-CN" altLang="en-US">
                <a:latin typeface="宋体" panose="02010600030101010101" pitchFamily="2" charset="-122"/>
              </a:rPr>
              <a:t>系统级的优化技术</a:t>
            </a:r>
          </a:p>
        </p:txBody>
      </p:sp>
      <p:graphicFrame>
        <p:nvGraphicFramePr>
          <p:cNvPr id="2" name="Object 1029">
            <a:extLst>
              <a:ext uri="{FF2B5EF4-FFF2-40B4-BE49-F238E27FC236}">
                <a16:creationId xmlns:a16="http://schemas.microsoft.com/office/drawing/2014/main" id="{E9BA1DF8-E7F0-45F3-8B61-A46AA59A9569}"/>
              </a:ext>
            </a:extLst>
          </p:cNvPr>
          <p:cNvGraphicFramePr>
            <a:graphicFrameLocks noChangeAspect="1"/>
          </p:cNvGraphicFramePr>
          <p:nvPr/>
        </p:nvGraphicFramePr>
        <p:xfrm>
          <a:off x="885825" y="1255713"/>
          <a:ext cx="7594600" cy="5260975"/>
        </p:xfrm>
        <a:graphic>
          <a:graphicData uri="http://schemas.openxmlformats.org/drawingml/2006/chart">
            <c:chart xmlns:c="http://schemas.openxmlformats.org/drawingml/2006/chart" xmlns:r="http://schemas.openxmlformats.org/officeDocument/2006/relationships" r:id="rId2"/>
          </a:graphicData>
        </a:graphic>
      </p:graphicFrame>
      <p:sp>
        <p:nvSpPr>
          <p:cNvPr id="57350" name="Rectangle 1030">
            <a:extLst>
              <a:ext uri="{FF2B5EF4-FFF2-40B4-BE49-F238E27FC236}">
                <a16:creationId xmlns:a16="http://schemas.microsoft.com/office/drawing/2014/main" id="{0A1E0D01-7A64-46C0-BA98-ADA31628D81F}"/>
              </a:ext>
            </a:extLst>
          </p:cNvPr>
          <p:cNvSpPr>
            <a:spLocks noChangeArrowheads="1"/>
          </p:cNvSpPr>
          <p:nvPr/>
        </p:nvSpPr>
        <p:spPr bwMode="auto">
          <a:xfrm>
            <a:off x="1066800" y="6067425"/>
            <a:ext cx="76962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0413" indent="-190500">
              <a:defRPr kumimoji="1" sz="2400">
                <a:solidFill>
                  <a:schemeClr val="tx1"/>
                </a:solidFill>
                <a:latin typeface="Times New Roman" panose="02020603050405020304" pitchFamily="18" charset="0"/>
                <a:ea typeface="宋体" panose="02010600030101010101" pitchFamily="2" charset="-122"/>
              </a:defRPr>
            </a:lvl2pPr>
            <a:lvl3pPr marL="952500" indent="-1588">
              <a:defRPr kumimoji="1" sz="2400">
                <a:solidFill>
                  <a:schemeClr val="tx1"/>
                </a:solidFill>
                <a:latin typeface="Times New Roman" panose="02020603050405020304" pitchFamily="18" charset="0"/>
                <a:ea typeface="宋体" panose="02010600030101010101" pitchFamily="2" charset="-122"/>
              </a:defRPr>
            </a:lvl3pPr>
            <a:lvl4pPr marL="1619250" indent="-190500">
              <a:defRPr kumimoji="1" sz="2400">
                <a:solidFill>
                  <a:schemeClr val="tx1"/>
                </a:solidFill>
                <a:latin typeface="Times New Roman" panose="02020603050405020304" pitchFamily="18" charset="0"/>
                <a:ea typeface="宋体" panose="02010600030101010101" pitchFamily="2" charset="-122"/>
              </a:defRPr>
            </a:lvl4pPr>
            <a:lvl5pPr marL="1905000">
              <a:defRPr kumimoji="1" sz="2400">
                <a:solidFill>
                  <a:schemeClr val="tx1"/>
                </a:solidFill>
                <a:latin typeface="Times New Roman" panose="02020603050405020304" pitchFamily="18" charset="0"/>
                <a:ea typeface="宋体" panose="02010600030101010101" pitchFamily="2" charset="-122"/>
              </a:defRPr>
            </a:lvl5pPr>
            <a:lvl6pPr marL="2362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19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76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33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sz="1800">
                <a:latin typeface="Tahoma" panose="020B0604030504040204" pitchFamily="34" charset="0"/>
              </a:rPr>
              <a:t>M. Viredaz and D. Wallach, </a:t>
            </a:r>
            <a:r>
              <a:rPr lang="en-US" altLang="zh-CN" sz="1800">
                <a:latin typeface="Arial" panose="020B0604020202020204" pitchFamily="34" charset="0"/>
              </a:rPr>
              <a:t>“</a:t>
            </a:r>
            <a:r>
              <a:rPr lang="en-US" altLang="zh-CN" sz="1800">
                <a:latin typeface="Tahoma" panose="020B0604030504040204" pitchFamily="34" charset="0"/>
              </a:rPr>
              <a:t>Power Evaluation of a Handheld Computer: A Case Study</a:t>
            </a:r>
            <a:r>
              <a:rPr lang="en-US" altLang="zh-CN" sz="1800">
                <a:latin typeface="Arial" panose="020B0604020202020204" pitchFamily="34" charset="0"/>
              </a:rPr>
              <a:t>”</a:t>
            </a:r>
            <a:r>
              <a:rPr lang="en-US" altLang="zh-CN" sz="1800">
                <a:latin typeface="Tahoma" panose="020B0604030504040204" pitchFamily="34" charset="0"/>
              </a:rPr>
              <a:t>,WRL Research Report 2001/1 (HP)</a:t>
            </a:r>
          </a:p>
        </p:txBody>
      </p:sp>
      <p:sp>
        <p:nvSpPr>
          <p:cNvPr id="57351" name="Text Box 1031">
            <a:extLst>
              <a:ext uri="{FF2B5EF4-FFF2-40B4-BE49-F238E27FC236}">
                <a16:creationId xmlns:a16="http://schemas.microsoft.com/office/drawing/2014/main" id="{BF6E7949-DD46-4DAC-8DBA-5B618A9762DD}"/>
              </a:ext>
            </a:extLst>
          </p:cNvPr>
          <p:cNvSpPr txBox="1">
            <a:spLocks noChangeArrowheads="1"/>
          </p:cNvSpPr>
          <p:nvPr/>
        </p:nvSpPr>
        <p:spPr bwMode="auto">
          <a:xfrm>
            <a:off x="5943600" y="1358900"/>
            <a:ext cx="169227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lnSpc>
                <a:spcPct val="88000"/>
              </a:lnSpc>
              <a:spcBef>
                <a:spcPct val="30000"/>
              </a:spcBef>
            </a:pPr>
            <a:r>
              <a:rPr kumimoji="0" lang="en-US" altLang="zh-CN">
                <a:latin typeface="Arial" panose="020B0604020202020204" pitchFamily="34" charset="0"/>
              </a:rPr>
              <a:t>peripherals</a:t>
            </a:r>
            <a:br>
              <a:rPr kumimoji="0" lang="en-US" altLang="zh-CN">
                <a:latin typeface="Arial" panose="020B0604020202020204" pitchFamily="34" charset="0"/>
              </a:rPr>
            </a:br>
            <a:r>
              <a:rPr kumimoji="0" lang="en-US" altLang="zh-CN">
                <a:latin typeface="Arial" panose="020B0604020202020204" pitchFamily="34" charset="0"/>
              </a:rPr>
              <a:t>(analog)</a:t>
            </a:r>
          </a:p>
        </p:txBody>
      </p:sp>
      <p:sp>
        <p:nvSpPr>
          <p:cNvPr id="57352" name="Text Box 1032">
            <a:extLst>
              <a:ext uri="{FF2B5EF4-FFF2-40B4-BE49-F238E27FC236}">
                <a16:creationId xmlns:a16="http://schemas.microsoft.com/office/drawing/2014/main" id="{3587AC0A-98B0-4DA1-8427-9D3D823ABBE2}"/>
              </a:ext>
            </a:extLst>
          </p:cNvPr>
          <p:cNvSpPr txBox="1">
            <a:spLocks noChangeArrowheads="1"/>
          </p:cNvSpPr>
          <p:nvPr/>
        </p:nvSpPr>
        <p:spPr bwMode="auto">
          <a:xfrm>
            <a:off x="6858000" y="3340100"/>
            <a:ext cx="1503363" cy="409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lnSpc>
                <a:spcPct val="88000"/>
              </a:lnSpc>
              <a:spcBef>
                <a:spcPct val="30000"/>
              </a:spcBef>
            </a:pPr>
            <a:r>
              <a:rPr kumimoji="0" lang="en-US" altLang="zh-CN">
                <a:latin typeface="Arial" panose="020B0604020202020204" pitchFamily="34" charset="0"/>
              </a:rPr>
              <a:t>interfaces</a:t>
            </a:r>
          </a:p>
        </p:txBody>
      </p:sp>
      <p:sp>
        <p:nvSpPr>
          <p:cNvPr id="57353" name="Text Box 1033">
            <a:extLst>
              <a:ext uri="{FF2B5EF4-FFF2-40B4-BE49-F238E27FC236}">
                <a16:creationId xmlns:a16="http://schemas.microsoft.com/office/drawing/2014/main" id="{CE2E5D35-AE12-4C57-A303-42D1C4A5F8A5}"/>
              </a:ext>
            </a:extLst>
          </p:cNvPr>
          <p:cNvSpPr txBox="1">
            <a:spLocks noChangeArrowheads="1"/>
          </p:cNvSpPr>
          <p:nvPr/>
        </p:nvSpPr>
        <p:spPr bwMode="auto">
          <a:xfrm>
            <a:off x="1828800" y="5445125"/>
            <a:ext cx="1079500" cy="409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lnSpc>
                <a:spcPct val="88000"/>
              </a:lnSpc>
              <a:spcBef>
                <a:spcPct val="30000"/>
              </a:spcBef>
            </a:pPr>
            <a:r>
              <a:rPr kumimoji="0" lang="en-US" altLang="zh-CN">
                <a:latin typeface="Arial" panose="020B0604020202020204" pitchFamily="34" charset="0"/>
              </a:rPr>
              <a:t>DRAM</a:t>
            </a:r>
          </a:p>
        </p:txBody>
      </p:sp>
      <p:sp>
        <p:nvSpPr>
          <p:cNvPr id="57354" name="Text Box 1034">
            <a:extLst>
              <a:ext uri="{FF2B5EF4-FFF2-40B4-BE49-F238E27FC236}">
                <a16:creationId xmlns:a16="http://schemas.microsoft.com/office/drawing/2014/main" id="{E5AFBFCF-8EF8-4208-8135-B234C606BB80}"/>
              </a:ext>
            </a:extLst>
          </p:cNvPr>
          <p:cNvSpPr txBox="1">
            <a:spLocks noChangeArrowheads="1"/>
          </p:cNvSpPr>
          <p:nvPr/>
        </p:nvSpPr>
        <p:spPr bwMode="auto">
          <a:xfrm>
            <a:off x="1260475" y="1625600"/>
            <a:ext cx="15208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lnSpc>
                <a:spcPct val="88000"/>
              </a:lnSpc>
              <a:spcBef>
                <a:spcPct val="30000"/>
              </a:spcBef>
            </a:pPr>
            <a:r>
              <a:rPr kumimoji="0" lang="en-US" altLang="zh-CN">
                <a:latin typeface="Arial" panose="020B0604020202020204" pitchFamily="34" charset="0"/>
              </a:rPr>
              <a:t>processor</a:t>
            </a:r>
            <a:br>
              <a:rPr kumimoji="0" lang="en-US" altLang="zh-CN">
                <a:latin typeface="Arial" panose="020B0604020202020204" pitchFamily="34" charset="0"/>
              </a:rPr>
            </a:br>
            <a:r>
              <a:rPr kumimoji="0" lang="en-US" altLang="zh-CN">
                <a:latin typeface="Arial" panose="020B0604020202020204" pitchFamily="34" charset="0"/>
              </a:rPr>
              <a:t>+ cache</a:t>
            </a:r>
          </a:p>
        </p:txBody>
      </p:sp>
      <p:sp>
        <p:nvSpPr>
          <p:cNvPr id="57355" name="Arc 1035">
            <a:extLst>
              <a:ext uri="{FF2B5EF4-FFF2-40B4-BE49-F238E27FC236}">
                <a16:creationId xmlns:a16="http://schemas.microsoft.com/office/drawing/2014/main" id="{62075827-065A-4C91-AB02-E9668365E244}"/>
              </a:ext>
            </a:extLst>
          </p:cNvPr>
          <p:cNvSpPr>
            <a:spLocks/>
          </p:cNvSpPr>
          <p:nvPr/>
        </p:nvSpPr>
        <p:spPr bwMode="auto">
          <a:xfrm>
            <a:off x="2089150" y="2066925"/>
            <a:ext cx="4311650" cy="3963988"/>
          </a:xfrm>
          <a:custGeom>
            <a:avLst/>
            <a:gdLst>
              <a:gd name="G0" fmla="+- 21600 0 0"/>
              <a:gd name="G1" fmla="+- 14556 0 0"/>
              <a:gd name="G2" fmla="+- 21600 0 0"/>
              <a:gd name="T0" fmla="*/ 39220 w 39220"/>
              <a:gd name="T1" fmla="*/ 27049 h 36156"/>
              <a:gd name="T2" fmla="*/ 5641 w 39220"/>
              <a:gd name="T3" fmla="*/ 0 h 36156"/>
              <a:gd name="T4" fmla="*/ 21600 w 39220"/>
              <a:gd name="T5" fmla="*/ 14556 h 36156"/>
            </a:gdLst>
            <a:ahLst/>
            <a:cxnLst>
              <a:cxn ang="0">
                <a:pos x="T0" y="T1"/>
              </a:cxn>
              <a:cxn ang="0">
                <a:pos x="T2" y="T3"/>
              </a:cxn>
              <a:cxn ang="0">
                <a:pos x="T4" y="T5"/>
              </a:cxn>
            </a:cxnLst>
            <a:rect l="0" t="0" r="r" b="b"/>
            <a:pathLst>
              <a:path w="39220" h="36156" fill="none" extrusionOk="0">
                <a:moveTo>
                  <a:pt x="39220" y="27049"/>
                </a:moveTo>
                <a:cubicBezTo>
                  <a:pt x="35170" y="32761"/>
                  <a:pt x="28602" y="36155"/>
                  <a:pt x="21600" y="36155"/>
                </a:cubicBezTo>
                <a:cubicBezTo>
                  <a:pt x="9670" y="36156"/>
                  <a:pt x="0" y="26485"/>
                  <a:pt x="0" y="14556"/>
                </a:cubicBezTo>
                <a:cubicBezTo>
                  <a:pt x="0" y="9170"/>
                  <a:pt x="2011" y="3979"/>
                  <a:pt x="5641" y="0"/>
                </a:cubicBezTo>
              </a:path>
              <a:path w="39220" h="36156" stroke="0" extrusionOk="0">
                <a:moveTo>
                  <a:pt x="39220" y="27049"/>
                </a:moveTo>
                <a:cubicBezTo>
                  <a:pt x="35170" y="32761"/>
                  <a:pt x="28602" y="36155"/>
                  <a:pt x="21600" y="36155"/>
                </a:cubicBezTo>
                <a:cubicBezTo>
                  <a:pt x="9670" y="36156"/>
                  <a:pt x="0" y="26485"/>
                  <a:pt x="0" y="14556"/>
                </a:cubicBezTo>
                <a:cubicBezTo>
                  <a:pt x="0" y="9170"/>
                  <a:pt x="2011" y="3979"/>
                  <a:pt x="5641" y="0"/>
                </a:cubicBezTo>
                <a:lnTo>
                  <a:pt x="21600" y="14556"/>
                </a:lnTo>
                <a:close/>
              </a:path>
            </a:pathLst>
          </a:custGeom>
          <a:solidFill>
            <a:schemeClr val="accent2">
              <a:alpha val="50000"/>
            </a:schemeClr>
          </a:solidFill>
          <a:ln>
            <a:noFill/>
          </a:ln>
          <a:effectLst/>
          <a:extLst>
            <a:ext uri="{91240B29-F687-4F45-9708-019B960494DF}">
              <a14:hiddenLine xmlns:a14="http://schemas.microsoft.com/office/drawing/2010/main" w="3810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1314000" bIns="1807200" anchor="b" anchorCtr="1"/>
          <a:lstStyle/>
          <a:p>
            <a:pPr algn="ctr" eaLnBrk="0" hangingPunct="0">
              <a:lnSpc>
                <a:spcPct val="88000"/>
              </a:lnSpc>
              <a:spcBef>
                <a:spcPct val="30000"/>
              </a:spcBef>
            </a:pPr>
            <a:r>
              <a:rPr kumimoji="0" lang="en-US" altLang="zh-CN">
                <a:solidFill>
                  <a:schemeClr val="bg1"/>
                </a:solidFill>
                <a:latin typeface="Arial" panose="020B0604020202020204" pitchFamily="34" charset="0"/>
              </a:rPr>
              <a:t>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C8D38BA-E5B4-4C08-B978-16B594349DEB}"/>
              </a:ext>
            </a:extLst>
          </p:cNvPr>
          <p:cNvSpPr>
            <a:spLocks noGrp="1" noChangeArrowheads="1"/>
          </p:cNvSpPr>
          <p:nvPr>
            <p:ph type="title"/>
          </p:nvPr>
        </p:nvSpPr>
        <p:spPr/>
        <p:txBody>
          <a:bodyPr/>
          <a:lstStyle/>
          <a:p>
            <a:r>
              <a:rPr lang="zh-CN" altLang="en-US">
                <a:latin typeface="宋体" panose="02010600030101010101" pitchFamily="2" charset="-122"/>
              </a:rPr>
              <a:t>系统级的优化技术</a:t>
            </a:r>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A27572A-E516-4819-9B5D-9271A0A0A069}"/>
              </a:ext>
            </a:extLst>
          </p:cNvPr>
          <p:cNvSpPr>
            <a:spLocks noGrp="1" noChangeArrowheads="1"/>
          </p:cNvSpPr>
          <p:nvPr>
            <p:ph type="body" idx="1"/>
          </p:nvPr>
        </p:nvSpPr>
        <p:spPr>
          <a:xfrm>
            <a:off x="838200" y="1447800"/>
            <a:ext cx="7772400" cy="5257800"/>
          </a:xfrm>
        </p:spPr>
        <p:txBody>
          <a:bodyPr/>
          <a:lstStyle/>
          <a:p>
            <a:pPr>
              <a:lnSpc>
                <a:spcPct val="90000"/>
              </a:lnSpc>
            </a:pPr>
            <a:r>
              <a:rPr lang="zh-CN" altLang="en-US" sz="2800" b="1">
                <a:latin typeface="Times New Roman" panose="02020603050405020304" pitchFamily="18" charset="0"/>
              </a:rPr>
              <a:t>降低</a:t>
            </a:r>
            <a:r>
              <a:rPr lang="en-US" altLang="zh-CN" sz="2800" b="1">
                <a:latin typeface="Times New Roman" panose="02020603050405020304" pitchFamily="18" charset="0"/>
              </a:rPr>
              <a:t>cache</a:t>
            </a:r>
            <a:r>
              <a:rPr lang="zh-CN" altLang="en-US" sz="2800" b="1">
                <a:latin typeface="Times New Roman" panose="02020603050405020304" pitchFamily="18" charset="0"/>
              </a:rPr>
              <a:t>动态功耗：</a:t>
            </a:r>
          </a:p>
          <a:p>
            <a:pPr lvl="1">
              <a:lnSpc>
                <a:spcPct val="90000"/>
              </a:lnSpc>
            </a:pPr>
            <a:r>
              <a:rPr lang="zh-CN" altLang="en-US" sz="2400" b="1">
                <a:latin typeface="Times New Roman" panose="02020603050405020304" pitchFamily="18" charset="0"/>
              </a:rPr>
              <a:t>降低电路的等效电容－小容量缓冲器</a:t>
            </a:r>
          </a:p>
          <a:p>
            <a:pPr lvl="2">
              <a:lnSpc>
                <a:spcPct val="90000"/>
              </a:lnSpc>
            </a:pPr>
            <a:r>
              <a:rPr lang="zh-CN" altLang="en-US" sz="2000" b="1">
                <a:latin typeface="宋体" panose="02010600030101010101" pitchFamily="2" charset="-122"/>
              </a:rPr>
              <a:t>在</a:t>
            </a:r>
            <a:r>
              <a:rPr lang="en-US" altLang="zh-CN" sz="2000" b="1">
                <a:latin typeface="Times New Roman" panose="02020603050405020304" pitchFamily="18" charset="0"/>
              </a:rPr>
              <a:t>L1 cache</a:t>
            </a:r>
            <a:r>
              <a:rPr lang="zh-CN" altLang="en-US" sz="2000" b="1">
                <a:latin typeface="宋体" panose="02010600030101010101" pitchFamily="2" charset="-122"/>
              </a:rPr>
              <a:t>和</a:t>
            </a:r>
            <a:r>
              <a:rPr lang="en-US" altLang="zh-CN" sz="2000" b="1">
                <a:latin typeface="Times New Roman" panose="02020603050405020304" pitchFamily="18" charset="0"/>
              </a:rPr>
              <a:t>CPU</a:t>
            </a:r>
            <a:r>
              <a:rPr lang="zh-CN" altLang="en-US" sz="2000" b="1">
                <a:latin typeface="宋体" panose="02010600030101010101" pitchFamily="2" charset="-122"/>
              </a:rPr>
              <a:t>之间增加一个容量较小的</a:t>
            </a:r>
            <a:r>
              <a:rPr lang="en-US" altLang="zh-CN" sz="2000" b="1">
                <a:latin typeface="Times New Roman" panose="02020603050405020304" pitchFamily="18" charset="0"/>
              </a:rPr>
              <a:t>cache</a:t>
            </a:r>
            <a:r>
              <a:rPr lang="zh-CN" altLang="en-US" sz="2000" b="1">
                <a:latin typeface="Times New Roman" panose="02020603050405020304" pitchFamily="18" charset="0"/>
              </a:rPr>
              <a:t>，如</a:t>
            </a:r>
            <a:r>
              <a:rPr lang="en-US" altLang="zh-CN" sz="2000" b="1">
                <a:latin typeface="Times New Roman" panose="02020603050405020304" pitchFamily="18" charset="0"/>
              </a:rPr>
              <a:t>L0 cache</a:t>
            </a:r>
            <a:r>
              <a:rPr lang="zh-CN" altLang="en-US" sz="2000" b="1">
                <a:latin typeface="Times New Roman" panose="02020603050405020304" pitchFamily="18" charset="0"/>
              </a:rPr>
              <a:t>、</a:t>
            </a:r>
            <a:r>
              <a:rPr lang="en-US" altLang="zh-CN" sz="2000" b="1">
                <a:latin typeface="Times New Roman" panose="02020603050405020304" pitchFamily="18" charset="0"/>
              </a:rPr>
              <a:t>Filter cache</a:t>
            </a:r>
            <a:r>
              <a:rPr lang="zh-CN" altLang="en-US" sz="2000" b="1">
                <a:latin typeface="Times New Roman" panose="02020603050405020304" pitchFamily="18" charset="0"/>
              </a:rPr>
              <a:t>方案 </a:t>
            </a:r>
          </a:p>
          <a:p>
            <a:pPr lvl="1">
              <a:lnSpc>
                <a:spcPct val="90000"/>
              </a:lnSpc>
            </a:pPr>
            <a:r>
              <a:rPr lang="zh-CN" altLang="en-US" sz="2400" b="1">
                <a:latin typeface="Times New Roman" panose="02020603050405020304" pitchFamily="18" charset="0"/>
              </a:rPr>
              <a:t>降低组相联</a:t>
            </a:r>
            <a:r>
              <a:rPr lang="en-US" altLang="zh-CN" sz="2400" b="1">
                <a:latin typeface="Times New Roman" panose="02020603050405020304" pitchFamily="18" charset="0"/>
              </a:rPr>
              <a:t>cache</a:t>
            </a:r>
            <a:r>
              <a:rPr lang="zh-CN" altLang="en-US" sz="2400" b="1">
                <a:latin typeface="Times New Roman" panose="02020603050405020304" pitchFamily="18" charset="0"/>
              </a:rPr>
              <a:t>功耗－避免多余标签比较</a:t>
            </a:r>
          </a:p>
          <a:p>
            <a:pPr lvl="2">
              <a:lnSpc>
                <a:spcPct val="90000"/>
              </a:lnSpc>
            </a:pPr>
            <a:r>
              <a:rPr lang="zh-CN" altLang="en-US" sz="2000" b="1">
                <a:latin typeface="宋体" panose="02010600030101010101" pitchFamily="2" charset="-122"/>
              </a:rPr>
              <a:t>分阶</a:t>
            </a:r>
            <a:r>
              <a:rPr lang="en-US" altLang="zh-CN" sz="2000" b="1">
                <a:latin typeface="Times New Roman" panose="02020603050405020304" pitchFamily="18" charset="0"/>
              </a:rPr>
              <a:t>cache</a:t>
            </a:r>
            <a:r>
              <a:rPr lang="zh-CN" altLang="en-US" sz="2000" b="1">
                <a:latin typeface="Times New Roman" panose="02020603050405020304" pitchFamily="18" charset="0"/>
              </a:rPr>
              <a:t>：</a:t>
            </a:r>
            <a:r>
              <a:rPr lang="zh-CN" altLang="en-US" sz="2000" b="1">
                <a:latin typeface="宋体" panose="02010600030101010101" pitchFamily="2" charset="-122"/>
              </a:rPr>
              <a:t>两个阶段访问：标签访问和比较为第一阶段。在第二阶段只有命中的那一路数据被访问。结果是降低数据路访问的功耗，但是却增加了</a:t>
            </a:r>
            <a:r>
              <a:rPr lang="en-US" altLang="zh-CN" sz="2000" b="1">
                <a:latin typeface="Times New Roman" panose="02020603050405020304" pitchFamily="18" charset="0"/>
              </a:rPr>
              <a:t>cache</a:t>
            </a:r>
            <a:r>
              <a:rPr lang="zh-CN" altLang="en-US" sz="2000" b="1">
                <a:latin typeface="宋体" panose="02010600030101010101" pitchFamily="2" charset="-122"/>
              </a:rPr>
              <a:t>访问延迟。</a:t>
            </a:r>
          </a:p>
          <a:p>
            <a:pPr lvl="2">
              <a:lnSpc>
                <a:spcPct val="90000"/>
              </a:lnSpc>
            </a:pPr>
            <a:r>
              <a:rPr lang="zh-CN" altLang="en-US" sz="2000" b="1">
                <a:latin typeface="宋体" panose="02010600030101010101" pitchFamily="2" charset="-122"/>
              </a:rPr>
              <a:t>路预测</a:t>
            </a:r>
            <a:r>
              <a:rPr lang="en-US" altLang="zh-CN" sz="2000" b="1">
                <a:latin typeface="宋体" panose="02010600030101010101" pitchFamily="2" charset="-122"/>
              </a:rPr>
              <a:t>cache</a:t>
            </a:r>
            <a:r>
              <a:rPr lang="zh-CN" altLang="en-US" sz="2000" b="1">
                <a:latin typeface="宋体" panose="02010600030101010101" pitchFamily="2" charset="-122"/>
              </a:rPr>
              <a:t>：在标签访问前预测哪一路可能有被访问数据。如果预测正确，标签阵列访问就不需要了，而访问延迟相当于同样大小的直接映像</a:t>
            </a:r>
            <a:r>
              <a:rPr lang="en-US" altLang="zh-CN" sz="2000" b="1">
                <a:latin typeface="宋体" panose="02010600030101010101" pitchFamily="2" charset="-122"/>
              </a:rPr>
              <a:t>cache</a:t>
            </a:r>
            <a:r>
              <a:rPr lang="zh-CN" altLang="en-US" sz="2000" b="1">
                <a:latin typeface="宋体" panose="02010600030101010101" pitchFamily="2" charset="-122"/>
              </a:rPr>
              <a:t>的访问延迟。但是如果预测失败，就必须进行标签比较，结果是增加了额外的访问时间，相应功耗多于传统组相联</a:t>
            </a:r>
            <a:r>
              <a:rPr lang="en-US" altLang="zh-CN" sz="2000" b="1">
                <a:latin typeface="宋体" panose="02010600030101010101" pitchFamily="2" charset="-122"/>
              </a:rPr>
              <a:t>cache</a:t>
            </a:r>
            <a:r>
              <a:rPr lang="zh-CN" altLang="en-US" sz="2000" b="1">
                <a:latin typeface="宋体" panose="02010600030101010101" pitchFamily="2" charset="-122"/>
              </a:rPr>
              <a:t>。 </a:t>
            </a:r>
            <a:r>
              <a:rPr lang="zh-CN" altLang="en-US" sz="2000" b="1">
                <a:latin typeface="Times New Roman" panose="02020603050405020304" pitchFamily="18" charset="0"/>
              </a:rPr>
              <a:t> </a:t>
            </a:r>
          </a:p>
          <a:p>
            <a:pPr lvl="1">
              <a:lnSpc>
                <a:spcPct val="90000"/>
              </a:lnSpc>
            </a:pPr>
            <a:r>
              <a:rPr lang="zh-CN" altLang="en-US" sz="2400" b="1">
                <a:latin typeface="Times New Roman" panose="02020603050405020304" pitchFamily="18" charset="0"/>
              </a:rPr>
              <a:t>代码压缩结构：</a:t>
            </a:r>
          </a:p>
          <a:p>
            <a:pPr lvl="2">
              <a:lnSpc>
                <a:spcPct val="90000"/>
              </a:lnSpc>
            </a:pPr>
            <a:r>
              <a:rPr lang="en-US" altLang="zh-CN" sz="2000" b="1">
                <a:latin typeface="Times New Roman" panose="02020603050405020304" pitchFamily="18" charset="0"/>
              </a:rPr>
              <a:t>I-cache</a:t>
            </a:r>
            <a:r>
              <a:rPr lang="zh-CN" altLang="en-US" sz="2000" b="1">
                <a:latin typeface="Times New Roman" panose="02020603050405020304" pitchFamily="18" charset="0"/>
              </a:rPr>
              <a:t>中存入经过压缩的指令：提高了</a:t>
            </a:r>
            <a:r>
              <a:rPr lang="en-US" altLang="zh-CN" sz="2000" b="1">
                <a:latin typeface="Times New Roman" panose="02020603050405020304" pitchFamily="18" charset="0"/>
              </a:rPr>
              <a:t>cache</a:t>
            </a:r>
            <a:r>
              <a:rPr lang="zh-CN" altLang="en-US" sz="2000" b="1">
                <a:latin typeface="Times New Roman" panose="02020603050405020304" pitchFamily="18" charset="0"/>
              </a:rPr>
              <a:t>命中率，减少了主存访问次数，减少了取指的功耗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347582F-5C15-46C1-8972-B3A1F018D96A}"/>
              </a:ext>
            </a:extLst>
          </p:cNvPr>
          <p:cNvSpPr>
            <a:spLocks noGrp="1" noChangeArrowheads="1"/>
          </p:cNvSpPr>
          <p:nvPr>
            <p:ph type="title"/>
          </p:nvPr>
        </p:nvSpPr>
        <p:spPr>
          <a:xfrm>
            <a:off x="609600" y="304800"/>
            <a:ext cx="7772400" cy="762000"/>
          </a:xfrm>
        </p:spPr>
        <p:txBody>
          <a:bodyPr/>
          <a:lstStyle/>
          <a:p>
            <a:r>
              <a:rPr lang="zh-CN" altLang="en-US">
                <a:latin typeface="宋体" panose="02010600030101010101" pitchFamily="2" charset="-122"/>
              </a:rPr>
              <a:t>系统级的优化技术</a:t>
            </a:r>
          </a:p>
        </p:txBody>
      </p:sp>
      <p:sp>
        <p:nvSpPr>
          <p:cNvPr id="59395" name="Rectangle 3" descr="Rectangle: Click to edit Master text styles&#10;Second level&#10;Third level&#10;Fourth level&#10;Fifth level">
            <a:extLst>
              <a:ext uri="{FF2B5EF4-FFF2-40B4-BE49-F238E27FC236}">
                <a16:creationId xmlns:a16="http://schemas.microsoft.com/office/drawing/2014/main" id="{7DD43BEC-A3BB-4C3E-9783-52267AB14FAA}"/>
              </a:ext>
            </a:extLst>
          </p:cNvPr>
          <p:cNvSpPr>
            <a:spLocks noGrp="1" noChangeArrowheads="1"/>
          </p:cNvSpPr>
          <p:nvPr>
            <p:ph type="body" idx="1"/>
          </p:nvPr>
        </p:nvSpPr>
        <p:spPr>
          <a:xfrm>
            <a:off x="381000" y="1066800"/>
            <a:ext cx="8229600" cy="2667000"/>
          </a:xfrm>
        </p:spPr>
        <p:txBody>
          <a:bodyPr/>
          <a:lstStyle/>
          <a:p>
            <a:r>
              <a:rPr lang="zh-CN" altLang="en-US" b="1">
                <a:latin typeface="Times New Roman" panose="02020603050405020304" pitchFamily="18" charset="0"/>
              </a:rPr>
              <a:t>降低</a:t>
            </a:r>
            <a:r>
              <a:rPr lang="en-US" altLang="zh-CN" b="1">
                <a:latin typeface="Times New Roman" panose="02020603050405020304" pitchFamily="18" charset="0"/>
              </a:rPr>
              <a:t>cache</a:t>
            </a:r>
            <a:r>
              <a:rPr lang="zh-CN" altLang="en-US" b="1">
                <a:latin typeface="Times New Roman" panose="02020603050405020304" pitchFamily="18" charset="0"/>
              </a:rPr>
              <a:t>静态功耗：</a:t>
            </a:r>
          </a:p>
          <a:p>
            <a:pPr lvl="1"/>
            <a:r>
              <a:rPr lang="zh-CN" altLang="en-US" sz="2400" b="1">
                <a:latin typeface="Times New Roman" panose="02020603050405020304" pitchFamily="18" charset="0"/>
              </a:rPr>
              <a:t>门控电源技术（</a:t>
            </a:r>
            <a:r>
              <a:rPr lang="en-US" altLang="zh-CN" sz="2400" b="1">
                <a:latin typeface="Times New Roman" panose="02020603050405020304" pitchFamily="18" charset="0"/>
              </a:rPr>
              <a:t>Gated-Vdd</a:t>
            </a:r>
            <a:r>
              <a:rPr lang="zh-CN" altLang="en-US" sz="2400" b="1">
                <a:latin typeface="Times New Roman" panose="02020603050405020304" pitchFamily="18" charset="0"/>
              </a:rPr>
              <a:t>）：</a:t>
            </a:r>
          </a:p>
          <a:p>
            <a:pPr lvl="2"/>
            <a:r>
              <a:rPr lang="zh-CN" altLang="en-US" sz="2000" b="1">
                <a:latin typeface="Times New Roman" panose="02020603050405020304" pitchFamily="18" charset="0"/>
              </a:rPr>
              <a:t>当</a:t>
            </a:r>
            <a:r>
              <a:rPr lang="en-US" altLang="zh-CN" sz="2000" b="1">
                <a:latin typeface="Times New Roman" panose="02020603050405020304" pitchFamily="18" charset="0"/>
              </a:rPr>
              <a:t>SRAM</a:t>
            </a:r>
            <a:r>
              <a:rPr lang="zh-CN" altLang="en-US" sz="2000" b="1">
                <a:latin typeface="Times New Roman" panose="02020603050405020304" pitchFamily="18" charset="0"/>
              </a:rPr>
              <a:t>单元没有被访问，如果将</a:t>
            </a:r>
            <a:r>
              <a:rPr lang="en-US" altLang="zh-CN" sz="2000" b="1">
                <a:latin typeface="Times New Roman" panose="02020603050405020304" pitchFamily="18" charset="0"/>
              </a:rPr>
              <a:t>L</a:t>
            </a:r>
            <a:r>
              <a:rPr lang="zh-CN" altLang="en-US" sz="2000" b="1">
                <a:latin typeface="Times New Roman" panose="02020603050405020304" pitchFamily="18" charset="0"/>
              </a:rPr>
              <a:t>点电压升高，那么</a:t>
            </a:r>
            <a:r>
              <a:rPr lang="en-US" altLang="zh-CN" sz="2000" b="1">
                <a:latin typeface="Times New Roman" panose="02020603050405020304" pitchFamily="18" charset="0"/>
              </a:rPr>
              <a:t>V</a:t>
            </a:r>
            <a:r>
              <a:rPr lang="en-US" altLang="zh-CN" sz="2000" b="1" baseline="-30000">
                <a:latin typeface="Times New Roman" panose="02020603050405020304" pitchFamily="18" charset="0"/>
              </a:rPr>
              <a:t>H</a:t>
            </a:r>
            <a:r>
              <a:rPr lang="en-US" altLang="zh-CN" sz="2000" b="1">
                <a:latin typeface="Times New Roman" panose="02020603050405020304" pitchFamily="18" charset="0"/>
              </a:rPr>
              <a:t>-V</a:t>
            </a:r>
            <a:r>
              <a:rPr lang="en-US" altLang="zh-CN" sz="2000" b="1" baseline="-30000">
                <a:latin typeface="Times New Roman" panose="02020603050405020304" pitchFamily="18" charset="0"/>
              </a:rPr>
              <a:t>L</a:t>
            </a:r>
            <a:r>
              <a:rPr lang="zh-CN" altLang="en-US" sz="2000" b="1">
                <a:latin typeface="Times New Roman" panose="02020603050405020304" pitchFamily="18" charset="0"/>
              </a:rPr>
              <a:t>减小，从而减少亚阈值漏电流。</a:t>
            </a:r>
          </a:p>
          <a:p>
            <a:pPr lvl="2"/>
            <a:r>
              <a:rPr lang="zh-CN" altLang="en-US" sz="2000" b="1">
                <a:latin typeface="Times New Roman" panose="02020603050405020304" pitchFamily="18" charset="0"/>
              </a:rPr>
              <a:t>可以在地与</a:t>
            </a:r>
            <a:r>
              <a:rPr lang="en-US" altLang="zh-CN" sz="2000" b="1">
                <a:latin typeface="Times New Roman" panose="02020603050405020304" pitchFamily="18" charset="0"/>
              </a:rPr>
              <a:t>L</a:t>
            </a:r>
            <a:r>
              <a:rPr lang="zh-CN" altLang="en-US" sz="2000" b="1">
                <a:latin typeface="Times New Roman" panose="02020603050405020304" pitchFamily="18" charset="0"/>
              </a:rPr>
              <a:t>之间插入一个门控接地</a:t>
            </a:r>
            <a:r>
              <a:rPr lang="en-US" altLang="zh-CN" sz="2000" b="1">
                <a:latin typeface="Times New Roman" panose="02020603050405020304" pitchFamily="18" charset="0"/>
              </a:rPr>
              <a:t>NMOS</a:t>
            </a:r>
            <a:r>
              <a:rPr lang="zh-CN" altLang="en-US" sz="2000" b="1">
                <a:latin typeface="Times New Roman" panose="02020603050405020304" pitchFamily="18" charset="0"/>
              </a:rPr>
              <a:t>管。当单元空闲时，</a:t>
            </a:r>
            <a:r>
              <a:rPr lang="en-US" altLang="zh-CN" sz="2000" b="1">
                <a:latin typeface="Times New Roman" panose="02020603050405020304" pitchFamily="18" charset="0"/>
              </a:rPr>
              <a:t>NMOS</a:t>
            </a:r>
            <a:r>
              <a:rPr lang="zh-CN" altLang="en-US" sz="2000" b="1">
                <a:latin typeface="Times New Roman" panose="02020603050405020304" pitchFamily="18" charset="0"/>
              </a:rPr>
              <a:t>关断同时被漏电充电，使电压升高直到一个饱和值。</a:t>
            </a:r>
          </a:p>
        </p:txBody>
      </p:sp>
      <p:pic>
        <p:nvPicPr>
          <p:cNvPr id="59397" name="Picture 5">
            <a:extLst>
              <a:ext uri="{FF2B5EF4-FFF2-40B4-BE49-F238E27FC236}">
                <a16:creationId xmlns:a16="http://schemas.microsoft.com/office/drawing/2014/main" id="{ACFF0945-4A4B-4480-B7F2-4641076AB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89325"/>
            <a:ext cx="5105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 Box 6">
            <a:extLst>
              <a:ext uri="{FF2B5EF4-FFF2-40B4-BE49-F238E27FC236}">
                <a16:creationId xmlns:a16="http://schemas.microsoft.com/office/drawing/2014/main" id="{4D3DAB64-C883-4796-8F95-AD435C76D318}"/>
              </a:ext>
            </a:extLst>
          </p:cNvPr>
          <p:cNvSpPr txBox="1">
            <a:spLocks noChangeArrowheads="1"/>
          </p:cNvSpPr>
          <p:nvPr/>
        </p:nvSpPr>
        <p:spPr bwMode="auto">
          <a:xfrm>
            <a:off x="5181600" y="5715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000">
                <a:latin typeface="Times New Roman" panose="02020603050405020304" pitchFamily="18" charset="0"/>
              </a:rPr>
              <a:t> </a:t>
            </a:r>
            <a:r>
              <a:rPr kumimoji="0" lang="en-US" altLang="zh-CN" sz="2000">
                <a:latin typeface="Times New Roman" panose="02020603050405020304" pitchFamily="18" charset="0"/>
              </a:rPr>
              <a:t>6</a:t>
            </a:r>
            <a:r>
              <a:rPr kumimoji="0" lang="zh-CN" altLang="en-US" sz="2000">
                <a:latin typeface="Times New Roman" panose="02020603050405020304" pitchFamily="18" charset="0"/>
              </a:rPr>
              <a:t>管</a:t>
            </a:r>
            <a:r>
              <a:rPr kumimoji="0" lang="en-US" altLang="zh-CN" sz="2000">
                <a:latin typeface="Times New Roman" panose="02020603050405020304" pitchFamily="18" charset="0"/>
              </a:rPr>
              <a:t>SRAM</a:t>
            </a:r>
            <a:r>
              <a:rPr kumimoji="0" lang="zh-CN" altLang="en-US" sz="2000">
                <a:latin typeface="Times New Roman" panose="02020603050405020304" pitchFamily="18" charset="0"/>
              </a:rPr>
              <a:t>单元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CF9CC1-F5C7-4E40-B491-6BC4DE3091DC}"/>
              </a:ext>
            </a:extLst>
          </p:cNvPr>
          <p:cNvSpPr>
            <a:spLocks noGrp="1" noChangeArrowheads="1"/>
          </p:cNvSpPr>
          <p:nvPr>
            <p:ph type="title"/>
          </p:nvPr>
        </p:nvSpPr>
        <p:spPr/>
        <p:txBody>
          <a:bodyPr/>
          <a:lstStyle/>
          <a:p>
            <a:r>
              <a:rPr lang="en-US" altLang="zh-CN">
                <a:latin typeface="TimesNewRoman" charset="0"/>
              </a:rPr>
              <a:t>CMOS</a:t>
            </a:r>
            <a:r>
              <a:rPr lang="zh-CN" altLang="en-US">
                <a:latin typeface="宋体" panose="02010600030101010101" pitchFamily="2" charset="-122"/>
              </a:rPr>
              <a:t>电路的功耗来源</a:t>
            </a:r>
          </a:p>
        </p:txBody>
      </p:sp>
      <p:sp>
        <p:nvSpPr>
          <p:cNvPr id="4099" name="Rectangle 3" descr="Rectangle: Click to edit Master text styles&#10;Second level&#10;Third level&#10;Fourth level&#10;Fifth level">
            <a:extLst>
              <a:ext uri="{FF2B5EF4-FFF2-40B4-BE49-F238E27FC236}">
                <a16:creationId xmlns:a16="http://schemas.microsoft.com/office/drawing/2014/main" id="{E82F6EA1-2DFE-4BD7-AAC5-D1403C7B4C5C}"/>
              </a:ext>
            </a:extLst>
          </p:cNvPr>
          <p:cNvSpPr>
            <a:spLocks noGrp="1" noChangeArrowheads="1"/>
          </p:cNvSpPr>
          <p:nvPr>
            <p:ph type="body" idx="1"/>
          </p:nvPr>
        </p:nvSpPr>
        <p:spPr>
          <a:xfrm>
            <a:off x="762000" y="1676400"/>
            <a:ext cx="7924800" cy="4648200"/>
          </a:xfrm>
        </p:spPr>
        <p:txBody>
          <a:bodyPr/>
          <a:lstStyle/>
          <a:p>
            <a:r>
              <a:rPr lang="zh-CN" altLang="en-US" sz="2800" b="1"/>
              <a:t>静态功耗：</a:t>
            </a:r>
          </a:p>
          <a:p>
            <a:pPr lvl="1">
              <a:spcBef>
                <a:spcPct val="50000"/>
              </a:spcBef>
            </a:pPr>
            <a:r>
              <a:rPr lang="en-US" altLang="zh-CN" sz="2400" b="1">
                <a:latin typeface="Times New Roman" panose="02020603050405020304" pitchFamily="18" charset="0"/>
              </a:rPr>
              <a:t>CMOS</a:t>
            </a:r>
            <a:r>
              <a:rPr lang="zh-CN" altLang="en-US" sz="2400" b="1">
                <a:latin typeface="Times New Roman" panose="02020603050405020304" pitchFamily="18" charset="0"/>
              </a:rPr>
              <a:t>在静态时，</a:t>
            </a:r>
            <a:r>
              <a:rPr lang="en-US" altLang="zh-CN" sz="2400" b="1">
                <a:latin typeface="Times New Roman" panose="02020603050405020304" pitchFamily="18" charset="0"/>
              </a:rPr>
              <a:t>P</a:t>
            </a:r>
            <a:r>
              <a:rPr lang="zh-CN" altLang="en-US" sz="2400" b="1">
                <a:latin typeface="Times New Roman" panose="02020603050405020304" pitchFamily="18" charset="0"/>
              </a:rPr>
              <a:t>、</a:t>
            </a:r>
            <a:r>
              <a:rPr lang="en-US" altLang="zh-CN" sz="2400" b="1">
                <a:latin typeface="Times New Roman" panose="02020603050405020304" pitchFamily="18" charset="0"/>
              </a:rPr>
              <a:t>N</a:t>
            </a:r>
            <a:r>
              <a:rPr lang="zh-CN" altLang="en-US" sz="2400" b="1">
                <a:latin typeface="Times New Roman" panose="02020603050405020304" pitchFamily="18" charset="0"/>
              </a:rPr>
              <a:t>管只有一个导通。由于没有</a:t>
            </a:r>
            <a:r>
              <a:rPr lang="en-US" altLang="zh-CN" sz="2400" b="1" i="1">
                <a:latin typeface="Times New Roman" panose="02020603050405020304" pitchFamily="18" charset="0"/>
              </a:rPr>
              <a:t>V</a:t>
            </a:r>
            <a:r>
              <a:rPr lang="en-US" altLang="zh-CN" sz="2400" b="1" i="1" baseline="-25000">
                <a:latin typeface="Times New Roman" panose="02020603050405020304" pitchFamily="18" charset="0"/>
              </a:rPr>
              <a:t>dd</a:t>
            </a:r>
            <a:r>
              <a:rPr lang="zh-CN" altLang="en-US" sz="2400" b="1">
                <a:latin typeface="Times New Roman" panose="02020603050405020304" pitchFamily="18" charset="0"/>
              </a:rPr>
              <a:t>到</a:t>
            </a:r>
            <a:r>
              <a:rPr lang="en-US" altLang="zh-CN" sz="2400" b="1" i="1">
                <a:latin typeface="Times New Roman" panose="02020603050405020304" pitchFamily="18" charset="0"/>
              </a:rPr>
              <a:t>GND</a:t>
            </a:r>
            <a:r>
              <a:rPr lang="zh-CN" altLang="en-US" sz="2400" b="1">
                <a:latin typeface="Times New Roman" panose="02020603050405020304" pitchFamily="18" charset="0"/>
              </a:rPr>
              <a:t>的直流通路，所以</a:t>
            </a:r>
            <a:r>
              <a:rPr lang="en-US" altLang="zh-CN" sz="2400" b="1">
                <a:latin typeface="Times New Roman" panose="02020603050405020304" pitchFamily="18" charset="0"/>
              </a:rPr>
              <a:t>CMOS</a:t>
            </a:r>
            <a:r>
              <a:rPr lang="zh-CN" altLang="en-US" sz="2400" b="1">
                <a:latin typeface="Times New Roman" panose="02020603050405020304" pitchFamily="18" charset="0"/>
              </a:rPr>
              <a:t>静态功耗应当等于零。</a:t>
            </a:r>
          </a:p>
          <a:p>
            <a:pPr lvl="1">
              <a:spcBef>
                <a:spcPct val="50000"/>
              </a:spcBef>
            </a:pPr>
            <a:r>
              <a:rPr lang="zh-CN" altLang="en-US" sz="2400" b="1">
                <a:latin typeface="Times New Roman" panose="02020603050405020304" pitchFamily="18" charset="0"/>
              </a:rPr>
              <a:t>但在实际当中，由于扩散区和衬底形成的</a:t>
            </a:r>
            <a:r>
              <a:rPr lang="en-US" altLang="zh-CN" sz="2400" b="1">
                <a:latin typeface="Times New Roman" panose="02020603050405020304" pitchFamily="18" charset="0"/>
              </a:rPr>
              <a:t>PN</a:t>
            </a:r>
            <a:r>
              <a:rPr lang="zh-CN" altLang="en-US" sz="2400" b="1">
                <a:latin typeface="Times New Roman" panose="02020603050405020304" pitchFamily="18" charset="0"/>
              </a:rPr>
              <a:t>结上存在反向漏电流，产生电路的静态功耗。静态功耗为： </a:t>
            </a:r>
          </a:p>
          <a:p>
            <a:pPr>
              <a:spcBef>
                <a:spcPct val="50000"/>
              </a:spcBef>
            </a:pPr>
            <a:endParaRPr lang="zh-CN" altLang="en-US" sz="2800" b="1">
              <a:latin typeface="Times New Roman" panose="02020603050405020304" pitchFamily="18" charset="0"/>
            </a:endParaRPr>
          </a:p>
          <a:p>
            <a:pPr lvl="1">
              <a:spcBef>
                <a:spcPct val="50000"/>
              </a:spcBef>
            </a:pPr>
            <a:endParaRPr lang="zh-CN" altLang="en-US" sz="2400" b="1">
              <a:latin typeface="Times New Roman" panose="02020603050405020304" pitchFamily="18" charset="0"/>
            </a:endParaRPr>
          </a:p>
          <a:p>
            <a:pPr lvl="1">
              <a:spcBef>
                <a:spcPct val="50000"/>
              </a:spcBef>
            </a:pPr>
            <a:r>
              <a:rPr lang="zh-CN" altLang="en-US" sz="2400" b="1">
                <a:latin typeface="Times New Roman" panose="02020603050405020304" pitchFamily="18" charset="0"/>
              </a:rPr>
              <a:t>其中：</a:t>
            </a:r>
            <a:r>
              <a:rPr lang="en-US" altLang="zh-CN" sz="2400" b="1" i="1">
                <a:latin typeface="Times New Roman" panose="02020603050405020304" pitchFamily="18" charset="0"/>
              </a:rPr>
              <a:t>n</a:t>
            </a:r>
            <a:r>
              <a:rPr lang="zh-CN" altLang="en-US" sz="2400" b="1">
                <a:latin typeface="Times New Roman" panose="02020603050405020304" pitchFamily="18" charset="0"/>
              </a:rPr>
              <a:t>为器件个数</a:t>
            </a:r>
          </a:p>
        </p:txBody>
      </p:sp>
      <p:pic>
        <p:nvPicPr>
          <p:cNvPr id="4100" name="Picture 4">
            <a:extLst>
              <a:ext uri="{FF2B5EF4-FFF2-40B4-BE49-F238E27FC236}">
                <a16:creationId xmlns:a16="http://schemas.microsoft.com/office/drawing/2014/main" id="{FAD5A495-E1AB-4099-8415-DAF46DAF9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743450"/>
            <a:ext cx="563880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34841E7-AB98-4E2C-9A78-AF46F0B56C48}"/>
              </a:ext>
            </a:extLst>
          </p:cNvPr>
          <p:cNvSpPr>
            <a:spLocks noGrp="1" noChangeArrowheads="1"/>
          </p:cNvSpPr>
          <p:nvPr>
            <p:ph type="title"/>
          </p:nvPr>
        </p:nvSpPr>
        <p:spPr/>
        <p:txBody>
          <a:bodyPr/>
          <a:lstStyle/>
          <a:p>
            <a:r>
              <a:rPr lang="zh-CN" altLang="en-US">
                <a:latin typeface="宋体" panose="02010600030101010101" pitchFamily="2" charset="-122"/>
              </a:rPr>
              <a:t>系统级的优化技术</a:t>
            </a:r>
          </a:p>
        </p:txBody>
      </p:sp>
      <p:sp>
        <p:nvSpPr>
          <p:cNvPr id="60419" name="Rectangle 3" descr="Rectangle: Click to edit Master text styles&#10;Second level&#10;Third level&#10;Fourth level&#10;Fifth level">
            <a:extLst>
              <a:ext uri="{FF2B5EF4-FFF2-40B4-BE49-F238E27FC236}">
                <a16:creationId xmlns:a16="http://schemas.microsoft.com/office/drawing/2014/main" id="{892E1D22-46B7-44F0-9F85-CAE98046A797}"/>
              </a:ext>
            </a:extLst>
          </p:cNvPr>
          <p:cNvSpPr>
            <a:spLocks noGrp="1" noChangeArrowheads="1"/>
          </p:cNvSpPr>
          <p:nvPr>
            <p:ph type="body" idx="1"/>
          </p:nvPr>
        </p:nvSpPr>
        <p:spPr/>
        <p:txBody>
          <a:bodyPr/>
          <a:lstStyle/>
          <a:p>
            <a:r>
              <a:rPr lang="zh-CN" altLang="en-US" b="1">
                <a:latin typeface="Times New Roman" panose="02020603050405020304" pitchFamily="18" charset="0"/>
              </a:rPr>
              <a:t>降低</a:t>
            </a:r>
            <a:r>
              <a:rPr lang="en-US" altLang="zh-CN" b="1">
                <a:latin typeface="Times New Roman" panose="02020603050405020304" pitchFamily="18" charset="0"/>
              </a:rPr>
              <a:t>cache</a:t>
            </a:r>
            <a:r>
              <a:rPr lang="zh-CN" altLang="en-US" b="1">
                <a:latin typeface="Times New Roman" panose="02020603050405020304" pitchFamily="18" charset="0"/>
              </a:rPr>
              <a:t>静态功耗：</a:t>
            </a:r>
          </a:p>
          <a:p>
            <a:pPr lvl="1"/>
            <a:r>
              <a:rPr lang="zh-CN" altLang="en-US" b="1">
                <a:latin typeface="Times New Roman" panose="02020603050405020304" pitchFamily="18" charset="0"/>
              </a:rPr>
              <a:t>动态重构尺寸</a:t>
            </a:r>
            <a:r>
              <a:rPr lang="en-US" altLang="zh-CN" b="1">
                <a:latin typeface="Times New Roman" panose="02020603050405020304" pitchFamily="18" charset="0"/>
              </a:rPr>
              <a:t>cache</a:t>
            </a:r>
            <a:r>
              <a:rPr lang="zh-CN" altLang="en-US" b="1">
                <a:latin typeface="Times New Roman" panose="02020603050405020304" pitchFamily="18" charset="0"/>
              </a:rPr>
              <a:t>：可以动态分配</a:t>
            </a:r>
            <a:r>
              <a:rPr lang="en-US" altLang="zh-CN" b="1">
                <a:latin typeface="Times New Roman" panose="02020603050405020304" pitchFamily="18" charset="0"/>
              </a:rPr>
              <a:t>cache</a:t>
            </a:r>
            <a:r>
              <a:rPr lang="zh-CN" altLang="en-US" b="1">
                <a:latin typeface="Times New Roman" panose="02020603050405020304" pitchFamily="18" charset="0"/>
              </a:rPr>
              <a:t>大小以适应应用程序所需</a:t>
            </a:r>
            <a:r>
              <a:rPr lang="en-US" altLang="zh-CN" b="1">
                <a:latin typeface="Times New Roman" panose="02020603050405020304" pitchFamily="18" charset="0"/>
              </a:rPr>
              <a:t>cache</a:t>
            </a:r>
            <a:r>
              <a:rPr lang="zh-CN" altLang="en-US" b="1">
                <a:latin typeface="Times New Roman" panose="02020603050405020304" pitchFamily="18" charset="0"/>
              </a:rPr>
              <a:t>容量。</a:t>
            </a:r>
          </a:p>
          <a:p>
            <a:pPr lvl="2"/>
            <a:r>
              <a:rPr lang="zh-CN" altLang="en-US" b="1">
                <a:latin typeface="Times New Roman" panose="02020603050405020304" pitchFamily="18" charset="0"/>
              </a:rPr>
              <a:t>当尺寸减小时，采用门控电源技术关掉</a:t>
            </a:r>
            <a:r>
              <a:rPr lang="en-US" altLang="zh-CN" b="1">
                <a:latin typeface="Times New Roman" panose="02020603050405020304" pitchFamily="18" charset="0"/>
              </a:rPr>
              <a:t>cache</a:t>
            </a:r>
            <a:r>
              <a:rPr lang="zh-CN" altLang="en-US" b="1">
                <a:latin typeface="Times New Roman" panose="02020603050405020304" pitchFamily="18" charset="0"/>
              </a:rPr>
              <a:t>中不需要的部分的电源供应，从而减少漏电功耗。 </a:t>
            </a:r>
          </a:p>
          <a:p>
            <a:pPr lvl="1"/>
            <a:r>
              <a:rPr lang="en-US" altLang="zh-CN" b="1">
                <a:latin typeface="Times New Roman" panose="02020603050405020304" pitchFamily="18" charset="0"/>
              </a:rPr>
              <a:t>cache</a:t>
            </a:r>
            <a:r>
              <a:rPr lang="zh-CN" altLang="en-US" b="1">
                <a:latin typeface="Times New Roman" panose="02020603050405020304" pitchFamily="18" charset="0"/>
              </a:rPr>
              <a:t>衰退（</a:t>
            </a:r>
            <a:r>
              <a:rPr lang="en-US" altLang="zh-CN" b="1">
                <a:latin typeface="Times New Roman" panose="02020603050405020304" pitchFamily="18" charset="0"/>
              </a:rPr>
              <a:t>cache decay</a:t>
            </a:r>
            <a:r>
              <a:rPr lang="zh-CN" altLang="en-US" b="1">
                <a:latin typeface="Times New Roman" panose="02020603050405020304" pitchFamily="18" charset="0"/>
              </a:rPr>
              <a:t>）：</a:t>
            </a:r>
          </a:p>
          <a:p>
            <a:pPr lvl="2"/>
            <a:r>
              <a:rPr lang="zh-CN" altLang="en-US" b="1">
                <a:latin typeface="Times New Roman" panose="02020603050405020304" pitchFamily="18" charset="0"/>
              </a:rPr>
              <a:t>当</a:t>
            </a:r>
            <a:r>
              <a:rPr lang="en-US" altLang="zh-CN" b="1">
                <a:latin typeface="Times New Roman" panose="02020603050405020304" pitchFamily="18" charset="0"/>
              </a:rPr>
              <a:t>cache</a:t>
            </a:r>
            <a:r>
              <a:rPr lang="zh-CN" altLang="en-US" b="1">
                <a:latin typeface="Times New Roman" panose="02020603050405020304" pitchFamily="18" charset="0"/>
              </a:rPr>
              <a:t>行进入垂死区（</a:t>
            </a:r>
            <a:r>
              <a:rPr lang="en-US" altLang="zh-CN" b="1">
                <a:latin typeface="Times New Roman" panose="02020603050405020304" pitchFamily="18" charset="0"/>
              </a:rPr>
              <a:t>dead period</a:t>
            </a:r>
            <a:r>
              <a:rPr lang="zh-CN" altLang="en-US" b="1">
                <a:latin typeface="Times New Roman" panose="02020603050405020304" pitchFamily="18" charset="0"/>
              </a:rPr>
              <a:t>－成功访问到驱逐出</a:t>
            </a:r>
            <a:r>
              <a:rPr lang="en-US" altLang="zh-CN" b="1">
                <a:latin typeface="Times New Roman" panose="02020603050405020304" pitchFamily="18" charset="0"/>
              </a:rPr>
              <a:t>cache</a:t>
            </a:r>
            <a:r>
              <a:rPr lang="zh-CN" altLang="en-US" b="1">
                <a:latin typeface="Times New Roman" panose="02020603050405020304" pitchFamily="18" charset="0"/>
              </a:rPr>
              <a:t>的时段）时，关闭单个</a:t>
            </a:r>
            <a:r>
              <a:rPr lang="en-US" altLang="zh-CN" b="1">
                <a:latin typeface="Times New Roman" panose="02020603050405020304" pitchFamily="18" charset="0"/>
              </a:rPr>
              <a:t>cache</a:t>
            </a:r>
            <a:r>
              <a:rPr lang="zh-CN" altLang="en-US" b="1">
                <a:latin typeface="Times New Roman" panose="02020603050405020304" pitchFamily="18" charset="0"/>
              </a:rPr>
              <a:t>行。</a:t>
            </a:r>
            <a:r>
              <a:rPr lang="zh-CN" altLang="en-US">
                <a:latin typeface="宋体" panose="02010600030101010101" pitchFamily="2" charset="-12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CBCA0B-2A1D-40E6-AF93-DF0A47B8410B}"/>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38915" name="Rectangle 3" descr="Rectangle: Click to edit Master text styles&#10;Second level&#10;Third level&#10;Fourth level&#10;Fifth level">
            <a:extLst>
              <a:ext uri="{FF2B5EF4-FFF2-40B4-BE49-F238E27FC236}">
                <a16:creationId xmlns:a16="http://schemas.microsoft.com/office/drawing/2014/main" id="{C06803EB-B302-4B05-A6CC-3CE6D413FD47}"/>
              </a:ext>
            </a:extLst>
          </p:cNvPr>
          <p:cNvSpPr>
            <a:spLocks noGrp="1" noChangeArrowheads="1"/>
          </p:cNvSpPr>
          <p:nvPr>
            <p:ph type="body" idx="1"/>
          </p:nvPr>
        </p:nvSpPr>
        <p:spPr>
          <a:xfrm>
            <a:off x="685800" y="1676400"/>
            <a:ext cx="8077200" cy="4953000"/>
          </a:xfrm>
        </p:spPr>
        <p:txBody>
          <a:bodyPr/>
          <a:lstStyle/>
          <a:p>
            <a:pPr>
              <a:lnSpc>
                <a:spcPct val="90000"/>
              </a:lnSpc>
            </a:pPr>
            <a:r>
              <a:rPr lang="zh-CN" altLang="en-US" b="1"/>
              <a:t>总线低功耗设计</a:t>
            </a:r>
          </a:p>
          <a:p>
            <a:pPr lvl="1">
              <a:lnSpc>
                <a:spcPct val="90000"/>
              </a:lnSpc>
            </a:pPr>
            <a:r>
              <a:rPr lang="zh-CN" altLang="en-US" b="1">
                <a:latin typeface="宋体" panose="02010600030101010101" pitchFamily="2" charset="-122"/>
              </a:rPr>
              <a:t>电容大、数据传输密度高</a:t>
            </a:r>
            <a:r>
              <a:rPr lang="zh-CN" altLang="en-US" b="1">
                <a:latin typeface="TimesNewRoman" charset="0"/>
              </a:rPr>
              <a:t>，</a:t>
            </a:r>
            <a:r>
              <a:rPr lang="zh-CN" altLang="en-US" b="1">
                <a:latin typeface="宋体" panose="02010600030101010101" pitchFamily="2" charset="-122"/>
              </a:rPr>
              <a:t>产生大量功耗</a:t>
            </a:r>
          </a:p>
          <a:p>
            <a:pPr lvl="1">
              <a:lnSpc>
                <a:spcPct val="90000"/>
              </a:lnSpc>
            </a:pPr>
            <a:r>
              <a:rPr lang="zh-CN" altLang="en-US" b="1">
                <a:latin typeface="宋体" panose="02010600030101010101" pitchFamily="2" charset="-122"/>
              </a:rPr>
              <a:t>总线的低功耗设计包括</a:t>
            </a:r>
            <a:r>
              <a:rPr lang="en-US" altLang="zh-CN" b="1">
                <a:latin typeface="TimesNewRoman" charset="0"/>
              </a:rPr>
              <a:t>:</a:t>
            </a:r>
          </a:p>
          <a:p>
            <a:pPr lvl="2">
              <a:lnSpc>
                <a:spcPct val="90000"/>
              </a:lnSpc>
            </a:pPr>
            <a:r>
              <a:rPr lang="zh-CN" altLang="en-US" b="1">
                <a:latin typeface="宋体" panose="02010600030101010101" pitchFamily="2" charset="-122"/>
              </a:rPr>
              <a:t>减小总线上信号的电压变化幅度：通常小于</a:t>
            </a:r>
            <a:r>
              <a:rPr lang="en-US" altLang="zh-CN" b="1">
                <a:latin typeface="TimesNewRoman" charset="0"/>
              </a:rPr>
              <a:t>1</a:t>
            </a:r>
            <a:r>
              <a:rPr lang="zh-CN" altLang="en-US" b="1">
                <a:latin typeface="宋体" panose="02010600030101010101" pitchFamily="2" charset="-122"/>
              </a:rPr>
              <a:t>Ｖ</a:t>
            </a:r>
            <a:endParaRPr lang="zh-CN" altLang="en-US" b="1">
              <a:latin typeface="TimesNewRoman" charset="0"/>
            </a:endParaRPr>
          </a:p>
          <a:p>
            <a:pPr lvl="3">
              <a:lnSpc>
                <a:spcPct val="90000"/>
              </a:lnSpc>
            </a:pPr>
            <a:r>
              <a:rPr lang="zh-CN" altLang="en-US" b="1">
                <a:latin typeface="宋体" panose="02010600030101010101" pitchFamily="2" charset="-122"/>
              </a:rPr>
              <a:t>对降低具有特大电容总线的功耗非常有效</a:t>
            </a:r>
            <a:endParaRPr lang="zh-CN" altLang="en-US" b="1">
              <a:latin typeface="TimesNewRoman" charset="0"/>
            </a:endParaRPr>
          </a:p>
          <a:p>
            <a:pPr lvl="3">
              <a:lnSpc>
                <a:spcPct val="90000"/>
              </a:lnSpc>
            </a:pPr>
            <a:r>
              <a:rPr lang="zh-CN" altLang="en-US" b="1">
                <a:latin typeface="宋体" panose="02010600030101010101" pitchFamily="2" charset="-122"/>
              </a:rPr>
              <a:t>额外代价是总线和功能模块之间的信号电平的变换电路</a:t>
            </a:r>
            <a:endParaRPr lang="zh-CN" altLang="en-US" b="1">
              <a:latin typeface="TimesNewRoman" charset="0"/>
            </a:endParaRPr>
          </a:p>
          <a:p>
            <a:pPr lvl="2">
              <a:lnSpc>
                <a:spcPct val="90000"/>
              </a:lnSpc>
            </a:pPr>
            <a:r>
              <a:rPr lang="zh-CN" altLang="en-US" b="1">
                <a:latin typeface="宋体" panose="02010600030101010101" pitchFamily="2" charset="-122"/>
              </a:rPr>
              <a:t>对总线进行分段控制</a:t>
            </a:r>
            <a:r>
              <a:rPr lang="zh-CN" altLang="en-US" b="1">
                <a:latin typeface="TimesNewRoman" charset="0"/>
              </a:rPr>
              <a:t>：</a:t>
            </a:r>
          </a:p>
          <a:p>
            <a:pPr lvl="3">
              <a:lnSpc>
                <a:spcPct val="90000"/>
              </a:lnSpc>
            </a:pPr>
            <a:r>
              <a:rPr lang="zh-CN" altLang="en-US" b="1">
                <a:latin typeface="宋体" panose="02010600030101010101" pitchFamily="2" charset="-122"/>
              </a:rPr>
              <a:t>根据总线和功能模块连接的物理结构</a:t>
            </a:r>
            <a:r>
              <a:rPr lang="en-US" altLang="zh-CN" b="1">
                <a:latin typeface="TimesNewRoman" charset="0"/>
              </a:rPr>
              <a:t>,</a:t>
            </a:r>
            <a:r>
              <a:rPr lang="zh-CN" altLang="en-US" b="1">
                <a:latin typeface="宋体" panose="02010600030101010101" pitchFamily="2" charset="-122"/>
              </a:rPr>
              <a:t>在信号传输时</a:t>
            </a:r>
            <a:r>
              <a:rPr lang="en-US" altLang="zh-CN" b="1">
                <a:latin typeface="TimesNewRoman" charset="0"/>
              </a:rPr>
              <a:t>,</a:t>
            </a:r>
            <a:r>
              <a:rPr lang="zh-CN" altLang="en-US" b="1">
                <a:latin typeface="宋体" panose="02010600030101010101" pitchFamily="2" charset="-122"/>
              </a:rPr>
              <a:t>隔断总线的无关部分</a:t>
            </a:r>
            <a:r>
              <a:rPr lang="en-US" altLang="zh-CN" b="1">
                <a:latin typeface="TimesNewRoman" charset="0"/>
              </a:rPr>
              <a:t>,</a:t>
            </a:r>
            <a:r>
              <a:rPr lang="zh-CN" altLang="en-US" b="1">
                <a:latin typeface="宋体" panose="02010600030101010101" pitchFamily="2" charset="-122"/>
              </a:rPr>
              <a:t>从而减小总线的实际电容</a:t>
            </a:r>
            <a:r>
              <a:rPr lang="en-US" altLang="zh-CN" b="1">
                <a:latin typeface="TimesNewRoman" charset="0"/>
              </a:rPr>
              <a:t>,</a:t>
            </a:r>
            <a:r>
              <a:rPr lang="zh-CN" altLang="en-US" b="1">
                <a:latin typeface="宋体" panose="02010600030101010101" pitchFamily="2" charset="-122"/>
              </a:rPr>
              <a:t>以降低功耗</a:t>
            </a:r>
            <a:endParaRPr lang="zh-CN" altLang="en-US" b="1">
              <a:latin typeface="TimesNewRoman" charset="0"/>
            </a:endParaRPr>
          </a:p>
          <a:p>
            <a:pPr lvl="2">
              <a:lnSpc>
                <a:spcPct val="90000"/>
              </a:lnSpc>
            </a:pPr>
            <a:r>
              <a:rPr lang="zh-CN" altLang="en-US" b="1">
                <a:latin typeface="宋体" panose="02010600030101010101" pitchFamily="2" charset="-122"/>
              </a:rPr>
              <a:t>总线数据的编码</a:t>
            </a:r>
            <a:r>
              <a:rPr lang="zh-CN" altLang="en-US" b="1">
                <a:latin typeface="TimesNewRoman" charset="0"/>
              </a:rPr>
              <a:t>：</a:t>
            </a:r>
          </a:p>
          <a:p>
            <a:pPr lvl="3">
              <a:lnSpc>
                <a:spcPct val="90000"/>
              </a:lnSpc>
            </a:pPr>
            <a:r>
              <a:rPr lang="zh-CN" altLang="en-US" b="1">
                <a:latin typeface="宋体" panose="02010600030101010101" pitchFamily="2" charset="-122"/>
              </a:rPr>
              <a:t>使数据在总线上传输时引起的电平反转减少</a:t>
            </a:r>
            <a:r>
              <a:rPr lang="en-US" altLang="zh-CN" b="1">
                <a:latin typeface="TimesNewRoman" charset="0"/>
              </a:rPr>
              <a:t>(</a:t>
            </a:r>
            <a:r>
              <a:rPr lang="zh-CN" altLang="en-US" b="1">
                <a:latin typeface="宋体" panose="02010600030101010101" pitchFamily="2" charset="-122"/>
              </a:rPr>
              <a:t>即减小了活动因子</a:t>
            </a:r>
            <a:r>
              <a:rPr lang="en-US" altLang="zh-CN" b="1">
                <a:latin typeface="TimesNewRoman"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DA72776-949E-43C1-B377-BD4F70B43C56}"/>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39939" name="Rectangle 3" descr="Rectangle: Click to edit Master text styles&#10;Second level&#10;Third level&#10;Fourth level&#10;Fifth level">
            <a:extLst>
              <a:ext uri="{FF2B5EF4-FFF2-40B4-BE49-F238E27FC236}">
                <a16:creationId xmlns:a16="http://schemas.microsoft.com/office/drawing/2014/main" id="{70F35F50-FDB8-445B-91C1-794E3B127595}"/>
              </a:ext>
            </a:extLst>
          </p:cNvPr>
          <p:cNvSpPr>
            <a:spLocks noGrp="1" noChangeArrowheads="1"/>
          </p:cNvSpPr>
          <p:nvPr>
            <p:ph type="body" idx="1"/>
          </p:nvPr>
        </p:nvSpPr>
        <p:spPr>
          <a:xfrm>
            <a:off x="838200" y="1752600"/>
            <a:ext cx="7772400" cy="4724400"/>
          </a:xfrm>
        </p:spPr>
        <p:txBody>
          <a:bodyPr/>
          <a:lstStyle/>
          <a:p>
            <a:r>
              <a:rPr lang="zh-CN" altLang="en-US" b="1">
                <a:latin typeface="FangSong_GB2312" panose="02010609030101010101" pitchFamily="49" charset="-122"/>
                <a:ea typeface="FangSong_GB2312" panose="02010609030101010101" pitchFamily="49" charset="-122"/>
              </a:rPr>
              <a:t>合适的总线编码技术</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可以使翻转活动最小化</a:t>
            </a:r>
            <a:r>
              <a:rPr lang="zh-CN" altLang="en-US" b="1">
                <a:latin typeface="TimesNewRoman" charset="0"/>
                <a:ea typeface="FangSong_GB2312" panose="02010609030101010101" pitchFamily="49" charset="-122"/>
              </a:rPr>
              <a:t>：</a:t>
            </a:r>
            <a:endParaRPr lang="zh-CN" altLang="en-US" b="1">
              <a:latin typeface="FangSong_GB2312" panose="02010609030101010101" pitchFamily="49" charset="-122"/>
              <a:ea typeface="FangSong_GB2312" panose="02010609030101010101" pitchFamily="49" charset="-122"/>
            </a:endParaRPr>
          </a:p>
          <a:p>
            <a:pPr lvl="1"/>
            <a:r>
              <a:rPr lang="en-US" altLang="zh-CN" b="1">
                <a:latin typeface="TimesNewRoman" charset="0"/>
                <a:ea typeface="FangSong_GB2312" panose="02010609030101010101" pitchFamily="49" charset="-122"/>
              </a:rPr>
              <a:t>Gray-code </a:t>
            </a:r>
            <a:r>
              <a:rPr lang="zh-CN" altLang="en-US"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连续的两个二进制数之间只有一位不同。</a:t>
            </a:r>
          </a:p>
          <a:p>
            <a:pPr lvl="2"/>
            <a:r>
              <a:rPr lang="zh-CN" altLang="en-US" b="1">
                <a:latin typeface="FangSong_GB2312" panose="02010609030101010101" pitchFamily="49" charset="-122"/>
                <a:ea typeface="FangSong_GB2312" panose="02010609030101010101" pitchFamily="49" charset="-122"/>
              </a:rPr>
              <a:t>在总线传输连续变化的数据时</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比如地址总线的变化</a:t>
            </a:r>
            <a:r>
              <a:rPr lang="en-US" altLang="zh-CN" b="1">
                <a:latin typeface="TimesNewRoman" charset="0"/>
                <a:ea typeface="FangSong_GB2312" panose="02010609030101010101" pitchFamily="49" charset="-122"/>
              </a:rPr>
              <a:t>) ,</a:t>
            </a:r>
            <a:r>
              <a:rPr lang="zh-CN" altLang="en-US" b="1">
                <a:latin typeface="FangSong_GB2312" panose="02010609030101010101" pitchFamily="49" charset="-122"/>
                <a:ea typeface="FangSong_GB2312" panose="02010609030101010101" pitchFamily="49" charset="-122"/>
              </a:rPr>
              <a:t>只有一位发生变化－</a:t>
            </a:r>
            <a:r>
              <a:rPr lang="en-US" altLang="zh-CN" b="1">
                <a:latin typeface="FangSong_GB2312" panose="02010609030101010101" pitchFamily="49" charset="-122"/>
                <a:ea typeface="FangSong_GB2312" panose="02010609030101010101" pitchFamily="49" charset="-122"/>
              </a:rPr>
              <a:t>&gt;</a:t>
            </a:r>
            <a:r>
              <a:rPr lang="zh-CN" altLang="en-US" b="1">
                <a:latin typeface="FangSong_GB2312" panose="02010609030101010101" pitchFamily="49" charset="-122"/>
                <a:ea typeface="FangSong_GB2312" panose="02010609030101010101" pitchFamily="49" charset="-122"/>
              </a:rPr>
              <a:t>总线的翻转活动大大减少</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从而降低功耗。</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descr="Rectangle: Click to edit Master text styles&#10;Second level&#10;Third level&#10;Fourth level&#10;Fifth level">
            <a:extLst>
              <a:ext uri="{FF2B5EF4-FFF2-40B4-BE49-F238E27FC236}">
                <a16:creationId xmlns:a16="http://schemas.microsoft.com/office/drawing/2014/main" id="{FF960516-EE65-492C-938D-B2952FFAAAF2}"/>
              </a:ext>
            </a:extLst>
          </p:cNvPr>
          <p:cNvSpPr>
            <a:spLocks noGrp="1" noChangeArrowheads="1"/>
          </p:cNvSpPr>
          <p:nvPr>
            <p:ph type="body" idx="1"/>
          </p:nvPr>
        </p:nvSpPr>
        <p:spPr>
          <a:xfrm>
            <a:off x="304800" y="5638800"/>
            <a:ext cx="8610600" cy="1066800"/>
          </a:xfrm>
        </p:spPr>
        <p:txBody>
          <a:bodyPr/>
          <a:lstStyle/>
          <a:p>
            <a:pPr>
              <a:lnSpc>
                <a:spcPct val="90000"/>
              </a:lnSpc>
            </a:pPr>
            <a:r>
              <a:rPr lang="zh-CN" altLang="en-US" sz="2400" b="1">
                <a:latin typeface="FangSong_GB2312" panose="02010609030101010101" pitchFamily="49" charset="-122"/>
                <a:ea typeface="FangSong_GB2312" panose="02010609030101010101" pitchFamily="49" charset="-122"/>
              </a:rPr>
              <a:t>通过将这两种编码方法应用到指令地址总线进行比较</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结果是</a:t>
            </a:r>
            <a:r>
              <a:rPr lang="en-US" altLang="zh-CN" sz="2400" b="1">
                <a:latin typeface="TimesNewRoman" charset="0"/>
                <a:ea typeface="FangSong_GB2312" panose="02010609030101010101" pitchFamily="49" charset="-122"/>
              </a:rPr>
              <a:t>Gray-code </a:t>
            </a:r>
            <a:r>
              <a:rPr lang="zh-CN" altLang="en-US" sz="2400" b="1">
                <a:latin typeface="FangSong_GB2312" panose="02010609030101010101" pitchFamily="49" charset="-122"/>
                <a:ea typeface="FangSong_GB2312" panose="02010609030101010101" pitchFamily="49" charset="-122"/>
              </a:rPr>
              <a:t>编码可以将位变化降低</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最大达</a:t>
            </a:r>
            <a:r>
              <a:rPr lang="en-US" altLang="zh-CN" sz="2400" b="1">
                <a:latin typeface="TimesNewRoman" charset="0"/>
                <a:ea typeface="FangSong_GB2312" panose="02010609030101010101" pitchFamily="49" charset="-122"/>
              </a:rPr>
              <a:t>58 % ,</a:t>
            </a:r>
            <a:r>
              <a:rPr lang="zh-CN" altLang="en-US" sz="2400" b="1">
                <a:latin typeface="FangSong_GB2312" panose="02010609030101010101" pitchFamily="49" charset="-122"/>
                <a:ea typeface="FangSong_GB2312" panose="02010609030101010101" pitchFamily="49" charset="-122"/>
              </a:rPr>
              <a:t>而平均降低也达到</a:t>
            </a:r>
            <a:r>
              <a:rPr lang="en-US" altLang="zh-CN" sz="2400" b="1">
                <a:latin typeface="TimesNewRoman" charset="0"/>
                <a:ea typeface="FangSong_GB2312" panose="02010609030101010101" pitchFamily="49" charset="-122"/>
              </a:rPr>
              <a:t>37 %</a:t>
            </a:r>
            <a:r>
              <a:rPr lang="zh-CN" altLang="en-US" sz="2400" b="1">
                <a:latin typeface="FangSong_GB2312" panose="02010609030101010101" pitchFamily="49" charset="-122"/>
                <a:ea typeface="FangSong_GB2312" panose="02010609030101010101" pitchFamily="49" charset="-122"/>
              </a:rPr>
              <a:t>。</a:t>
            </a:r>
          </a:p>
        </p:txBody>
      </p:sp>
      <p:pic>
        <p:nvPicPr>
          <p:cNvPr id="41988" name="Picture 4">
            <a:extLst>
              <a:ext uri="{FF2B5EF4-FFF2-40B4-BE49-F238E27FC236}">
                <a16:creationId xmlns:a16="http://schemas.microsoft.com/office/drawing/2014/main" id="{ADB20286-2A4A-47CF-8A54-EA9B47539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64008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75FEC7E-5316-4A4B-B744-9AB12F108490}"/>
              </a:ext>
            </a:extLst>
          </p:cNvPr>
          <p:cNvSpPr>
            <a:spLocks noGrp="1" noChangeArrowheads="1"/>
          </p:cNvSpPr>
          <p:nvPr>
            <p:ph type="title"/>
          </p:nvPr>
        </p:nvSpPr>
        <p:spPr/>
        <p:txBody>
          <a:bodyPr/>
          <a:lstStyle/>
          <a:p>
            <a:r>
              <a:rPr lang="zh-CN" altLang="en-US">
                <a:latin typeface="宋体" panose="02010600030101010101" pitchFamily="2" charset="-122"/>
              </a:rPr>
              <a:t>系统级的优化技术</a:t>
            </a:r>
          </a:p>
        </p:txBody>
      </p:sp>
      <p:sp>
        <p:nvSpPr>
          <p:cNvPr id="61443" name="Rectangle 3" descr="Rectangle: Click to edit Master text styles&#10;Second level&#10;Third level&#10;Fourth level&#10;Fifth level">
            <a:extLst>
              <a:ext uri="{FF2B5EF4-FFF2-40B4-BE49-F238E27FC236}">
                <a16:creationId xmlns:a16="http://schemas.microsoft.com/office/drawing/2014/main" id="{CDE71B53-ABA3-4BBE-81A7-5565B2730630}"/>
              </a:ext>
            </a:extLst>
          </p:cNvPr>
          <p:cNvSpPr>
            <a:spLocks noGrp="1" noChangeArrowheads="1"/>
          </p:cNvSpPr>
          <p:nvPr>
            <p:ph type="body" idx="1"/>
          </p:nvPr>
        </p:nvSpPr>
        <p:spPr>
          <a:xfrm>
            <a:off x="533400" y="1600200"/>
            <a:ext cx="3810000" cy="4800600"/>
          </a:xfrm>
        </p:spPr>
        <p:txBody>
          <a:bodyPr/>
          <a:lstStyle/>
          <a:p>
            <a:r>
              <a:rPr lang="zh-CN" altLang="en-US" b="1">
                <a:latin typeface="Times New Roman" panose="02020603050405020304" pitchFamily="18" charset="0"/>
                <a:ea typeface="FangSong_GB2312" panose="02010609030101010101" pitchFamily="49" charset="-122"/>
              </a:rPr>
              <a:t>其它总线编码技术：</a:t>
            </a:r>
            <a:r>
              <a:rPr lang="en-US" altLang="zh-CN" b="1">
                <a:latin typeface="Times New Roman" panose="02020603050405020304" pitchFamily="18" charset="0"/>
                <a:ea typeface="FangSong_GB2312" panose="02010609030101010101" pitchFamily="49" charset="-122"/>
              </a:rPr>
              <a:t>T0 </a:t>
            </a:r>
            <a:r>
              <a:rPr lang="zh-CN" altLang="en-US" b="1">
                <a:latin typeface="Times New Roman" panose="02020603050405020304" pitchFamily="18" charset="0"/>
                <a:ea typeface="FangSong_GB2312" panose="02010609030101010101" pitchFamily="49" charset="-122"/>
              </a:rPr>
              <a:t>编码、自适应编码、</a:t>
            </a:r>
            <a:r>
              <a:rPr lang="en-US" altLang="zh-CN" b="1">
                <a:latin typeface="Times New Roman" panose="02020603050405020304" pitchFamily="18" charset="0"/>
                <a:ea typeface="FangSong_GB2312" panose="02010609030101010101" pitchFamily="49" charset="-122"/>
              </a:rPr>
              <a:t>BI </a:t>
            </a:r>
            <a:r>
              <a:rPr lang="zh-CN" altLang="en-US" b="1">
                <a:latin typeface="Times New Roman" panose="02020603050405020304" pitchFamily="18" charset="0"/>
                <a:ea typeface="FangSong_GB2312" panose="02010609030101010101" pitchFamily="49" charset="-122"/>
              </a:rPr>
              <a:t>编码等。</a:t>
            </a:r>
          </a:p>
          <a:p>
            <a:pPr lvl="1"/>
            <a:r>
              <a:rPr lang="zh-CN" altLang="en-US" b="1">
                <a:latin typeface="Times New Roman" panose="02020603050405020304" pitchFamily="18" charset="0"/>
                <a:ea typeface="FangSong_GB2312" panose="02010609030101010101" pitchFamily="49" charset="-122"/>
              </a:rPr>
              <a:t>如图为</a:t>
            </a:r>
            <a:r>
              <a:rPr lang="en-US" altLang="zh-CN" b="1">
                <a:latin typeface="Times New Roman" panose="02020603050405020304" pitchFamily="18" charset="0"/>
                <a:ea typeface="FangSong_GB2312" panose="02010609030101010101" pitchFamily="49" charset="-122"/>
              </a:rPr>
              <a:t>T0-C</a:t>
            </a:r>
            <a:r>
              <a:rPr lang="zh-CN" altLang="en-US" b="1">
                <a:latin typeface="Times New Roman" panose="02020603050405020304" pitchFamily="18" charset="0"/>
                <a:ea typeface="FangSong_GB2312" panose="02010609030101010101" pitchFamily="49" charset="-122"/>
              </a:rPr>
              <a:t>编码</a:t>
            </a:r>
          </a:p>
          <a:p>
            <a:pPr lvl="2"/>
            <a:r>
              <a:rPr lang="zh-CN" altLang="en-US" b="1">
                <a:latin typeface="Times New Roman" panose="02020603050405020304" pitchFamily="18" charset="0"/>
                <a:ea typeface="FangSong_GB2312" panose="02010609030101010101" pitchFamily="49" charset="-122"/>
              </a:rPr>
              <a:t>地址连续则总线编码保持</a:t>
            </a:r>
          </a:p>
          <a:p>
            <a:pPr lvl="2"/>
            <a:r>
              <a:rPr lang="zh-CN" altLang="en-US" b="1">
                <a:latin typeface="Times New Roman" panose="02020603050405020304" pitchFamily="18" charset="0"/>
                <a:ea typeface="FangSong_GB2312" panose="02010609030101010101" pitchFamily="49" charset="-122"/>
              </a:rPr>
              <a:t>如果与初始值相同，采用递增值</a:t>
            </a:r>
          </a:p>
          <a:p>
            <a:pPr lvl="2"/>
            <a:r>
              <a:rPr lang="zh-CN" altLang="en-US" b="1">
                <a:latin typeface="Times New Roman" panose="02020603050405020304" pitchFamily="18" charset="0"/>
                <a:ea typeface="FangSong_GB2312" panose="02010609030101010101" pitchFamily="49" charset="-122"/>
              </a:rPr>
              <a:t>如果为非连续值，则采用该值</a:t>
            </a:r>
            <a:endParaRPr lang="zh-CN" altLang="en-US" b="1">
              <a:latin typeface="Times New Roman" panose="02020603050405020304" pitchFamily="18" charset="0"/>
            </a:endParaRPr>
          </a:p>
        </p:txBody>
      </p:sp>
      <p:graphicFrame>
        <p:nvGraphicFramePr>
          <p:cNvPr id="61508" name="Group 68">
            <a:extLst>
              <a:ext uri="{FF2B5EF4-FFF2-40B4-BE49-F238E27FC236}">
                <a16:creationId xmlns:a16="http://schemas.microsoft.com/office/drawing/2014/main" id="{E604817C-117B-4556-8C8C-4677B016B138}"/>
              </a:ext>
            </a:extLst>
          </p:cNvPr>
          <p:cNvGraphicFramePr>
            <a:graphicFrameLocks noGrp="1"/>
          </p:cNvGraphicFramePr>
          <p:nvPr/>
        </p:nvGraphicFramePr>
        <p:xfrm>
          <a:off x="4495800" y="1600200"/>
          <a:ext cx="4191000" cy="5024438"/>
        </p:xfrm>
        <a:graphic>
          <a:graphicData uri="http://schemas.openxmlformats.org/drawingml/2006/table">
            <a:tbl>
              <a:tblPr/>
              <a:tblGrid>
                <a:gridCol w="1371600">
                  <a:extLst>
                    <a:ext uri="{9D8B030D-6E8A-4147-A177-3AD203B41FA5}">
                      <a16:colId xmlns:a16="http://schemas.microsoft.com/office/drawing/2014/main" val="3291496217"/>
                    </a:ext>
                  </a:extLst>
                </a:gridCol>
                <a:gridCol w="1422400">
                  <a:extLst>
                    <a:ext uri="{9D8B030D-6E8A-4147-A177-3AD203B41FA5}">
                      <a16:colId xmlns:a16="http://schemas.microsoft.com/office/drawing/2014/main" val="461955656"/>
                    </a:ext>
                  </a:extLst>
                </a:gridCol>
                <a:gridCol w="1397000">
                  <a:extLst>
                    <a:ext uri="{9D8B030D-6E8A-4147-A177-3AD203B41FA5}">
                      <a16:colId xmlns:a16="http://schemas.microsoft.com/office/drawing/2014/main" val="36185759"/>
                    </a:ext>
                  </a:extLst>
                </a:gridCol>
              </a:tblGrid>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实际地址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总线编码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4621754"/>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19116"/>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9012314"/>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5859873"/>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目标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3719323"/>
                  </a:ext>
                </a:extLst>
              </a:tr>
              <a:tr h="414338">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5113916"/>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9772226"/>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无歧义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3651399"/>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6828028"/>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1484716"/>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6552100"/>
                  </a:ext>
                </a:extLst>
              </a:tr>
              <a:tr h="419100">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5181010"/>
                  </a:ext>
                </a:extLst>
              </a:tr>
            </a:tbl>
          </a:graphicData>
        </a:graphic>
      </p:graphicFrame>
      <p:sp>
        <p:nvSpPr>
          <p:cNvPr id="61509" name="Line 69">
            <a:extLst>
              <a:ext uri="{FF2B5EF4-FFF2-40B4-BE49-F238E27FC236}">
                <a16:creationId xmlns:a16="http://schemas.microsoft.com/office/drawing/2014/main" id="{3BD18111-9DC6-4603-BCCE-48DEDED10C78}"/>
              </a:ext>
            </a:extLst>
          </p:cNvPr>
          <p:cNvSpPr>
            <a:spLocks noChangeShapeType="1"/>
          </p:cNvSpPr>
          <p:nvPr/>
        </p:nvSpPr>
        <p:spPr bwMode="auto">
          <a:xfrm>
            <a:off x="5334000" y="4343400"/>
            <a:ext cx="10668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6EDC4A4-D727-4D46-AEB7-D2CFE9B53CAA}"/>
              </a:ext>
            </a:extLst>
          </p:cNvPr>
          <p:cNvSpPr>
            <a:spLocks noGrp="1" noChangeArrowheads="1"/>
          </p:cNvSpPr>
          <p:nvPr>
            <p:ph type="title"/>
          </p:nvPr>
        </p:nvSpPr>
        <p:spPr/>
        <p:txBody>
          <a:bodyPr/>
          <a:lstStyle/>
          <a:p>
            <a:r>
              <a:rPr lang="zh-CN" altLang="en-US">
                <a:latin typeface="宋体" panose="02010600030101010101" pitchFamily="2" charset="-122"/>
              </a:rPr>
              <a:t>系统级的优化技术</a:t>
            </a:r>
          </a:p>
        </p:txBody>
      </p:sp>
      <p:sp>
        <p:nvSpPr>
          <p:cNvPr id="62467" name="Rectangle 3" descr="Rectangle: Click to edit Master text styles&#10;Second level&#10;Third level&#10;Fourth level&#10;Fifth level">
            <a:extLst>
              <a:ext uri="{FF2B5EF4-FFF2-40B4-BE49-F238E27FC236}">
                <a16:creationId xmlns:a16="http://schemas.microsoft.com/office/drawing/2014/main" id="{F1BEF8C7-540B-4871-A95D-1B43E85FD7B5}"/>
              </a:ext>
            </a:extLst>
          </p:cNvPr>
          <p:cNvSpPr>
            <a:spLocks noGrp="1" noChangeArrowheads="1"/>
          </p:cNvSpPr>
          <p:nvPr>
            <p:ph type="body" idx="1"/>
          </p:nvPr>
        </p:nvSpPr>
        <p:spPr/>
        <p:txBody>
          <a:bodyPr/>
          <a:lstStyle/>
          <a:p>
            <a:r>
              <a:rPr lang="zh-CN" altLang="en-US" b="1">
                <a:latin typeface="FangSong_GB2312" panose="02010609030101010101" pitchFamily="49" charset="-122"/>
                <a:ea typeface="FangSong_GB2312" panose="02010609030101010101" pitchFamily="49" charset="-122"/>
              </a:rPr>
              <a:t>各种总线编码实现的机理不同</a:t>
            </a:r>
            <a:endParaRPr lang="zh-CN" altLang="en-US" b="1">
              <a:latin typeface="TimesNewRoman" charset="0"/>
              <a:ea typeface="FangSong_GB2312" panose="02010609030101010101" pitchFamily="49" charset="-122"/>
            </a:endParaRPr>
          </a:p>
          <a:p>
            <a:pPr lvl="1"/>
            <a:r>
              <a:rPr lang="zh-CN" altLang="en-US" b="1">
                <a:latin typeface="FangSong_GB2312" panose="02010609030101010101" pitchFamily="49" charset="-122"/>
                <a:ea typeface="FangSong_GB2312" panose="02010609030101010101" pitchFamily="49" charset="-122"/>
              </a:rPr>
              <a:t>有的需要加标志位</a:t>
            </a:r>
            <a:r>
              <a:rPr lang="zh-CN" altLang="en-US" b="1">
                <a:latin typeface="Times New Roman" panose="02020603050405020304" pitchFamily="18" charset="0"/>
                <a:ea typeface="FangSong_GB2312" panose="02010609030101010101" pitchFamily="49" charset="-122"/>
              </a:rPr>
              <a:t>：</a:t>
            </a:r>
            <a:r>
              <a:rPr lang="en-US" altLang="zh-CN" b="1">
                <a:latin typeface="Times New Roman" panose="02020603050405020304" pitchFamily="18" charset="0"/>
                <a:ea typeface="FangSong_GB2312" panose="02010609030101010101" pitchFamily="49" charset="-122"/>
              </a:rPr>
              <a:t>T0</a:t>
            </a:r>
            <a:r>
              <a:rPr lang="zh-CN" altLang="en-US" b="1">
                <a:latin typeface="Times New Roman" panose="02020603050405020304" pitchFamily="18" charset="0"/>
                <a:ea typeface="FangSong_GB2312" panose="02010609030101010101" pitchFamily="49" charset="-122"/>
              </a:rPr>
              <a:t>编码</a:t>
            </a:r>
          </a:p>
          <a:p>
            <a:pPr lvl="1"/>
            <a:r>
              <a:rPr lang="zh-CN" altLang="en-US" b="1">
                <a:latin typeface="Times New Roman" panose="02020603050405020304" pitchFamily="18" charset="0"/>
                <a:ea typeface="FangSong_GB2312" panose="02010609030101010101" pitchFamily="49" charset="-122"/>
              </a:rPr>
              <a:t>有的需要对过去一段时间的数据进行特征统计：</a:t>
            </a:r>
            <a:r>
              <a:rPr lang="en-US" altLang="zh-CN" b="1">
                <a:latin typeface="Times New Roman" panose="02020603050405020304" pitchFamily="18" charset="0"/>
                <a:ea typeface="FangSong_GB2312" panose="02010609030101010101" pitchFamily="49" charset="-122"/>
              </a:rPr>
              <a:t>Codebook</a:t>
            </a:r>
            <a:r>
              <a:rPr lang="zh-CN" altLang="en-US" b="1">
                <a:latin typeface="Times New Roman" panose="02020603050405020304" pitchFamily="18" charset="0"/>
                <a:ea typeface="FangSong_GB2312" panose="02010609030101010101" pitchFamily="49" charset="-122"/>
              </a:rPr>
              <a:t>编码</a:t>
            </a:r>
          </a:p>
          <a:p>
            <a:pPr lvl="1"/>
            <a:r>
              <a:rPr lang="zh-CN" altLang="en-US" b="1">
                <a:latin typeface="FangSong_GB2312" panose="02010609030101010101" pitchFamily="49" charset="-122"/>
                <a:ea typeface="FangSong_GB2312" panose="02010609030101010101" pitchFamily="49" charset="-122"/>
              </a:rPr>
              <a:t>目的是尽量减少总线上的位变化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3C0D358-66C1-4CE4-B5AE-3A70D65C4879}"/>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43011" name="Rectangle 3" descr="Rectangle: Click to edit Master text styles&#10;Second level&#10;Third level&#10;Fourth level&#10;Fifth level">
            <a:extLst>
              <a:ext uri="{FF2B5EF4-FFF2-40B4-BE49-F238E27FC236}">
                <a16:creationId xmlns:a16="http://schemas.microsoft.com/office/drawing/2014/main" id="{3A131E09-3207-405F-A931-397B0DFCADAE}"/>
              </a:ext>
            </a:extLst>
          </p:cNvPr>
          <p:cNvSpPr>
            <a:spLocks noGrp="1" noChangeArrowheads="1"/>
          </p:cNvSpPr>
          <p:nvPr>
            <p:ph type="body" idx="1"/>
          </p:nvPr>
        </p:nvSpPr>
        <p:spPr>
          <a:xfrm>
            <a:off x="838200" y="1524000"/>
            <a:ext cx="7772400" cy="2895600"/>
          </a:xfrm>
        </p:spPr>
        <p:txBody>
          <a:bodyPr/>
          <a:lstStyle/>
          <a:p>
            <a:pPr>
              <a:lnSpc>
                <a:spcPct val="90000"/>
              </a:lnSpc>
            </a:pPr>
            <a:r>
              <a:rPr lang="zh-CN" altLang="en-US" sz="2800" b="1">
                <a:latin typeface="宋体" panose="02010600030101010101" pitchFamily="2" charset="-122"/>
              </a:rPr>
              <a:t>算法的优化可以极大减少操作步骤，从而使功耗降低。</a:t>
            </a:r>
          </a:p>
          <a:p>
            <a:pPr lvl="1">
              <a:lnSpc>
                <a:spcPct val="90000"/>
              </a:lnSpc>
            </a:pPr>
            <a:r>
              <a:rPr lang="zh-CN" altLang="en-US" sz="2400" b="1">
                <a:latin typeface="宋体" panose="02010600030101010101" pitchFamily="2" charset="-122"/>
              </a:rPr>
              <a:t>例：一个矢量量化</a:t>
            </a:r>
            <a:r>
              <a:rPr lang="en-US" altLang="zh-CN" sz="2400" b="1">
                <a:latin typeface="TimesNewRoman" charset="0"/>
              </a:rPr>
              <a:t>(VQ)</a:t>
            </a:r>
            <a:r>
              <a:rPr lang="zh-CN" altLang="en-US" sz="2400" b="1">
                <a:latin typeface="宋体" panose="02010600030101010101" pitchFamily="2" charset="-122"/>
              </a:rPr>
              <a:t>算法（压缩图像数据），</a:t>
            </a:r>
            <a:r>
              <a:rPr lang="en-US" altLang="zh-CN" sz="2400" b="1">
                <a:latin typeface="TimesNewRoman" charset="0"/>
              </a:rPr>
              <a:t>VQ</a:t>
            </a:r>
            <a:r>
              <a:rPr lang="zh-CN" altLang="en-US" sz="2400" b="1">
                <a:latin typeface="宋体" panose="02010600030101010101" pitchFamily="2" charset="-122"/>
              </a:rPr>
              <a:t>编码有全搜索、树形搜索和差分</a:t>
            </a:r>
            <a:r>
              <a:rPr lang="en-US" altLang="zh-CN" sz="2400" b="1">
                <a:latin typeface="TimesNewRoman" charset="0"/>
              </a:rPr>
              <a:t>-</a:t>
            </a:r>
            <a:r>
              <a:rPr lang="zh-CN" altLang="en-US" sz="2400" b="1">
                <a:latin typeface="宋体" panose="02010600030101010101" pitchFamily="2" charset="-122"/>
              </a:rPr>
              <a:t>树形搜索三种算法，下表比较了三种算法的运算复杂性。</a:t>
            </a:r>
          </a:p>
          <a:p>
            <a:pPr>
              <a:lnSpc>
                <a:spcPct val="90000"/>
              </a:lnSpc>
            </a:pPr>
            <a:r>
              <a:rPr lang="zh-CN" altLang="en-US" sz="2800" b="1">
                <a:latin typeface="宋体" panose="02010600030101010101" pitchFamily="2" charset="-122"/>
              </a:rPr>
              <a:t>算法的优化可以使运算步骤有几个数量级的减少，因而对降低功耗有重要作用。</a:t>
            </a:r>
          </a:p>
        </p:txBody>
      </p:sp>
      <p:pic>
        <p:nvPicPr>
          <p:cNvPr id="43012" name="Picture 4">
            <a:extLst>
              <a:ext uri="{FF2B5EF4-FFF2-40B4-BE49-F238E27FC236}">
                <a16:creationId xmlns:a16="http://schemas.microsoft.com/office/drawing/2014/main" id="{422D59FA-18BA-46BE-979F-690432003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316413"/>
            <a:ext cx="70104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1802B2B-DF1D-42C3-95DD-58269354DCC4}"/>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44035" name="Rectangle 3" descr="Rectangle: Click to edit Master text styles&#10;Second level&#10;Third level&#10;Fourth level&#10;Fifth level">
            <a:extLst>
              <a:ext uri="{FF2B5EF4-FFF2-40B4-BE49-F238E27FC236}">
                <a16:creationId xmlns:a16="http://schemas.microsoft.com/office/drawing/2014/main" id="{F7EB6326-5AC7-4ADF-9D8F-E17A9AA50D29}"/>
              </a:ext>
            </a:extLst>
          </p:cNvPr>
          <p:cNvSpPr>
            <a:spLocks noGrp="1" noChangeArrowheads="1"/>
          </p:cNvSpPr>
          <p:nvPr>
            <p:ph type="body" idx="1"/>
          </p:nvPr>
        </p:nvSpPr>
        <p:spPr/>
        <p:txBody>
          <a:bodyPr/>
          <a:lstStyle/>
          <a:p>
            <a:r>
              <a:rPr lang="zh-CN" altLang="en-US" sz="2800" b="1"/>
              <a:t>异步逻辑</a:t>
            </a:r>
          </a:p>
          <a:p>
            <a:pPr lvl="1"/>
            <a:r>
              <a:rPr lang="zh-CN" altLang="en-US" sz="2400" b="1">
                <a:latin typeface="FangSong_GB2312" panose="02010609030101010101" pitchFamily="49" charset="-122"/>
                <a:ea typeface="FangSong_GB2312" panose="02010609030101010101" pitchFamily="49" charset="-122"/>
              </a:rPr>
              <a:t>异步逻辑是完全不同于同步设计的一种设计方法。异步逻辑不采用全局时钟而是用握手信号电路协调模块间的协作</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不存在时钟偏斜问题。</a:t>
            </a:r>
          </a:p>
          <a:p>
            <a:pPr lvl="1"/>
            <a:r>
              <a:rPr lang="zh-CN" altLang="en-US" sz="2400" b="1">
                <a:latin typeface="FangSong_GB2312" panose="02010609030101010101" pitchFamily="49" charset="-122"/>
                <a:ea typeface="FangSong_GB2312" panose="02010609030101010101" pitchFamily="49" charset="-122"/>
              </a:rPr>
              <a:t>单一时钟设计使得整个芯片的不同部分都必须应用相同频率的时钟</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而系统的有些部分没有必要用这样高的频率</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这也导致功耗增加。</a:t>
            </a:r>
          </a:p>
          <a:p>
            <a:pPr lvl="1"/>
            <a:r>
              <a:rPr lang="zh-CN" altLang="en-US" sz="2400" b="1">
                <a:latin typeface="FangSong_GB2312" panose="02010609030101010101" pitchFamily="49" charset="-122"/>
                <a:ea typeface="FangSong_GB2312" panose="02010609030101010101" pitchFamily="49" charset="-122"/>
              </a:rPr>
              <a:t>异步电路本质上是数据驱动的</a:t>
            </a:r>
            <a:r>
              <a:rPr lang="en-US" altLang="zh-CN" sz="2400" b="1">
                <a:latin typeface="TimesNewRoman" charset="0"/>
                <a:ea typeface="FangSong_GB2312" panose="02010609030101010101" pitchFamily="49" charset="-122"/>
              </a:rPr>
              <a:t>, </a:t>
            </a:r>
            <a:r>
              <a:rPr lang="zh-CN" altLang="en-US" sz="2400" b="1">
                <a:latin typeface="FangSong_GB2312" panose="02010609030101010101" pitchFamily="49" charset="-122"/>
                <a:ea typeface="FangSong_GB2312" panose="02010609030101010101" pitchFamily="49" charset="-122"/>
              </a:rPr>
              <a:t>能最大限度地利用能量。接受较少数据的模块自然能在较低的频率下工作。</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AF5D65A-6C56-4BA1-89CE-F6FDA528D9BF}"/>
              </a:ext>
            </a:extLst>
          </p:cNvPr>
          <p:cNvSpPr>
            <a:spLocks noGrp="1" noChangeArrowheads="1"/>
          </p:cNvSpPr>
          <p:nvPr>
            <p:ph type="title"/>
          </p:nvPr>
        </p:nvSpPr>
        <p:spPr/>
        <p:txBody>
          <a:bodyPr/>
          <a:lstStyle/>
          <a:p>
            <a:r>
              <a:rPr lang="zh-CN" altLang="en-US">
                <a:latin typeface="宋体" panose="02010600030101010101" pitchFamily="2" charset="-122"/>
              </a:rPr>
              <a:t>系统级的优化技术 </a:t>
            </a:r>
          </a:p>
        </p:txBody>
      </p:sp>
      <p:sp>
        <p:nvSpPr>
          <p:cNvPr id="45059" name="Rectangle 3" descr="Rectangle: Click to edit Master text styles&#10;Second level&#10;Third level&#10;Fourth level&#10;Fifth level">
            <a:extLst>
              <a:ext uri="{FF2B5EF4-FFF2-40B4-BE49-F238E27FC236}">
                <a16:creationId xmlns:a16="http://schemas.microsoft.com/office/drawing/2014/main" id="{E17D583F-792E-4128-A22E-F2A5055506BB}"/>
              </a:ext>
            </a:extLst>
          </p:cNvPr>
          <p:cNvSpPr>
            <a:spLocks noGrp="1" noChangeArrowheads="1"/>
          </p:cNvSpPr>
          <p:nvPr>
            <p:ph type="body" idx="1"/>
          </p:nvPr>
        </p:nvSpPr>
        <p:spPr/>
        <p:txBody>
          <a:bodyPr/>
          <a:lstStyle/>
          <a:p>
            <a:pPr>
              <a:lnSpc>
                <a:spcPct val="90000"/>
              </a:lnSpc>
            </a:pPr>
            <a:r>
              <a:rPr lang="zh-CN" altLang="en-US" sz="2800" b="1"/>
              <a:t>并行处理</a:t>
            </a:r>
          </a:p>
          <a:p>
            <a:pPr lvl="1">
              <a:lnSpc>
                <a:spcPct val="90000"/>
              </a:lnSpc>
            </a:pPr>
            <a:r>
              <a:rPr lang="zh-CN" altLang="en-US" sz="2400" b="1">
                <a:latin typeface="宋体" panose="02010600030101010101" pitchFamily="2" charset="-122"/>
              </a:rPr>
              <a:t>并行处理是最重要的低功耗措施，主要思想是通过并行设计和流水线设计两种并行处理方式提高电路性能，降低电路的功耗。</a:t>
            </a:r>
            <a:endParaRPr lang="zh-CN" altLang="en-US" sz="2400" b="1"/>
          </a:p>
          <a:p>
            <a:pPr>
              <a:lnSpc>
                <a:spcPct val="90000"/>
              </a:lnSpc>
            </a:pPr>
            <a:r>
              <a:rPr lang="zh-CN" altLang="en-US" sz="2800" b="1">
                <a:latin typeface="宋体" panose="02010600030101010101" pitchFamily="2" charset="-122"/>
              </a:rPr>
              <a:t>并行设计（</a:t>
            </a:r>
            <a:r>
              <a:rPr lang="en-US" altLang="zh-CN" sz="2800" b="1">
                <a:latin typeface="TimesNewRoman" charset="0"/>
              </a:rPr>
              <a:t>Parallelism</a:t>
            </a:r>
            <a:r>
              <a:rPr lang="zh-CN" altLang="en-US" sz="2800" b="1">
                <a:latin typeface="宋体" panose="02010600030101010101" pitchFamily="2" charset="-122"/>
              </a:rPr>
              <a:t>）</a:t>
            </a:r>
          </a:p>
          <a:p>
            <a:pPr lvl="1">
              <a:lnSpc>
                <a:spcPct val="90000"/>
              </a:lnSpc>
            </a:pPr>
            <a:r>
              <a:rPr lang="zh-CN" altLang="en-US" sz="2400" b="1">
                <a:latin typeface="宋体" panose="02010600030101010101" pitchFamily="2" charset="-122"/>
              </a:rPr>
              <a:t>并行设计将数据流中一个功能模块</a:t>
            </a:r>
            <a:r>
              <a:rPr lang="zh-CN" altLang="en-US" sz="2400" b="1">
                <a:latin typeface="TimesNewRoman" charset="0"/>
              </a:rPr>
              <a:t>“</a:t>
            </a:r>
            <a:r>
              <a:rPr lang="zh-CN" altLang="en-US" sz="2400" b="1">
                <a:latin typeface="宋体" panose="02010600030101010101" pitchFamily="2" charset="-122"/>
              </a:rPr>
              <a:t>复制</a:t>
            </a:r>
            <a:r>
              <a:rPr lang="zh-CN" altLang="en-US" sz="2400" b="1">
                <a:latin typeface="TimesNewRoman" charset="0"/>
              </a:rPr>
              <a:t>”</a:t>
            </a:r>
            <a:r>
              <a:rPr lang="zh-CN" altLang="en-US" sz="2400" b="1">
                <a:latin typeface="宋体" panose="02010600030101010101" pitchFamily="2" charset="-122"/>
              </a:rPr>
              <a:t>为</a:t>
            </a:r>
            <a:r>
              <a:rPr lang="en-US" altLang="zh-CN" sz="2400" b="1">
                <a:latin typeface="TimesNewRoman" charset="0"/>
              </a:rPr>
              <a:t>n</a:t>
            </a:r>
            <a:r>
              <a:rPr lang="zh-CN" altLang="en-US" sz="2400" b="1">
                <a:latin typeface="宋体" panose="02010600030101010101" pitchFamily="2" charset="-122"/>
              </a:rPr>
              <a:t>个（</a:t>
            </a:r>
            <a:r>
              <a:rPr lang="en-US" altLang="zh-CN" sz="2400" b="1">
                <a:latin typeface="TimesNewRoman" charset="0"/>
              </a:rPr>
              <a:t>n&gt;=2</a:t>
            </a:r>
            <a:r>
              <a:rPr lang="zh-CN" altLang="en-US" sz="2400" b="1">
                <a:latin typeface="宋体" panose="02010600030101010101" pitchFamily="2" charset="-122"/>
              </a:rPr>
              <a:t>）模块。这些模块并行计算后通过多路选择器输出。</a:t>
            </a:r>
          </a:p>
          <a:p>
            <a:pPr lvl="1">
              <a:lnSpc>
                <a:spcPct val="90000"/>
              </a:lnSpc>
            </a:pPr>
            <a:r>
              <a:rPr lang="zh-CN" altLang="en-US" sz="2400" b="1">
                <a:latin typeface="宋体" panose="02010600030101010101" pitchFamily="2" charset="-122"/>
              </a:rPr>
              <a:t>由于有</a:t>
            </a:r>
            <a:r>
              <a:rPr lang="en-US" altLang="zh-CN" sz="2400" b="1">
                <a:latin typeface="TimesNewRoman" charset="0"/>
              </a:rPr>
              <a:t>n</a:t>
            </a:r>
            <a:r>
              <a:rPr lang="zh-CN" altLang="en-US" sz="2400" b="1">
                <a:latin typeface="宋体" panose="02010600030101010101" pitchFamily="2" charset="-122"/>
              </a:rPr>
              <a:t>个相同的模块同时工作，可以把驱动每个模块的时钟频率降低为原频率的</a:t>
            </a:r>
            <a:r>
              <a:rPr lang="en-US" altLang="zh-CN" sz="2400" b="1">
                <a:latin typeface="TimesNewRoman" charset="0"/>
              </a:rPr>
              <a:t>1/n</a:t>
            </a:r>
            <a:r>
              <a:rPr lang="zh-CN" altLang="en-US" sz="2400" b="1">
                <a:latin typeface="宋体" panose="02010600030101010101" pitchFamily="2" charset="-122"/>
              </a:rPr>
              <a:t>分频，而电路总的输出仍然能保持原来的速度。</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6B2E755-8341-46D2-A7F3-7699576E23B2}"/>
              </a:ext>
            </a:extLst>
          </p:cNvPr>
          <p:cNvSpPr>
            <a:spLocks noGrp="1" noChangeArrowheads="1"/>
          </p:cNvSpPr>
          <p:nvPr>
            <p:ph type="title"/>
          </p:nvPr>
        </p:nvSpPr>
        <p:spPr/>
        <p:txBody>
          <a:bodyPr/>
          <a:lstStyle/>
          <a:p>
            <a:r>
              <a:rPr lang="zh-CN" altLang="en-US"/>
              <a:t>并行设计</a:t>
            </a:r>
          </a:p>
        </p:txBody>
      </p:sp>
      <p:sp>
        <p:nvSpPr>
          <p:cNvPr id="46083" name="Rectangle 3" descr="Rectangle: Click to edit Master text styles&#10;Second level&#10;Third level&#10;Fourth level&#10;Fifth level">
            <a:extLst>
              <a:ext uri="{FF2B5EF4-FFF2-40B4-BE49-F238E27FC236}">
                <a16:creationId xmlns:a16="http://schemas.microsoft.com/office/drawing/2014/main" id="{13FA9EE1-FC27-48FB-A3AD-E359BBE964F7}"/>
              </a:ext>
            </a:extLst>
          </p:cNvPr>
          <p:cNvSpPr>
            <a:spLocks noGrp="1" noChangeArrowheads="1"/>
          </p:cNvSpPr>
          <p:nvPr>
            <p:ph type="body" idx="1"/>
          </p:nvPr>
        </p:nvSpPr>
        <p:spPr>
          <a:xfrm>
            <a:off x="838200" y="1447800"/>
            <a:ext cx="7772400" cy="1219200"/>
          </a:xfrm>
        </p:spPr>
        <p:txBody>
          <a:bodyPr/>
          <a:lstStyle/>
          <a:p>
            <a:r>
              <a:rPr lang="zh-CN" altLang="en-US" sz="2400" b="1">
                <a:latin typeface="FangSong_GB2312" panose="02010609030101010101" pitchFamily="49" charset="-122"/>
                <a:ea typeface="FangSong_GB2312" panose="02010609030101010101" pitchFamily="49" charset="-122"/>
              </a:rPr>
              <a:t>并行结构降低功耗的主要原因：</a:t>
            </a:r>
          </a:p>
          <a:p>
            <a:pPr lvl="1"/>
            <a:r>
              <a:rPr lang="zh-CN" altLang="en-US" sz="2000" b="1">
                <a:latin typeface="FangSong_GB2312" panose="02010609030101010101" pitchFamily="49" charset="-122"/>
                <a:ea typeface="FangSong_GB2312" panose="02010609030101010101" pitchFamily="49" charset="-122"/>
              </a:rPr>
              <a:t>在获得与参考结构相同的计算速度的前提下</a:t>
            </a:r>
            <a:r>
              <a:rPr lang="en-US" altLang="zh-CN" sz="2000" b="1">
                <a:latin typeface="TimesNewRoman" charset="0"/>
                <a:ea typeface="FangSong_GB2312" panose="02010609030101010101" pitchFamily="49" charset="-122"/>
              </a:rPr>
              <a:t>,</a:t>
            </a:r>
            <a:r>
              <a:rPr lang="zh-CN" altLang="en-US" sz="2000" b="1">
                <a:latin typeface="FangSong_GB2312" panose="02010609030101010101" pitchFamily="49" charset="-122"/>
                <a:ea typeface="FangSong_GB2312" panose="02010609030101010101" pitchFamily="49" charset="-122"/>
              </a:rPr>
              <a:t>其工作频率可以降低为原来的</a:t>
            </a:r>
            <a:r>
              <a:rPr lang="en-US" altLang="zh-CN" sz="2000" b="1">
                <a:latin typeface="TimesNewRoman" charset="0"/>
                <a:ea typeface="FangSong_GB2312" panose="02010609030101010101" pitchFamily="49" charset="-122"/>
              </a:rPr>
              <a:t>1/ 2 ,</a:t>
            </a:r>
            <a:r>
              <a:rPr lang="zh-CN" altLang="en-US" sz="2000" b="1">
                <a:latin typeface="FangSong_GB2312" panose="02010609030101010101" pitchFamily="49" charset="-122"/>
                <a:ea typeface="FangSong_GB2312" panose="02010609030101010101" pitchFamily="49" charset="-122"/>
              </a:rPr>
              <a:t>同时电源电压也可降低。</a:t>
            </a:r>
          </a:p>
        </p:txBody>
      </p:sp>
      <p:pic>
        <p:nvPicPr>
          <p:cNvPr id="46084" name="Picture 4">
            <a:extLst>
              <a:ext uri="{FF2B5EF4-FFF2-40B4-BE49-F238E27FC236}">
                <a16:creationId xmlns:a16="http://schemas.microsoft.com/office/drawing/2014/main" id="{86012349-41DE-4263-B911-727A45DE3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419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B62A5B-471D-43C3-A938-BF5663386AFB}"/>
              </a:ext>
            </a:extLst>
          </p:cNvPr>
          <p:cNvSpPr>
            <a:spLocks noGrp="1" noChangeArrowheads="1"/>
          </p:cNvSpPr>
          <p:nvPr>
            <p:ph type="title"/>
          </p:nvPr>
        </p:nvSpPr>
        <p:spPr/>
        <p:txBody>
          <a:bodyPr/>
          <a:lstStyle/>
          <a:p>
            <a:r>
              <a:rPr lang="en-US" altLang="zh-CN">
                <a:latin typeface="TimesNewRoman" charset="0"/>
              </a:rPr>
              <a:t>CMOS</a:t>
            </a:r>
            <a:r>
              <a:rPr lang="zh-CN" altLang="en-US">
                <a:latin typeface="宋体" panose="02010600030101010101" pitchFamily="2" charset="-122"/>
              </a:rPr>
              <a:t>电路的功耗来源</a:t>
            </a:r>
          </a:p>
        </p:txBody>
      </p:sp>
      <p:sp>
        <p:nvSpPr>
          <p:cNvPr id="5123" name="Rectangle 3" descr="Rectangle: Click to edit Master text styles&#10;Second level&#10;Third level&#10;Fourth level&#10;Fifth level">
            <a:extLst>
              <a:ext uri="{FF2B5EF4-FFF2-40B4-BE49-F238E27FC236}">
                <a16:creationId xmlns:a16="http://schemas.microsoft.com/office/drawing/2014/main" id="{ACE7A9BF-AA13-412D-9885-0CB25031FA97}"/>
              </a:ext>
            </a:extLst>
          </p:cNvPr>
          <p:cNvSpPr>
            <a:spLocks noGrp="1" noChangeArrowheads="1"/>
          </p:cNvSpPr>
          <p:nvPr>
            <p:ph type="body" idx="1"/>
          </p:nvPr>
        </p:nvSpPr>
        <p:spPr>
          <a:xfrm>
            <a:off x="838200" y="1676400"/>
            <a:ext cx="7772400" cy="4724400"/>
          </a:xfrm>
        </p:spPr>
        <p:txBody>
          <a:bodyPr/>
          <a:lstStyle/>
          <a:p>
            <a:pPr>
              <a:spcBef>
                <a:spcPct val="50000"/>
              </a:spcBef>
            </a:pPr>
            <a:r>
              <a:rPr lang="zh-CN" altLang="en-US" b="1"/>
              <a:t>动态功耗：</a:t>
            </a:r>
          </a:p>
          <a:p>
            <a:pPr lvl="1">
              <a:spcBef>
                <a:spcPct val="30000"/>
              </a:spcBef>
              <a:spcAft>
                <a:spcPct val="30000"/>
              </a:spcAft>
            </a:pPr>
            <a:r>
              <a:rPr lang="en-US" altLang="zh-CN" b="1">
                <a:latin typeface="TimesNewRoman" charset="0"/>
              </a:rPr>
              <a:t>CMOS</a:t>
            </a:r>
            <a:r>
              <a:rPr lang="zh-CN" altLang="en-US" b="1">
                <a:latin typeface="宋体" panose="02010600030101010101" pitchFamily="2" charset="-122"/>
              </a:rPr>
              <a:t>电路在</a:t>
            </a:r>
            <a:r>
              <a:rPr lang="zh-CN" altLang="en-US" b="1">
                <a:latin typeface="TimesNewRoman" charset="0"/>
              </a:rPr>
              <a:t>“</a:t>
            </a:r>
            <a:r>
              <a:rPr lang="en-US" altLang="zh-CN" b="1">
                <a:latin typeface="TimesNewRoman" charset="0"/>
              </a:rPr>
              <a:t>0”</a:t>
            </a:r>
            <a:r>
              <a:rPr lang="zh-CN" altLang="en-US" b="1">
                <a:latin typeface="宋体" panose="02010600030101010101" pitchFamily="2" charset="-122"/>
              </a:rPr>
              <a:t>和</a:t>
            </a:r>
            <a:r>
              <a:rPr lang="zh-CN" altLang="en-US" b="1">
                <a:latin typeface="TimesNewRoman" charset="0"/>
              </a:rPr>
              <a:t>“</a:t>
            </a:r>
            <a:r>
              <a:rPr lang="en-US" altLang="zh-CN" b="1">
                <a:latin typeface="TimesNewRoman" charset="0"/>
              </a:rPr>
              <a:t>1”</a:t>
            </a:r>
            <a:r>
              <a:rPr lang="zh-CN" altLang="en-US" b="1">
                <a:latin typeface="宋体" panose="02010600030101010101" pitchFamily="2" charset="-122"/>
              </a:rPr>
              <a:t>的跳变过程中，会形成一条从</a:t>
            </a:r>
            <a:r>
              <a:rPr lang="en-US" altLang="zh-CN" b="1" i="1">
                <a:latin typeface="TimesNewRoman" charset="0"/>
              </a:rPr>
              <a:t>V</a:t>
            </a:r>
            <a:r>
              <a:rPr lang="en-US" altLang="zh-CN" b="1" i="1" baseline="-25000">
                <a:latin typeface="TimesNewRoman" charset="0"/>
              </a:rPr>
              <a:t>dd</a:t>
            </a:r>
            <a:r>
              <a:rPr lang="zh-CN" altLang="en-US" b="1">
                <a:latin typeface="宋体" panose="02010600030101010101" pitchFamily="2" charset="-122"/>
              </a:rPr>
              <a:t>通过</a:t>
            </a:r>
            <a:r>
              <a:rPr lang="en-US" altLang="zh-CN" b="1">
                <a:latin typeface="TimesNewRoman" charset="0"/>
              </a:rPr>
              <a:t>P</a:t>
            </a:r>
            <a:r>
              <a:rPr lang="zh-CN" altLang="en-US" b="1">
                <a:latin typeface="宋体" panose="02010600030101010101" pitchFamily="2" charset="-122"/>
              </a:rPr>
              <a:t>管网络和负载电容到地的电流</a:t>
            </a:r>
            <a:r>
              <a:rPr lang="en-US" altLang="zh-CN" b="1" i="1">
                <a:latin typeface="TimesNewRoman" charset="0"/>
              </a:rPr>
              <a:t>I</a:t>
            </a:r>
            <a:r>
              <a:rPr lang="en-US" altLang="zh-CN" b="1" i="1" baseline="-25000">
                <a:latin typeface="TimesNewRoman" charset="0"/>
              </a:rPr>
              <a:t>d</a:t>
            </a:r>
            <a:r>
              <a:rPr lang="zh-CN" altLang="en-US" b="1">
                <a:latin typeface="宋体" panose="02010600030101010101" pitchFamily="2" charset="-122"/>
              </a:rPr>
              <a:t>对负载电容进行充电，产生动态功耗</a:t>
            </a:r>
            <a:r>
              <a:rPr lang="en-US" altLang="zh-CN" b="1" i="1">
                <a:latin typeface="TimesNewRoman" charset="0"/>
              </a:rPr>
              <a:t>P</a:t>
            </a:r>
            <a:r>
              <a:rPr lang="en-US" altLang="zh-CN" b="1" i="1" baseline="-25000">
                <a:latin typeface="TimesNewRoman" charset="0"/>
              </a:rPr>
              <a:t>dynamic</a:t>
            </a:r>
            <a:r>
              <a:rPr lang="zh-CN" altLang="en-US" b="1">
                <a:latin typeface="TimesNewRoman" charset="0"/>
              </a:rPr>
              <a:t>：</a:t>
            </a:r>
          </a:p>
          <a:p>
            <a:pPr lvl="1">
              <a:spcBef>
                <a:spcPct val="30000"/>
              </a:spcBef>
              <a:spcAft>
                <a:spcPct val="30000"/>
              </a:spcAft>
              <a:buFont typeface="Wingdings" panose="05000000000000000000" pitchFamily="2" charset="2"/>
              <a:buNone/>
            </a:pPr>
            <a:r>
              <a:rPr lang="zh-CN" altLang="en-US" b="1"/>
              <a:t>			</a:t>
            </a:r>
            <a:r>
              <a:rPr lang="en-US" altLang="zh-CN" b="1" i="1">
                <a:latin typeface="TimesNewRoman,Italic" charset="0"/>
              </a:rPr>
              <a:t>P</a:t>
            </a:r>
            <a:r>
              <a:rPr lang="en-US" altLang="zh-CN" b="1" i="1" baseline="-25000">
                <a:latin typeface="TimesNewRoman,Italic" charset="0"/>
              </a:rPr>
              <a:t>dynamic</a:t>
            </a:r>
            <a:r>
              <a:rPr lang="en-US" altLang="zh-CN" b="1" i="1">
                <a:latin typeface="TimesNewRoman,Italic" charset="0"/>
              </a:rPr>
              <a:t>=KC</a:t>
            </a:r>
            <a:r>
              <a:rPr lang="en-US" altLang="zh-CN" b="1" i="1" baseline="-25000">
                <a:latin typeface="TimesNewRoman,Italic" charset="0"/>
              </a:rPr>
              <a:t>L</a:t>
            </a:r>
            <a:r>
              <a:rPr lang="en-US" altLang="zh-CN" b="1" i="1">
                <a:latin typeface="TimesNewRoman,Italic" charset="0"/>
              </a:rPr>
              <a:t>V</a:t>
            </a:r>
            <a:r>
              <a:rPr lang="en-US" altLang="zh-CN" b="1" i="1" baseline="-25000">
                <a:latin typeface="TimesNewRoman,Italic" charset="0"/>
              </a:rPr>
              <a:t>dd</a:t>
            </a:r>
            <a:r>
              <a:rPr lang="en-US" altLang="zh-CN" b="1" i="1" baseline="30000">
                <a:latin typeface="TimesNewRoman,Italic" charset="0"/>
              </a:rPr>
              <a:t>2</a:t>
            </a:r>
            <a:r>
              <a:rPr lang="en-US" altLang="zh-CN" b="1" i="1">
                <a:latin typeface="TimesNewRoman,Italic" charset="0"/>
              </a:rPr>
              <a:t>f </a:t>
            </a:r>
            <a:endParaRPr lang="en-US" altLang="zh-CN" b="1"/>
          </a:p>
          <a:p>
            <a:pPr lvl="1">
              <a:spcBef>
                <a:spcPct val="30000"/>
              </a:spcBef>
              <a:spcAft>
                <a:spcPct val="30000"/>
              </a:spcAft>
              <a:buFont typeface="Wingdings" panose="05000000000000000000" pitchFamily="2" charset="2"/>
              <a:buNone/>
            </a:pPr>
            <a:r>
              <a:rPr lang="en-US" altLang="zh-CN" b="1">
                <a:latin typeface="宋体" panose="02010600030101010101" pitchFamily="2" charset="-122"/>
              </a:rPr>
              <a:t>  		</a:t>
            </a:r>
            <a:r>
              <a:rPr lang="en-US" altLang="zh-CN" sz="2400" b="1" i="1">
                <a:latin typeface="TimesNewRoman" charset="0"/>
              </a:rPr>
              <a:t>K</a:t>
            </a:r>
            <a:r>
              <a:rPr lang="zh-CN" altLang="en-US" sz="2400" b="1" i="1">
                <a:latin typeface="TimesNewRoman" charset="0"/>
              </a:rPr>
              <a:t>：</a:t>
            </a:r>
            <a:r>
              <a:rPr lang="zh-CN" altLang="en-US" sz="2400" b="1">
                <a:latin typeface="宋体" panose="02010600030101010101" pitchFamily="2" charset="-122"/>
              </a:rPr>
              <a:t>单位时间内的平均上跳次数</a:t>
            </a:r>
          </a:p>
          <a:p>
            <a:pPr lvl="1">
              <a:spcBef>
                <a:spcPct val="30000"/>
              </a:spcBef>
              <a:spcAft>
                <a:spcPct val="30000"/>
              </a:spcAft>
              <a:buFont typeface="Wingdings" panose="05000000000000000000" pitchFamily="2" charset="2"/>
              <a:buNone/>
            </a:pPr>
            <a:r>
              <a:rPr lang="zh-CN" altLang="en-US" sz="2400" b="1" i="1">
                <a:latin typeface="TimesNewRoman" charset="0"/>
              </a:rPr>
              <a:t>     		</a:t>
            </a:r>
            <a:r>
              <a:rPr lang="en-US" altLang="zh-CN" sz="2400" b="1" i="1">
                <a:latin typeface="TimesNewRoman" charset="0"/>
              </a:rPr>
              <a:t>f </a:t>
            </a:r>
            <a:r>
              <a:rPr lang="zh-CN" altLang="en-US" sz="2400" b="1" i="1">
                <a:latin typeface="TimesNewRoman" charset="0"/>
              </a:rPr>
              <a:t>：</a:t>
            </a:r>
            <a:r>
              <a:rPr lang="zh-CN" altLang="en-US" sz="2400" b="1">
                <a:latin typeface="宋体" panose="02010600030101010101" pitchFamily="2" charset="-122"/>
              </a:rPr>
              <a:t>时钟频率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8F9AC2-486D-4F79-846E-45890C4A1227}"/>
              </a:ext>
            </a:extLst>
          </p:cNvPr>
          <p:cNvSpPr>
            <a:spLocks noGrp="1" noChangeArrowheads="1"/>
          </p:cNvSpPr>
          <p:nvPr>
            <p:ph type="title"/>
          </p:nvPr>
        </p:nvSpPr>
        <p:spPr>
          <a:xfrm>
            <a:off x="609600" y="381000"/>
            <a:ext cx="7772400" cy="914400"/>
          </a:xfrm>
        </p:spPr>
        <p:txBody>
          <a:bodyPr/>
          <a:lstStyle/>
          <a:p>
            <a:r>
              <a:rPr lang="zh-CN" altLang="en-US"/>
              <a:t>并行设计</a:t>
            </a:r>
          </a:p>
        </p:txBody>
      </p:sp>
      <p:sp>
        <p:nvSpPr>
          <p:cNvPr id="47107" name="Rectangle 3" descr="Rectangle: Click to edit Master text styles&#10;Second level&#10;Third level&#10;Fourth level&#10;Fifth level">
            <a:extLst>
              <a:ext uri="{FF2B5EF4-FFF2-40B4-BE49-F238E27FC236}">
                <a16:creationId xmlns:a16="http://schemas.microsoft.com/office/drawing/2014/main" id="{4C19B6CD-A767-457B-80A6-73A6337B7BA0}"/>
              </a:ext>
            </a:extLst>
          </p:cNvPr>
          <p:cNvSpPr>
            <a:spLocks noGrp="1" noChangeArrowheads="1"/>
          </p:cNvSpPr>
          <p:nvPr>
            <p:ph type="body" idx="1"/>
          </p:nvPr>
        </p:nvSpPr>
        <p:spPr>
          <a:xfrm>
            <a:off x="838200" y="1371600"/>
            <a:ext cx="7772400" cy="4648200"/>
          </a:xfrm>
        </p:spPr>
        <p:txBody>
          <a:bodyPr/>
          <a:lstStyle/>
          <a:p>
            <a:r>
              <a:rPr lang="zh-CN" altLang="en-US" sz="2400" b="1">
                <a:latin typeface="FangSong_GB2312" panose="02010609030101010101" pitchFamily="49" charset="-122"/>
                <a:ea typeface="FangSong_GB2312" panose="02010609030101010101" pitchFamily="49" charset="-122"/>
              </a:rPr>
              <a:t>参考结构：工作频率为</a:t>
            </a:r>
            <a:r>
              <a:rPr lang="en-US" altLang="zh-CN" sz="2400" b="1">
                <a:latin typeface="TimesNewRoman" charset="0"/>
                <a:ea typeface="FangSong_GB2312" panose="02010609030101010101" pitchFamily="49" charset="-122"/>
              </a:rPr>
              <a:t>50 MHz ,</a:t>
            </a:r>
            <a:r>
              <a:rPr lang="zh-CN" altLang="en-US" sz="2400" b="1">
                <a:latin typeface="FangSong_GB2312" panose="02010609030101010101" pitchFamily="49" charset="-122"/>
                <a:ea typeface="FangSong_GB2312" panose="02010609030101010101" pitchFamily="49" charset="-122"/>
              </a:rPr>
              <a:t>电源电压为</a:t>
            </a:r>
            <a:r>
              <a:rPr lang="en-US" altLang="zh-CN" sz="2400" b="1">
                <a:latin typeface="TimesNewRoman" charset="0"/>
                <a:ea typeface="FangSong_GB2312" panose="02010609030101010101" pitchFamily="49" charset="-122"/>
              </a:rPr>
              <a:t>3. 3 V ,</a:t>
            </a:r>
            <a:r>
              <a:rPr lang="zh-CN" altLang="en-US" sz="2400" b="1">
                <a:latin typeface="FangSong_GB2312" panose="02010609030101010101" pitchFamily="49" charset="-122"/>
                <a:ea typeface="FangSong_GB2312" panose="02010609030101010101" pitchFamily="49" charset="-122"/>
              </a:rPr>
              <a:t>最坏情况下的延迟为</a:t>
            </a:r>
            <a:r>
              <a:rPr lang="en-US" altLang="zh-CN" sz="2400" b="1">
                <a:latin typeface="TimesNewRoman" charset="0"/>
                <a:ea typeface="FangSong_GB2312" panose="02010609030101010101" pitchFamily="49" charset="-122"/>
              </a:rPr>
              <a:t>20ns</a:t>
            </a:r>
            <a:r>
              <a:rPr lang="zh-CN" altLang="en-US" sz="2400" b="1">
                <a:latin typeface="FangSong_GB2312" panose="02010609030101010101" pitchFamily="49" charset="-122"/>
                <a:ea typeface="FangSong_GB2312" panose="02010609030101010101" pitchFamily="49" charset="-122"/>
              </a:rPr>
              <a:t>。在这种情况下</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无法通过降低电源电压来降低功耗</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因此</a:t>
            </a:r>
          </a:p>
          <a:p>
            <a:pPr>
              <a:buFont typeface="Wingdings" panose="05000000000000000000" pitchFamily="2" charset="2"/>
              <a:buNone/>
            </a:pPr>
            <a:endParaRPr lang="zh-CN" altLang="en-US" sz="2400">
              <a:latin typeface="FangSong_GB2312" panose="02010609030101010101" pitchFamily="49" charset="-122"/>
              <a:ea typeface="FangSong_GB2312" panose="02010609030101010101" pitchFamily="49" charset="-122"/>
            </a:endParaRPr>
          </a:p>
          <a:p>
            <a:endParaRPr lang="zh-CN" altLang="en-US" sz="2400">
              <a:latin typeface="FangSong_GB2312" panose="02010609030101010101" pitchFamily="49" charset="-122"/>
              <a:ea typeface="FangSong_GB2312" panose="02010609030101010101" pitchFamily="49" charset="-122"/>
            </a:endParaRPr>
          </a:p>
          <a:p>
            <a:r>
              <a:rPr lang="zh-CN" altLang="en-US" sz="2400" b="1">
                <a:latin typeface="FangSong_GB2312" panose="02010609030101010101" pitchFamily="49" charset="-122"/>
                <a:ea typeface="FangSong_GB2312" panose="02010609030101010101" pitchFamily="49" charset="-122"/>
              </a:rPr>
              <a:t>并行结构</a:t>
            </a:r>
            <a:r>
              <a:rPr lang="zh-CN" altLang="en-US" sz="2400" b="1" i="1">
                <a:latin typeface="TimesNewRoman,Italic"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使频率降为</a:t>
            </a:r>
            <a:r>
              <a:rPr lang="en-US" altLang="zh-CN" sz="2400" b="1">
                <a:latin typeface="TimesNewRoman" charset="0"/>
                <a:ea typeface="FangSong_GB2312" panose="02010609030101010101" pitchFamily="49" charset="-122"/>
              </a:rPr>
              <a:t>25 MHz ,</a:t>
            </a:r>
            <a:r>
              <a:rPr lang="zh-CN" altLang="en-US" sz="2400" b="1">
                <a:latin typeface="FangSong_GB2312" panose="02010609030101010101" pitchFamily="49" charset="-122"/>
                <a:ea typeface="FangSong_GB2312" panose="02010609030101010101" pitchFamily="49" charset="-122"/>
              </a:rPr>
              <a:t>这样最坏情况下的延迟可以达到</a:t>
            </a:r>
            <a:r>
              <a:rPr lang="en-US" altLang="zh-CN" sz="2400" b="1">
                <a:latin typeface="TimesNewRoman" charset="0"/>
                <a:ea typeface="FangSong_GB2312" panose="02010609030101010101" pitchFamily="49" charset="-122"/>
              </a:rPr>
              <a:t>40 ns ,</a:t>
            </a:r>
            <a:r>
              <a:rPr lang="zh-CN" altLang="en-US" sz="2400" b="1">
                <a:latin typeface="FangSong_GB2312" panose="02010609030101010101" pitchFamily="49" charset="-122"/>
                <a:ea typeface="FangSong_GB2312" panose="02010609030101010101" pitchFamily="49" charset="-122"/>
              </a:rPr>
              <a:t>而电源电压通过验证可以降低为</a:t>
            </a:r>
            <a:r>
              <a:rPr lang="en-US" altLang="zh-CN" sz="2400" b="1">
                <a:latin typeface="TimesNewRoman" charset="0"/>
                <a:ea typeface="FangSong_GB2312" panose="02010609030101010101" pitchFamily="49" charset="-122"/>
              </a:rPr>
              <a:t>1. 8 V ,</a:t>
            </a:r>
            <a:r>
              <a:rPr lang="zh-CN" altLang="en-US" sz="2400" b="1">
                <a:latin typeface="FangSong_GB2312" panose="02010609030101010101" pitchFamily="49" charset="-122"/>
                <a:ea typeface="FangSong_GB2312" panose="02010609030101010101" pitchFamily="49" charset="-122"/>
              </a:rPr>
              <a:t>即为原来的</a:t>
            </a:r>
            <a:r>
              <a:rPr lang="en-US" altLang="zh-CN" sz="2400" b="1">
                <a:latin typeface="TimesNewRoman" charset="0"/>
                <a:ea typeface="FangSong_GB2312" panose="02010609030101010101" pitchFamily="49" charset="-122"/>
              </a:rPr>
              <a:t>1/ 1. 83</a:t>
            </a:r>
            <a:r>
              <a:rPr lang="zh-CN" altLang="en-US" sz="2400" b="1">
                <a:latin typeface="FangSong_GB2312" panose="02010609030101010101" pitchFamily="49" charset="-122"/>
                <a:ea typeface="FangSong_GB2312" panose="02010609030101010101" pitchFamily="49" charset="-122"/>
              </a:rPr>
              <a:t>。当然由于电路的加倍和外部布线的增加</a:t>
            </a:r>
            <a:r>
              <a:rPr lang="en-US" altLang="zh-CN" sz="2400" b="1">
                <a:latin typeface="TimesNewRoman" charset="0"/>
                <a:ea typeface="FangSong_GB2312" panose="02010609030101010101" pitchFamily="49" charset="-122"/>
              </a:rPr>
              <a:t>,</a:t>
            </a:r>
            <a:r>
              <a:rPr lang="zh-CN" altLang="en-US" sz="2400" b="1">
                <a:latin typeface="FangSong_GB2312" panose="02010609030101010101" pitchFamily="49" charset="-122"/>
                <a:ea typeface="FangSong_GB2312" panose="02010609030101010101" pitchFamily="49" charset="-122"/>
              </a:rPr>
              <a:t>其等效的电容也要增加为原来的</a:t>
            </a:r>
            <a:r>
              <a:rPr lang="en-US" altLang="zh-CN" sz="2400" b="1">
                <a:latin typeface="TimesNewRoman" charset="0"/>
                <a:ea typeface="FangSong_GB2312" panose="02010609030101010101" pitchFamily="49" charset="-122"/>
              </a:rPr>
              <a:t>2. 2 </a:t>
            </a:r>
            <a:r>
              <a:rPr lang="zh-CN" altLang="en-US" sz="2400" b="1">
                <a:latin typeface="FangSong_GB2312" panose="02010609030101010101" pitchFamily="49" charset="-122"/>
                <a:ea typeface="FangSong_GB2312" panose="02010609030101010101" pitchFamily="49" charset="-122"/>
              </a:rPr>
              <a:t>倍。可以得出并行结构功耗与参考结构功耗近似的对应关系：</a:t>
            </a:r>
            <a:endParaRPr lang="zh-CN" altLang="en-US" sz="2400" b="1"/>
          </a:p>
        </p:txBody>
      </p:sp>
      <p:pic>
        <p:nvPicPr>
          <p:cNvPr id="47108" name="Picture 4">
            <a:extLst>
              <a:ext uri="{FF2B5EF4-FFF2-40B4-BE49-F238E27FC236}">
                <a16:creationId xmlns:a16="http://schemas.microsoft.com/office/drawing/2014/main" id="{B1FE9DC8-B864-48A4-AF8A-71F05AE37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92388"/>
            <a:ext cx="38862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a:extLst>
              <a:ext uri="{FF2B5EF4-FFF2-40B4-BE49-F238E27FC236}">
                <a16:creationId xmlns:a16="http://schemas.microsoft.com/office/drawing/2014/main" id="{B279903E-A8D7-4CD5-A48B-0A1EE2878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486400"/>
            <a:ext cx="3581400"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43FA1C3-8482-45A9-9719-37B2D848DE94}"/>
              </a:ext>
            </a:extLst>
          </p:cNvPr>
          <p:cNvSpPr>
            <a:spLocks noGrp="1" noChangeArrowheads="1"/>
          </p:cNvSpPr>
          <p:nvPr>
            <p:ph type="title"/>
          </p:nvPr>
        </p:nvSpPr>
        <p:spPr/>
        <p:txBody>
          <a:bodyPr/>
          <a:lstStyle/>
          <a:p>
            <a:r>
              <a:rPr lang="zh-CN" altLang="en-US"/>
              <a:t>并行设计</a:t>
            </a:r>
          </a:p>
        </p:txBody>
      </p:sp>
      <p:sp>
        <p:nvSpPr>
          <p:cNvPr id="48131" name="Rectangle 3" descr="Rectangle: Click to edit Master text styles&#10;Second level&#10;Third level&#10;Fourth level&#10;Fifth level">
            <a:extLst>
              <a:ext uri="{FF2B5EF4-FFF2-40B4-BE49-F238E27FC236}">
                <a16:creationId xmlns:a16="http://schemas.microsoft.com/office/drawing/2014/main" id="{99A8962C-19C7-4038-B902-DBAF1ED198C0}"/>
              </a:ext>
            </a:extLst>
          </p:cNvPr>
          <p:cNvSpPr>
            <a:spLocks noGrp="1" noChangeArrowheads="1"/>
          </p:cNvSpPr>
          <p:nvPr>
            <p:ph type="body" idx="1"/>
          </p:nvPr>
        </p:nvSpPr>
        <p:spPr/>
        <p:txBody>
          <a:bodyPr/>
          <a:lstStyle/>
          <a:p>
            <a:pPr>
              <a:lnSpc>
                <a:spcPct val="90000"/>
              </a:lnSpc>
            </a:pPr>
            <a:r>
              <a:rPr lang="zh-CN" altLang="en-US" b="1">
                <a:latin typeface="FangSong_GB2312" panose="02010609030101010101" pitchFamily="49" charset="-122"/>
                <a:ea typeface="FangSong_GB2312" panose="02010609030101010101" pitchFamily="49" charset="-122"/>
              </a:rPr>
              <a:t>并行结构可以采用多个单元并行</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但随着单元数的增加会出现一些问题。</a:t>
            </a:r>
          </a:p>
          <a:p>
            <a:pPr lvl="1">
              <a:lnSpc>
                <a:spcPct val="90000"/>
              </a:lnSpc>
            </a:pPr>
            <a:r>
              <a:rPr lang="zh-CN" altLang="en-US" b="1">
                <a:latin typeface="FangSong_GB2312" panose="02010609030101010101" pitchFamily="49" charset="-122"/>
                <a:ea typeface="FangSong_GB2312" panose="02010609030101010101" pitchFamily="49" charset="-122"/>
              </a:rPr>
              <a:t>首先是芯片面积增大</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成本增加</a:t>
            </a:r>
            <a:endParaRPr lang="zh-CN" altLang="en-US" b="1">
              <a:latin typeface="TimesNewRoman" charset="0"/>
              <a:ea typeface="FangSong_GB2312" panose="02010609030101010101" pitchFamily="49" charset="-122"/>
            </a:endParaRPr>
          </a:p>
          <a:p>
            <a:pPr lvl="1">
              <a:lnSpc>
                <a:spcPct val="90000"/>
              </a:lnSpc>
            </a:pPr>
            <a:r>
              <a:rPr lang="zh-CN" altLang="en-US" b="1">
                <a:latin typeface="FangSong_GB2312" panose="02010609030101010101" pitchFamily="49" charset="-122"/>
                <a:ea typeface="FangSong_GB2312" panose="02010609030101010101" pitchFamily="49" charset="-122"/>
              </a:rPr>
              <a:t>其次是布线长度增加</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从而使线电容增加</a:t>
            </a:r>
            <a:endParaRPr lang="zh-CN" altLang="en-US" b="1">
              <a:latin typeface="TimesNewRoman" charset="0"/>
              <a:ea typeface="FangSong_GB2312" panose="02010609030101010101" pitchFamily="49" charset="-122"/>
            </a:endParaRPr>
          </a:p>
          <a:p>
            <a:pPr lvl="1">
              <a:lnSpc>
                <a:spcPct val="90000"/>
              </a:lnSpc>
            </a:pPr>
            <a:r>
              <a:rPr lang="zh-CN" altLang="en-US" b="1">
                <a:latin typeface="FangSong_GB2312" panose="02010609030101010101" pitchFamily="49" charset="-122"/>
                <a:ea typeface="FangSong_GB2312" panose="02010609030101010101" pitchFamily="49" charset="-122"/>
              </a:rPr>
              <a:t>此外电压的降低受阈值电压的限制</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当电压接近阈值电压时</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延迟退化</a:t>
            </a:r>
          </a:p>
          <a:p>
            <a:pPr lvl="1">
              <a:lnSpc>
                <a:spcPct val="90000"/>
              </a:lnSpc>
            </a:pPr>
            <a:r>
              <a:rPr lang="zh-CN" altLang="en-US" b="1">
                <a:latin typeface="FangSong_GB2312" panose="02010609030101010101" pitchFamily="49" charset="-122"/>
                <a:ea typeface="FangSong_GB2312" panose="02010609030101010101" pitchFamily="49" charset="-122"/>
              </a:rPr>
              <a:t>由于以上问题的影响</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并行单元过多反而可能使功耗增加</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在设计时要进行充分的考虑</a:t>
            </a:r>
            <a:r>
              <a:rPr lang="en-US" altLang="zh-CN" b="1">
                <a:latin typeface="TimesNewRoman" charset="0"/>
                <a:ea typeface="FangSong_GB2312" panose="02010609030101010101" pitchFamily="49" charset="-122"/>
              </a:rPr>
              <a:t>,</a:t>
            </a:r>
            <a:r>
              <a:rPr lang="zh-CN" altLang="en-US" b="1">
                <a:latin typeface="FangSong_GB2312" panose="02010609030101010101" pitchFamily="49" charset="-122"/>
                <a:ea typeface="FangSong_GB2312" panose="02010609030101010101" pitchFamily="49" charset="-122"/>
              </a:rPr>
              <a:t>使并行的效果达到最优。</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3348616-7120-4B6B-A599-83688B112128}"/>
              </a:ext>
            </a:extLst>
          </p:cNvPr>
          <p:cNvSpPr>
            <a:spLocks noGrp="1" noChangeArrowheads="1"/>
          </p:cNvSpPr>
          <p:nvPr>
            <p:ph type="title"/>
          </p:nvPr>
        </p:nvSpPr>
        <p:spPr/>
        <p:txBody>
          <a:bodyPr/>
          <a:lstStyle/>
          <a:p>
            <a:r>
              <a:rPr lang="zh-CN" altLang="en-US">
                <a:latin typeface="宋体" panose="02010600030101010101" pitchFamily="2" charset="-122"/>
              </a:rPr>
              <a:t>流水线设计（</a:t>
            </a:r>
            <a:r>
              <a:rPr lang="en-US" altLang="zh-CN">
                <a:latin typeface="TimesNewRoman" charset="0"/>
              </a:rPr>
              <a:t>Pipeline</a:t>
            </a:r>
            <a:r>
              <a:rPr lang="zh-CN" altLang="en-US">
                <a:latin typeface="宋体" panose="02010600030101010101" pitchFamily="2" charset="-122"/>
              </a:rPr>
              <a:t>） </a:t>
            </a:r>
          </a:p>
        </p:txBody>
      </p:sp>
      <p:sp>
        <p:nvSpPr>
          <p:cNvPr id="49155" name="Rectangle 3" descr="Rectangle: Click to edit Master text styles&#10;Second level&#10;Third level&#10;Fourth level&#10;Fifth level">
            <a:extLst>
              <a:ext uri="{FF2B5EF4-FFF2-40B4-BE49-F238E27FC236}">
                <a16:creationId xmlns:a16="http://schemas.microsoft.com/office/drawing/2014/main" id="{2B549AA4-91D0-420E-831E-14A0FB712680}"/>
              </a:ext>
            </a:extLst>
          </p:cNvPr>
          <p:cNvSpPr>
            <a:spLocks noGrp="1" noChangeArrowheads="1"/>
          </p:cNvSpPr>
          <p:nvPr>
            <p:ph type="body" idx="1"/>
          </p:nvPr>
        </p:nvSpPr>
        <p:spPr>
          <a:xfrm>
            <a:off x="838200" y="1600200"/>
            <a:ext cx="7772400" cy="2209800"/>
          </a:xfrm>
        </p:spPr>
        <p:txBody>
          <a:bodyPr/>
          <a:lstStyle/>
          <a:p>
            <a:r>
              <a:rPr lang="zh-CN" altLang="en-US" sz="2400" b="1">
                <a:latin typeface="宋体" panose="02010600030101010101" pitchFamily="2" charset="-122"/>
              </a:rPr>
              <a:t>另一个并行处理是采用流水线设计：</a:t>
            </a:r>
          </a:p>
          <a:p>
            <a:pPr lvl="1"/>
            <a:r>
              <a:rPr lang="zh-CN" altLang="en-US" sz="2000" b="1">
                <a:latin typeface="宋体" panose="02010600030101010101" pitchFamily="2" charset="-122"/>
              </a:rPr>
              <a:t>它的基本思想是控制穿过数据通路的指令流，以获得最大的吞吐量（如每秒能处理的指令数），从而提高电路性能。</a:t>
            </a:r>
          </a:p>
          <a:p>
            <a:pPr lvl="1"/>
            <a:r>
              <a:rPr lang="zh-CN" altLang="en-US" sz="2000" b="1">
                <a:latin typeface="宋体" panose="02010600030101010101" pitchFamily="2" charset="-122"/>
              </a:rPr>
              <a:t>流水线把指令划分成多个步骤，充分利用数据流通路子模块的每个时钟周期，并行处理多条指令，以最大限度地发挥电路的潜能。</a:t>
            </a:r>
          </a:p>
        </p:txBody>
      </p:sp>
      <p:pic>
        <p:nvPicPr>
          <p:cNvPr id="49156" name="Picture 4">
            <a:extLst>
              <a:ext uri="{FF2B5EF4-FFF2-40B4-BE49-F238E27FC236}">
                <a16:creationId xmlns:a16="http://schemas.microsoft.com/office/drawing/2014/main" id="{FCD164B9-3BEA-4894-B5C3-D7533DD3E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16338"/>
            <a:ext cx="5410200"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58D425F-6D62-4F81-84B4-D4DC9B021B8C}"/>
              </a:ext>
            </a:extLst>
          </p:cNvPr>
          <p:cNvSpPr>
            <a:spLocks noGrp="1" noChangeArrowheads="1"/>
          </p:cNvSpPr>
          <p:nvPr>
            <p:ph type="title"/>
          </p:nvPr>
        </p:nvSpPr>
        <p:spPr/>
        <p:txBody>
          <a:bodyPr/>
          <a:lstStyle/>
          <a:p>
            <a:r>
              <a:rPr lang="zh-CN" altLang="en-US">
                <a:latin typeface="宋体" panose="02010600030101010101" pitchFamily="2" charset="-122"/>
              </a:rPr>
              <a:t>流水线设计</a:t>
            </a:r>
          </a:p>
        </p:txBody>
      </p:sp>
      <p:sp>
        <p:nvSpPr>
          <p:cNvPr id="50179" name="Rectangle 3" descr="Rectangle: Click to edit Master text styles&#10;Second level&#10;Third level&#10;Fourth level&#10;Fifth level">
            <a:extLst>
              <a:ext uri="{FF2B5EF4-FFF2-40B4-BE49-F238E27FC236}">
                <a16:creationId xmlns:a16="http://schemas.microsoft.com/office/drawing/2014/main" id="{8D1E76F7-8A66-4131-8DC7-EFD06346ADE2}"/>
              </a:ext>
            </a:extLst>
          </p:cNvPr>
          <p:cNvSpPr>
            <a:spLocks noGrp="1" noChangeArrowheads="1"/>
          </p:cNvSpPr>
          <p:nvPr>
            <p:ph type="body" idx="1"/>
          </p:nvPr>
        </p:nvSpPr>
        <p:spPr/>
        <p:txBody>
          <a:bodyPr/>
          <a:lstStyle/>
          <a:p>
            <a:pPr>
              <a:lnSpc>
                <a:spcPct val="90000"/>
              </a:lnSpc>
            </a:pPr>
            <a:r>
              <a:rPr lang="zh-CN" altLang="en-US" sz="2800" b="1">
                <a:latin typeface="FangSong_GB2312" panose="02010609030101010101" pitchFamily="49" charset="-122"/>
                <a:ea typeface="FangSong_GB2312" panose="02010609030101010101" pitchFamily="49" charset="-122"/>
              </a:rPr>
              <a:t>电路的工作频率没有改变</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但每一级的电路减少</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这样在满足最坏</a:t>
            </a:r>
            <a:r>
              <a:rPr lang="en-US" altLang="zh-CN" sz="2800" b="1">
                <a:latin typeface="TimesNewRoman" charset="0"/>
                <a:ea typeface="FangSong_GB2312" panose="02010609030101010101" pitchFamily="49" charset="-122"/>
              </a:rPr>
              <a:t>20 ns </a:t>
            </a:r>
            <a:r>
              <a:rPr lang="zh-CN" altLang="en-US" sz="2800" b="1">
                <a:latin typeface="FangSong_GB2312" panose="02010609030101010101" pitchFamily="49" charset="-122"/>
                <a:ea typeface="FangSong_GB2312" panose="02010609030101010101" pitchFamily="49" charset="-122"/>
              </a:rPr>
              <a:t>延迟</a:t>
            </a:r>
            <a:r>
              <a:rPr lang="en-US" altLang="zh-CN" sz="2800" b="1">
                <a:latin typeface="TimesNewRoman" charset="0"/>
                <a:ea typeface="FangSong_GB2312" panose="02010609030101010101" pitchFamily="49" charset="-122"/>
              </a:rPr>
              <a:t>(50 MHz) </a:t>
            </a:r>
            <a:r>
              <a:rPr lang="zh-CN" altLang="en-US" sz="2800" b="1">
                <a:latin typeface="FangSong_GB2312" panose="02010609030101010101" pitchFamily="49" charset="-122"/>
                <a:ea typeface="FangSong_GB2312" panose="02010609030101010101" pitchFamily="49" charset="-122"/>
              </a:rPr>
              <a:t>的条件下</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电源电压可以由</a:t>
            </a:r>
            <a:r>
              <a:rPr lang="en-US" altLang="zh-CN" sz="2800" b="1">
                <a:latin typeface="TimesNewRoman" charset="0"/>
                <a:ea typeface="FangSong_GB2312" panose="02010609030101010101" pitchFamily="49" charset="-122"/>
              </a:rPr>
              <a:t>3. 3 V </a:t>
            </a:r>
            <a:r>
              <a:rPr lang="zh-CN" altLang="en-US" sz="2800" b="1">
                <a:latin typeface="FangSong_GB2312" panose="02010609030101010101" pitchFamily="49" charset="-122"/>
                <a:ea typeface="FangSong_GB2312" panose="02010609030101010101" pitchFamily="49" charset="-122"/>
              </a:rPr>
              <a:t>降到</a:t>
            </a:r>
            <a:r>
              <a:rPr lang="en-US" altLang="zh-CN" sz="2800" b="1">
                <a:latin typeface="TimesNewRoman" charset="0"/>
                <a:ea typeface="FangSong_GB2312" panose="02010609030101010101" pitchFamily="49" charset="-122"/>
              </a:rPr>
              <a:t>1. 8 V ,</a:t>
            </a:r>
            <a:r>
              <a:rPr lang="zh-CN" altLang="en-US" sz="2800" b="1">
                <a:latin typeface="FangSong_GB2312" panose="02010609030101010101" pitchFamily="49" charset="-122"/>
                <a:ea typeface="FangSong_GB2312" panose="02010609030101010101" pitchFamily="49" charset="-122"/>
              </a:rPr>
              <a:t>减少为原来的</a:t>
            </a:r>
            <a:r>
              <a:rPr lang="en-US" altLang="zh-CN" sz="2800" b="1">
                <a:latin typeface="TimesNewRoman" charset="0"/>
                <a:ea typeface="FangSong_GB2312" panose="02010609030101010101" pitchFamily="49" charset="-122"/>
              </a:rPr>
              <a:t>1/ 1. 83</a:t>
            </a:r>
            <a:r>
              <a:rPr lang="zh-CN" altLang="en-US" sz="2800" b="1">
                <a:latin typeface="FangSong_GB2312" panose="02010609030101010101" pitchFamily="49" charset="-122"/>
                <a:ea typeface="FangSong_GB2312" panose="02010609030101010101" pitchFamily="49" charset="-122"/>
              </a:rPr>
              <a:t>。由于加入了流水线寄存器</a:t>
            </a:r>
            <a:r>
              <a:rPr lang="en-US" altLang="zh-CN" sz="2800" b="1">
                <a:latin typeface="TimesNewRoman" charset="0"/>
                <a:ea typeface="FangSong_GB2312" panose="02010609030101010101" pitchFamily="49" charset="-122"/>
              </a:rPr>
              <a:t>,</a:t>
            </a:r>
            <a:r>
              <a:rPr lang="zh-CN" altLang="en-US" sz="2800" b="1">
                <a:latin typeface="FangSong_GB2312" panose="02010609030101010101" pitchFamily="49" charset="-122"/>
                <a:ea typeface="FangSong_GB2312" panose="02010609030101010101" pitchFamily="49" charset="-122"/>
              </a:rPr>
              <a:t>等效电容变为原来的</a:t>
            </a:r>
            <a:r>
              <a:rPr lang="en-US" altLang="zh-CN" sz="2800" b="1">
                <a:latin typeface="TimesNewRoman" charset="0"/>
                <a:ea typeface="FangSong_GB2312" panose="02010609030101010101" pitchFamily="49" charset="-122"/>
              </a:rPr>
              <a:t>1. 2 </a:t>
            </a:r>
            <a:r>
              <a:rPr lang="zh-CN" altLang="en-US" sz="2800" b="1">
                <a:latin typeface="FangSong_GB2312" panose="02010609030101010101" pitchFamily="49" charset="-122"/>
                <a:ea typeface="FangSong_GB2312" panose="02010609030101010101" pitchFamily="49" charset="-122"/>
              </a:rPr>
              <a:t>倍。其功耗的估算公式如下</a:t>
            </a:r>
            <a:r>
              <a:rPr lang="en-US" altLang="zh-CN" sz="2800" b="1">
                <a:latin typeface="TimesNewRoman" charset="0"/>
                <a:ea typeface="FangSong_GB2312" panose="02010609030101010101" pitchFamily="49" charset="-122"/>
              </a:rPr>
              <a:t>:</a:t>
            </a:r>
          </a:p>
          <a:p>
            <a:pPr>
              <a:lnSpc>
                <a:spcPct val="90000"/>
              </a:lnSpc>
            </a:pPr>
            <a:endParaRPr lang="en-US" altLang="zh-CN" sz="2800" b="1">
              <a:latin typeface="TimesNewRoman" charset="0"/>
              <a:ea typeface="FangSong_GB2312" panose="02010609030101010101" pitchFamily="49" charset="-122"/>
            </a:endParaRPr>
          </a:p>
          <a:p>
            <a:pPr>
              <a:lnSpc>
                <a:spcPct val="90000"/>
              </a:lnSpc>
            </a:pPr>
            <a:endParaRPr lang="en-US" altLang="zh-CN" sz="2800" b="1">
              <a:latin typeface="TimesNewRoman" charset="0"/>
              <a:ea typeface="FangSong_GB2312" panose="02010609030101010101" pitchFamily="49" charset="-122"/>
            </a:endParaRPr>
          </a:p>
          <a:p>
            <a:pPr>
              <a:lnSpc>
                <a:spcPct val="90000"/>
              </a:lnSpc>
            </a:pPr>
            <a:endParaRPr lang="en-US" altLang="zh-CN" sz="2800" b="1">
              <a:latin typeface="TimesNewRoman" charset="0"/>
              <a:ea typeface="FangSong_GB2312" panose="02010609030101010101" pitchFamily="49" charset="-122"/>
            </a:endParaRPr>
          </a:p>
          <a:p>
            <a:pPr>
              <a:lnSpc>
                <a:spcPct val="90000"/>
              </a:lnSpc>
            </a:pPr>
            <a:r>
              <a:rPr lang="zh-CN" altLang="en-US" sz="2800" b="1">
                <a:latin typeface="FangSong_GB2312" panose="02010609030101010101" pitchFamily="49" charset="-122"/>
                <a:ea typeface="FangSong_GB2312" panose="02010609030101010101" pitchFamily="49" charset="-122"/>
              </a:rPr>
              <a:t>可见采用流水线结构也可以显著地降低功耗。</a:t>
            </a:r>
          </a:p>
        </p:txBody>
      </p:sp>
      <p:pic>
        <p:nvPicPr>
          <p:cNvPr id="50180" name="Picture 4">
            <a:extLst>
              <a:ext uri="{FF2B5EF4-FFF2-40B4-BE49-F238E27FC236}">
                <a16:creationId xmlns:a16="http://schemas.microsoft.com/office/drawing/2014/main" id="{24822BC1-5C87-485D-BDDC-B7C7DE9C1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64000"/>
            <a:ext cx="6324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6CD0079-5FBD-4C9C-958B-2CCBF8D26A13}"/>
              </a:ext>
            </a:extLst>
          </p:cNvPr>
          <p:cNvSpPr>
            <a:spLocks noGrp="1" noChangeArrowheads="1"/>
          </p:cNvSpPr>
          <p:nvPr>
            <p:ph type="title"/>
          </p:nvPr>
        </p:nvSpPr>
        <p:spPr/>
        <p:txBody>
          <a:bodyPr/>
          <a:lstStyle/>
          <a:p>
            <a:r>
              <a:rPr lang="zh-CN" altLang="en-US"/>
              <a:t>并行处理</a:t>
            </a:r>
          </a:p>
        </p:txBody>
      </p:sp>
      <p:sp>
        <p:nvSpPr>
          <p:cNvPr id="51203" name="Rectangle 3" descr="Rectangle: Click to edit Master text styles&#10;Second level&#10;Third level&#10;Fourth level&#10;Fifth level">
            <a:extLst>
              <a:ext uri="{FF2B5EF4-FFF2-40B4-BE49-F238E27FC236}">
                <a16:creationId xmlns:a16="http://schemas.microsoft.com/office/drawing/2014/main" id="{CD9BE07E-F6DC-4C87-98BA-85442EDAC1CD}"/>
              </a:ext>
            </a:extLst>
          </p:cNvPr>
          <p:cNvSpPr>
            <a:spLocks noGrp="1" noChangeArrowheads="1"/>
          </p:cNvSpPr>
          <p:nvPr>
            <p:ph type="body" idx="1"/>
          </p:nvPr>
        </p:nvSpPr>
        <p:spPr>
          <a:xfrm>
            <a:off x="838200" y="1752600"/>
            <a:ext cx="7772400" cy="1143000"/>
          </a:xfrm>
        </p:spPr>
        <p:txBody>
          <a:bodyPr/>
          <a:lstStyle/>
          <a:p>
            <a:r>
              <a:rPr lang="zh-CN" altLang="en-US" b="1">
                <a:latin typeface="宋体" panose="02010600030101010101" pitchFamily="2" charset="-122"/>
              </a:rPr>
              <a:t>如果将流水线设计和并行设计相结合，可以使功耗进一步减小。 </a:t>
            </a:r>
          </a:p>
        </p:txBody>
      </p:sp>
      <p:pic>
        <p:nvPicPr>
          <p:cNvPr id="51204" name="Picture 4">
            <a:extLst>
              <a:ext uri="{FF2B5EF4-FFF2-40B4-BE49-F238E27FC236}">
                <a16:creationId xmlns:a16="http://schemas.microsoft.com/office/drawing/2014/main" id="{CCFDA232-F60E-4D30-87FE-FC9CB99FD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822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893BBEC-A249-45B4-8264-D1E613DBA1D4}"/>
              </a:ext>
            </a:extLst>
          </p:cNvPr>
          <p:cNvSpPr>
            <a:spLocks noGrp="1" noChangeArrowheads="1"/>
          </p:cNvSpPr>
          <p:nvPr>
            <p:ph type="title"/>
          </p:nvPr>
        </p:nvSpPr>
        <p:spPr/>
        <p:txBody>
          <a:bodyPr/>
          <a:lstStyle/>
          <a:p>
            <a:r>
              <a:rPr lang="zh-CN" altLang="en-US">
                <a:latin typeface="宋体" panose="02010600030101010101" pitchFamily="2" charset="-122"/>
              </a:rPr>
              <a:t>功耗优化和分析工具 </a:t>
            </a:r>
          </a:p>
        </p:txBody>
      </p:sp>
      <p:sp>
        <p:nvSpPr>
          <p:cNvPr id="52227" name="Rectangle 3" descr="Rectangle: Click to edit Master text styles&#10;Second level&#10;Third level&#10;Fourth level&#10;Fifth level">
            <a:extLst>
              <a:ext uri="{FF2B5EF4-FFF2-40B4-BE49-F238E27FC236}">
                <a16:creationId xmlns:a16="http://schemas.microsoft.com/office/drawing/2014/main" id="{EB503E84-38B1-430D-9875-A1C4C5EE28B3}"/>
              </a:ext>
            </a:extLst>
          </p:cNvPr>
          <p:cNvSpPr>
            <a:spLocks noGrp="1" noChangeArrowheads="1"/>
          </p:cNvSpPr>
          <p:nvPr>
            <p:ph type="body" idx="1"/>
          </p:nvPr>
        </p:nvSpPr>
        <p:spPr>
          <a:xfrm>
            <a:off x="838200" y="1600200"/>
            <a:ext cx="8001000" cy="4419600"/>
          </a:xfrm>
        </p:spPr>
        <p:txBody>
          <a:bodyPr/>
          <a:lstStyle/>
          <a:p>
            <a:pPr>
              <a:lnSpc>
                <a:spcPct val="90000"/>
              </a:lnSpc>
            </a:pPr>
            <a:r>
              <a:rPr lang="zh-CN" altLang="en-US" sz="2800" b="1">
                <a:latin typeface="宋体" panose="02010600030101010101" pitchFamily="2" charset="-122"/>
              </a:rPr>
              <a:t>用于功耗设计的</a:t>
            </a:r>
            <a:r>
              <a:rPr lang="en-US" altLang="zh-CN" sz="2800" b="1">
                <a:latin typeface="TimesNewRoman" charset="0"/>
              </a:rPr>
              <a:t>EDA</a:t>
            </a:r>
            <a:r>
              <a:rPr lang="zh-CN" altLang="en-US" sz="2800" b="1">
                <a:latin typeface="宋体" panose="02010600030101010101" pitchFamily="2" charset="-122"/>
              </a:rPr>
              <a:t>软件主要用于三个方面：建立功耗模型、功耗优化、功耗分析。</a:t>
            </a:r>
          </a:p>
          <a:p>
            <a:pPr lvl="1">
              <a:lnSpc>
                <a:spcPct val="90000"/>
              </a:lnSpc>
            </a:pPr>
            <a:r>
              <a:rPr lang="zh-CN" altLang="en-US" sz="2400" b="1">
                <a:latin typeface="宋体" panose="02010600030101010101" pitchFamily="2" charset="-122"/>
              </a:rPr>
              <a:t>功耗优化工具可以对电路进行适当的修改，在保证完成原来功能的前提下，降低电路的功耗；</a:t>
            </a:r>
          </a:p>
          <a:p>
            <a:pPr lvl="1">
              <a:lnSpc>
                <a:spcPct val="90000"/>
              </a:lnSpc>
            </a:pPr>
            <a:r>
              <a:rPr lang="zh-CN" altLang="en-US" sz="2400" b="1">
                <a:latin typeface="宋体" panose="02010600030101010101" pitchFamily="2" charset="-122"/>
              </a:rPr>
              <a:t>功耗分析是根据从电路模型中提取的参数来估算电路的功耗</a:t>
            </a:r>
          </a:p>
          <a:p>
            <a:pPr>
              <a:lnSpc>
                <a:spcPct val="90000"/>
              </a:lnSpc>
            </a:pPr>
            <a:r>
              <a:rPr lang="zh-CN" altLang="en-US" sz="2800" b="1">
                <a:latin typeface="宋体" panose="02010600030101010101" pitchFamily="2" charset="-122"/>
              </a:rPr>
              <a:t>目前较为流行的功耗优化和分析工具是</a:t>
            </a:r>
            <a:r>
              <a:rPr lang="en-US" altLang="zh-CN" sz="2800" b="1">
                <a:latin typeface="TimesNewRoman" charset="0"/>
              </a:rPr>
              <a:t>Synopsys</a:t>
            </a:r>
            <a:r>
              <a:rPr lang="zh-CN" altLang="en-US" sz="2800" b="1">
                <a:latin typeface="宋体" panose="02010600030101010101" pitchFamily="2" charset="-122"/>
              </a:rPr>
              <a:t>公司的，如</a:t>
            </a:r>
            <a:r>
              <a:rPr lang="en-US" altLang="zh-CN" sz="2800" b="1">
                <a:latin typeface="TimesNewRoman" charset="0"/>
              </a:rPr>
              <a:t>RTL</a:t>
            </a:r>
            <a:r>
              <a:rPr lang="zh-CN" altLang="en-US" sz="2800" b="1">
                <a:latin typeface="宋体" panose="02010600030101010101" pitchFamily="2" charset="-122"/>
              </a:rPr>
              <a:t>和门级功耗优化工具</a:t>
            </a:r>
            <a:r>
              <a:rPr lang="en-US" altLang="zh-CN" sz="2800" b="1">
                <a:latin typeface="TimesNewRoman" charset="0"/>
              </a:rPr>
              <a:t>Power Compiler</a:t>
            </a:r>
            <a:r>
              <a:rPr lang="zh-CN" altLang="en-US" sz="2800" b="1">
                <a:latin typeface="宋体" panose="02010600030101010101" pitchFamily="2" charset="-122"/>
              </a:rPr>
              <a:t>。</a:t>
            </a:r>
            <a:r>
              <a:rPr lang="en-US" altLang="zh-CN" sz="2800" b="1">
                <a:latin typeface="TimesNewRoman" charset="0"/>
              </a:rPr>
              <a:t>RTL</a:t>
            </a:r>
            <a:r>
              <a:rPr lang="zh-CN" altLang="en-US" sz="2800" b="1">
                <a:latin typeface="宋体" panose="02010600030101010101" pitchFamily="2" charset="-122"/>
              </a:rPr>
              <a:t>功耗分析工具为</a:t>
            </a:r>
            <a:r>
              <a:rPr lang="en-US" altLang="zh-CN" sz="2800" b="1">
                <a:latin typeface="TimesNewRoman" charset="0"/>
              </a:rPr>
              <a:t>Design Power,</a:t>
            </a:r>
            <a:r>
              <a:rPr lang="zh-CN" altLang="en-US" sz="2800" b="1">
                <a:latin typeface="宋体" panose="02010600030101010101" pitchFamily="2" charset="-122"/>
              </a:rPr>
              <a:t>门级功耗分析工具为</a:t>
            </a:r>
            <a:r>
              <a:rPr lang="en-US" altLang="zh-CN" sz="2800" b="1">
                <a:latin typeface="TimesNewRoman" charset="0"/>
              </a:rPr>
              <a:t>Power Gate </a:t>
            </a:r>
            <a:r>
              <a:rPr lang="zh-CN" altLang="en-US" sz="2800" b="1">
                <a:latin typeface="宋体" panose="02010600030101010101" pitchFamily="2" charset="-122"/>
              </a:rPr>
              <a:t>，晶体管和版图级功耗分析工具为</a:t>
            </a:r>
            <a:r>
              <a:rPr lang="en-US" altLang="zh-CN" sz="2800" b="1">
                <a:latin typeface="TimesNewRoman" charset="0"/>
              </a:rPr>
              <a:t>Power Mill</a:t>
            </a:r>
            <a:r>
              <a:rPr lang="zh-CN" altLang="en-US" sz="2800" b="1">
                <a:latin typeface="TimesNewRoman"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3711CD-9984-4AE0-A68A-649B3DC0DF7A}"/>
              </a:ext>
            </a:extLst>
          </p:cNvPr>
          <p:cNvSpPr>
            <a:spLocks noGrp="1" noChangeArrowheads="1"/>
          </p:cNvSpPr>
          <p:nvPr>
            <p:ph type="title"/>
          </p:nvPr>
        </p:nvSpPr>
        <p:spPr>
          <a:xfrm>
            <a:off x="609600" y="304800"/>
            <a:ext cx="7772400" cy="762000"/>
          </a:xfrm>
        </p:spPr>
        <p:txBody>
          <a:bodyPr/>
          <a:lstStyle/>
          <a:p>
            <a:r>
              <a:rPr lang="zh-CN" altLang="en-US">
                <a:latin typeface="宋体" panose="02010600030101010101" pitchFamily="2" charset="-122"/>
              </a:rPr>
              <a:t>采用</a:t>
            </a:r>
            <a:r>
              <a:rPr lang="en-US" altLang="zh-CN">
                <a:latin typeface="TimesNewRoman" charset="0"/>
              </a:rPr>
              <a:t>HDL</a:t>
            </a:r>
            <a:r>
              <a:rPr lang="zh-CN" altLang="en-US">
                <a:latin typeface="宋体" panose="02010600030101010101" pitchFamily="2" charset="-122"/>
              </a:rPr>
              <a:t>的低功耗设计流程 </a:t>
            </a:r>
          </a:p>
        </p:txBody>
      </p:sp>
      <p:pic>
        <p:nvPicPr>
          <p:cNvPr id="53252" name="Picture 4">
            <a:extLst>
              <a:ext uri="{FF2B5EF4-FFF2-40B4-BE49-F238E27FC236}">
                <a16:creationId xmlns:a16="http://schemas.microsoft.com/office/drawing/2014/main" id="{C66B0139-3B29-4E10-8AA3-518A7E4E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41413"/>
            <a:ext cx="6329363" cy="564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D14E9D-9CB5-4851-83BE-65ECAF62D69E}"/>
              </a:ext>
            </a:extLst>
          </p:cNvPr>
          <p:cNvSpPr>
            <a:spLocks noGrp="1" noChangeArrowheads="1"/>
          </p:cNvSpPr>
          <p:nvPr>
            <p:ph type="title"/>
          </p:nvPr>
        </p:nvSpPr>
        <p:spPr/>
        <p:txBody>
          <a:bodyPr/>
          <a:lstStyle/>
          <a:p>
            <a:r>
              <a:rPr lang="zh-CN" altLang="en-US"/>
              <a:t>思考题</a:t>
            </a:r>
          </a:p>
        </p:txBody>
      </p:sp>
      <p:sp>
        <p:nvSpPr>
          <p:cNvPr id="54275" name="Rectangle 3" descr="Rectangle: Click to edit Master text styles&#10;Second level&#10;Third level&#10;Fourth level&#10;Fifth level">
            <a:extLst>
              <a:ext uri="{FF2B5EF4-FFF2-40B4-BE49-F238E27FC236}">
                <a16:creationId xmlns:a16="http://schemas.microsoft.com/office/drawing/2014/main" id="{BD888329-EB0E-4964-A630-34A5B965A967}"/>
              </a:ext>
            </a:extLst>
          </p:cNvPr>
          <p:cNvSpPr>
            <a:spLocks noGrp="1" noChangeArrowheads="1"/>
          </p:cNvSpPr>
          <p:nvPr>
            <p:ph type="body" idx="1"/>
          </p:nvPr>
        </p:nvSpPr>
        <p:spPr/>
        <p:txBody>
          <a:bodyPr/>
          <a:lstStyle/>
          <a:p>
            <a:r>
              <a:rPr lang="en-US" altLang="zh-CN" b="1">
                <a:latin typeface="TimesNewRoman" charset="0"/>
              </a:rPr>
              <a:t>CMOS</a:t>
            </a:r>
            <a:r>
              <a:rPr lang="zh-CN" altLang="en-US" b="1">
                <a:latin typeface="宋体" panose="02010600030101010101" pitchFamily="2" charset="-122"/>
              </a:rPr>
              <a:t>电路的功耗有哪几部分组成？给出</a:t>
            </a:r>
            <a:r>
              <a:rPr lang="en-US" altLang="zh-CN" b="1">
                <a:latin typeface="TimesNewRoman" charset="0"/>
              </a:rPr>
              <a:t>CMOS</a:t>
            </a:r>
            <a:r>
              <a:rPr lang="zh-CN" altLang="en-US" b="1">
                <a:latin typeface="宋体" panose="02010600030101010101" pitchFamily="2" charset="-122"/>
              </a:rPr>
              <a:t>电路总功耗的表达式。说明影响功耗的因素。</a:t>
            </a:r>
          </a:p>
          <a:p>
            <a:r>
              <a:rPr lang="zh-CN" altLang="en-US" b="1">
                <a:latin typeface="宋体" panose="02010600030101010101" pitchFamily="2" charset="-122"/>
              </a:rPr>
              <a:t>说明在集成电路设计时改善电路功耗的一些措施。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5B4F1CB-9249-4DC9-BAB1-584BDB1355E2}"/>
              </a:ext>
            </a:extLst>
          </p:cNvPr>
          <p:cNvSpPr>
            <a:spLocks noGrp="1" noChangeArrowheads="1"/>
          </p:cNvSpPr>
          <p:nvPr>
            <p:ph type="title"/>
          </p:nvPr>
        </p:nvSpPr>
        <p:spPr/>
        <p:txBody>
          <a:bodyPr/>
          <a:lstStyle/>
          <a:p>
            <a:r>
              <a:rPr lang="en-US" altLang="zh-CN">
                <a:latin typeface="TimesNewRoman" charset="0"/>
              </a:rPr>
              <a:t>CMOS</a:t>
            </a:r>
            <a:r>
              <a:rPr lang="zh-CN" altLang="en-US">
                <a:latin typeface="宋体" panose="02010600030101010101" pitchFamily="2" charset="-122"/>
              </a:rPr>
              <a:t>电路的功耗来源</a:t>
            </a:r>
          </a:p>
        </p:txBody>
      </p:sp>
      <p:sp>
        <p:nvSpPr>
          <p:cNvPr id="6147" name="Rectangle 3" descr="Rectangle: Click to edit Master text styles&#10;Second level&#10;Third level&#10;Fourth level&#10;Fifth level">
            <a:extLst>
              <a:ext uri="{FF2B5EF4-FFF2-40B4-BE49-F238E27FC236}">
                <a16:creationId xmlns:a16="http://schemas.microsoft.com/office/drawing/2014/main" id="{935B7BB7-A96D-4105-A458-F76770B31ECA}"/>
              </a:ext>
            </a:extLst>
          </p:cNvPr>
          <p:cNvSpPr>
            <a:spLocks noGrp="1" noChangeArrowheads="1"/>
          </p:cNvSpPr>
          <p:nvPr>
            <p:ph type="body" idx="1"/>
          </p:nvPr>
        </p:nvSpPr>
        <p:spPr/>
        <p:txBody>
          <a:bodyPr/>
          <a:lstStyle/>
          <a:p>
            <a:r>
              <a:rPr lang="zh-CN" altLang="en-US" b="1"/>
              <a:t>短路功耗：</a:t>
            </a:r>
          </a:p>
          <a:p>
            <a:pPr lvl="1">
              <a:spcBef>
                <a:spcPct val="50000"/>
              </a:spcBef>
            </a:pPr>
            <a:r>
              <a:rPr lang="en-US" altLang="zh-CN" b="1">
                <a:latin typeface="TimesNewRoman" charset="0"/>
              </a:rPr>
              <a:t>CMOS</a:t>
            </a:r>
            <a:r>
              <a:rPr lang="zh-CN" altLang="en-US" b="1">
                <a:latin typeface="宋体" panose="02010600030101010101" pitchFamily="2" charset="-122"/>
              </a:rPr>
              <a:t>电路在</a:t>
            </a:r>
            <a:r>
              <a:rPr lang="zh-CN" altLang="en-US" b="1">
                <a:latin typeface="TimesNewRoman" charset="0"/>
              </a:rPr>
              <a:t>“</a:t>
            </a:r>
            <a:r>
              <a:rPr lang="en-US" altLang="zh-CN" b="1">
                <a:latin typeface="TimesNewRoman" charset="0"/>
              </a:rPr>
              <a:t>0”</a:t>
            </a:r>
            <a:r>
              <a:rPr lang="zh-CN" altLang="en-US" b="1">
                <a:latin typeface="宋体" panose="02010600030101010101" pitchFamily="2" charset="-122"/>
              </a:rPr>
              <a:t>和</a:t>
            </a:r>
            <a:r>
              <a:rPr lang="zh-CN" altLang="en-US" b="1">
                <a:latin typeface="TimesNewRoman" charset="0"/>
              </a:rPr>
              <a:t>“</a:t>
            </a:r>
            <a:r>
              <a:rPr lang="en-US" altLang="zh-CN" b="1">
                <a:latin typeface="TimesNewRoman" charset="0"/>
              </a:rPr>
              <a:t>1”</a:t>
            </a:r>
            <a:r>
              <a:rPr lang="zh-CN" altLang="en-US" b="1">
                <a:latin typeface="宋体" panose="02010600030101010101" pitchFamily="2" charset="-122"/>
              </a:rPr>
              <a:t>的转换过程中，</a:t>
            </a:r>
            <a:r>
              <a:rPr lang="en-US" altLang="zh-CN" b="1">
                <a:latin typeface="TimesNewRoman" charset="0"/>
              </a:rPr>
              <a:t>P</a:t>
            </a:r>
            <a:r>
              <a:rPr lang="zh-CN" altLang="en-US" b="1">
                <a:latin typeface="宋体" panose="02010600030101010101" pitchFamily="2" charset="-122"/>
              </a:rPr>
              <a:t>、</a:t>
            </a:r>
            <a:r>
              <a:rPr lang="en-US" altLang="zh-CN" b="1">
                <a:latin typeface="TimesNewRoman" charset="0"/>
              </a:rPr>
              <a:t>N</a:t>
            </a:r>
            <a:r>
              <a:rPr lang="zh-CN" altLang="en-US" b="1">
                <a:latin typeface="宋体" panose="02010600030101010101" pitchFamily="2" charset="-122"/>
              </a:rPr>
              <a:t>管会同时导通，产生一个由</a:t>
            </a:r>
            <a:r>
              <a:rPr lang="en-US" altLang="zh-CN" b="1" i="1">
                <a:latin typeface="TimesNewRoman" charset="0"/>
              </a:rPr>
              <a:t>V</a:t>
            </a:r>
            <a:r>
              <a:rPr lang="en-US" altLang="zh-CN" b="1" i="1" baseline="-25000">
                <a:latin typeface="TimesNewRoman" charset="0"/>
              </a:rPr>
              <a:t>dd</a:t>
            </a:r>
            <a:r>
              <a:rPr lang="zh-CN" altLang="en-US" b="1">
                <a:latin typeface="宋体" panose="02010600030101010101" pitchFamily="2" charset="-122"/>
              </a:rPr>
              <a:t>到</a:t>
            </a:r>
            <a:r>
              <a:rPr lang="en-US" altLang="zh-CN" b="1" i="1">
                <a:latin typeface="TimesNewRoman" charset="0"/>
              </a:rPr>
              <a:t>V</a:t>
            </a:r>
            <a:r>
              <a:rPr lang="en-US" altLang="zh-CN" b="1" i="1" baseline="-25000">
                <a:latin typeface="TimesNewRoman" charset="0"/>
              </a:rPr>
              <a:t>SS</a:t>
            </a:r>
            <a:r>
              <a:rPr lang="zh-CN" altLang="en-US" b="1">
                <a:latin typeface="宋体" panose="02010600030101010101" pitchFamily="2" charset="-122"/>
              </a:rPr>
              <a:t>窄脉冲电流，由此引起功耗</a:t>
            </a:r>
            <a:endParaRPr lang="zh-CN" altLang="en-US" b="1"/>
          </a:p>
          <a:p>
            <a:pPr lvl="1">
              <a:spcBef>
                <a:spcPct val="50000"/>
              </a:spcBef>
            </a:pPr>
            <a:r>
              <a:rPr lang="zh-CN" altLang="en-US" b="1">
                <a:latin typeface="宋体" panose="02010600030101010101" pitchFamily="2" charset="-122"/>
              </a:rPr>
              <a:t>在输入波形为非理想波形时，反相器处于输入波形上升沿和下降沿的瞬间，负载管和驱动管会同时导通而引起功耗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42C5C1F-C16F-49AB-AA00-50BC28181CB4}"/>
              </a:ext>
            </a:extLst>
          </p:cNvPr>
          <p:cNvSpPr>
            <a:spLocks noGrp="1" noChangeArrowheads="1"/>
          </p:cNvSpPr>
          <p:nvPr>
            <p:ph type="title"/>
          </p:nvPr>
        </p:nvSpPr>
        <p:spPr/>
        <p:txBody>
          <a:bodyPr/>
          <a:lstStyle/>
          <a:p>
            <a:r>
              <a:rPr lang="en-US" altLang="zh-CN">
                <a:latin typeface="TimesNewRoman" charset="0"/>
              </a:rPr>
              <a:t>CMOS</a:t>
            </a:r>
            <a:r>
              <a:rPr lang="zh-CN" altLang="en-US">
                <a:latin typeface="宋体" panose="02010600030101010101" pitchFamily="2" charset="-122"/>
              </a:rPr>
              <a:t>电路的功耗来源</a:t>
            </a:r>
          </a:p>
        </p:txBody>
      </p:sp>
      <p:sp>
        <p:nvSpPr>
          <p:cNvPr id="9219" name="Rectangle 3" descr="Rectangle: Click to edit Master text styles&#10;Second level&#10;Third level&#10;Fourth level&#10;Fifth level">
            <a:extLst>
              <a:ext uri="{FF2B5EF4-FFF2-40B4-BE49-F238E27FC236}">
                <a16:creationId xmlns:a16="http://schemas.microsoft.com/office/drawing/2014/main" id="{D92538EF-ED8C-484A-AE48-99FECD9DFB23}"/>
              </a:ext>
            </a:extLst>
          </p:cNvPr>
          <p:cNvSpPr>
            <a:spLocks noGrp="1" noChangeArrowheads="1"/>
          </p:cNvSpPr>
          <p:nvPr>
            <p:ph type="body" idx="1"/>
          </p:nvPr>
        </p:nvSpPr>
        <p:spPr>
          <a:xfrm>
            <a:off x="838200" y="1676400"/>
            <a:ext cx="7772400" cy="4648200"/>
          </a:xfrm>
        </p:spPr>
        <p:txBody>
          <a:bodyPr/>
          <a:lstStyle/>
          <a:p>
            <a:r>
              <a:rPr lang="zh-CN" altLang="en-US" sz="2400" b="1">
                <a:latin typeface="宋体" panose="02010600030101010101" pitchFamily="2" charset="-122"/>
              </a:rPr>
              <a:t>通常情况下静态功耗占总功耗的</a:t>
            </a:r>
            <a:r>
              <a:rPr lang="en-US" altLang="zh-CN" sz="2400" b="1">
                <a:latin typeface="TimesNewRoman" charset="0"/>
              </a:rPr>
              <a:t>1%</a:t>
            </a:r>
            <a:r>
              <a:rPr lang="zh-CN" altLang="en-US" sz="2400" b="1">
                <a:latin typeface="宋体" panose="02010600030101010101" pitchFamily="2" charset="-122"/>
              </a:rPr>
              <a:t>以下，可以忽略不计，但如果整个系统长时间处于休眠状态，这部分功耗需要进行考虑</a:t>
            </a:r>
          </a:p>
          <a:p>
            <a:r>
              <a:rPr lang="zh-CN" altLang="en-US" sz="2400" b="1">
                <a:latin typeface="宋体" panose="02010600030101010101" pitchFamily="2" charset="-122"/>
              </a:rPr>
              <a:t>短路功耗在整个</a:t>
            </a:r>
            <a:r>
              <a:rPr lang="en-US" altLang="zh-CN" sz="2400" b="1">
                <a:latin typeface="TimesNewRoman" charset="0"/>
              </a:rPr>
              <a:t>CMOS</a:t>
            </a:r>
            <a:r>
              <a:rPr lang="zh-CN" altLang="en-US" sz="2400" b="1">
                <a:latin typeface="宋体" panose="02010600030101010101" pitchFamily="2" charset="-122"/>
              </a:rPr>
              <a:t>电路的功耗中只占很小的一部分，对于转换时间非常短的电路，</a:t>
            </a:r>
            <a:r>
              <a:rPr lang="en-US" altLang="zh-CN" sz="2400" b="1" i="1">
                <a:latin typeface="TimesNewRoman" charset="0"/>
              </a:rPr>
              <a:t>P</a:t>
            </a:r>
            <a:r>
              <a:rPr lang="en-US" altLang="zh-CN" sz="2400" b="1" i="1" baseline="-25000">
                <a:latin typeface="TimesNewRoman" charset="0"/>
              </a:rPr>
              <a:t>short</a:t>
            </a:r>
            <a:r>
              <a:rPr lang="zh-CN" altLang="en-US" sz="2400" b="1">
                <a:latin typeface="宋体" panose="02010600030101010101" pitchFamily="2" charset="-122"/>
              </a:rPr>
              <a:t>所占的比例可以很小，但对于一些转换速度较慢的电路</a:t>
            </a:r>
            <a:r>
              <a:rPr lang="en-US" altLang="zh-CN" sz="2400" b="1" i="1">
                <a:latin typeface="TimesNewRoman" charset="0"/>
              </a:rPr>
              <a:t>P</a:t>
            </a:r>
            <a:r>
              <a:rPr lang="en-US" altLang="zh-CN" sz="2400" b="1" i="1" baseline="-25000">
                <a:latin typeface="TimesNewRoman" charset="0"/>
              </a:rPr>
              <a:t>short</a:t>
            </a:r>
            <a:r>
              <a:rPr lang="zh-CN" altLang="en-US" sz="2400" b="1">
                <a:latin typeface="宋体" panose="02010600030101010101" pitchFamily="2" charset="-122"/>
              </a:rPr>
              <a:t>可以占到</a:t>
            </a:r>
            <a:r>
              <a:rPr lang="en-US" altLang="zh-CN" sz="2400" b="1">
                <a:latin typeface="TimesNewRoman" charset="0"/>
              </a:rPr>
              <a:t>30%</a:t>
            </a:r>
            <a:r>
              <a:rPr lang="zh-CN" altLang="en-US" sz="2400" b="1">
                <a:latin typeface="宋体" panose="02010600030101010101" pitchFamily="2" charset="-122"/>
              </a:rPr>
              <a:t>左右，平均大约在</a:t>
            </a:r>
            <a:r>
              <a:rPr lang="en-US" altLang="zh-CN" sz="2400" b="1">
                <a:latin typeface="TimesNewRoman" charset="0"/>
              </a:rPr>
              <a:t>10%</a:t>
            </a:r>
            <a:r>
              <a:rPr lang="zh-CN" altLang="en-US" sz="2400" b="1">
                <a:latin typeface="宋体" panose="02010600030101010101" pitchFamily="2" charset="-122"/>
              </a:rPr>
              <a:t>左右。 </a:t>
            </a:r>
          </a:p>
          <a:p>
            <a:r>
              <a:rPr lang="zh-CN" altLang="en-US" sz="2400" b="1">
                <a:latin typeface="宋体" panose="02010600030101010101" pitchFamily="2" charset="-122"/>
              </a:rPr>
              <a:t>一般情况下，动态功耗</a:t>
            </a:r>
            <a:r>
              <a:rPr lang="en-US" altLang="zh-CN" sz="2400" b="1" i="1">
                <a:latin typeface="TimesNewRoman" charset="0"/>
              </a:rPr>
              <a:t>P</a:t>
            </a:r>
            <a:r>
              <a:rPr lang="en-US" altLang="zh-CN" sz="2400" b="1" i="1" baseline="-25000">
                <a:latin typeface="TimesNewRoman" charset="0"/>
              </a:rPr>
              <a:t>dynamic</a:t>
            </a:r>
            <a:r>
              <a:rPr lang="zh-CN" altLang="en-US" sz="2400" b="1">
                <a:latin typeface="宋体" panose="02010600030101010101" pitchFamily="2" charset="-122"/>
              </a:rPr>
              <a:t>占整个功耗的比例大约为</a:t>
            </a:r>
            <a:r>
              <a:rPr lang="en-US" altLang="zh-CN" sz="2400" b="1">
                <a:latin typeface="TimesNewRoman" charset="0"/>
              </a:rPr>
              <a:t>70%~90%</a:t>
            </a:r>
            <a:r>
              <a:rPr lang="zh-CN" altLang="en-US" sz="2400" b="1">
                <a:latin typeface="宋体" panose="02010600030101010101" pitchFamily="2" charset="-122"/>
              </a:rPr>
              <a:t>。 </a:t>
            </a:r>
          </a:p>
          <a:p>
            <a:r>
              <a:rPr lang="zh-CN" altLang="en-US" sz="2400" b="1">
                <a:latin typeface="宋体" panose="02010600030101010101" pitchFamily="2" charset="-122"/>
              </a:rPr>
              <a:t>有些文献将</a:t>
            </a:r>
            <a:r>
              <a:rPr lang="en-US" altLang="zh-CN" sz="2400" b="1">
                <a:latin typeface="TimesNewRoman" charset="0"/>
              </a:rPr>
              <a:t>CMOS</a:t>
            </a:r>
            <a:r>
              <a:rPr lang="zh-CN" altLang="en-US" sz="2400" b="1">
                <a:latin typeface="宋体" panose="02010600030101010101" pitchFamily="2" charset="-122"/>
              </a:rPr>
              <a:t>电路的功耗简单的分为两类：静态功耗和动态功耗。</a:t>
            </a:r>
            <a:r>
              <a:rPr lang="zh-CN" altLang="en-US" sz="2800">
                <a:latin typeface="宋体" panose="02010600030101010101" pitchFamily="2"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08BC283-E00A-48A0-BAA3-B24169F7D709}"/>
              </a:ext>
            </a:extLst>
          </p:cNvPr>
          <p:cNvSpPr>
            <a:spLocks noGrp="1" noChangeArrowheads="1"/>
          </p:cNvSpPr>
          <p:nvPr>
            <p:ph type="title"/>
          </p:nvPr>
        </p:nvSpPr>
        <p:spPr/>
        <p:txBody>
          <a:bodyPr/>
          <a:lstStyle/>
          <a:p>
            <a:r>
              <a:rPr lang="zh-CN" altLang="en-US">
                <a:latin typeface="宋体" panose="02010600030101010101" pitchFamily="2" charset="-122"/>
              </a:rPr>
              <a:t>影响功耗的因素 </a:t>
            </a:r>
          </a:p>
        </p:txBody>
      </p:sp>
      <p:sp>
        <p:nvSpPr>
          <p:cNvPr id="1027" name="Rectangle 3" descr="Rectangle: Click to edit Master text styles&#10;Second level&#10;Third level&#10;Fourth level&#10;Fifth level">
            <a:extLst>
              <a:ext uri="{FF2B5EF4-FFF2-40B4-BE49-F238E27FC236}">
                <a16:creationId xmlns:a16="http://schemas.microsoft.com/office/drawing/2014/main" id="{40064D75-A9D8-4A0A-9F67-758C979D0C6E}"/>
              </a:ext>
            </a:extLst>
          </p:cNvPr>
          <p:cNvSpPr>
            <a:spLocks noGrp="1" noChangeArrowheads="1"/>
          </p:cNvSpPr>
          <p:nvPr>
            <p:ph type="body" idx="1"/>
          </p:nvPr>
        </p:nvSpPr>
        <p:spPr>
          <a:xfrm>
            <a:off x="838200" y="1676400"/>
            <a:ext cx="7772400" cy="4800600"/>
          </a:xfrm>
        </p:spPr>
        <p:txBody>
          <a:bodyPr/>
          <a:lstStyle/>
          <a:p>
            <a:pPr>
              <a:lnSpc>
                <a:spcPct val="90000"/>
              </a:lnSpc>
              <a:spcBef>
                <a:spcPct val="50000"/>
              </a:spcBef>
            </a:pPr>
            <a:r>
              <a:rPr lang="zh-CN" altLang="en-US" sz="2800" b="1">
                <a:latin typeface="宋体" panose="02010600030101010101" pitchFamily="2" charset="-122"/>
              </a:rPr>
              <a:t>从动态功耗的表达式可看出，在不影响电路性能，即不降低工作频率的前提下，功耗主要取决于</a:t>
            </a:r>
            <a:r>
              <a:rPr lang="en-US" altLang="zh-CN" sz="2800" b="1">
                <a:latin typeface="TimesNewRoman" charset="0"/>
              </a:rPr>
              <a:t>3</a:t>
            </a:r>
            <a:r>
              <a:rPr lang="zh-CN" altLang="en-US" sz="2800" b="1">
                <a:latin typeface="宋体" panose="02010600030101010101" pitchFamily="2" charset="-122"/>
              </a:rPr>
              <a:t>个因素：</a:t>
            </a:r>
          </a:p>
          <a:p>
            <a:pPr lvl="1">
              <a:lnSpc>
                <a:spcPct val="90000"/>
              </a:lnSpc>
              <a:spcBef>
                <a:spcPct val="50000"/>
              </a:spcBef>
            </a:pPr>
            <a:r>
              <a:rPr lang="zh-CN" altLang="en-US" sz="2400" b="1">
                <a:latin typeface="宋体" panose="02010600030101010101" pitchFamily="2" charset="-122"/>
              </a:rPr>
              <a:t>工作电压</a:t>
            </a:r>
          </a:p>
          <a:p>
            <a:pPr lvl="1">
              <a:lnSpc>
                <a:spcPct val="90000"/>
              </a:lnSpc>
              <a:spcBef>
                <a:spcPct val="50000"/>
              </a:spcBef>
            </a:pPr>
            <a:r>
              <a:rPr lang="zh-CN" altLang="en-US" sz="2400" b="1">
                <a:latin typeface="宋体" panose="02010600030101010101" pitchFamily="2" charset="-122"/>
              </a:rPr>
              <a:t>负载电容</a:t>
            </a:r>
          </a:p>
          <a:p>
            <a:pPr lvl="1">
              <a:lnSpc>
                <a:spcPct val="90000"/>
              </a:lnSpc>
              <a:spcBef>
                <a:spcPct val="50000"/>
              </a:spcBef>
            </a:pPr>
            <a:r>
              <a:rPr lang="zh-CN" altLang="en-US" sz="2400" b="1">
                <a:latin typeface="宋体" panose="02010600030101010101" pitchFamily="2" charset="-122"/>
              </a:rPr>
              <a:t>开关活动性</a:t>
            </a:r>
          </a:p>
          <a:p>
            <a:pPr>
              <a:lnSpc>
                <a:spcPct val="90000"/>
              </a:lnSpc>
              <a:spcBef>
                <a:spcPct val="50000"/>
              </a:spcBef>
            </a:pPr>
            <a:r>
              <a:rPr lang="zh-CN" altLang="en-US" sz="2800" b="1">
                <a:latin typeface="宋体" panose="02010600030101010101" pitchFamily="2" charset="-122"/>
              </a:rPr>
              <a:t>因此功耗优化主要从减小</a:t>
            </a:r>
            <a:r>
              <a:rPr lang="en-US" altLang="zh-CN" sz="2800" b="1" i="1">
                <a:latin typeface="TimesNewRoman" charset="0"/>
              </a:rPr>
              <a:t>K</a:t>
            </a:r>
            <a:r>
              <a:rPr lang="zh-CN" altLang="en-US" sz="2800" b="1" i="1">
                <a:latin typeface="宋体" panose="02010600030101010101" pitchFamily="2" charset="-122"/>
              </a:rPr>
              <a:t>、</a:t>
            </a:r>
            <a:r>
              <a:rPr lang="en-US" altLang="zh-CN" sz="2800" b="1" i="1">
                <a:latin typeface="TimesNewRoman" charset="0"/>
              </a:rPr>
              <a:t>C</a:t>
            </a:r>
            <a:r>
              <a:rPr lang="en-US" altLang="zh-CN" sz="2800" b="1" i="1" baseline="-25000">
                <a:latin typeface="TimesNewRoman" charset="0"/>
              </a:rPr>
              <a:t>L</a:t>
            </a:r>
            <a:r>
              <a:rPr lang="zh-CN" altLang="en-US" sz="2800" b="1">
                <a:latin typeface="宋体" panose="02010600030101010101" pitchFamily="2" charset="-122"/>
              </a:rPr>
              <a:t>和</a:t>
            </a:r>
            <a:r>
              <a:rPr lang="en-US" altLang="zh-CN" sz="2800" b="1" i="1">
                <a:latin typeface="TimesNewRoman" charset="0"/>
              </a:rPr>
              <a:t>V</a:t>
            </a:r>
            <a:r>
              <a:rPr lang="en-US" altLang="zh-CN" sz="2800" b="1" i="1" baseline="-25000">
                <a:latin typeface="TimesNewRoman" charset="0"/>
              </a:rPr>
              <a:t>dd</a:t>
            </a:r>
            <a:r>
              <a:rPr lang="zh-CN" altLang="en-US" sz="2800" b="1">
                <a:latin typeface="宋体" panose="02010600030101010101" pitchFamily="2" charset="-122"/>
              </a:rPr>
              <a:t>三方面着手。 </a:t>
            </a:r>
          </a:p>
          <a:p>
            <a:pPr>
              <a:lnSpc>
                <a:spcPct val="90000"/>
              </a:lnSpc>
              <a:spcBef>
                <a:spcPct val="50000"/>
              </a:spcBef>
            </a:pPr>
            <a:r>
              <a:rPr lang="zh-CN" altLang="en-US" sz="2800" b="1">
                <a:latin typeface="宋体" panose="02010600030101010101" pitchFamily="2" charset="-122"/>
              </a:rPr>
              <a:t>值得注意的是功耗优化是一个整体，单单考虑某一方面是不够的。</a:t>
            </a:r>
            <a:r>
              <a:rPr lang="zh-CN" altLang="en-US" sz="2800">
                <a:latin typeface="宋体" panose="02010600030101010101" pitchFamily="2" charset="-122"/>
              </a:rPr>
              <a:t> </a:t>
            </a:r>
          </a:p>
        </p:txBody>
      </p:sp>
      <p:sp>
        <p:nvSpPr>
          <p:cNvPr id="1028" name="Text Box 4">
            <a:extLst>
              <a:ext uri="{FF2B5EF4-FFF2-40B4-BE49-F238E27FC236}">
                <a16:creationId xmlns:a16="http://schemas.microsoft.com/office/drawing/2014/main" id="{D893EB45-FDC7-4A99-98B6-BBF74C14D673}"/>
              </a:ext>
            </a:extLst>
          </p:cNvPr>
          <p:cNvSpPr txBox="1">
            <a:spLocks noChangeArrowheads="1"/>
          </p:cNvSpPr>
          <p:nvPr/>
        </p:nvSpPr>
        <p:spPr bwMode="auto">
          <a:xfrm>
            <a:off x="3886200" y="3278188"/>
            <a:ext cx="4419600" cy="60801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latin typeface="TimesNewRoman,Italic" charset="0"/>
              </a:rPr>
              <a:t>P</a:t>
            </a:r>
            <a:r>
              <a:rPr lang="en-US" altLang="zh-CN" sz="3200" b="1" i="1" baseline="-25000">
                <a:latin typeface="TimesNewRoman,Italic" charset="0"/>
              </a:rPr>
              <a:t>dynamic</a:t>
            </a:r>
            <a:r>
              <a:rPr lang="en-US" altLang="zh-CN" sz="3200" b="1" i="1">
                <a:latin typeface="TimesNewRoman,Italic" charset="0"/>
              </a:rPr>
              <a:t>=KC</a:t>
            </a:r>
            <a:r>
              <a:rPr lang="en-US" altLang="zh-CN" sz="3200" b="1" i="1" baseline="-25000">
                <a:latin typeface="TimesNewRoman,Italic" charset="0"/>
              </a:rPr>
              <a:t>L</a:t>
            </a:r>
            <a:r>
              <a:rPr lang="en-US" altLang="zh-CN" sz="3200" b="1" i="1">
                <a:latin typeface="TimesNewRoman,Italic" charset="0"/>
              </a:rPr>
              <a:t>V</a:t>
            </a:r>
            <a:r>
              <a:rPr lang="en-US" altLang="zh-CN" sz="3200" b="1" i="1" baseline="-25000">
                <a:latin typeface="TimesNewRoman,Italic" charset="0"/>
              </a:rPr>
              <a:t>dd</a:t>
            </a:r>
            <a:r>
              <a:rPr lang="en-US" altLang="zh-CN" sz="3200" b="1" i="1" baseline="30000">
                <a:latin typeface="TimesNewRoman,Italic" charset="0"/>
              </a:rPr>
              <a:t>2</a:t>
            </a:r>
            <a:r>
              <a:rPr lang="en-US" altLang="zh-CN" sz="3200" b="1" i="1">
                <a:latin typeface="TimesNewRoman,Italic" charset="0"/>
              </a:rPr>
              <a:t>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A103621-29E9-43F2-AA40-AB437B892FD2}"/>
              </a:ext>
            </a:extLst>
          </p:cNvPr>
          <p:cNvSpPr>
            <a:spLocks noGrp="1" noChangeArrowheads="1"/>
          </p:cNvSpPr>
          <p:nvPr>
            <p:ph type="title"/>
          </p:nvPr>
        </p:nvSpPr>
        <p:spPr/>
        <p:txBody>
          <a:bodyPr/>
          <a:lstStyle/>
          <a:p>
            <a:r>
              <a:rPr lang="zh-CN" altLang="en-US">
                <a:latin typeface="宋体" panose="02010600030101010101" pitchFamily="2" charset="-122"/>
              </a:rPr>
              <a:t>影响功耗的因素</a:t>
            </a:r>
          </a:p>
        </p:txBody>
      </p:sp>
      <p:sp>
        <p:nvSpPr>
          <p:cNvPr id="10243" name="Rectangle 3" descr="Rectangle: Click to edit Master text styles&#10;Second level&#10;Third level&#10;Fourth level&#10;Fifth level">
            <a:extLst>
              <a:ext uri="{FF2B5EF4-FFF2-40B4-BE49-F238E27FC236}">
                <a16:creationId xmlns:a16="http://schemas.microsoft.com/office/drawing/2014/main" id="{EC3CB729-B70E-45E2-A6A2-5B34F4DC5176}"/>
              </a:ext>
            </a:extLst>
          </p:cNvPr>
          <p:cNvSpPr>
            <a:spLocks noGrp="1" noChangeArrowheads="1"/>
          </p:cNvSpPr>
          <p:nvPr>
            <p:ph type="body" idx="1"/>
          </p:nvPr>
        </p:nvSpPr>
        <p:spPr>
          <a:xfrm>
            <a:off x="838200" y="1600200"/>
            <a:ext cx="7772400" cy="5105400"/>
          </a:xfrm>
        </p:spPr>
        <p:txBody>
          <a:bodyPr/>
          <a:lstStyle/>
          <a:p>
            <a:pPr>
              <a:lnSpc>
                <a:spcPct val="90000"/>
              </a:lnSpc>
            </a:pPr>
            <a:r>
              <a:rPr lang="zh-CN" altLang="en-US" b="1"/>
              <a:t>电源电压的选择：</a:t>
            </a:r>
          </a:p>
          <a:p>
            <a:pPr lvl="1">
              <a:lnSpc>
                <a:spcPct val="90000"/>
              </a:lnSpc>
            </a:pPr>
            <a:r>
              <a:rPr lang="zh-CN" altLang="en-US" b="1">
                <a:latin typeface="宋体" panose="02010600030101010101" pitchFamily="2" charset="-122"/>
              </a:rPr>
              <a:t>降低电源电压将使功耗下降</a:t>
            </a:r>
          </a:p>
          <a:p>
            <a:pPr lvl="2">
              <a:lnSpc>
                <a:spcPct val="90000"/>
              </a:lnSpc>
            </a:pPr>
            <a:r>
              <a:rPr lang="zh-CN" altLang="en-US" b="1">
                <a:latin typeface="宋体" panose="02010600030101010101" pitchFamily="2" charset="-122"/>
              </a:rPr>
              <a:t>但是对于一定的工艺水平（具有确定的阈值电压），降低电源电压将使电路性能下降，当电源电压降低到接近</a:t>
            </a:r>
            <a:r>
              <a:rPr lang="en-US" altLang="zh-CN" b="1">
                <a:latin typeface="TimesNewRoman" charset="0"/>
              </a:rPr>
              <a:t>P</a:t>
            </a:r>
            <a:r>
              <a:rPr lang="zh-CN" altLang="en-US" b="1">
                <a:latin typeface="宋体" panose="02010600030101010101" pitchFamily="2" charset="-122"/>
              </a:rPr>
              <a:t>和</a:t>
            </a:r>
            <a:r>
              <a:rPr lang="en-US" altLang="zh-CN" b="1">
                <a:latin typeface="TimesNewRoman" charset="0"/>
              </a:rPr>
              <a:t>N</a:t>
            </a:r>
            <a:r>
              <a:rPr lang="zh-CN" altLang="en-US" b="1">
                <a:latin typeface="宋体" panose="02010600030101010101" pitchFamily="2" charset="-122"/>
              </a:rPr>
              <a:t>管的阈值电压之和时，延迟时间急剧增大。</a:t>
            </a:r>
          </a:p>
          <a:p>
            <a:pPr lvl="2">
              <a:lnSpc>
                <a:spcPct val="90000"/>
              </a:lnSpc>
            </a:pPr>
            <a:r>
              <a:rPr lang="zh-CN" altLang="en-US" b="1">
                <a:latin typeface="宋体" panose="02010600030101010101" pitchFamily="2" charset="-122"/>
              </a:rPr>
              <a:t>在较大的电压下，电路速度几乎与电源电压无关</a:t>
            </a:r>
          </a:p>
          <a:p>
            <a:pPr lvl="1">
              <a:lnSpc>
                <a:spcPct val="90000"/>
              </a:lnSpc>
            </a:pPr>
            <a:r>
              <a:rPr lang="zh-CN" altLang="en-US" b="1">
                <a:latin typeface="宋体" panose="02010600030101010101" pitchFamily="2" charset="-122"/>
              </a:rPr>
              <a:t>为提高速度，希望在保证器件可靠性的前提下采用尽可能高的电压，为降低功耗，又希望选择尽可能低的电压。</a:t>
            </a:r>
          </a:p>
          <a:p>
            <a:pPr lvl="2">
              <a:lnSpc>
                <a:spcPct val="90000"/>
              </a:lnSpc>
            </a:pPr>
            <a:r>
              <a:rPr lang="zh-CN" altLang="en-US" b="1">
                <a:latin typeface="宋体" panose="02010600030101010101" pitchFamily="2" charset="-122"/>
              </a:rPr>
              <a:t>要解决这个矛盾，可以在一个芯片内采用多种电压，对影响速度的关键电路选择较高的电压，对大部分非关键电路则选择用减低的电压。</a:t>
            </a:r>
            <a:endParaRPr lang="zh-CN" altLang="en-US" b="1"/>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970</TotalTime>
  <Words>4461</Words>
  <Application>Microsoft Office PowerPoint</Application>
  <PresentationFormat>全屏显示(4:3)</PresentationFormat>
  <Paragraphs>360</Paragraphs>
  <Slides>57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Times New Roman</vt:lpstr>
      <vt:lpstr>宋体</vt:lpstr>
      <vt:lpstr>Tahoma</vt:lpstr>
      <vt:lpstr>Wingdings</vt:lpstr>
      <vt:lpstr>TimesNewRoman</vt:lpstr>
      <vt:lpstr>TimesNewRoman,Italic</vt:lpstr>
      <vt:lpstr>FangSong_GB2312</vt:lpstr>
      <vt:lpstr>TimesNewRomanPSMT</vt:lpstr>
      <vt:lpstr>Arial</vt:lpstr>
      <vt:lpstr>Blueprint</vt:lpstr>
      <vt:lpstr>低功耗设计方法</vt:lpstr>
      <vt:lpstr>内容</vt:lpstr>
      <vt:lpstr>CMOS电路的功耗来源 </vt:lpstr>
      <vt:lpstr>CMOS电路的功耗来源</vt:lpstr>
      <vt:lpstr>CMOS电路的功耗来源</vt:lpstr>
      <vt:lpstr>CMOS电路的功耗来源</vt:lpstr>
      <vt:lpstr>CMOS电路的功耗来源</vt:lpstr>
      <vt:lpstr>影响功耗的因素 </vt:lpstr>
      <vt:lpstr>影响功耗的因素</vt:lpstr>
      <vt:lpstr>影响功耗的因素</vt:lpstr>
      <vt:lpstr>影响功耗的因素</vt:lpstr>
      <vt:lpstr>低功耗设计方法 </vt:lpstr>
      <vt:lpstr>低功耗设计方法</vt:lpstr>
      <vt:lpstr>低功耗设计方法</vt:lpstr>
      <vt:lpstr>工艺级的优化技术 </vt:lpstr>
      <vt:lpstr>版图和晶体管级的优化技术 </vt:lpstr>
      <vt:lpstr>版图和晶体管级的优化技术 </vt:lpstr>
      <vt:lpstr>版图和晶体管级的优化技术 </vt:lpstr>
      <vt:lpstr>版图和晶体管级的优化技术</vt:lpstr>
      <vt:lpstr>版图和晶体管级的优化技术 </vt:lpstr>
      <vt:lpstr>PowerPoint 演示文稿</vt:lpstr>
      <vt:lpstr>RTL级和逻辑级的优化技术 </vt:lpstr>
      <vt:lpstr>门控时钟技术 </vt:lpstr>
      <vt:lpstr>门控时钟技术</vt:lpstr>
      <vt:lpstr>预计算技术 </vt:lpstr>
      <vt:lpstr>预计算技术</vt:lpstr>
      <vt:lpstr>逻辑优化设计</vt:lpstr>
      <vt:lpstr>时序调整( retiming)</vt:lpstr>
      <vt:lpstr>组合逻辑综合和优化 </vt:lpstr>
      <vt:lpstr>路径平衡技术</vt:lpstr>
      <vt:lpstr>路径平衡技术 </vt:lpstr>
      <vt:lpstr>引脚分配</vt:lpstr>
      <vt:lpstr>系统级的优化技术 </vt:lpstr>
      <vt:lpstr>系统级的优化技术 </vt:lpstr>
      <vt:lpstr>系统级的优化技术 </vt:lpstr>
      <vt:lpstr>系统级的优化技术</vt:lpstr>
      <vt:lpstr>系统级的优化技术</vt:lpstr>
      <vt:lpstr>系统级的优化技术</vt:lpstr>
      <vt:lpstr>系统级的优化技术</vt:lpstr>
      <vt:lpstr>系统级的优化技术</vt:lpstr>
      <vt:lpstr>系统级的优化技术 </vt:lpstr>
      <vt:lpstr>系统级的优化技术 </vt:lpstr>
      <vt:lpstr>PowerPoint 演示文稿</vt:lpstr>
      <vt:lpstr>系统级的优化技术</vt:lpstr>
      <vt:lpstr>系统级的优化技术</vt:lpstr>
      <vt:lpstr>系统级的优化技术 </vt:lpstr>
      <vt:lpstr>系统级的优化技术 </vt:lpstr>
      <vt:lpstr>系统级的优化技术 </vt:lpstr>
      <vt:lpstr>并行设计</vt:lpstr>
      <vt:lpstr>并行设计</vt:lpstr>
      <vt:lpstr>并行设计</vt:lpstr>
      <vt:lpstr>流水线设计（Pipeline） </vt:lpstr>
      <vt:lpstr>流水线设计</vt:lpstr>
      <vt:lpstr>并行处理</vt:lpstr>
      <vt:lpstr>功耗优化和分析工具 </vt:lpstr>
      <vt:lpstr>采用HDL的低功耗设计流程 </vt:lpstr>
      <vt:lpstr>思考题</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低功耗设计方法</dc:title>
  <dc:creator>xmli</dc:creator>
  <cp:lastModifiedBy>宁 河川</cp:lastModifiedBy>
  <cp:revision>115</cp:revision>
  <dcterms:created xsi:type="dcterms:W3CDTF">2006-10-16T10:11:45Z</dcterms:created>
  <dcterms:modified xsi:type="dcterms:W3CDTF">2018-12-29T11:12:21Z</dcterms:modified>
</cp:coreProperties>
</file>