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A2A739-1E23-4229-A5D4-71A5DB013105}">
  <a:tblStyle styleId="{50A2A739-1E23-4229-A5D4-71A5DB01310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85b2ab0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885b2ab0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85b2ab0b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885b2ab0b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85b2ab0b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85b2ab0b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885b2ab0b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885b2ab0b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85b2ab0b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85b2ab0b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85b2ab0b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85b2ab0b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85b2ab0b1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85b2ab0b1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85b2ab0b1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885b2ab0b1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885b2ab0b1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885b2ab0b1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0" Type="http://schemas.openxmlformats.org/officeDocument/2006/relationships/image" Target="../media/image5.png"/><Relationship Id="rId9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Relationship Id="rId10" Type="http://schemas.openxmlformats.org/officeDocument/2006/relationships/image" Target="../media/image2.png"/><Relationship Id="rId9" Type="http://schemas.openxmlformats.org/officeDocument/2006/relationships/image" Target="../media/image16.png"/><Relationship Id="rId5" Type="http://schemas.openxmlformats.org/officeDocument/2006/relationships/image" Target="../media/image15.png"/><Relationship Id="rId6" Type="http://schemas.openxmlformats.org/officeDocument/2006/relationships/image" Target="../media/image13.png"/><Relationship Id="rId7" Type="http://schemas.openxmlformats.org/officeDocument/2006/relationships/image" Target="../media/image4.png"/><Relationship Id="rId8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210100" y="2009100"/>
            <a:ext cx="4723800" cy="11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Oswald"/>
                <a:ea typeface="Oswald"/>
                <a:cs typeface="Oswald"/>
                <a:sym typeface="Oswald"/>
              </a:rPr>
              <a:t>Customer Churn Prediction by Jack</a:t>
            </a:r>
            <a:endParaRPr b="1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-647200" y="0"/>
            <a:ext cx="2476800" cy="5143500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 rot="-5767536">
            <a:off x="5597493" y="2988889"/>
            <a:ext cx="2476842" cy="5143483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 rot="6910472">
            <a:off x="6037029" y="-2777333"/>
            <a:ext cx="2476862" cy="5143352"/>
          </a:xfrm>
          <a:prstGeom prst="trapezoid">
            <a:avLst>
              <a:gd fmla="val 25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-207750" y="0"/>
            <a:ext cx="5543100" cy="5727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0"/>
            <a:ext cx="2736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Dataset Overview</a:t>
            </a:r>
            <a:endParaRPr b="1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50" y="1556325"/>
            <a:ext cx="4495649" cy="24821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5" name="Google Shape;65;p14"/>
          <p:cNvSpPr txBox="1"/>
          <p:nvPr/>
        </p:nvSpPr>
        <p:spPr>
          <a:xfrm>
            <a:off x="171025" y="572700"/>
            <a:ext cx="886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 Source: Publicly available on Kaggle as the "Brazilian E‑Commerce Public Dataset by Olist"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4939225" y="1704488"/>
            <a:ext cx="38391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Dataset Overview: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Obtained from </a:t>
            </a:r>
            <a:r>
              <a:rPr b="1" lang="en">
                <a:solidFill>
                  <a:schemeClr val="dk2"/>
                </a:solidFill>
              </a:rPr>
              <a:t>Kaggle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Published Publicly by </a:t>
            </a:r>
            <a:r>
              <a:rPr b="1" lang="en">
                <a:solidFill>
                  <a:schemeClr val="dk2"/>
                </a:solidFill>
              </a:rPr>
              <a:t>Braziliian Olist store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Contains </a:t>
            </a:r>
            <a:r>
              <a:rPr b="1" lang="en">
                <a:solidFill>
                  <a:schemeClr val="dk2"/>
                </a:solidFill>
              </a:rPr>
              <a:t>100k orders</a:t>
            </a:r>
            <a:r>
              <a:rPr lang="en">
                <a:solidFill>
                  <a:schemeClr val="dk2"/>
                </a:solidFill>
              </a:rPr>
              <a:t> from </a:t>
            </a:r>
            <a:r>
              <a:rPr b="1" lang="en">
                <a:solidFill>
                  <a:schemeClr val="dk2"/>
                </a:solidFill>
              </a:rPr>
              <a:t>2016 to 2018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Contains interrelated </a:t>
            </a:r>
            <a:r>
              <a:rPr b="1" lang="en">
                <a:solidFill>
                  <a:schemeClr val="dk2"/>
                </a:solidFill>
              </a:rPr>
              <a:t>9 datasets</a:t>
            </a:r>
            <a:r>
              <a:rPr lang="en">
                <a:solidFill>
                  <a:schemeClr val="dk2"/>
                </a:solidFill>
              </a:rPr>
              <a:t> and </a:t>
            </a:r>
            <a:r>
              <a:rPr b="1" lang="en">
                <a:solidFill>
                  <a:schemeClr val="dk2"/>
                </a:solidFill>
              </a:rPr>
              <a:t>43 distinct columns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855200" y="1606675"/>
            <a:ext cx="3839100" cy="2381400"/>
          </a:xfrm>
          <a:prstGeom prst="roundRect">
            <a:avLst>
              <a:gd fmla="val 16667" name="adj"/>
            </a:avLst>
          </a:prstGeom>
          <a:solidFill>
            <a:srgbClr val="7B7B7B">
              <a:alpha val="49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-207750" y="0"/>
            <a:ext cx="5543100" cy="5727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0"/>
            <a:ext cx="390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Dataset Preparation</a:t>
            </a:r>
            <a:endParaRPr b="1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74" name="Google Shape;74;p15"/>
          <p:cNvSpPr/>
          <p:nvPr/>
        </p:nvSpPr>
        <p:spPr>
          <a:xfrm flipH="1">
            <a:off x="7985400" y="908700"/>
            <a:ext cx="1158600" cy="42348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025" y="735650"/>
            <a:ext cx="7680600" cy="249619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5"/>
          <p:cNvSpPr/>
          <p:nvPr/>
        </p:nvSpPr>
        <p:spPr>
          <a:xfrm>
            <a:off x="922125" y="3394800"/>
            <a:ext cx="6559200" cy="1512300"/>
          </a:xfrm>
          <a:prstGeom prst="roundRect">
            <a:avLst>
              <a:gd fmla="val 16667" name="adj"/>
            </a:avLst>
          </a:prstGeom>
          <a:solidFill>
            <a:srgbClr val="7B7B7B">
              <a:alpha val="49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1172475" y="3470375"/>
            <a:ext cx="60585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Joined 4 datasets </a:t>
            </a:r>
            <a:r>
              <a:rPr lang="en">
                <a:solidFill>
                  <a:schemeClr val="dk2"/>
                </a:solidFill>
              </a:rPr>
              <a:t>to get the required data columns.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Data cleaning,data transformation and feature engineering are all done in</a:t>
            </a:r>
            <a:r>
              <a:rPr b="1" lang="en">
                <a:solidFill>
                  <a:schemeClr val="dk2"/>
                </a:solidFill>
              </a:rPr>
              <a:t> Knime.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Tableau</a:t>
            </a:r>
            <a:r>
              <a:rPr lang="en">
                <a:solidFill>
                  <a:schemeClr val="dk2"/>
                </a:solidFill>
              </a:rPr>
              <a:t> is used to gain insights for related data columns.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Target variable </a:t>
            </a:r>
            <a:r>
              <a:rPr b="1" lang="en">
                <a:solidFill>
                  <a:schemeClr val="dk2"/>
                </a:solidFill>
              </a:rPr>
              <a:t>(</a:t>
            </a:r>
            <a:r>
              <a:rPr b="1" i="1" lang="en">
                <a:solidFill>
                  <a:schemeClr val="dk2"/>
                </a:solidFill>
              </a:rPr>
              <a:t>Churn</a:t>
            </a:r>
            <a:r>
              <a:rPr b="1" lang="en">
                <a:solidFill>
                  <a:schemeClr val="dk2"/>
                </a:solidFill>
              </a:rPr>
              <a:t>)</a:t>
            </a:r>
            <a:r>
              <a:rPr lang="en">
                <a:solidFill>
                  <a:schemeClr val="dk2"/>
                </a:solidFill>
              </a:rPr>
              <a:t> is calculated</a:t>
            </a:r>
            <a:r>
              <a:rPr b="1" lang="en">
                <a:solidFill>
                  <a:schemeClr val="dk2"/>
                </a:solidFill>
              </a:rPr>
              <a:t> by Recency.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Dataset is </a:t>
            </a:r>
            <a:r>
              <a:rPr b="1" lang="en">
                <a:solidFill>
                  <a:schemeClr val="dk2"/>
                </a:solidFill>
              </a:rPr>
              <a:t>balanced</a:t>
            </a:r>
            <a:r>
              <a:rPr lang="en">
                <a:solidFill>
                  <a:schemeClr val="dk2"/>
                </a:solidFill>
              </a:rPr>
              <a:t>. (</a:t>
            </a:r>
            <a:r>
              <a:rPr b="1" lang="en">
                <a:solidFill>
                  <a:schemeClr val="dk2"/>
                </a:solidFill>
              </a:rPr>
              <a:t>churn: 54.7%</a:t>
            </a:r>
            <a:r>
              <a:rPr lang="en">
                <a:solidFill>
                  <a:schemeClr val="dk2"/>
                </a:solidFill>
              </a:rPr>
              <a:t> and </a:t>
            </a:r>
            <a:r>
              <a:rPr b="1" lang="en">
                <a:solidFill>
                  <a:schemeClr val="dk2"/>
                </a:solidFill>
              </a:rPr>
              <a:t>not-churn: 45.3%</a:t>
            </a:r>
            <a:r>
              <a:rPr lang="en">
                <a:solidFill>
                  <a:schemeClr val="dk2"/>
                </a:solidFill>
              </a:rPr>
              <a:t>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-207750" y="0"/>
            <a:ext cx="5543100" cy="5727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0"/>
            <a:ext cx="390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Dataset Preparation</a:t>
            </a:r>
            <a:endParaRPr b="1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03750" y="725075"/>
            <a:ext cx="7006200" cy="4418400"/>
          </a:xfrm>
          <a:prstGeom prst="roundRect">
            <a:avLst>
              <a:gd fmla="val 16667" name="adj"/>
            </a:avLst>
          </a:prstGeom>
          <a:solidFill>
            <a:srgbClr val="7B7B7B">
              <a:alpha val="49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590950" y="640775"/>
            <a:ext cx="67452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Data Cleaning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Used nodes: row filter, duplicate row filters, rule engine and math column.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Removed </a:t>
            </a:r>
            <a:r>
              <a:rPr b="1" lang="en">
                <a:solidFill>
                  <a:schemeClr val="dk2"/>
                </a:solidFill>
              </a:rPr>
              <a:t>duplicates</a:t>
            </a:r>
            <a:r>
              <a:rPr lang="en">
                <a:solidFill>
                  <a:schemeClr val="dk2"/>
                </a:solidFill>
              </a:rPr>
              <a:t>, </a:t>
            </a:r>
            <a:r>
              <a:rPr b="1" lang="en">
                <a:solidFill>
                  <a:schemeClr val="dk2"/>
                </a:solidFill>
              </a:rPr>
              <a:t>null values</a:t>
            </a:r>
            <a:r>
              <a:rPr lang="en">
                <a:solidFill>
                  <a:schemeClr val="dk2"/>
                </a:solidFill>
              </a:rPr>
              <a:t> and </a:t>
            </a:r>
            <a:r>
              <a:rPr b="1" lang="en">
                <a:solidFill>
                  <a:schemeClr val="dk2"/>
                </a:solidFill>
              </a:rPr>
              <a:t>noise values</a:t>
            </a:r>
            <a:r>
              <a:rPr lang="en">
                <a:solidFill>
                  <a:schemeClr val="dk2"/>
                </a:solidFill>
              </a:rPr>
              <a:t> (using IQR).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Data transformation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Used nodes: one to many, string to date &amp; time.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Data encoding</a:t>
            </a:r>
            <a:r>
              <a:rPr lang="en">
                <a:solidFill>
                  <a:schemeClr val="dk2"/>
                </a:solidFill>
              </a:rPr>
              <a:t> and </a:t>
            </a:r>
            <a:r>
              <a:rPr b="1" lang="en">
                <a:solidFill>
                  <a:schemeClr val="dk2"/>
                </a:solidFill>
              </a:rPr>
              <a:t>data type casting</a:t>
            </a:r>
            <a:r>
              <a:rPr lang="en">
                <a:solidFill>
                  <a:schemeClr val="dk2"/>
                </a:solidFill>
              </a:rPr>
              <a:t> is done.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For example: </a:t>
            </a:r>
            <a:r>
              <a:rPr b="1" lang="en">
                <a:solidFill>
                  <a:schemeClr val="dk2"/>
                </a:solidFill>
              </a:rPr>
              <a:t>one-hot encoding</a:t>
            </a:r>
            <a:r>
              <a:rPr lang="en">
                <a:solidFill>
                  <a:schemeClr val="dk2"/>
                </a:solidFill>
              </a:rPr>
              <a:t> for customer_state, region encoding for state and payment_type, and correct the </a:t>
            </a:r>
            <a:r>
              <a:rPr b="1" lang="en">
                <a:solidFill>
                  <a:schemeClr val="dk2"/>
                </a:solidFill>
              </a:rPr>
              <a:t>date &amp; time data type </a:t>
            </a:r>
            <a:r>
              <a:rPr lang="en">
                <a:solidFill>
                  <a:schemeClr val="dk2"/>
                </a:solidFill>
              </a:rPr>
              <a:t>columns.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</a:rPr>
              <a:t>Feature Engineering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Used node: date&amp;time difference, rule engine.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>
                <a:solidFill>
                  <a:schemeClr val="dk2"/>
                </a:solidFill>
              </a:rPr>
              <a:t>Generated the new 3 features</a:t>
            </a:r>
            <a:r>
              <a:rPr lang="en">
                <a:solidFill>
                  <a:schemeClr val="dk2"/>
                </a:solidFill>
              </a:rPr>
              <a:t> from existing features in order to align with model prediction.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Delivered_estimated, puchase_approve_at, and purchased_delivery.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Final_dataset contains: 19 features with 8 categorical and 11 numerical data.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6150" y="572700"/>
            <a:ext cx="1620079" cy="44183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-207750" y="0"/>
            <a:ext cx="5543100" cy="5727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950175" y="0"/>
            <a:ext cx="48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Modelling</a:t>
            </a:r>
            <a:endParaRPr b="1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93" name="Google Shape;93;p17"/>
          <p:cNvSpPr/>
          <p:nvPr/>
        </p:nvSpPr>
        <p:spPr>
          <a:xfrm flipH="1">
            <a:off x="8309900" y="908700"/>
            <a:ext cx="1158600" cy="4234800"/>
          </a:xfrm>
          <a:prstGeom prst="rtTriangl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625" y="661975"/>
            <a:ext cx="3534454" cy="212826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625" y="2856900"/>
            <a:ext cx="3534448" cy="2139464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1300" y="3024750"/>
            <a:ext cx="1674525" cy="17699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71300" y="863413"/>
            <a:ext cx="1674525" cy="1725388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7725" y="3211950"/>
            <a:ext cx="1970799" cy="105275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9" name="Google Shape;99;p17"/>
          <p:cNvCxnSpPr/>
          <p:nvPr/>
        </p:nvCxnSpPr>
        <p:spPr>
          <a:xfrm>
            <a:off x="1192325" y="3024750"/>
            <a:ext cx="69300" cy="18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00" name="Google Shape;100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44525" y="1014250"/>
            <a:ext cx="1970800" cy="114899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1" name="Google Shape;101;p17"/>
          <p:cNvCxnSpPr/>
          <p:nvPr/>
        </p:nvCxnSpPr>
        <p:spPr>
          <a:xfrm>
            <a:off x="1084225" y="829800"/>
            <a:ext cx="99900" cy="1770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 txBox="1"/>
          <p:nvPr/>
        </p:nvSpPr>
        <p:spPr>
          <a:xfrm>
            <a:off x="6285775" y="1006800"/>
            <a:ext cx="2271300" cy="46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Logistic Regression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288475" y="3211938"/>
            <a:ext cx="2265900" cy="46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Gradient Boosting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88475" y="1680600"/>
            <a:ext cx="2271300" cy="68328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85775" y="3935925"/>
            <a:ext cx="2288327" cy="6832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/>
          <p:nvPr/>
        </p:nvSpPr>
        <p:spPr>
          <a:xfrm>
            <a:off x="-207750" y="0"/>
            <a:ext cx="5543100" cy="5727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1055200" y="0"/>
            <a:ext cx="48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Modelling</a:t>
            </a:r>
            <a:endParaRPr b="1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150" y="683125"/>
            <a:ext cx="3526427" cy="21266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3875" y="856150"/>
            <a:ext cx="1791800" cy="1846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600" y="1057300"/>
            <a:ext cx="2163900" cy="13525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5" name="Google Shape;115;p18"/>
          <p:cNvCxnSpPr/>
          <p:nvPr/>
        </p:nvCxnSpPr>
        <p:spPr>
          <a:xfrm>
            <a:off x="1246400" y="869475"/>
            <a:ext cx="106200" cy="170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16" name="Google Shape;11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163" y="2920200"/>
            <a:ext cx="3532395" cy="212664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43875" y="2985963"/>
            <a:ext cx="1791801" cy="199512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8" name="Google Shape;118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55200" y="3266849"/>
            <a:ext cx="1826300" cy="10952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19" name="Google Shape;119;p18"/>
          <p:cNvCxnSpPr/>
          <p:nvPr/>
        </p:nvCxnSpPr>
        <p:spPr>
          <a:xfrm>
            <a:off x="1212300" y="3073100"/>
            <a:ext cx="160800" cy="1737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0" name="Google Shape;120;p18"/>
          <p:cNvSpPr txBox="1"/>
          <p:nvPr/>
        </p:nvSpPr>
        <p:spPr>
          <a:xfrm>
            <a:off x="6482975" y="983263"/>
            <a:ext cx="1664400" cy="46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Decision Tree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6410700" y="3090763"/>
            <a:ext cx="2658600" cy="461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Support Vector Machine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482975" y="1722300"/>
            <a:ext cx="2397950" cy="713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482975" y="3922475"/>
            <a:ext cx="2364249" cy="713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/>
          <p:nvPr/>
        </p:nvSpPr>
        <p:spPr>
          <a:xfrm>
            <a:off x="-207750" y="0"/>
            <a:ext cx="5543100" cy="5727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1599125" y="0"/>
            <a:ext cx="48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Fine Tuning</a:t>
            </a:r>
            <a:endParaRPr b="1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0" name="Google Shape;130;p19"/>
          <p:cNvSpPr/>
          <p:nvPr/>
        </p:nvSpPr>
        <p:spPr>
          <a:xfrm>
            <a:off x="203750" y="725075"/>
            <a:ext cx="8541000" cy="4418400"/>
          </a:xfrm>
          <a:prstGeom prst="roundRect">
            <a:avLst>
              <a:gd fmla="val 16667" name="adj"/>
            </a:avLst>
          </a:prstGeom>
          <a:solidFill>
            <a:srgbClr val="7B7B7B">
              <a:alpha val="49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695700" y="899475"/>
            <a:ext cx="7745700" cy="4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Logistic Regression</a:t>
            </a:r>
            <a:endParaRPr b="1" sz="17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Variable selection method: </a:t>
            </a:r>
            <a:r>
              <a:rPr b="1" lang="en">
                <a:solidFill>
                  <a:schemeClr val="dk2"/>
                </a:solidFill>
              </a:rPr>
              <a:t>Forward Selection</a:t>
            </a:r>
            <a:r>
              <a:rPr lang="en">
                <a:solidFill>
                  <a:schemeClr val="dk2"/>
                </a:solidFill>
              </a:rPr>
              <a:t> method with </a:t>
            </a:r>
            <a:r>
              <a:rPr b="1" lang="en">
                <a:solidFill>
                  <a:schemeClr val="dk2"/>
                </a:solidFill>
              </a:rPr>
              <a:t>confidence of 0.95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Gradient Boosting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Maximum branches : 2 , Maximum depth: 5 and Leaf size: 5 (default)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Increasing max branches decrease the misclassification rate but </a:t>
            </a:r>
            <a:r>
              <a:rPr b="1" lang="en">
                <a:solidFill>
                  <a:schemeClr val="dk2"/>
                </a:solidFill>
              </a:rPr>
              <a:t>overfitting</a:t>
            </a:r>
            <a:r>
              <a:rPr lang="en">
                <a:solidFill>
                  <a:schemeClr val="dk2"/>
                </a:solidFill>
              </a:rPr>
              <a:t> occurs.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Support Vector Machine</a:t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Kernel function: </a:t>
            </a:r>
            <a:r>
              <a:rPr b="1" lang="en">
                <a:solidFill>
                  <a:schemeClr val="dk2"/>
                </a:solidFill>
              </a:rPr>
              <a:t>Cuboid</a:t>
            </a:r>
            <a:endParaRPr b="1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Changing kernel function to cuboid gives lower misclassification rate and resolve overfitting problem from linear kernel function.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</a:rPr>
              <a:t>Decision Tree</a:t>
            </a:r>
            <a:endParaRPr b="1" sz="1700"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Maximum branches :</a:t>
            </a:r>
            <a:r>
              <a:rPr b="1" lang="en">
                <a:solidFill>
                  <a:schemeClr val="dk2"/>
                </a:solidFill>
              </a:rPr>
              <a:t> 3 , </a:t>
            </a:r>
            <a:r>
              <a:rPr lang="en">
                <a:solidFill>
                  <a:schemeClr val="dk2"/>
                </a:solidFill>
              </a:rPr>
              <a:t>Maximum depth:</a:t>
            </a:r>
            <a:r>
              <a:rPr b="1" lang="en">
                <a:solidFill>
                  <a:schemeClr val="dk2"/>
                </a:solidFill>
              </a:rPr>
              <a:t> 6 </a:t>
            </a:r>
            <a:r>
              <a:rPr lang="en">
                <a:solidFill>
                  <a:schemeClr val="dk2"/>
                </a:solidFill>
              </a:rPr>
              <a:t>and Leaf size: 5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-207750" y="0"/>
            <a:ext cx="5543100" cy="5727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0"/>
            <a:ext cx="48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Evaluation and Model Comparison</a:t>
            </a:r>
            <a:endParaRPr b="1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92100" y="652400"/>
            <a:ext cx="8959800" cy="4478100"/>
          </a:xfrm>
          <a:prstGeom prst="roundRect">
            <a:avLst>
              <a:gd fmla="val 16667" name="adj"/>
            </a:avLst>
          </a:prstGeom>
          <a:solidFill>
            <a:srgbClr val="7B7B7B">
              <a:alpha val="49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9" name="Google Shape;139;p20"/>
          <p:cNvGraphicFramePr/>
          <p:nvPr/>
        </p:nvGraphicFramePr>
        <p:xfrm>
          <a:off x="711750" y="6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{50A2A739-1E23-4229-A5D4-71A5DB013105}</a:tableStyleId>
              </a:tblPr>
              <a:tblGrid>
                <a:gridCol w="1736600"/>
                <a:gridCol w="1330650"/>
                <a:gridCol w="1533625"/>
                <a:gridCol w="1533625"/>
                <a:gridCol w="1533625"/>
              </a:tblGrid>
              <a:tr h="36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Model 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T="95250" marB="95250" marR="95250" marL="95250">
                    <a:lnL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F1-score</a:t>
                      </a:r>
                      <a:endParaRPr/>
                    </a:p>
                  </a:txBody>
                  <a:tcPr marT="91425" marB="91425" marR="91425" marL="91425">
                    <a:lnL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Logistic Regression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0.60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0.77</a:t>
                      </a:r>
                      <a:endParaRPr/>
                    </a:p>
                  </a:txBody>
                  <a:tcPr marT="95250" marB="95250" marR="95250" marL="95250">
                    <a:lnL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</a:t>
                      </a:r>
                      <a:endParaRPr/>
                    </a:p>
                  </a:txBody>
                  <a:tcPr marT="91425" marB="91425" marR="91425" marL="91425">
                    <a:lnL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Gradient Boosting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accent4"/>
                          </a:highlight>
                        </a:rPr>
                        <a:t>0.70</a:t>
                      </a:r>
                      <a:endParaRPr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accent4"/>
                          </a:highlight>
                        </a:rPr>
                        <a:t>0.72</a:t>
                      </a:r>
                      <a:endParaRPr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0.75</a:t>
                      </a:r>
                      <a:endParaRPr/>
                    </a:p>
                  </a:txBody>
                  <a:tcPr marT="95250" marB="95250" marR="95250" marL="95250">
                    <a:lnL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9900"/>
                          </a:highlight>
                        </a:rPr>
                        <a:t>0.73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lnL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SVM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9900"/>
                          </a:highlight>
                        </a:rPr>
                        <a:t>0.81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5250" marB="95250" marR="95250" marL="95250">
                    <a:lnL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0.69</a:t>
                      </a:r>
                      <a:endParaRPr/>
                    </a:p>
                  </a:txBody>
                  <a:tcPr marT="91425" marB="91425" marR="91425" marL="91425">
                    <a:lnL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Decision tree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chemeClr val="accent4"/>
                          </a:highlight>
                        </a:rPr>
                        <a:t>0.71</a:t>
                      </a:r>
                      <a:endParaRPr>
                        <a:highlight>
                          <a:schemeClr val="accent4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0.72</a:t>
                      </a:r>
                      <a:endParaRPr/>
                    </a:p>
                  </a:txBody>
                  <a:tcPr marT="95250" marB="95250" marR="95250" marL="95250">
                    <a:lnL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highlight>
                            <a:srgbClr val="FF9900"/>
                          </a:highlight>
                        </a:rPr>
                        <a:t>0.72</a:t>
                      </a:r>
                      <a:endParaRPr>
                        <a:highlight>
                          <a:srgbClr val="FF9900"/>
                        </a:highlight>
                      </a:endParaRPr>
                    </a:p>
                  </a:txBody>
                  <a:tcPr marT="91425" marB="91425" marR="91425" marL="91425">
                    <a:lnL cap="flat" cmpd="sng" w="5075">
                      <a:solidFill>
                        <a:srgbClr val="21212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40" name="Google Shape;14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50" y="2713100"/>
            <a:ext cx="4730650" cy="2337601"/>
          </a:xfrm>
          <a:prstGeom prst="rect">
            <a:avLst/>
          </a:prstGeom>
          <a:solidFill>
            <a:srgbClr val="7B7B7B">
              <a:alpha val="49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1" name="Google Shape;141;p20"/>
          <p:cNvSpPr txBox="1"/>
          <p:nvPr/>
        </p:nvSpPr>
        <p:spPr>
          <a:xfrm>
            <a:off x="5573350" y="2961475"/>
            <a:ext cx="31500" cy="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2" name="Google Shape;142;p20"/>
          <p:cNvSpPr txBox="1"/>
          <p:nvPr/>
        </p:nvSpPr>
        <p:spPr>
          <a:xfrm>
            <a:off x="5573350" y="2804450"/>
            <a:ext cx="3553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Model selection by </a:t>
            </a:r>
            <a:r>
              <a:rPr b="1" lang="en" sz="1800">
                <a:solidFill>
                  <a:schemeClr val="dk2"/>
                </a:solidFill>
              </a:rPr>
              <a:t>Sas viya</a:t>
            </a:r>
            <a:r>
              <a:rPr lang="en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Gradient Boosting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Model selection by </a:t>
            </a:r>
            <a:r>
              <a:rPr b="1" lang="en" sz="1800">
                <a:solidFill>
                  <a:schemeClr val="dk2"/>
                </a:solidFill>
              </a:rPr>
              <a:t>metrics</a:t>
            </a:r>
            <a:r>
              <a:rPr lang="en" sz="1800">
                <a:solidFill>
                  <a:schemeClr val="dk2"/>
                </a:solidFill>
              </a:rPr>
              <a:t>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Gradient Boosting</a:t>
            </a:r>
            <a:r>
              <a:rPr lang="en" sz="1800">
                <a:solidFill>
                  <a:schemeClr val="dk2"/>
                </a:solidFill>
              </a:rPr>
              <a:t> and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Decision Tree.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43" name="Google Shape;143;p20"/>
          <p:cNvSpPr txBox="1"/>
          <p:nvPr/>
        </p:nvSpPr>
        <p:spPr>
          <a:xfrm>
            <a:off x="4100800" y="25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-207750" y="0"/>
            <a:ext cx="5543100" cy="572700"/>
          </a:xfrm>
          <a:prstGeom prst="parallelogram">
            <a:avLst>
              <a:gd fmla="val 25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1"/>
          <p:cNvSpPr txBox="1"/>
          <p:nvPr>
            <p:ph type="title"/>
          </p:nvPr>
        </p:nvSpPr>
        <p:spPr>
          <a:xfrm>
            <a:off x="311700" y="0"/>
            <a:ext cx="488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rPr>
              <a:t>Conclusion and Recommendation</a:t>
            </a:r>
            <a:endParaRPr b="1">
              <a:solidFill>
                <a:schemeClr val="lt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0" name="Google Shape;150;p21"/>
          <p:cNvSpPr/>
          <p:nvPr/>
        </p:nvSpPr>
        <p:spPr>
          <a:xfrm>
            <a:off x="130475" y="711000"/>
            <a:ext cx="8530800" cy="4432500"/>
          </a:xfrm>
          <a:prstGeom prst="roundRect">
            <a:avLst>
              <a:gd fmla="val 16667" name="adj"/>
            </a:avLst>
          </a:prstGeom>
          <a:solidFill>
            <a:srgbClr val="7B7B7B">
              <a:alpha val="4969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1"/>
          <p:cNvSpPr txBox="1"/>
          <p:nvPr/>
        </p:nvSpPr>
        <p:spPr>
          <a:xfrm>
            <a:off x="751500" y="847125"/>
            <a:ext cx="7585200" cy="44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Across 4 models, </a:t>
            </a:r>
            <a:r>
              <a:rPr b="1" lang="en" sz="1600">
                <a:solidFill>
                  <a:schemeClr val="dk2"/>
                </a:solidFill>
              </a:rPr>
              <a:t>freight value, delivery estimated, purchased approved duration and purchased delivered duration</a:t>
            </a:r>
            <a:r>
              <a:rPr lang="en" sz="1600">
                <a:solidFill>
                  <a:schemeClr val="dk2"/>
                </a:solidFill>
              </a:rPr>
              <a:t> are important features.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Which is indicating customers were more likely to churn when they faced </a:t>
            </a:r>
            <a:r>
              <a:rPr b="1" lang="en" sz="1600">
                <a:solidFill>
                  <a:schemeClr val="dk2"/>
                </a:solidFill>
              </a:rPr>
              <a:t>high shipping costs, long delivery estimates, delayed delivery performance.</a:t>
            </a:r>
            <a:endParaRPr b="1"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These service-related features reflect how operational efficiency directly impacts customer loyalty.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Recommendations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Operational services like </a:t>
            </a:r>
            <a:r>
              <a:rPr b="1" lang="en" sz="1600">
                <a:solidFill>
                  <a:schemeClr val="dk2"/>
                </a:solidFill>
              </a:rPr>
              <a:t>reducing freight value</a:t>
            </a:r>
            <a:r>
              <a:rPr lang="en" sz="1600">
                <a:solidFill>
                  <a:schemeClr val="dk2"/>
                </a:solidFill>
              </a:rPr>
              <a:t>, </a:t>
            </a:r>
            <a:r>
              <a:rPr b="1" lang="en" sz="1600">
                <a:solidFill>
                  <a:schemeClr val="dk2"/>
                </a:solidFill>
              </a:rPr>
              <a:t>tighten delivery timelines</a:t>
            </a:r>
            <a:r>
              <a:rPr lang="en" sz="1600">
                <a:solidFill>
                  <a:schemeClr val="dk2"/>
                </a:solidFill>
              </a:rPr>
              <a:t> and </a:t>
            </a:r>
            <a:r>
              <a:rPr b="1" lang="en" sz="1600">
                <a:solidFill>
                  <a:schemeClr val="dk2"/>
                </a:solidFill>
              </a:rPr>
              <a:t>automate purchase approvals</a:t>
            </a:r>
            <a:r>
              <a:rPr lang="en" sz="1600">
                <a:solidFill>
                  <a:schemeClr val="dk2"/>
                </a:solidFill>
              </a:rPr>
              <a:t> can enhance customer lifetime value.</a:t>
            </a:r>
            <a:endParaRPr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Overall, best optimal model: </a:t>
            </a:r>
            <a:r>
              <a:rPr b="1" lang="en" sz="1600">
                <a:solidFill>
                  <a:schemeClr val="dk2"/>
                </a:solidFill>
              </a:rPr>
              <a:t>Gradient boosting</a:t>
            </a:r>
            <a:endParaRPr b="1" sz="1600">
              <a:solidFill>
                <a:schemeClr val="dk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>
                <a:solidFill>
                  <a:schemeClr val="dk2"/>
                </a:solidFill>
              </a:rPr>
              <a:t>Model simplicity: </a:t>
            </a:r>
            <a:r>
              <a:rPr b="1" lang="en" sz="1600">
                <a:solidFill>
                  <a:schemeClr val="dk2"/>
                </a:solidFill>
              </a:rPr>
              <a:t>Decision Tree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