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2E1408-CF43-401A-8ECF-D4C841D7DFEF}" type="datetime1">
              <a:rPr lang="es-ES" smtClean="0"/>
              <a:t>19/04/2024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7791AE-9332-4D69-A47B-3B457B8FC289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65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39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83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76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ACBEE1-AAF3-441E-9BC5-61E402716858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E5F3BC-4F87-475C-BF1E-F83B902382E3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904D5C-47BC-4BF1-ACAB-47AB8299DCBD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6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526C04-E023-4F97-AC46-6594FFA467F2}" type="datetime1">
              <a:rPr lang="es-ES" noProof="0" smtClean="0"/>
              <a:t>19/04/2024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76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B5E1A6-FB0D-4C52-BD33-69F52FF40AE5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526C04-E023-4F97-AC46-6594FFA467F2}" type="datetime1">
              <a:rPr lang="es-ES" noProof="0" smtClean="0"/>
              <a:t>19/04/2024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80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57BA9A-E95D-4189-9164-6541D8B66DE0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64B3BC-C780-4EF7-8D11-FE20DCC75853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975D7F-E9DE-41B5-AC62-6C7D02ED69BB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9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B3964C-00D9-44A5-95D6-77E1F5E0DBE2}" type="datetime1">
              <a:rPr lang="es-ES" noProof="0" smtClean="0"/>
              <a:t>19/04/2024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BE526C04-E023-4F97-AC46-6594FFA467F2}" type="datetime1">
              <a:rPr lang="es-ES" noProof="0" smtClean="0"/>
              <a:t>19/04/2024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6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E526C04-E023-4F97-AC46-6594FFA467F2}" type="datetime1">
              <a:rPr lang="es-ES" noProof="0" smtClean="0"/>
              <a:t>19/04/2024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4" y="1560175"/>
            <a:ext cx="4699000" cy="1868825"/>
          </a:xfrm>
        </p:spPr>
        <p:txBody>
          <a:bodyPr rtlCol="0" anchor="ctr">
            <a:normAutofit/>
          </a:bodyPr>
          <a:lstStyle/>
          <a:p>
            <a:pPr algn="r"/>
            <a:r>
              <a:rPr lang="es-ES" sz="5400" dirty="0"/>
              <a:t>Dirección General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4885" y="1862665"/>
            <a:ext cx="4153461" cy="1263844"/>
          </a:xfrm>
        </p:spPr>
        <p:txBody>
          <a:bodyPr rtlCol="0" anchor="ctr">
            <a:normAutofit/>
          </a:bodyPr>
          <a:lstStyle/>
          <a:p>
            <a:pPr rtl="0"/>
            <a:r>
              <a:rPr lang="es-ES" b="1" dirty="0"/>
              <a:t>Jaguar Corporation </a:t>
            </a:r>
            <a:endParaRPr lang="es-ES" dirty="0"/>
          </a:p>
          <a:p>
            <a:pPr rtl="0"/>
            <a:r>
              <a:rPr lang="es-ES" dirty="0"/>
              <a:t>Carlos Iván Crespo Alvarado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9125BA-9317-493B-B263-523D71E8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4" y="341597"/>
            <a:ext cx="4036680" cy="959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08D6AD-AA67-4DC0-9120-CA02F764A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37" y="231304"/>
            <a:ext cx="1901559" cy="10696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3D6123-A765-48FA-9C8B-B92C0EBC4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381" y="1646968"/>
            <a:ext cx="1695238" cy="1695238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203926A6-F189-4A15-B3DC-A75756EF8CA9}"/>
              </a:ext>
            </a:extLst>
          </p:cNvPr>
          <p:cNvSpPr txBox="1">
            <a:spLocks/>
          </p:cNvSpPr>
          <p:nvPr/>
        </p:nvSpPr>
        <p:spPr>
          <a:xfrm>
            <a:off x="1579935" y="3879347"/>
            <a:ext cx="8495400" cy="224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 dirty="0"/>
              <a:t>Proyecto Integrador </a:t>
            </a:r>
          </a:p>
          <a:p>
            <a:endParaRPr lang="es-ES" dirty="0"/>
          </a:p>
          <a:p>
            <a:r>
              <a:rPr lang="es-ES" sz="1400" dirty="0"/>
              <a:t>MTRO. Ricardo Luna Santos     -      MTRA. Norma García Romero   -   M.A.I.E Héctor </a:t>
            </a:r>
            <a:r>
              <a:rPr lang="es-ES" sz="1400" dirty="0" err="1"/>
              <a:t>Valderrábano</a:t>
            </a:r>
            <a:r>
              <a:rPr lang="es-ES" sz="1400" dirty="0"/>
              <a:t> González </a:t>
            </a:r>
          </a:p>
          <a:p>
            <a:pPr algn="ctr"/>
            <a:r>
              <a:rPr lang="es-ES" sz="1400" dirty="0"/>
              <a:t>-    M.T.I  Marco A. Ramírez Hernández  -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9C27CEF-693D-4688-8A78-BB9489FD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3" y="321085"/>
            <a:ext cx="8407335" cy="6484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Incorporación en tablas de </a:t>
            </a:r>
            <a:r>
              <a:rPr lang="es-MX" b="1" dirty="0">
                <a:solidFill>
                  <a:srgbClr val="D19A66"/>
                </a:solidFill>
                <a:latin typeface="Consolas" panose="020B0609020204030204" pitchFamily="49" charset="0"/>
              </a:rPr>
              <a:t>vue.js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9028F9-9A4E-44C9-98A8-923ECE9D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96" y="1256326"/>
            <a:ext cx="4352937" cy="52196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3138BB-7584-4E92-B573-5C375E12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7747"/>
            <a:ext cx="518967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9E4B5D81-084B-48DA-B6F1-8F8418E0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67" y="149820"/>
            <a:ext cx="7442200" cy="56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094" y="147401"/>
            <a:ext cx="7434070" cy="1474330"/>
          </a:xfrm>
        </p:spPr>
        <p:txBody>
          <a:bodyPr rtlCol="0">
            <a:normAutofit/>
          </a:bodyPr>
          <a:lstStyle/>
          <a:p>
            <a:r>
              <a:rPr lang="es-ES" dirty="0"/>
              <a:t>Enfoque de desarrollo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D616019-EDB5-4C54-9F7F-AF6122D89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447580"/>
              </p:ext>
            </p:extLst>
          </p:nvPr>
        </p:nvGraphicFramePr>
        <p:xfrm>
          <a:off x="523921" y="762000"/>
          <a:ext cx="10575879" cy="504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29">
                  <a:extLst>
                    <a:ext uri="{9D8B030D-6E8A-4147-A177-3AD203B41FA5}">
                      <a16:colId xmlns:a16="http://schemas.microsoft.com/office/drawing/2014/main" val="2580451720"/>
                    </a:ext>
                  </a:extLst>
                </a:gridCol>
                <a:gridCol w="2937837">
                  <a:extLst>
                    <a:ext uri="{9D8B030D-6E8A-4147-A177-3AD203B41FA5}">
                      <a16:colId xmlns:a16="http://schemas.microsoft.com/office/drawing/2014/main" val="2915799124"/>
                    </a:ext>
                  </a:extLst>
                </a:gridCol>
                <a:gridCol w="3412001">
                  <a:extLst>
                    <a:ext uri="{9D8B030D-6E8A-4147-A177-3AD203B41FA5}">
                      <a16:colId xmlns:a16="http://schemas.microsoft.com/office/drawing/2014/main" val="1145464028"/>
                    </a:ext>
                  </a:extLst>
                </a:gridCol>
                <a:gridCol w="2702412">
                  <a:extLst>
                    <a:ext uri="{9D8B030D-6E8A-4147-A177-3AD203B41FA5}">
                      <a16:colId xmlns:a16="http://schemas.microsoft.com/office/drawing/2014/main" val="2593174488"/>
                    </a:ext>
                  </a:extLst>
                </a:gridCol>
              </a:tblGrid>
              <a:tr h="30230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kern="100" dirty="0">
                          <a:effectLst/>
                        </a:rPr>
                        <a:t>Dirección General Hospitalaria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17874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Miembros: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Jaguar Corporation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Fecha de entrega del proyecto: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15 de abril del 2024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extLst>
                  <a:ext uri="{0D108BD9-81ED-4DB2-BD59-A6C34878D82A}">
                    <a16:rowId xmlns:a16="http://schemas.microsoft.com/office/drawing/2014/main" val="3079020901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Misión: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Desarrollar el Frond-End, Back-end, Modelo de BD del modulo de Dirección General Hospitalaria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8621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Función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Descripción de Responsabilidad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Áreas de Responsabilidad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Comentarios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/>
                </a:tc>
                <a:extLst>
                  <a:ext uri="{0D108BD9-81ED-4DB2-BD59-A6C34878D82A}">
                    <a16:rowId xmlns:a16="http://schemas.microsoft.com/office/drawing/2014/main" val="3146460256"/>
                  </a:ext>
                </a:extLst>
              </a:tr>
              <a:tr h="870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Desarrollador Front-End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Desarrollo de Wifriends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Desarrollo de Mucupts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Requerimientos Funcionales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Desarrollo del Frond-end en Vue.js.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Modelado de la Visualización de la Pagina Web de la dirección general del hospital. 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Registrar actividades con la documentación y organización con el Frond-end.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extLst>
                  <a:ext uri="{0D108BD9-81ED-4DB2-BD59-A6C34878D82A}">
                    <a16:rowId xmlns:a16="http://schemas.microsoft.com/office/drawing/2014/main" val="3111448716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Desarrollador Back-End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Requerimientos no funcionales.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Diseño de API en Django.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Desarrollo lógico funcional de la plantilla de Vue.js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Coordinación con el Frond- End para el desarrollo de la Maquetación funcional de los módulos del área de desarrollo.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Registrar actividades con la documentación y organización con el Back-end.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extLst>
                  <a:ext uri="{0D108BD9-81ED-4DB2-BD59-A6C34878D82A}">
                    <a16:rowId xmlns:a16="http://schemas.microsoft.com/office/drawing/2014/main" val="3552318758"/>
                  </a:ext>
                </a:extLst>
              </a:tr>
              <a:tr h="870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Modelado de BD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Modelo Relacional.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Modelo Entidad Relación.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Modelado de BD.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Modelo de Negocios de la BD.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Diseño de estructura de los datos que se requieren para la construcción del modelo de negocios planteados para el sitio web.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>
                          <a:effectLst/>
                        </a:rPr>
                        <a:t>Registrar actividades con la documentación, Modelar la base de datos dentro del API en Django.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extLst>
                  <a:ext uri="{0D108BD9-81ED-4DB2-BD59-A6C34878D82A}">
                    <a16:rowId xmlns:a16="http://schemas.microsoft.com/office/drawing/2014/main" val="2290710056"/>
                  </a:ext>
                </a:extLst>
              </a:tr>
              <a:tr h="1573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Documentación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Documentación del desarrollo de Wifriens y Mokups.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Diagramas de flujo de funciones de los módulos.</a:t>
                      </a:r>
                      <a:endParaRPr lang="es-MX" sz="11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000" kern="100">
                          <a:effectLst/>
                        </a:rPr>
                        <a:t>Documentación de Estrategias de trabajo y procedimientos de integración del diseño Web.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 dirty="0">
                          <a:effectLst/>
                        </a:rPr>
                        <a:t>Llevará a cabo un plan de organización mediante un Cronograma de actividades donde incluirá cada una de las metodologías planteadas documentando las actividades realizadas en los plazos solicitados.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000" kern="100" dirty="0">
                          <a:effectLst/>
                        </a:rPr>
                        <a:t>Registrar todas las actividades realizadas en todo el proceso de desarrollo del proyecto. 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30" marR="68530" marT="0" marB="0" anchor="ctr"/>
                </a:tc>
                <a:extLst>
                  <a:ext uri="{0D108BD9-81ED-4DB2-BD59-A6C34878D82A}">
                    <a16:rowId xmlns:a16="http://schemas.microsoft.com/office/drawing/2014/main" val="27636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7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27" y="560333"/>
            <a:ext cx="7434070" cy="6484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Propuesta de </a:t>
            </a:r>
            <a:r>
              <a:rPr lang="es-MX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Sketch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526AC6-E94D-4A32-A70D-68D71311BC1F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" y="663457"/>
            <a:ext cx="3113461" cy="329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9D7B3B-1332-4181-A17F-EA578AC21CD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03" y="3270417"/>
            <a:ext cx="3326213" cy="3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BB7577F-4F26-49F7-95A6-B17B54942B1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1273236"/>
            <a:ext cx="3788089" cy="387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E9F74D1-4058-4F09-8E76-89B5B78AE35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54" y="413119"/>
            <a:ext cx="3129915" cy="3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AA46821-B322-4C09-813C-5475CA46D5E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293" y="2804369"/>
            <a:ext cx="3129915" cy="379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08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484" y="146599"/>
            <a:ext cx="7434070" cy="6484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Propuesta de </a:t>
            </a:r>
            <a:r>
              <a:rPr lang="es-MX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Wireframes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16FF397-74A2-448C-9792-CCE9D75D1439}"/>
              </a:ext>
            </a:extLst>
          </p:cNvPr>
          <p:cNvGrpSpPr/>
          <p:nvPr/>
        </p:nvGrpSpPr>
        <p:grpSpPr>
          <a:xfrm>
            <a:off x="133903" y="884566"/>
            <a:ext cx="3165475" cy="4286884"/>
            <a:chOff x="0" y="0"/>
            <a:chExt cx="6363970" cy="693481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2B5A2A3-E32E-4F34-A818-1705A493BB82}"/>
                </a:ext>
              </a:extLst>
            </p:cNvPr>
            <p:cNvSpPr/>
            <p:nvPr/>
          </p:nvSpPr>
          <p:spPr>
            <a:xfrm>
              <a:off x="0" y="0"/>
              <a:ext cx="6331789" cy="474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5CC44FE-A6B8-4B1A-B8A7-7B8910F67B35}"/>
                </a:ext>
              </a:extLst>
            </p:cNvPr>
            <p:cNvSpPr/>
            <p:nvPr/>
          </p:nvSpPr>
          <p:spPr>
            <a:xfrm>
              <a:off x="680313" y="95097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C3467339-46E7-4A5C-B874-EF9EDB86907E}"/>
                </a:ext>
              </a:extLst>
            </p:cNvPr>
            <p:cNvSpPr/>
            <p:nvPr/>
          </p:nvSpPr>
          <p:spPr>
            <a:xfrm>
              <a:off x="1587398" y="95097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ES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330C57-042A-4556-A022-E51DA8242E71}"/>
                </a:ext>
              </a:extLst>
            </p:cNvPr>
            <p:cNvSpPr/>
            <p:nvPr/>
          </p:nvSpPr>
          <p:spPr>
            <a:xfrm>
              <a:off x="2516429" y="95097"/>
              <a:ext cx="845388" cy="2846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ES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E3C3D64-1AD9-420E-939F-71D9378E9335}"/>
                </a:ext>
              </a:extLst>
            </p:cNvPr>
            <p:cNvSpPr/>
            <p:nvPr/>
          </p:nvSpPr>
          <p:spPr>
            <a:xfrm>
              <a:off x="124358" y="95097"/>
              <a:ext cx="475488" cy="284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3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24CFAD-563F-41F1-A40B-22F89AD3CC32}"/>
                </a:ext>
              </a:extLst>
            </p:cNvPr>
            <p:cNvSpPr/>
            <p:nvPr/>
          </p:nvSpPr>
          <p:spPr>
            <a:xfrm>
              <a:off x="5076749" y="95097"/>
              <a:ext cx="1061049" cy="28448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4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Búsqueda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D8A2BDE1-8DD0-4373-B35B-DF126046114E}"/>
                </a:ext>
              </a:extLst>
            </p:cNvPr>
            <p:cNvSpPr/>
            <p:nvPr/>
          </p:nvSpPr>
          <p:spPr>
            <a:xfrm>
              <a:off x="4681727" y="87782"/>
              <a:ext cx="452247" cy="29019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97941A3-07CC-4D11-A95B-B2D0B8A968A8}"/>
                </a:ext>
              </a:extLst>
            </p:cNvPr>
            <p:cNvSpPr/>
            <p:nvPr/>
          </p:nvSpPr>
          <p:spPr>
            <a:xfrm>
              <a:off x="0" y="563270"/>
              <a:ext cx="6331585" cy="17995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616C9F9-2A13-4E53-BC66-6A033676CA9A}"/>
                </a:ext>
              </a:extLst>
            </p:cNvPr>
            <p:cNvSpPr/>
            <p:nvPr/>
          </p:nvSpPr>
          <p:spPr>
            <a:xfrm>
              <a:off x="277977" y="716889"/>
              <a:ext cx="2238452" cy="1550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Imagen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043A046-1F2A-4E35-9318-D7873D6FB976}"/>
                </a:ext>
              </a:extLst>
            </p:cNvPr>
            <p:cNvSpPr/>
            <p:nvPr/>
          </p:nvSpPr>
          <p:spPr>
            <a:xfrm>
              <a:off x="2977286" y="760781"/>
              <a:ext cx="2984602" cy="144109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Texto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979AD084-C528-4F0D-AD50-1875A8FE32D1}"/>
                </a:ext>
              </a:extLst>
            </p:cNvPr>
            <p:cNvSpPr/>
            <p:nvPr/>
          </p:nvSpPr>
          <p:spPr>
            <a:xfrm>
              <a:off x="277977" y="2560320"/>
              <a:ext cx="1247521" cy="702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Imagen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CDC63103-5FDF-4D04-B049-FBAFBD344969}"/>
                </a:ext>
              </a:extLst>
            </p:cNvPr>
            <p:cNvSpPr/>
            <p:nvPr/>
          </p:nvSpPr>
          <p:spPr>
            <a:xfrm>
              <a:off x="358445" y="3328416"/>
              <a:ext cx="1075334" cy="2852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Botón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8E9DB1F4-DF52-47EC-9D85-6F784DF8BC09}"/>
                </a:ext>
              </a:extLst>
            </p:cNvPr>
            <p:cNvSpPr/>
            <p:nvPr/>
          </p:nvSpPr>
          <p:spPr>
            <a:xfrm>
              <a:off x="1726387" y="2560320"/>
              <a:ext cx="1247521" cy="702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Imagen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81B32AE3-618B-4B7F-889E-868679A8C4CD}"/>
                </a:ext>
              </a:extLst>
            </p:cNvPr>
            <p:cNvSpPr/>
            <p:nvPr/>
          </p:nvSpPr>
          <p:spPr>
            <a:xfrm>
              <a:off x="1806854" y="3328416"/>
              <a:ext cx="1075055" cy="28511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Botón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C4ACBA97-242C-4A22-81F6-51F67E344516}"/>
                </a:ext>
              </a:extLst>
            </p:cNvPr>
            <p:cNvSpPr/>
            <p:nvPr/>
          </p:nvSpPr>
          <p:spPr>
            <a:xfrm>
              <a:off x="3152851" y="2545689"/>
              <a:ext cx="1247140" cy="70167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Imagen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F03C9A07-198F-4158-B4E1-5BD6BCFCB145}"/>
                </a:ext>
              </a:extLst>
            </p:cNvPr>
            <p:cNvSpPr/>
            <p:nvPr/>
          </p:nvSpPr>
          <p:spPr>
            <a:xfrm>
              <a:off x="3232462" y="3313097"/>
              <a:ext cx="1075334" cy="30023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Botón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9D6EC9DF-7B2B-4797-BE63-7659AE2856A6}"/>
                </a:ext>
              </a:extLst>
            </p:cNvPr>
            <p:cNvSpPr/>
            <p:nvPr/>
          </p:nvSpPr>
          <p:spPr>
            <a:xfrm>
              <a:off x="4601261" y="2531059"/>
              <a:ext cx="1247521" cy="70225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Imagen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F4FDB8D9-4345-492C-828C-C82668335FED}"/>
                </a:ext>
              </a:extLst>
            </p:cNvPr>
            <p:cNvSpPr/>
            <p:nvPr/>
          </p:nvSpPr>
          <p:spPr>
            <a:xfrm>
              <a:off x="4681108" y="3298813"/>
              <a:ext cx="1075054" cy="3145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5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Botón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3B4E4F4-8BA1-4F94-9061-67B343F7E878}"/>
                </a:ext>
              </a:extLst>
            </p:cNvPr>
            <p:cNvSpPr/>
            <p:nvPr/>
          </p:nvSpPr>
          <p:spPr>
            <a:xfrm>
              <a:off x="124358" y="3957523"/>
              <a:ext cx="6239612" cy="1272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SLIDER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7E888C9F-700C-439F-9C36-327FDB03217B}"/>
                </a:ext>
              </a:extLst>
            </p:cNvPr>
            <p:cNvSpPr/>
            <p:nvPr/>
          </p:nvSpPr>
          <p:spPr>
            <a:xfrm>
              <a:off x="124358" y="5457139"/>
              <a:ext cx="6207227" cy="14776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&lt; FOOTER &gt;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9EC064E-0C75-43D3-B80B-D94AF9821E52}"/>
              </a:ext>
            </a:extLst>
          </p:cNvPr>
          <p:cNvGrpSpPr/>
          <p:nvPr/>
        </p:nvGrpSpPr>
        <p:grpSpPr>
          <a:xfrm>
            <a:off x="3601246" y="2506768"/>
            <a:ext cx="3640786" cy="3944938"/>
            <a:chOff x="0" y="0"/>
            <a:chExt cx="6331789" cy="6934810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EB8A90EE-DCA0-4467-AD2E-2AB0B31BB9BA}"/>
                </a:ext>
              </a:extLst>
            </p:cNvPr>
            <p:cNvGrpSpPr/>
            <p:nvPr/>
          </p:nvGrpSpPr>
          <p:grpSpPr>
            <a:xfrm>
              <a:off x="0" y="0"/>
              <a:ext cx="6331789" cy="6934810"/>
              <a:chOff x="0" y="0"/>
              <a:chExt cx="6331789" cy="6934810"/>
            </a:xfrm>
          </p:grpSpPr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D9EA36A2-8FFA-444D-A641-1C374147DD0A}"/>
                  </a:ext>
                </a:extLst>
              </p:cNvPr>
              <p:cNvSpPr/>
              <p:nvPr/>
            </p:nvSpPr>
            <p:spPr>
              <a:xfrm>
                <a:off x="0" y="0"/>
                <a:ext cx="6331789" cy="474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861EFA85-3BEA-4C48-B8C7-2C6A50E1DCEF}"/>
                  </a:ext>
                </a:extLst>
              </p:cNvPr>
              <p:cNvSpPr/>
              <p:nvPr/>
            </p:nvSpPr>
            <p:spPr>
              <a:xfrm>
                <a:off x="680313" y="95097"/>
                <a:ext cx="845185" cy="2844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BB6C3D1F-C04B-4609-9539-705DE89F508C}"/>
                  </a:ext>
                </a:extLst>
              </p:cNvPr>
              <p:cNvSpPr/>
              <p:nvPr/>
            </p:nvSpPr>
            <p:spPr>
              <a:xfrm>
                <a:off x="1587398" y="95097"/>
                <a:ext cx="845185" cy="2844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endParaRPr lang="es-MX" sz="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ES" sz="105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3AC75CDF-A405-4B91-9F00-B8C9DA482A79}"/>
                  </a:ext>
                </a:extLst>
              </p:cNvPr>
              <p:cNvSpPr/>
              <p:nvPr/>
            </p:nvSpPr>
            <p:spPr>
              <a:xfrm>
                <a:off x="2516429" y="95097"/>
                <a:ext cx="845388" cy="28467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endParaRPr lang="es-MX" sz="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ES" sz="105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B040205A-BCB9-4B53-AAA7-A8EC75EC7702}"/>
                  </a:ext>
                </a:extLst>
              </p:cNvPr>
              <p:cNvSpPr/>
              <p:nvPr/>
            </p:nvSpPr>
            <p:spPr>
              <a:xfrm>
                <a:off x="124358" y="95097"/>
                <a:ext cx="475488" cy="2844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Logo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ángulo: esquinas redondeadas 44">
                <a:extLst>
                  <a:ext uri="{FF2B5EF4-FFF2-40B4-BE49-F238E27FC236}">
                    <a16:creationId xmlns:a16="http://schemas.microsoft.com/office/drawing/2014/main" id="{5ED96024-139E-4EEF-86EF-53FBE2D4FD77}"/>
                  </a:ext>
                </a:extLst>
              </p:cNvPr>
              <p:cNvSpPr/>
              <p:nvPr/>
            </p:nvSpPr>
            <p:spPr>
              <a:xfrm>
                <a:off x="5076749" y="95097"/>
                <a:ext cx="1061049" cy="28448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4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Búsqueda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ángulo: esquinas redondeadas 45">
                <a:extLst>
                  <a:ext uri="{FF2B5EF4-FFF2-40B4-BE49-F238E27FC236}">
                    <a16:creationId xmlns:a16="http://schemas.microsoft.com/office/drawing/2014/main" id="{61ED9CBF-7D4A-4660-B103-74D11B75E85A}"/>
                  </a:ext>
                </a:extLst>
              </p:cNvPr>
              <p:cNvSpPr/>
              <p:nvPr/>
            </p:nvSpPr>
            <p:spPr>
              <a:xfrm>
                <a:off x="4681728" y="87782"/>
                <a:ext cx="452247" cy="29019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4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Go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09686278-0159-49E9-8E78-2CB8E96AE57B}"/>
                  </a:ext>
                </a:extLst>
              </p:cNvPr>
              <p:cNvSpPr/>
              <p:nvPr/>
            </p:nvSpPr>
            <p:spPr>
              <a:xfrm>
                <a:off x="124358" y="968156"/>
                <a:ext cx="2458228" cy="19219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7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Lista de Servicios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D1F926FB-4834-47B2-86FA-DF2AD3CAA6D0}"/>
                  </a:ext>
                </a:extLst>
              </p:cNvPr>
              <p:cNvSpPr/>
              <p:nvPr/>
            </p:nvSpPr>
            <p:spPr>
              <a:xfrm>
                <a:off x="124354" y="3270763"/>
                <a:ext cx="2458232" cy="179524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105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MX" sz="800">
                    <a:solidFill>
                      <a:srgbClr val="FFFF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magen 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58DAFBBB-B8ED-4898-A617-9D27A4880A9B}"/>
                  </a:ext>
                </a:extLst>
              </p:cNvPr>
              <p:cNvSpPr/>
              <p:nvPr/>
            </p:nvSpPr>
            <p:spPr>
              <a:xfrm>
                <a:off x="124358" y="5457139"/>
                <a:ext cx="6207227" cy="147767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7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&lt; FOOTER &gt;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2535D0C0-4503-4136-B009-DB66D4EF5FFC}"/>
                </a:ext>
              </a:extLst>
            </p:cNvPr>
            <p:cNvSpPr/>
            <p:nvPr/>
          </p:nvSpPr>
          <p:spPr>
            <a:xfrm>
              <a:off x="3042716" y="873369"/>
              <a:ext cx="2984501" cy="11270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7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Texto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E677BB93-81EE-4491-A5F6-C03F761B70F3}"/>
                </a:ext>
              </a:extLst>
            </p:cNvPr>
            <p:cNvSpPr/>
            <p:nvPr/>
          </p:nvSpPr>
          <p:spPr>
            <a:xfrm>
              <a:off x="3042716" y="2221215"/>
              <a:ext cx="2984602" cy="121211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7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Texto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F9CE6806-632A-41D9-AA98-B5B3F4E23645}"/>
                </a:ext>
              </a:extLst>
            </p:cNvPr>
            <p:cNvSpPr/>
            <p:nvPr/>
          </p:nvSpPr>
          <p:spPr>
            <a:xfrm>
              <a:off x="3042716" y="3634154"/>
              <a:ext cx="2984602" cy="144096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Texto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FCAFC13-6994-42AA-A968-8F1A2813214B}"/>
              </a:ext>
            </a:extLst>
          </p:cNvPr>
          <p:cNvGrpSpPr/>
          <p:nvPr/>
        </p:nvGrpSpPr>
        <p:grpSpPr>
          <a:xfrm>
            <a:off x="4129759" y="1076235"/>
            <a:ext cx="5707037" cy="710128"/>
            <a:chOff x="0" y="0"/>
            <a:chExt cx="6331789" cy="1052576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A1D4F536-678F-4533-90A6-629B7818FDE3}"/>
                </a:ext>
              </a:extLst>
            </p:cNvPr>
            <p:cNvSpPr/>
            <p:nvPr/>
          </p:nvSpPr>
          <p:spPr>
            <a:xfrm>
              <a:off x="0" y="0"/>
              <a:ext cx="6331789" cy="474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7C5E6406-22FD-4441-AF4B-9D3C804F7C86}"/>
                </a:ext>
              </a:extLst>
            </p:cNvPr>
            <p:cNvSpPr/>
            <p:nvPr/>
          </p:nvSpPr>
          <p:spPr>
            <a:xfrm>
              <a:off x="680313" y="95098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EFF05D1E-2A44-4F26-ADB0-E7A42A3C7A07}"/>
                </a:ext>
              </a:extLst>
            </p:cNvPr>
            <p:cNvSpPr/>
            <p:nvPr/>
          </p:nvSpPr>
          <p:spPr>
            <a:xfrm>
              <a:off x="1580083" y="87782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ES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0E071E73-CEFA-4948-91E1-3027978ACBCB}"/>
                </a:ext>
              </a:extLst>
            </p:cNvPr>
            <p:cNvSpPr/>
            <p:nvPr/>
          </p:nvSpPr>
          <p:spPr>
            <a:xfrm>
              <a:off x="2516429" y="87782"/>
              <a:ext cx="845388" cy="28467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Menú</a:t>
              </a: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ES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E391D43-548F-4DAF-BCE2-81F146A1AA06}"/>
                </a:ext>
              </a:extLst>
            </p:cNvPr>
            <p:cNvSpPr/>
            <p:nvPr/>
          </p:nvSpPr>
          <p:spPr>
            <a:xfrm>
              <a:off x="124358" y="87782"/>
              <a:ext cx="475488" cy="2844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3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Logo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73B1CD06-81A6-4D78-B72B-155BF93206B7}"/>
                </a:ext>
              </a:extLst>
            </p:cNvPr>
            <p:cNvSpPr/>
            <p:nvPr/>
          </p:nvSpPr>
          <p:spPr>
            <a:xfrm>
              <a:off x="5069433" y="95098"/>
              <a:ext cx="1061049" cy="28448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Búsqueda</a:t>
              </a: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F2698E27-10E8-4C55-B0F1-CBA57CF817E8}"/>
                </a:ext>
              </a:extLst>
            </p:cNvPr>
            <p:cNvSpPr/>
            <p:nvPr/>
          </p:nvSpPr>
          <p:spPr>
            <a:xfrm>
              <a:off x="4681728" y="80467"/>
              <a:ext cx="452247" cy="29019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</a:p>
          </p:txBody>
        </p: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F0D610D1-4066-491A-9C16-33A8766EDFAA}"/>
                </a:ext>
              </a:extLst>
            </p:cNvPr>
            <p:cNvSpPr/>
            <p:nvPr/>
          </p:nvSpPr>
          <p:spPr>
            <a:xfrm>
              <a:off x="680313" y="424282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Sub- Menú</a:t>
              </a:r>
              <a:endParaRPr lang="es-MX" sz="105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F18D5383-8A8E-45A9-BDEA-1EC82F7EC150}"/>
                </a:ext>
              </a:extLst>
            </p:cNvPr>
            <p:cNvSpPr/>
            <p:nvPr/>
          </p:nvSpPr>
          <p:spPr>
            <a:xfrm>
              <a:off x="680313" y="768096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Sub- 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CA8486E-0820-400E-800E-9BD68AE3DAD2}"/>
                </a:ext>
              </a:extLst>
            </p:cNvPr>
            <p:cNvSpPr/>
            <p:nvPr/>
          </p:nvSpPr>
          <p:spPr>
            <a:xfrm>
              <a:off x="1580083" y="424282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Sub- 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3D06F031-708E-4DB3-9753-71EF9760ECEE}"/>
                </a:ext>
              </a:extLst>
            </p:cNvPr>
            <p:cNvSpPr/>
            <p:nvPr/>
          </p:nvSpPr>
          <p:spPr>
            <a:xfrm>
              <a:off x="1616659" y="768096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Sub- 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8D4F2F48-DDE4-496B-B5BC-EA375A4C8F39}"/>
                </a:ext>
              </a:extLst>
            </p:cNvPr>
            <p:cNvSpPr/>
            <p:nvPr/>
          </p:nvSpPr>
          <p:spPr>
            <a:xfrm>
              <a:off x="2516429" y="402336"/>
              <a:ext cx="845185" cy="2844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endParaRPr lang="es-MX" sz="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Sub- Menú</a:t>
              </a:r>
              <a:endParaRPr lang="es-MX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B06B893-C45B-44B8-9335-25D626205702}"/>
              </a:ext>
            </a:extLst>
          </p:cNvPr>
          <p:cNvGrpSpPr/>
          <p:nvPr/>
        </p:nvGrpSpPr>
        <p:grpSpPr>
          <a:xfrm>
            <a:off x="7566787" y="2045411"/>
            <a:ext cx="4090120" cy="4446287"/>
            <a:chOff x="0" y="0"/>
            <a:chExt cx="6363970" cy="693481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0AEBEA31-C17C-4C39-A92C-62CB8A1EF6FA}"/>
                </a:ext>
              </a:extLst>
            </p:cNvPr>
            <p:cNvGrpSpPr/>
            <p:nvPr/>
          </p:nvGrpSpPr>
          <p:grpSpPr>
            <a:xfrm>
              <a:off x="0" y="0"/>
              <a:ext cx="6363970" cy="6934810"/>
              <a:chOff x="0" y="0"/>
              <a:chExt cx="6363970" cy="6934810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CA11C7DA-E37B-413B-B99B-F348993D5CB8}"/>
                  </a:ext>
                </a:extLst>
              </p:cNvPr>
              <p:cNvSpPr/>
              <p:nvPr/>
            </p:nvSpPr>
            <p:spPr>
              <a:xfrm>
                <a:off x="0" y="0"/>
                <a:ext cx="6331789" cy="474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67" name="Rectángulo: esquinas redondeadas 66">
                <a:extLst>
                  <a:ext uri="{FF2B5EF4-FFF2-40B4-BE49-F238E27FC236}">
                    <a16:creationId xmlns:a16="http://schemas.microsoft.com/office/drawing/2014/main" id="{3A330D06-E121-4CF9-BF9A-17765649B5CD}"/>
                  </a:ext>
                </a:extLst>
              </p:cNvPr>
              <p:cNvSpPr/>
              <p:nvPr/>
            </p:nvSpPr>
            <p:spPr>
              <a:xfrm>
                <a:off x="680313" y="95097"/>
                <a:ext cx="845185" cy="2844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FEB2FA71-D6C9-4398-A34A-1AA4B2871F27}"/>
                  </a:ext>
                </a:extLst>
              </p:cNvPr>
              <p:cNvSpPr/>
              <p:nvPr/>
            </p:nvSpPr>
            <p:spPr>
              <a:xfrm>
                <a:off x="1587398" y="95097"/>
                <a:ext cx="845185" cy="2844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endParaRPr lang="es-MX" sz="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ES" sz="105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ángulo: esquinas redondeadas 68">
                <a:extLst>
                  <a:ext uri="{FF2B5EF4-FFF2-40B4-BE49-F238E27FC236}">
                    <a16:creationId xmlns:a16="http://schemas.microsoft.com/office/drawing/2014/main" id="{97D369C9-7768-4B66-AFAA-E4E0E653F534}"/>
                  </a:ext>
                </a:extLst>
              </p:cNvPr>
              <p:cNvSpPr/>
              <p:nvPr/>
            </p:nvSpPr>
            <p:spPr>
              <a:xfrm>
                <a:off x="2516429" y="95097"/>
                <a:ext cx="845388" cy="28467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endParaRPr lang="es-MX" sz="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Menú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ES" sz="105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MX" sz="105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6F9692F3-96A4-4DAD-8237-417C3FC03F41}"/>
                  </a:ext>
                </a:extLst>
              </p:cNvPr>
              <p:cNvSpPr/>
              <p:nvPr/>
            </p:nvSpPr>
            <p:spPr>
              <a:xfrm>
                <a:off x="124358" y="95097"/>
                <a:ext cx="475488" cy="2844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3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Logo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ángulo: esquinas redondeadas 70">
                <a:extLst>
                  <a:ext uri="{FF2B5EF4-FFF2-40B4-BE49-F238E27FC236}">
                    <a16:creationId xmlns:a16="http://schemas.microsoft.com/office/drawing/2014/main" id="{F55D5DB2-6216-4734-90DF-9D44C5D205A1}"/>
                  </a:ext>
                </a:extLst>
              </p:cNvPr>
              <p:cNvSpPr/>
              <p:nvPr/>
            </p:nvSpPr>
            <p:spPr>
              <a:xfrm>
                <a:off x="5076749" y="95097"/>
                <a:ext cx="1061049" cy="28448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Búsqueda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ángulo: esquinas redondeadas 71">
                <a:extLst>
                  <a:ext uri="{FF2B5EF4-FFF2-40B4-BE49-F238E27FC236}">
                    <a16:creationId xmlns:a16="http://schemas.microsoft.com/office/drawing/2014/main" id="{036E544E-00E8-4746-98D4-A2F551E44BE5}"/>
                  </a:ext>
                </a:extLst>
              </p:cNvPr>
              <p:cNvSpPr/>
              <p:nvPr/>
            </p:nvSpPr>
            <p:spPr>
              <a:xfrm>
                <a:off x="4681728" y="87782"/>
                <a:ext cx="452247" cy="29019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Go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ángulo: esquinas redondeadas 72">
                <a:extLst>
                  <a:ext uri="{FF2B5EF4-FFF2-40B4-BE49-F238E27FC236}">
                    <a16:creationId xmlns:a16="http://schemas.microsoft.com/office/drawing/2014/main" id="{2DCF98BB-010E-4CBB-9D51-E48F84C778AF}"/>
                  </a:ext>
                </a:extLst>
              </p:cNvPr>
              <p:cNvSpPr/>
              <p:nvPr/>
            </p:nvSpPr>
            <p:spPr>
              <a:xfrm>
                <a:off x="281660" y="2782589"/>
                <a:ext cx="1247521" cy="70225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ángulo: esquinas redondeadas 73">
                <a:extLst>
                  <a:ext uri="{FF2B5EF4-FFF2-40B4-BE49-F238E27FC236}">
                    <a16:creationId xmlns:a16="http://schemas.microsoft.com/office/drawing/2014/main" id="{FE217D5A-C073-432C-A073-2FE6FF75E7CD}"/>
                  </a:ext>
                </a:extLst>
              </p:cNvPr>
              <p:cNvSpPr/>
              <p:nvPr/>
            </p:nvSpPr>
            <p:spPr>
              <a:xfrm>
                <a:off x="362127" y="3550686"/>
                <a:ext cx="1075335" cy="28529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Botón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ángulo: esquinas redondeadas 74">
                <a:extLst>
                  <a:ext uri="{FF2B5EF4-FFF2-40B4-BE49-F238E27FC236}">
                    <a16:creationId xmlns:a16="http://schemas.microsoft.com/office/drawing/2014/main" id="{E04FAA6D-B860-4D24-A5D7-B952B87BB263}"/>
                  </a:ext>
                </a:extLst>
              </p:cNvPr>
              <p:cNvSpPr/>
              <p:nvPr/>
            </p:nvSpPr>
            <p:spPr>
              <a:xfrm>
                <a:off x="1730068" y="2782589"/>
                <a:ext cx="1247521" cy="70225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ángulo: esquinas redondeadas 75">
                <a:extLst>
                  <a:ext uri="{FF2B5EF4-FFF2-40B4-BE49-F238E27FC236}">
                    <a16:creationId xmlns:a16="http://schemas.microsoft.com/office/drawing/2014/main" id="{DE9AF0BB-F144-4E35-8877-3C9C0DAB5B60}"/>
                  </a:ext>
                </a:extLst>
              </p:cNvPr>
              <p:cNvSpPr/>
              <p:nvPr/>
            </p:nvSpPr>
            <p:spPr>
              <a:xfrm>
                <a:off x="1810536" y="3550686"/>
                <a:ext cx="1075055" cy="28511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Botón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ángulo: esquinas redondeadas 76">
                <a:extLst>
                  <a:ext uri="{FF2B5EF4-FFF2-40B4-BE49-F238E27FC236}">
                    <a16:creationId xmlns:a16="http://schemas.microsoft.com/office/drawing/2014/main" id="{0B9AE730-30FB-4267-B0D7-94B97CF5860D}"/>
                  </a:ext>
                </a:extLst>
              </p:cNvPr>
              <p:cNvSpPr/>
              <p:nvPr/>
            </p:nvSpPr>
            <p:spPr>
              <a:xfrm>
                <a:off x="3156533" y="2767958"/>
                <a:ext cx="1247141" cy="70167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ángulo: esquinas redondeadas 77">
                <a:extLst>
                  <a:ext uri="{FF2B5EF4-FFF2-40B4-BE49-F238E27FC236}">
                    <a16:creationId xmlns:a16="http://schemas.microsoft.com/office/drawing/2014/main" id="{0ED99D2B-218A-4066-B7FE-F12978DA6B03}"/>
                  </a:ext>
                </a:extLst>
              </p:cNvPr>
              <p:cNvSpPr/>
              <p:nvPr/>
            </p:nvSpPr>
            <p:spPr>
              <a:xfrm>
                <a:off x="3236872" y="3536030"/>
                <a:ext cx="1075335" cy="2999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Botón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C7BAC7FA-38AC-4782-9E9F-2BF2C19F4639}"/>
                  </a:ext>
                </a:extLst>
              </p:cNvPr>
              <p:cNvSpPr/>
              <p:nvPr/>
            </p:nvSpPr>
            <p:spPr>
              <a:xfrm>
                <a:off x="4604943" y="2753328"/>
                <a:ext cx="1247521" cy="70225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Imagen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F16F3588-1A88-4884-8F8A-5F114CA0DF5C}"/>
                  </a:ext>
                </a:extLst>
              </p:cNvPr>
              <p:cNvSpPr/>
              <p:nvPr/>
            </p:nvSpPr>
            <p:spPr>
              <a:xfrm>
                <a:off x="4685226" y="3521400"/>
                <a:ext cx="1075055" cy="3145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6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Botón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1425F13F-BEAA-4F48-B235-5F44470A0DB5}"/>
                  </a:ext>
                </a:extLst>
              </p:cNvPr>
              <p:cNvSpPr/>
              <p:nvPr/>
            </p:nvSpPr>
            <p:spPr>
              <a:xfrm>
                <a:off x="124358" y="4013090"/>
                <a:ext cx="6239612" cy="127284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SLIDER</a:t>
                </a:r>
                <a:endPara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4FB400F1-FBF6-4F9A-906C-5A1594541AC7}"/>
                  </a:ext>
                </a:extLst>
              </p:cNvPr>
              <p:cNvSpPr/>
              <p:nvPr/>
            </p:nvSpPr>
            <p:spPr>
              <a:xfrm>
                <a:off x="124358" y="5457139"/>
                <a:ext cx="6207227" cy="147767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000"/>
                  </a:spcAft>
                </a:pPr>
                <a:r>
                  <a:rPr lang="es-MX" sz="105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s-MX" sz="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FOOTER</a:t>
                </a:r>
                <a:r>
                  <a:rPr lang="es-MX" sz="105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</a:p>
            </p:txBody>
          </p:sp>
        </p:grp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3E3CEFC9-569A-4402-BE1A-1E35904EE85F}"/>
                </a:ext>
              </a:extLst>
            </p:cNvPr>
            <p:cNvSpPr/>
            <p:nvPr/>
          </p:nvSpPr>
          <p:spPr>
            <a:xfrm>
              <a:off x="439615" y="973765"/>
              <a:ext cx="5412847" cy="1594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Aft>
                  <a:spcPts val="1000"/>
                </a:spcAft>
              </a:pPr>
              <a:r>
                <a:rPr lang="es-MX" sz="105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Tabla de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7" y="134818"/>
            <a:ext cx="8847602" cy="6484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Propuesta de </a:t>
            </a:r>
            <a:r>
              <a:rPr lang="es-MX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Mockups y uso de la Plantilla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499AF8-0059-4CB5-BDFA-9B10F97B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5551"/>
            <a:ext cx="5681133" cy="26300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C31D3D-8771-4ECB-AE98-F761C19E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12351"/>
            <a:ext cx="5291667" cy="28849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B5E942-4040-4A4D-A5C2-1E21BC1E2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0" y="610315"/>
            <a:ext cx="5012267" cy="27353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C1C091-87E9-4B38-B4CD-8F0CAFA4B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3536481"/>
            <a:ext cx="5356405" cy="29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9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8C381A-34CF-4D5F-97AD-E6FFED56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" y="977403"/>
            <a:ext cx="7611064" cy="56649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625AB72-7D8D-4D47-B92D-E0C44DC4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30" y="215620"/>
            <a:ext cx="5021070" cy="648466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ES" sz="2200" dirty="0"/>
              <a:t>Modelo  </a:t>
            </a:r>
            <a:r>
              <a:rPr lang="es-MX" sz="2200" b="1" dirty="0">
                <a:solidFill>
                  <a:srgbClr val="D19A66"/>
                </a:solidFill>
                <a:latin typeface="Consolas" panose="020B0609020204030204" pitchFamily="49" charset="0"/>
              </a:rPr>
              <a:t>SQL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F173E7-2B06-47ED-9ECC-06F8F8AF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593" y="1067698"/>
            <a:ext cx="4089938" cy="548438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7DBF773-B3B4-4B8C-B7EE-9EDA16671CF0}"/>
              </a:ext>
            </a:extLst>
          </p:cNvPr>
          <p:cNvSpPr txBox="1">
            <a:spLocks/>
          </p:cNvSpPr>
          <p:nvPr/>
        </p:nvSpPr>
        <p:spPr>
          <a:xfrm>
            <a:off x="8938855" y="355453"/>
            <a:ext cx="2161413" cy="621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/>
              <a:t>Modelo </a:t>
            </a:r>
            <a:r>
              <a:rPr lang="es-MX" sz="8000" b="1" dirty="0">
                <a:solidFill>
                  <a:srgbClr val="D19A66"/>
                </a:solidFill>
                <a:latin typeface="Consolas" panose="020B0609020204030204" pitchFamily="49" charset="0"/>
              </a:rPr>
              <a:t>SQL</a:t>
            </a: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75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7972E4-4E05-4247-B0EC-8F6ECF53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84" y="1026901"/>
            <a:ext cx="8220283" cy="568716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5D81784-6CDE-4BDC-B9F8-7C5574089BC7}"/>
              </a:ext>
            </a:extLst>
          </p:cNvPr>
          <p:cNvSpPr txBox="1">
            <a:spLocks/>
          </p:cNvSpPr>
          <p:nvPr/>
        </p:nvSpPr>
        <p:spPr>
          <a:xfrm>
            <a:off x="2581997" y="143933"/>
            <a:ext cx="7434070" cy="29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800" dirty="0"/>
              <a:t>Rutas de la API en Django </a:t>
            </a:r>
            <a:r>
              <a:rPr lang="es-ES" sz="12800" dirty="0" err="1"/>
              <a:t>rest</a:t>
            </a:r>
            <a:r>
              <a:rPr lang="es-ES" sz="12800" dirty="0"/>
              <a:t> </a:t>
            </a:r>
            <a:r>
              <a:rPr lang="es-ES" sz="12800" dirty="0" err="1"/>
              <a:t>framework</a:t>
            </a:r>
            <a:r>
              <a:rPr lang="es-ES" sz="12800" dirty="0"/>
              <a:t> </a:t>
            </a:r>
            <a:r>
              <a:rPr lang="es-MX" sz="12800" b="1" dirty="0" err="1">
                <a:solidFill>
                  <a:srgbClr val="D19A66"/>
                </a:solidFill>
                <a:latin typeface="Consolas" panose="020B0609020204030204" pitchFamily="49" charset="0"/>
              </a:rPr>
              <a:t>endpoint</a:t>
            </a: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s-MX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1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72A208-BACD-4EB4-BD23-21618262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2" y="1108376"/>
            <a:ext cx="4645428" cy="5531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2E28B6-726E-494F-8032-76C94AB6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2779"/>
            <a:ext cx="4907159" cy="555663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9C27CEF-693D-4688-8A78-BB9489FD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65" y="338018"/>
            <a:ext cx="7434070" cy="6484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Estructuración de </a:t>
            </a:r>
            <a:r>
              <a:rPr lang="es-MX" b="1" dirty="0">
                <a:solidFill>
                  <a:srgbClr val="D19A66"/>
                </a:solidFill>
                <a:latin typeface="Consolas" panose="020B0609020204030204" pitchFamily="49" charset="0"/>
              </a:rPr>
              <a:t>Datos del API</a:t>
            </a: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01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472</Words>
  <Application>Microsoft Office PowerPoint</Application>
  <PresentationFormat>Panorámica</PresentationFormat>
  <Paragraphs>141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Symbol</vt:lpstr>
      <vt:lpstr>Galería</vt:lpstr>
      <vt:lpstr>Dirección General </vt:lpstr>
      <vt:lpstr>Presentación de PowerPoint</vt:lpstr>
      <vt:lpstr>Enfoque de desarrollo</vt:lpstr>
      <vt:lpstr>Propuesta de Sketch </vt:lpstr>
      <vt:lpstr>Propuesta de Wireframes  </vt:lpstr>
      <vt:lpstr>Propuesta de Mockups y uso de la Plantilla   </vt:lpstr>
      <vt:lpstr>Modelo  SQL   </vt:lpstr>
      <vt:lpstr>Presentación de PowerPoint</vt:lpstr>
      <vt:lpstr>Estructuración de Datos del API   </vt:lpstr>
      <vt:lpstr>Incorporación en tablas de vue.js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Dirección General</dc:title>
  <dc:creator>Carlos Iván Crespo Alvarado</dc:creator>
  <cp:lastModifiedBy>Carlos Iván Crespo Alvarado</cp:lastModifiedBy>
  <cp:revision>8</cp:revision>
  <dcterms:created xsi:type="dcterms:W3CDTF">2024-04-19T12:05:40Z</dcterms:created>
  <dcterms:modified xsi:type="dcterms:W3CDTF">2024-04-19T13:49:51Z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