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8165-6E87-9F40-A47D-C32E6AE2E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02765-B820-9D48-A0C2-24F1BD55F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48C3-52D5-1E4A-B4DF-1D0A9B96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3F9C-852A-0C4D-881D-406943A8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4F5B4-C221-B647-A664-D10A372F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25CD-47D2-0749-AAA8-D4FC9409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5CC3F-3DA0-1B48-935B-9DF1CC63F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11E2-6153-2147-90FC-4112069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8787-2CCA-6541-A635-A615F20B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222E-C065-7B4E-AE89-81BD6F34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51024-5A21-B741-A755-94940A694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5954A-D5D4-E446-A051-73BCE2636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C57B7-E46F-0245-91FE-2FC18E89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AC7A-C383-B442-A198-D4219BE2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44FB4-48D8-0A4A-A512-FE103466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255B-3744-A14B-8C37-21C53A20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E78C7-8D29-D548-966E-BF318548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5850-BF15-DD4A-824E-9EF829A4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3AFF-541D-9A4D-A4D3-AF6A8C14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022F-138B-E54D-9F83-3DCB3853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71D6-A0CD-2E4E-9D4E-ACEC099EF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E271-EC3F-0C4B-9241-2AF3AFDC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4A63B-1E5E-F343-B23F-8E3028FC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58DF-F988-004E-B2A9-D7525C70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480B3-28C7-AE47-9C40-6FB81786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3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FB7D-8619-1E41-9910-5C4A944A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3331-FE57-EE42-BCF7-9E96AAC0B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9FC58-EEAD-894D-8957-E55CF12D7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9E225-1803-8445-850E-F9772CAC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DE057-93B2-4547-9947-BF908F0F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91D02-A05B-794B-B525-854D185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C0CE-C7FB-5443-86AF-BE10C45D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019B4-E56D-0F4A-9F8B-7DF1642C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D4E46-DDC8-3A4F-8088-DA7E711E0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93066-1ECC-EB4C-90C5-C0075EB76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AC0B4-7F05-4845-A71F-EED129ABD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4E3EF-4DB7-1C4B-99DD-BDE696E5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6F60E-81F2-E64A-BB14-C7809E60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A8317-AF9D-044A-B6E1-402EA461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0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6985-2F0D-3049-9433-898E8043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FEDFF-F089-9F4D-9D22-171669F7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AE6DA-D028-284A-8666-07DF5C63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384A5-7098-754C-AE08-04F15238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0F316-20DA-EB4B-BFAB-63D100FC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9C3E8-FC61-744F-8366-5EB482C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508B7-D563-8F4A-8F5A-0A0517A0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1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6984-69D6-B24D-80DD-E06ECEAF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5468-3577-F840-8456-E9CBA22C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40785-C308-B147-A303-A666EC0A5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F4ADB-5569-394C-AD28-E504E03D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17E47-497D-EA42-AFF4-36361399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B3BAB-7993-654B-8FBC-A72EEED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3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2077-CADC-ED4C-BC1F-2F626F71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6B3E1-55EC-6844-9AD4-BAC1D8E22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3E0A-05F1-C34F-BC75-4F89DE6B2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76333-C87F-F940-B837-9EA04A54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A6F-139D-BB48-B80A-2BBF50D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80B72-9278-F24C-9B30-B9E651B4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2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89F53-C058-2349-8ECA-1F75A66B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A71C4-9761-4741-8309-FD106500A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3AD7-46D1-A14E-A26C-827930001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B636-2587-524A-B764-235F773F446F}" type="datetimeFigureOut">
              <a:rPr lang="en-US" smtClean="0"/>
              <a:t>8/6/21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2AD3-32EF-5E4A-8D23-CF4A5D15F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E3A26-7065-C440-9F7B-D32471C7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7B0C5-2455-8341-A491-590D04BC0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7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AB81-C31F-6E41-BEB8-F729C464F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Kiddi</a:t>
            </a:r>
            <a:r>
              <a:rPr lang="en-US" dirty="0"/>
              <a:t> ML in the Future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FFE4-AD4F-B24F-A0B3-26E18D352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Kiddi</a:t>
            </a:r>
            <a:r>
              <a:rPr lang="en-US" dirty="0"/>
              <a:t>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082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Past lead-patients prediction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68C1DA8-0A56-5749-A2A6-B9E402CC4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053312"/>
              </p:ext>
            </p:extLst>
          </p:nvPr>
        </p:nvGraphicFramePr>
        <p:xfrm>
          <a:off x="838199" y="1685223"/>
          <a:ext cx="5131676" cy="174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92">
                  <a:extLst>
                    <a:ext uri="{9D8B030D-6E8A-4147-A177-3AD203B41FA5}">
                      <a16:colId xmlns:a16="http://schemas.microsoft.com/office/drawing/2014/main" val="1708518127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1178929135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2225982890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1887160541"/>
                    </a:ext>
                  </a:extLst>
                </a:gridCol>
                <a:gridCol w="1164596">
                  <a:extLst>
                    <a:ext uri="{9D8B030D-6E8A-4147-A177-3AD203B41FA5}">
                      <a16:colId xmlns:a16="http://schemas.microsoft.com/office/drawing/2014/main" val="2082814341"/>
                    </a:ext>
                  </a:extLst>
                </a:gridCol>
              </a:tblGrid>
              <a:tr h="43594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idd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value 1 </a:t>
                      </a:r>
                      <a:r>
                        <a:rPr lang="en-US" sz="1600" u="none" strike="noStrike" dirty="0" err="1">
                          <a:effectLst/>
                        </a:rPr>
                        <a:t>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 1 last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value 2 </a:t>
                      </a:r>
                      <a:r>
                        <a:rPr lang="en-US" sz="1600" u="none" strike="noStrike" dirty="0" err="1">
                          <a:effectLst/>
                        </a:rPr>
                        <a:t>sd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 2 last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802666658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0.02963291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0.72411471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0.90508374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0.39355469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1871157363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0.6949869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0.78817615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0.0829684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0.15047007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2863038205"/>
                  </a:ext>
                </a:extLst>
              </a:tr>
              <a:tr h="435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0.30516413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0.14882734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0.89561599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0.88168794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4636" marR="24636" marT="24636" marB="0" anchor="b"/>
                </a:tc>
                <a:extLst>
                  <a:ext uri="{0D108BD9-81ED-4DB2-BD59-A6C34878D82A}">
                    <a16:rowId xmlns:a16="http://schemas.microsoft.com/office/drawing/2014/main" val="36943910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7DC9B8-4CE5-F442-9EDC-6E60083A6A46}"/>
              </a:ext>
            </a:extLst>
          </p:cNvPr>
          <p:cNvSpPr txBox="1"/>
          <p:nvPr/>
        </p:nvSpPr>
        <p:spPr>
          <a:xfrm>
            <a:off x="6222127" y="1902372"/>
            <a:ext cx="6232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 record means one </a:t>
            </a:r>
            <a:r>
              <a:rPr lang="en-US" dirty="0" err="1"/>
              <a:t>idd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Features are not related to patient’s current situation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predict the next two months of patients’ last record</a:t>
            </a:r>
          </a:p>
          <a:p>
            <a:pPr marL="285750" indent="-285750">
              <a:buFontTx/>
              <a:buChar char="-"/>
            </a:pPr>
            <a:r>
              <a:rPr lang="en-US" dirty="0"/>
              <a:t>Lack of diversity of features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is too small</a:t>
            </a:r>
          </a:p>
        </p:txBody>
      </p:sp>
    </p:spTree>
    <p:extLst>
      <p:ext uri="{BB962C8B-B14F-4D97-AF65-F5344CB8AC3E}">
        <p14:creationId xmlns:p14="http://schemas.microsoft.com/office/powerpoint/2010/main" val="66568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version of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007870-9D36-564B-B2AB-B37819EDD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406607"/>
              </p:ext>
            </p:extLst>
          </p:nvPr>
        </p:nvGraphicFramePr>
        <p:xfrm>
          <a:off x="929747" y="1365489"/>
          <a:ext cx="10515598" cy="219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00">
                  <a:extLst>
                    <a:ext uri="{9D8B030D-6E8A-4147-A177-3AD203B41FA5}">
                      <a16:colId xmlns:a16="http://schemas.microsoft.com/office/drawing/2014/main" val="2096025849"/>
                    </a:ext>
                  </a:extLst>
                </a:gridCol>
                <a:gridCol w="981898">
                  <a:extLst>
                    <a:ext uri="{9D8B030D-6E8A-4147-A177-3AD203B41FA5}">
                      <a16:colId xmlns:a16="http://schemas.microsoft.com/office/drawing/2014/main" val="4184343063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023246977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3799801269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998272806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049224434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2298171003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39685492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658849258"/>
                    </a:ext>
                  </a:extLst>
                </a:gridCol>
                <a:gridCol w="1134100">
                  <a:extLst>
                    <a:ext uri="{9D8B030D-6E8A-4147-A177-3AD203B41FA5}">
                      <a16:colId xmlns:a16="http://schemas.microsoft.com/office/drawing/2014/main" val="1989973353"/>
                    </a:ext>
                  </a:extLst>
                </a:gridCol>
              </a:tblGrid>
              <a:tr h="506248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idd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ft_data_dt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sd_3_mth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1 last_3_mth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sd_6_mth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value 1 last_6_mth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sd_3_mth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last_3_mth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sd_6_mth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value 2 last_6_mth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405004163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2017-08-31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0.90170261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0.20935418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0.58465696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0.68570285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0.58118469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0.50079041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0.05173282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0.17759721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1681561589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2017-08-31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0.94532727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0.4354054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0.44139455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0.18976521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0.42406274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0.90734699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0.50707475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0.8638016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267196892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dirty="0">
                          <a:effectLst/>
                        </a:rPr>
                        <a:t>2017-08-31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0.54247213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0.41867912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0.44249404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0.94295472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0.94256728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0.49585307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0.21460734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0.02259867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610718406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0.16346355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0.13343554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0.09052669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0.01361766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0.73768988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0.63190917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0.33618829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0.97740608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350020847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0.28527757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0.31017681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0.14244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0.03126989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0.44469921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0.31012495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0.86561231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0.1576043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3279092872"/>
                  </a:ext>
                </a:extLst>
              </a:tr>
              <a:tr h="281457"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803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effectLst/>
                        </a:rPr>
                        <a:t>2017-09-31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0.43247604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0.62690299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0.74459183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0.16433329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0.49630157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0.3173756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effectLst/>
                        </a:rPr>
                        <a:t>0.30914268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effectLst/>
                        </a:rPr>
                        <a:t>0.97027751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08" marR="11708" marT="11708" marB="0" anchor="b"/>
                </a:tc>
                <a:extLst>
                  <a:ext uri="{0D108BD9-81ED-4DB2-BD59-A6C34878D82A}">
                    <a16:rowId xmlns:a16="http://schemas.microsoft.com/office/drawing/2014/main" val="11529802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8933CA-EDCB-B244-B064-C2069C9A0C40}"/>
              </a:ext>
            </a:extLst>
          </p:cNvPr>
          <p:cNvSpPr txBox="1"/>
          <p:nvPr/>
        </p:nvSpPr>
        <p:spPr>
          <a:xfrm>
            <a:off x="1008183" y="3909848"/>
            <a:ext cx="8903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1 record means one </a:t>
            </a:r>
            <a:r>
              <a:rPr lang="en-US" dirty="0" err="1"/>
              <a:t>idd</a:t>
            </a:r>
            <a:r>
              <a:rPr lang="en-US" dirty="0"/>
              <a:t> and one </a:t>
            </a:r>
            <a:r>
              <a:rPr lang="en-US" dirty="0" err="1"/>
              <a:t>ft_data_dt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Partitioned data by </a:t>
            </a:r>
            <a:r>
              <a:rPr lang="en-US" dirty="0" err="1"/>
              <a:t>ft_data_dt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Features are related to patient’s current situation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predict the next two months of patients’ infected likelihood in every month with </a:t>
            </a:r>
            <a:r>
              <a:rPr lang="en-US" dirty="0" err="1"/>
              <a:t>lastest</a:t>
            </a:r>
            <a:r>
              <a:rPr lang="en-US" dirty="0"/>
              <a:t>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Dataset is will be enlarged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Train, Validation, Test period can be selected by duration of </a:t>
            </a:r>
            <a:r>
              <a:rPr lang="en-US" dirty="0" err="1"/>
              <a:t>ft_data_dt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8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A313-A07D-784A-9865-F69F82A1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keep data?</a:t>
            </a:r>
          </a:p>
        </p:txBody>
      </p:sp>
      <p:pic>
        <p:nvPicPr>
          <p:cNvPr id="3074" name="Picture 2" descr="โปรแกรม Excel แหล่งดาวน์โหลด โปรแกรม Excel ฟรี">
            <a:extLst>
              <a:ext uri="{FF2B5EF4-FFF2-40B4-BE49-F238E27FC236}">
                <a16:creationId xmlns:a16="http://schemas.microsoft.com/office/drawing/2014/main" id="{7D15D3A4-2791-9144-9D38-43B699E1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44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CB219056-C6FA-8043-93BB-A027611AE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7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AF6F4272-02A5-C24E-B9D4-7579FA65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49" y="2740816"/>
            <a:ext cx="1738312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BFDC2E-E792-5340-BA4E-BE5D0D35ABC3}"/>
              </a:ext>
            </a:extLst>
          </p:cNvPr>
          <p:cNvSpPr/>
          <p:nvPr/>
        </p:nvSpPr>
        <p:spPr>
          <a:xfrm>
            <a:off x="8934122" y="1881187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FC8E05-CE1E-A24C-A71B-D292BBCECF4F}"/>
              </a:ext>
            </a:extLst>
          </p:cNvPr>
          <p:cNvSpPr/>
          <p:nvPr/>
        </p:nvSpPr>
        <p:spPr>
          <a:xfrm>
            <a:off x="8934122" y="3302460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120C1-E76C-B244-99E1-9612745DA52C}"/>
              </a:ext>
            </a:extLst>
          </p:cNvPr>
          <p:cNvSpPr/>
          <p:nvPr/>
        </p:nvSpPr>
        <p:spPr>
          <a:xfrm>
            <a:off x="8934122" y="4614861"/>
            <a:ext cx="2171700" cy="614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DDB887-BBEC-8540-8074-892C0BED1889}"/>
              </a:ext>
            </a:extLst>
          </p:cNvPr>
          <p:cNvCxnSpPr>
            <a:stCxn id="3074" idx="3"/>
            <a:endCxn id="3076" idx="1"/>
          </p:cNvCxnSpPr>
          <p:nvPr/>
        </p:nvCxnSpPr>
        <p:spPr>
          <a:xfrm>
            <a:off x="2385656" y="3609972"/>
            <a:ext cx="968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0AE31B-844E-FF47-B25E-16F8C3213630}"/>
              </a:ext>
            </a:extLst>
          </p:cNvPr>
          <p:cNvCxnSpPr/>
          <p:nvPr/>
        </p:nvCxnSpPr>
        <p:spPr>
          <a:xfrm>
            <a:off x="5092699" y="3609641"/>
            <a:ext cx="968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3BC1F2-F783-334E-8CAB-0B6139FD5BCA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764461" y="2188368"/>
            <a:ext cx="1169661" cy="142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6DD11B-A836-9342-869B-6F24A65D265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764461" y="3609641"/>
            <a:ext cx="1169661" cy="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AAC892-1CFE-A349-B7AE-7571756206E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764461" y="3609972"/>
            <a:ext cx="1169661" cy="131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A37B43-972F-7046-831A-8054F9907FC7}"/>
              </a:ext>
            </a:extLst>
          </p:cNvPr>
          <p:cNvSpPr txBox="1"/>
          <p:nvPr/>
        </p:nvSpPr>
        <p:spPr>
          <a:xfrm>
            <a:off x="1015593" y="4430195"/>
            <a:ext cx="100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Excel file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5111A-1B20-EA4A-ACC4-764D9BA52074}"/>
              </a:ext>
            </a:extLst>
          </p:cNvPr>
          <p:cNvSpPr txBox="1"/>
          <p:nvPr/>
        </p:nvSpPr>
        <p:spPr>
          <a:xfrm>
            <a:off x="3506103" y="4479128"/>
            <a:ext cx="143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155FAE-311A-9D45-B4CB-C1B1D918B5C0}"/>
              </a:ext>
            </a:extLst>
          </p:cNvPr>
          <p:cNvSpPr txBox="1"/>
          <p:nvPr/>
        </p:nvSpPr>
        <p:spPr>
          <a:xfrm>
            <a:off x="6177865" y="4430195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FeatureStore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2D0C4D-FB78-BB41-B70E-83290993A7C8}"/>
              </a:ext>
            </a:extLst>
          </p:cNvPr>
          <p:cNvSpPr txBox="1"/>
          <p:nvPr/>
        </p:nvSpPr>
        <p:spPr>
          <a:xfrm>
            <a:off x="2409831" y="3629052"/>
            <a:ext cx="920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Cleane</a:t>
            </a:r>
            <a:r>
              <a:rPr lang="en-US" sz="1200" dirty="0"/>
              <a:t>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8D2FD6-049D-CB41-8E29-8375A36E09F1}"/>
              </a:ext>
            </a:extLst>
          </p:cNvPr>
          <p:cNvSpPr txBox="1"/>
          <p:nvPr/>
        </p:nvSpPr>
        <p:spPr>
          <a:xfrm>
            <a:off x="5250978" y="3629052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</a:t>
            </a:r>
          </a:p>
          <a:p>
            <a:r>
              <a:rPr lang="en-US" sz="1200" dirty="0"/>
              <a:t>Engineer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D22177-B686-734E-B565-3B7585130F45}"/>
              </a:ext>
            </a:extLst>
          </p:cNvPr>
          <p:cNvSpPr txBox="1"/>
          <p:nvPr/>
        </p:nvSpPr>
        <p:spPr>
          <a:xfrm>
            <a:off x="5790841" y="5006258"/>
            <a:ext cx="59947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Everyone can create his/her </a:t>
            </a:r>
          </a:p>
          <a:p>
            <a:r>
              <a:rPr lang="en-US" dirty="0"/>
              <a:t>feature, then upload to feature store. </a:t>
            </a:r>
          </a:p>
          <a:p>
            <a:r>
              <a:rPr lang="en-US" dirty="0"/>
              <a:t>Prediction score can also be uploaded to feature store as well.</a:t>
            </a:r>
          </a:p>
          <a:p>
            <a:r>
              <a:rPr lang="en-US" dirty="0"/>
              <a:t>There will be script to pull the data from cleaned data to </a:t>
            </a:r>
          </a:p>
          <a:p>
            <a:r>
              <a:rPr lang="en-US" dirty="0"/>
              <a:t>engineer feature every month.</a:t>
            </a:r>
          </a:p>
          <a:p>
            <a:r>
              <a:rPr lang="en-US" dirty="0"/>
              <a:t>Model can get feature by joining by [‘</a:t>
            </a:r>
            <a:r>
              <a:rPr lang="en-US" dirty="0" err="1"/>
              <a:t>idd</a:t>
            </a:r>
            <a:r>
              <a:rPr lang="en-US" dirty="0"/>
              <a:t>’, ‘</a:t>
            </a:r>
            <a:r>
              <a:rPr lang="en-US" dirty="0" err="1"/>
              <a:t>ft_data_dt</a:t>
            </a:r>
            <a:r>
              <a:rPr lang="en-US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128597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758B-69DC-754A-9AA4-BC3427F0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Lag months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729AC4A-CC59-ED49-9303-07C461A4F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9437"/>
              </p:ext>
            </p:extLst>
          </p:nvPr>
        </p:nvGraphicFramePr>
        <p:xfrm>
          <a:off x="1332690" y="3332100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083BB1-3279-B941-805F-B1C9353AC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86520"/>
              </p:ext>
            </p:extLst>
          </p:nvPr>
        </p:nvGraphicFramePr>
        <p:xfrm>
          <a:off x="6739474" y="3332100"/>
          <a:ext cx="24765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8137214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127229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082013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idd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968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52176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923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53252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78E8E8-91AA-8A4D-A94A-C04EA7E82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26911"/>
              </p:ext>
            </p:extLst>
          </p:nvPr>
        </p:nvGraphicFramePr>
        <p:xfrm>
          <a:off x="3401629" y="5240283"/>
          <a:ext cx="41275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8499185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9744089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163302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6393895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74700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00467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0.34734258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0.34455954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68899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0.02662759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0.46452912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9869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0.35361085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0.8766037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457533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53DA04-0997-4F45-A373-A8167D363D8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983690" y="4144900"/>
            <a:ext cx="2481689" cy="109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0513B1-8C79-4C4D-9149-60C63A46C49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465379" y="4144900"/>
            <a:ext cx="2512345" cy="1095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F0493F-AA7E-9847-B69A-F9BE62369733}"/>
              </a:ext>
            </a:extLst>
          </p:cNvPr>
          <p:cNvSpPr txBox="1"/>
          <p:nvPr/>
        </p:nvSpPr>
        <p:spPr>
          <a:xfrm>
            <a:off x="9619680" y="3245304"/>
            <a:ext cx="257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crucial that the doctor record both infected and non-infected result.</a:t>
            </a:r>
          </a:p>
        </p:txBody>
      </p:sp>
      <p:pic>
        <p:nvPicPr>
          <p:cNvPr id="18" name="Picture 4" descr="Database Browser (โปรแกรมเชื่อมต่อ ฐานข้อมูล Database ได้ทุกค่าย) 5.3.2.13  ดาวน์โหลดโปรแกรมฟรี">
            <a:extLst>
              <a:ext uri="{FF2B5EF4-FFF2-40B4-BE49-F238E27FC236}">
                <a16:creationId xmlns:a16="http://schemas.microsoft.com/office/drawing/2014/main" id="{265C7DCC-4094-844A-B32A-1DBE4F22F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119" y="1366050"/>
            <a:ext cx="1136881" cy="113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28FC0E-802A-7D4F-A067-A69175E78C01}"/>
              </a:ext>
            </a:extLst>
          </p:cNvPr>
          <p:cNvSpPr txBox="1"/>
          <p:nvPr/>
        </p:nvSpPr>
        <p:spPr>
          <a:xfrm>
            <a:off x="4724222" y="2484157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FeatureStore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66095A-09EA-8243-ABB7-17925FB02104}"/>
              </a:ext>
            </a:extLst>
          </p:cNvPr>
          <p:cNvCxnSpPr>
            <a:cxnSpLocks/>
            <a:stCxn id="18" idx="1"/>
            <a:endCxn id="6" idx="0"/>
          </p:cNvCxnSpPr>
          <p:nvPr/>
        </p:nvCxnSpPr>
        <p:spPr>
          <a:xfrm flipH="1">
            <a:off x="2983690" y="1934491"/>
            <a:ext cx="1975429" cy="139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AF35A3-E546-A741-983C-1F5061874461}"/>
              </a:ext>
            </a:extLst>
          </p:cNvPr>
          <p:cNvCxnSpPr>
            <a:cxnSpLocks/>
            <a:stCxn id="18" idx="3"/>
            <a:endCxn id="8" idx="0"/>
          </p:cNvCxnSpPr>
          <p:nvPr/>
        </p:nvCxnSpPr>
        <p:spPr>
          <a:xfrm>
            <a:off x="6096000" y="1934491"/>
            <a:ext cx="1881724" cy="139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125000-7E7D-574D-9AFB-DEE4651D8682}"/>
              </a:ext>
            </a:extLst>
          </p:cNvPr>
          <p:cNvSpPr txBox="1"/>
          <p:nvPr/>
        </p:nvSpPr>
        <p:spPr>
          <a:xfrm>
            <a:off x="7977724" y="5258433"/>
            <a:ext cx="25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incorporate with </a:t>
            </a:r>
            <a:r>
              <a:rPr lang="en-US" dirty="0" err="1"/>
              <a:t>lag_target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9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E802-8401-8F47-9ADF-8E435DBC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Combine Column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394B74-4075-5540-B4AE-B381332B7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957520"/>
              </p:ext>
            </p:extLst>
          </p:nvPr>
        </p:nvGraphicFramePr>
        <p:xfrm>
          <a:off x="1442261" y="3353121"/>
          <a:ext cx="24765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8137214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1272293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082013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idd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968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52176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4923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2017-11-30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532529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AF80FC4A-428B-C546-8AFB-A5DEDFE941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631880"/>
              </p:ext>
            </p:extLst>
          </p:nvPr>
        </p:nvGraphicFramePr>
        <p:xfrm>
          <a:off x="5147945" y="1712030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EE72CF1-D7BF-B34D-A230-EFB06BAFB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632381"/>
              </p:ext>
            </p:extLst>
          </p:nvPr>
        </p:nvGraphicFramePr>
        <p:xfrm>
          <a:off x="5147945" y="3353121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1DA39BA-B964-9F4A-A139-23DCDCCAFC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597964"/>
              </p:ext>
            </p:extLst>
          </p:nvPr>
        </p:nvGraphicFramePr>
        <p:xfrm>
          <a:off x="5147945" y="5188332"/>
          <a:ext cx="330200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192905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46256567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16351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2986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ft_data_dt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feature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2855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2017-09-31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0.6962524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0.25721654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02082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0.22980312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0.79995755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0470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2017-09-31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0.97886255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0.89726567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310972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2A39B7-A6B7-AA46-A56F-A69ACC977D6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3918761" y="2118430"/>
            <a:ext cx="1229184" cy="164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6DC530-DB52-7246-AC80-8096474F6F2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918761" y="3759521"/>
            <a:ext cx="122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5627DB-BCBF-AB40-8EE0-9E45C68AD9AD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3918761" y="3759521"/>
            <a:ext cx="1229184" cy="183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8A78DC-07C8-AC40-B05F-4A708C399636}"/>
              </a:ext>
            </a:extLst>
          </p:cNvPr>
          <p:cNvSpPr txBox="1"/>
          <p:nvPr/>
        </p:nvSpPr>
        <p:spPr>
          <a:xfrm>
            <a:off x="6374181" y="1321356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9A67B-A5F3-6A4C-A19B-464D22F48780}"/>
              </a:ext>
            </a:extLst>
          </p:cNvPr>
          <p:cNvSpPr txBox="1"/>
          <p:nvPr/>
        </p:nvSpPr>
        <p:spPr>
          <a:xfrm>
            <a:off x="6374181" y="2938975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E5AA5-BE9D-374C-975D-51305EF08311}"/>
              </a:ext>
            </a:extLst>
          </p:cNvPr>
          <p:cNvSpPr txBox="1"/>
          <p:nvPr/>
        </p:nvSpPr>
        <p:spPr>
          <a:xfrm>
            <a:off x="6374181" y="4776638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41E9D-F728-4042-A8E7-1769B2B636A8}"/>
              </a:ext>
            </a:extLst>
          </p:cNvPr>
          <p:cNvSpPr txBox="1"/>
          <p:nvPr/>
        </p:nvSpPr>
        <p:spPr>
          <a:xfrm>
            <a:off x="1442261" y="6119765"/>
            <a:ext cx="597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Target.join</a:t>
            </a:r>
            <a:r>
              <a:rPr lang="en-US" dirty="0"/>
              <a:t>(table, on=[‘</a:t>
            </a:r>
            <a:r>
              <a:rPr lang="en-US" dirty="0" err="1"/>
              <a:t>idd</a:t>
            </a:r>
            <a:r>
              <a:rPr lang="en-US" dirty="0"/>
              <a:t>’, ‘</a:t>
            </a:r>
            <a:r>
              <a:rPr lang="en-US" dirty="0" err="1"/>
              <a:t>ft_data_dt</a:t>
            </a:r>
            <a:r>
              <a:rPr lang="en-US" dirty="0"/>
              <a:t>’], how=‘left’)</a:t>
            </a:r>
          </a:p>
        </p:txBody>
      </p:sp>
    </p:spTree>
    <p:extLst>
      <p:ext uri="{BB962C8B-B14F-4D97-AF65-F5344CB8AC3E}">
        <p14:creationId xmlns:p14="http://schemas.microsoft.com/office/powerpoint/2010/main" val="49138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E802-8401-8F47-9ADF-8E435DBC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Prediction model </a:t>
            </a:r>
            <a:r>
              <a:rPr lang="en-US" sz="4000" dirty="0" err="1"/>
              <a:t>chioces</a:t>
            </a:r>
            <a:endParaRPr lang="en-US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66B7D0-C661-074C-AC30-8FC55E56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Tree based model</a:t>
            </a:r>
          </a:p>
          <a:p>
            <a:endParaRPr lang="en-US" dirty="0"/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Let use infected patients as seeds</a:t>
            </a:r>
          </a:p>
          <a:p>
            <a:pPr lvl="1"/>
            <a:r>
              <a:rPr lang="en-US" dirty="0"/>
              <a:t>May consider distance by using dynamic time warping</a:t>
            </a:r>
          </a:p>
        </p:txBody>
      </p:sp>
    </p:spTree>
    <p:extLst>
      <p:ext uri="{BB962C8B-B14F-4D97-AF65-F5344CB8AC3E}">
        <p14:creationId xmlns:p14="http://schemas.microsoft.com/office/powerpoint/2010/main" val="1090393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567</Words>
  <Application>Microsoft Macintosh PowerPoint</Application>
  <PresentationFormat>Widescreen</PresentationFormat>
  <Paragraphs>245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Kiddi ML in the Future</vt:lpstr>
      <vt:lpstr>Past lead-patients prediction</vt:lpstr>
      <vt:lpstr>New version of data</vt:lpstr>
      <vt:lpstr>How to keep data?</vt:lpstr>
      <vt:lpstr>Lag months</vt:lpstr>
      <vt:lpstr>Combine Column</vt:lpstr>
      <vt:lpstr>Prediction model chioces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Kiddi ML in the Future</dc:title>
  <dc:creator>Metis Sotangkur</dc:creator>
  <cp:lastModifiedBy>Metis Sotangkur</cp:lastModifiedBy>
  <cp:revision>10</cp:revision>
  <dcterms:created xsi:type="dcterms:W3CDTF">2021-08-05T05:10:19Z</dcterms:created>
  <dcterms:modified xsi:type="dcterms:W3CDTF">2021-08-06T09:46:24Z</dcterms:modified>
</cp:coreProperties>
</file>