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>
        <p:scale>
          <a:sx n="91" d="100"/>
          <a:sy n="91" d="100"/>
        </p:scale>
        <p:origin x="137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8165-6E87-9F40-A47D-C32E6AE2E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02765-B820-9D48-A0C2-24F1BD55F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048C3-52D5-1E4A-B4DF-1D0A9B963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B3F9C-852A-0C4D-881D-406943A8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4F5B4-C221-B647-A664-D10A372FA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3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25CD-47D2-0749-AAA8-D4FC9409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05CC3F-3DA0-1B48-935B-9DF1CC63F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811E2-6153-2147-90FC-41120698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58787-2CCA-6541-A635-A615F20B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7222E-C065-7B4E-AE89-81BD6F34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4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B51024-5A21-B741-A755-94940A694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5954A-D5D4-E446-A051-73BCE2636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C57B7-E46F-0245-91FE-2FC18E899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6AC7A-C383-B442-A198-D4219BE2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44FB4-48D8-0A4A-A512-FE1034666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94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255B-3744-A14B-8C37-21C53A208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E78C7-8D29-D548-966E-BF318548C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15850-BF15-DD4A-824E-9EF829A47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A3AFF-541D-9A4D-A4D3-AF6A8C14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9022F-138B-E54D-9F83-3DCB3853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9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71D6-A0CD-2E4E-9D4E-ACEC099EF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8E271-EC3F-0C4B-9241-2AF3AFDCE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4A63B-1E5E-F343-B23F-8E3028FC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58DF-F988-004E-B2A9-D7525C70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480B3-28C7-AE47-9C40-6FB81786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3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FFB7D-8619-1E41-9910-5C4A944A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83331-FE57-EE42-BCF7-9E96AAC0B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9FC58-EEAD-894D-8957-E55CF12D7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9E225-1803-8445-850E-F9772CACC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DE057-93B2-4547-9947-BF908F0F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91D02-A05B-794B-B525-854D185B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0C0CE-C7FB-5443-86AF-BE10C45D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019B4-E56D-0F4A-9F8B-7DF1642CC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D4E46-DDC8-3A4F-8088-DA7E711E0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93066-1ECC-EB4C-90C5-C0075EB76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AC0B4-7F05-4845-A71F-EED129ABD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44E3EF-4DB7-1C4B-99DD-BDE696E54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6F60E-81F2-E64A-BB14-C7809E60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A8317-AF9D-044A-B6E1-402EA461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0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F6985-2F0D-3049-9433-898E8043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BFEDFF-F089-9F4D-9D22-171669F70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AE6DA-D028-284A-8666-07DF5C635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2384A5-7098-754C-AE08-04F15238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D0F316-20DA-EB4B-BFAB-63D100FCE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A9C3E8-FC61-744F-8366-5EB482C4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508B7-D563-8F4A-8F5A-0A0517A0C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1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6984-69D6-B24D-80DD-E06ECEAF3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E5468-3577-F840-8456-E9CBA22C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40785-C308-B147-A303-A666EC0A5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F4ADB-5569-394C-AD28-E504E03DD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17E47-497D-EA42-AFF4-363613995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B3BAB-7993-654B-8FBC-A72EEED6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3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2077-CADC-ED4C-BC1F-2F626F71D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6B3E1-55EC-6844-9AD4-BAC1D8E22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83E0A-05F1-C34F-BC75-4F89DE6B2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76333-C87F-F940-B837-9EA04A549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A2A6F-139D-BB48-B80A-2BBF50D4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80B72-9278-F24C-9B30-B9E651B4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2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C89F53-C058-2349-8ECA-1F75A66B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A71C4-9761-4741-8309-FD106500A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53AD7-46D1-A14E-A26C-827930001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4B636-2587-524A-B764-235F773F446F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02AD3-32EF-5E4A-8D23-CF4A5D15F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E3A26-7065-C440-9F7B-D32471C70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7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8AB81-C31F-6E41-BEB8-F729C464F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Kiddi</a:t>
            </a:r>
            <a:r>
              <a:rPr lang="en-US" dirty="0"/>
              <a:t> ML in the Future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8FFE4-AD4F-B24F-A0B3-26E18D352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Kiddi</a:t>
            </a:r>
            <a:r>
              <a:rPr lang="en-US" dirty="0"/>
              <a:t>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30822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758B-69DC-754A-9AA4-BC3427F0E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Past lead-patients prediction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68C1DA8-0A56-5749-A2A6-B9E402CC4D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6053312"/>
              </p:ext>
            </p:extLst>
          </p:nvPr>
        </p:nvGraphicFramePr>
        <p:xfrm>
          <a:off x="838199" y="1685223"/>
          <a:ext cx="5131676" cy="1743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92">
                  <a:extLst>
                    <a:ext uri="{9D8B030D-6E8A-4147-A177-3AD203B41FA5}">
                      <a16:colId xmlns:a16="http://schemas.microsoft.com/office/drawing/2014/main" val="1708518127"/>
                    </a:ext>
                  </a:extLst>
                </a:gridCol>
                <a:gridCol w="1164596">
                  <a:extLst>
                    <a:ext uri="{9D8B030D-6E8A-4147-A177-3AD203B41FA5}">
                      <a16:colId xmlns:a16="http://schemas.microsoft.com/office/drawing/2014/main" val="1178929135"/>
                    </a:ext>
                  </a:extLst>
                </a:gridCol>
                <a:gridCol w="1164596">
                  <a:extLst>
                    <a:ext uri="{9D8B030D-6E8A-4147-A177-3AD203B41FA5}">
                      <a16:colId xmlns:a16="http://schemas.microsoft.com/office/drawing/2014/main" val="2225982890"/>
                    </a:ext>
                  </a:extLst>
                </a:gridCol>
                <a:gridCol w="1164596">
                  <a:extLst>
                    <a:ext uri="{9D8B030D-6E8A-4147-A177-3AD203B41FA5}">
                      <a16:colId xmlns:a16="http://schemas.microsoft.com/office/drawing/2014/main" val="1887160541"/>
                    </a:ext>
                  </a:extLst>
                </a:gridCol>
                <a:gridCol w="1164596">
                  <a:extLst>
                    <a:ext uri="{9D8B030D-6E8A-4147-A177-3AD203B41FA5}">
                      <a16:colId xmlns:a16="http://schemas.microsoft.com/office/drawing/2014/main" val="2082814341"/>
                    </a:ext>
                  </a:extLst>
                </a:gridCol>
              </a:tblGrid>
              <a:tr h="43594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idd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value 1 </a:t>
                      </a:r>
                      <a:r>
                        <a:rPr lang="en-US" sz="1600" u="none" strike="noStrike" dirty="0" err="1">
                          <a:effectLst/>
                        </a:rPr>
                        <a:t>sd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value 1 last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value 2 </a:t>
                      </a:r>
                      <a:r>
                        <a:rPr lang="en-US" sz="1600" u="none" strike="noStrike" dirty="0" err="1">
                          <a:effectLst/>
                        </a:rPr>
                        <a:t>sd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value 2 last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extLst>
                  <a:ext uri="{0D108BD9-81ED-4DB2-BD59-A6C34878D82A}">
                    <a16:rowId xmlns:a16="http://schemas.microsoft.com/office/drawing/2014/main" val="802666658"/>
                  </a:ext>
                </a:extLst>
              </a:tr>
              <a:tr h="43594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0.02963291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0.72411471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0.90508374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0.39355469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extLst>
                  <a:ext uri="{0D108BD9-81ED-4DB2-BD59-A6C34878D82A}">
                    <a16:rowId xmlns:a16="http://schemas.microsoft.com/office/drawing/2014/main" val="1871157363"/>
                  </a:ext>
                </a:extLst>
              </a:tr>
              <a:tr h="43594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0.6949869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0.78817615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0.0829684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0.15047007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extLst>
                  <a:ext uri="{0D108BD9-81ED-4DB2-BD59-A6C34878D82A}">
                    <a16:rowId xmlns:a16="http://schemas.microsoft.com/office/drawing/2014/main" val="2863038205"/>
                  </a:ext>
                </a:extLst>
              </a:tr>
              <a:tr h="43594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0.30516413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0.14882734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0.89561599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0.88168794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extLst>
                  <a:ext uri="{0D108BD9-81ED-4DB2-BD59-A6C34878D82A}">
                    <a16:rowId xmlns:a16="http://schemas.microsoft.com/office/drawing/2014/main" val="369439101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07DC9B8-4CE5-F442-9EDC-6E60083A6A46}"/>
              </a:ext>
            </a:extLst>
          </p:cNvPr>
          <p:cNvSpPr txBox="1"/>
          <p:nvPr/>
        </p:nvSpPr>
        <p:spPr>
          <a:xfrm>
            <a:off x="6222127" y="1902372"/>
            <a:ext cx="6232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1 record means one </a:t>
            </a:r>
            <a:r>
              <a:rPr lang="en-US" dirty="0" err="1"/>
              <a:t>idd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Features are not related to patient’s current situation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Only predict the next two months of patients’ last record</a:t>
            </a:r>
          </a:p>
          <a:p>
            <a:pPr marL="285750" indent="-285750">
              <a:buFontTx/>
              <a:buChar char="-"/>
            </a:pPr>
            <a:r>
              <a:rPr lang="en-US" dirty="0"/>
              <a:t>Lack of diversity of features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Dataset is too small</a:t>
            </a:r>
          </a:p>
        </p:txBody>
      </p:sp>
    </p:spTree>
    <p:extLst>
      <p:ext uri="{BB962C8B-B14F-4D97-AF65-F5344CB8AC3E}">
        <p14:creationId xmlns:p14="http://schemas.microsoft.com/office/powerpoint/2010/main" val="66568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E758B-69DC-754A-9AA4-BC3427F0E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New version of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0007870-9D36-564B-B2AB-B37819EDD5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0643983"/>
              </p:ext>
            </p:extLst>
          </p:nvPr>
        </p:nvGraphicFramePr>
        <p:xfrm>
          <a:off x="929747" y="1365489"/>
          <a:ext cx="10515598" cy="2194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900">
                  <a:extLst>
                    <a:ext uri="{9D8B030D-6E8A-4147-A177-3AD203B41FA5}">
                      <a16:colId xmlns:a16="http://schemas.microsoft.com/office/drawing/2014/main" val="2096025849"/>
                    </a:ext>
                  </a:extLst>
                </a:gridCol>
                <a:gridCol w="981898">
                  <a:extLst>
                    <a:ext uri="{9D8B030D-6E8A-4147-A177-3AD203B41FA5}">
                      <a16:colId xmlns:a16="http://schemas.microsoft.com/office/drawing/2014/main" val="4184343063"/>
                    </a:ext>
                  </a:extLst>
                </a:gridCol>
                <a:gridCol w="1134100">
                  <a:extLst>
                    <a:ext uri="{9D8B030D-6E8A-4147-A177-3AD203B41FA5}">
                      <a16:colId xmlns:a16="http://schemas.microsoft.com/office/drawing/2014/main" val="2023246977"/>
                    </a:ext>
                  </a:extLst>
                </a:gridCol>
                <a:gridCol w="1134100">
                  <a:extLst>
                    <a:ext uri="{9D8B030D-6E8A-4147-A177-3AD203B41FA5}">
                      <a16:colId xmlns:a16="http://schemas.microsoft.com/office/drawing/2014/main" val="3799801269"/>
                    </a:ext>
                  </a:extLst>
                </a:gridCol>
                <a:gridCol w="1134100">
                  <a:extLst>
                    <a:ext uri="{9D8B030D-6E8A-4147-A177-3AD203B41FA5}">
                      <a16:colId xmlns:a16="http://schemas.microsoft.com/office/drawing/2014/main" val="1998272806"/>
                    </a:ext>
                  </a:extLst>
                </a:gridCol>
                <a:gridCol w="1134100">
                  <a:extLst>
                    <a:ext uri="{9D8B030D-6E8A-4147-A177-3AD203B41FA5}">
                      <a16:colId xmlns:a16="http://schemas.microsoft.com/office/drawing/2014/main" val="2049224434"/>
                    </a:ext>
                  </a:extLst>
                </a:gridCol>
                <a:gridCol w="1134100">
                  <a:extLst>
                    <a:ext uri="{9D8B030D-6E8A-4147-A177-3AD203B41FA5}">
                      <a16:colId xmlns:a16="http://schemas.microsoft.com/office/drawing/2014/main" val="2298171003"/>
                    </a:ext>
                  </a:extLst>
                </a:gridCol>
                <a:gridCol w="1134100">
                  <a:extLst>
                    <a:ext uri="{9D8B030D-6E8A-4147-A177-3AD203B41FA5}">
                      <a16:colId xmlns:a16="http://schemas.microsoft.com/office/drawing/2014/main" val="139685492"/>
                    </a:ext>
                  </a:extLst>
                </a:gridCol>
                <a:gridCol w="1134100">
                  <a:extLst>
                    <a:ext uri="{9D8B030D-6E8A-4147-A177-3AD203B41FA5}">
                      <a16:colId xmlns:a16="http://schemas.microsoft.com/office/drawing/2014/main" val="1658849258"/>
                    </a:ext>
                  </a:extLst>
                </a:gridCol>
                <a:gridCol w="1134100">
                  <a:extLst>
                    <a:ext uri="{9D8B030D-6E8A-4147-A177-3AD203B41FA5}">
                      <a16:colId xmlns:a16="http://schemas.microsoft.com/office/drawing/2014/main" val="1989973353"/>
                    </a:ext>
                  </a:extLst>
                </a:gridCol>
              </a:tblGrid>
              <a:tr h="506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idd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ft_data_dt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value 1 sd_3_mth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value 1 last_3_mth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value 1 sd_6_mth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value 1 last_6_mth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value 2 sd_3_mth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value 2 last_3_mth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value 2 sd_6_mth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value 2 last_6_mth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extLst>
                  <a:ext uri="{0D108BD9-81ED-4DB2-BD59-A6C34878D82A}">
                    <a16:rowId xmlns:a16="http://schemas.microsoft.com/office/drawing/2014/main" val="4050041637"/>
                  </a:ext>
                </a:extLst>
              </a:tr>
              <a:tr h="281457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801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2017-08-31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0.90170261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0.20935418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0.58465696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0.68570285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0.58118469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0.50079041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0.05173282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0.17759721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extLst>
                  <a:ext uri="{0D108BD9-81ED-4DB2-BD59-A6C34878D82A}">
                    <a16:rowId xmlns:a16="http://schemas.microsoft.com/office/drawing/2014/main" val="1681561589"/>
                  </a:ext>
                </a:extLst>
              </a:tr>
              <a:tr h="281457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802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2017-08-32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0.94532727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0.4354054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0.44139455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0.18976521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0.42406274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0.90734699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0.50707475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0.8638016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extLst>
                  <a:ext uri="{0D108BD9-81ED-4DB2-BD59-A6C34878D82A}">
                    <a16:rowId xmlns:a16="http://schemas.microsoft.com/office/drawing/2014/main" val="2671968927"/>
                  </a:ext>
                </a:extLst>
              </a:tr>
              <a:tr h="281457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803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2017-08-33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0.54247213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0.41867912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0.44249404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0.94295472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0.94256728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0.49585307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0.21460734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0.02259867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extLst>
                  <a:ext uri="{0D108BD9-81ED-4DB2-BD59-A6C34878D82A}">
                    <a16:rowId xmlns:a16="http://schemas.microsoft.com/office/drawing/2014/main" val="3610718406"/>
                  </a:ext>
                </a:extLst>
              </a:tr>
              <a:tr h="281457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801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2017-09-31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0.16346355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0.13343554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0.09052669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0.01361766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0.73768988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0.63190917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0.33618829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0.97740608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extLst>
                  <a:ext uri="{0D108BD9-81ED-4DB2-BD59-A6C34878D82A}">
                    <a16:rowId xmlns:a16="http://schemas.microsoft.com/office/drawing/2014/main" val="3350020847"/>
                  </a:ext>
                </a:extLst>
              </a:tr>
              <a:tr h="281457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802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2017-09-31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0.28527757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0.31017681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0.14244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0.03126989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0.44469921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0.31012495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0.86561231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0.1576043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extLst>
                  <a:ext uri="{0D108BD9-81ED-4DB2-BD59-A6C34878D82A}">
                    <a16:rowId xmlns:a16="http://schemas.microsoft.com/office/drawing/2014/main" val="3279092872"/>
                  </a:ext>
                </a:extLst>
              </a:tr>
              <a:tr h="281457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803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2017-09-31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0.43247604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0.62690299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0.74459183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0.16433329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0.49630157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0.3173756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0.30914268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0.97027751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extLst>
                  <a:ext uri="{0D108BD9-81ED-4DB2-BD59-A6C34878D82A}">
                    <a16:rowId xmlns:a16="http://schemas.microsoft.com/office/drawing/2014/main" val="115298025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D8933CA-EDCB-B244-B064-C2069C9A0C40}"/>
              </a:ext>
            </a:extLst>
          </p:cNvPr>
          <p:cNvSpPr txBox="1"/>
          <p:nvPr/>
        </p:nvSpPr>
        <p:spPr>
          <a:xfrm>
            <a:off x="1008183" y="3909848"/>
            <a:ext cx="89030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1 record means one </a:t>
            </a:r>
            <a:r>
              <a:rPr lang="en-US" dirty="0" err="1"/>
              <a:t>idd</a:t>
            </a:r>
            <a:r>
              <a:rPr lang="en-US" dirty="0"/>
              <a:t> and one </a:t>
            </a:r>
            <a:r>
              <a:rPr lang="en-US" dirty="0" err="1"/>
              <a:t>ft_data_dt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Partitioned data by </a:t>
            </a:r>
            <a:r>
              <a:rPr lang="en-US" dirty="0" err="1"/>
              <a:t>ft_data_dt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Features are related to patient’s current situation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Only predict the next two months of patients’ infected likelihood in every month with </a:t>
            </a:r>
            <a:r>
              <a:rPr lang="en-US" dirty="0" err="1"/>
              <a:t>lastest</a:t>
            </a:r>
            <a:r>
              <a:rPr lang="en-US" dirty="0"/>
              <a:t>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Dataset is will be enlarged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Train, Validation, Test period can be selected by duration of </a:t>
            </a:r>
            <a:r>
              <a:rPr lang="en-US" dirty="0" err="1"/>
              <a:t>ft_data_dt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8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A313-A07D-784A-9865-F69F82A1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to keep data?</a:t>
            </a:r>
          </a:p>
        </p:txBody>
      </p:sp>
      <p:pic>
        <p:nvPicPr>
          <p:cNvPr id="3074" name="Picture 2" descr="โปรแกรม Excel แหล่งดาวน์โหลด โปรแกรม Excel ฟรี">
            <a:extLst>
              <a:ext uri="{FF2B5EF4-FFF2-40B4-BE49-F238E27FC236}">
                <a16:creationId xmlns:a16="http://schemas.microsoft.com/office/drawing/2014/main" id="{7D15D3A4-2791-9144-9D38-43B699E1A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44" y="2740816"/>
            <a:ext cx="1738312" cy="1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atabase Browser (โปรแกรมเชื่อมต่อ ฐานข้อมูล Database ได้ทุกค่าย) 5.3.2.13  ดาวน์โหลดโปรแกรมฟรี">
            <a:extLst>
              <a:ext uri="{FF2B5EF4-FFF2-40B4-BE49-F238E27FC236}">
                <a16:creationId xmlns:a16="http://schemas.microsoft.com/office/drawing/2014/main" id="{CB219056-C6FA-8043-93BB-A027611AE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7" y="2740816"/>
            <a:ext cx="1738312" cy="1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atabase Browser (โปรแกรมเชื่อมต่อ ฐานข้อมูล Database ได้ทุกค่าย) 5.3.2.13  ดาวน์โหลดโปรแกรมฟรี">
            <a:extLst>
              <a:ext uri="{FF2B5EF4-FFF2-40B4-BE49-F238E27FC236}">
                <a16:creationId xmlns:a16="http://schemas.microsoft.com/office/drawing/2014/main" id="{AF6F4272-02A5-C24E-B9D4-7579FA652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149" y="2740816"/>
            <a:ext cx="1738312" cy="1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9BFDC2E-E792-5340-BA4E-BE5D0D35ABC3}"/>
              </a:ext>
            </a:extLst>
          </p:cNvPr>
          <p:cNvSpPr/>
          <p:nvPr/>
        </p:nvSpPr>
        <p:spPr>
          <a:xfrm>
            <a:off x="8934122" y="1881187"/>
            <a:ext cx="2171700" cy="614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FC8E05-CE1E-A24C-A71B-D292BBCECF4F}"/>
              </a:ext>
            </a:extLst>
          </p:cNvPr>
          <p:cNvSpPr/>
          <p:nvPr/>
        </p:nvSpPr>
        <p:spPr>
          <a:xfrm>
            <a:off x="8934122" y="3302460"/>
            <a:ext cx="2171700" cy="614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D120C1-E76C-B244-99E1-9612745DA52C}"/>
              </a:ext>
            </a:extLst>
          </p:cNvPr>
          <p:cNvSpPr/>
          <p:nvPr/>
        </p:nvSpPr>
        <p:spPr>
          <a:xfrm>
            <a:off x="8934122" y="4614861"/>
            <a:ext cx="2171700" cy="614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DDB887-BBEC-8540-8074-892C0BED1889}"/>
              </a:ext>
            </a:extLst>
          </p:cNvPr>
          <p:cNvCxnSpPr>
            <a:stCxn id="3074" idx="3"/>
            <a:endCxn id="3076" idx="1"/>
          </p:cNvCxnSpPr>
          <p:nvPr/>
        </p:nvCxnSpPr>
        <p:spPr>
          <a:xfrm>
            <a:off x="2385656" y="3609972"/>
            <a:ext cx="968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0AE31B-844E-FF47-B25E-16F8C3213630}"/>
              </a:ext>
            </a:extLst>
          </p:cNvPr>
          <p:cNvCxnSpPr/>
          <p:nvPr/>
        </p:nvCxnSpPr>
        <p:spPr>
          <a:xfrm>
            <a:off x="5092699" y="3609641"/>
            <a:ext cx="968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3BC1F2-F783-334E-8CAB-0B6139FD5BCA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7764461" y="2188368"/>
            <a:ext cx="1169661" cy="142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6DD11B-A836-9342-869B-6F24A65D2656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7764461" y="3609641"/>
            <a:ext cx="1169661" cy="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AAC892-1CFE-A349-B7AE-7571756206E3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7764461" y="3609972"/>
            <a:ext cx="1169661" cy="1312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BA37B43-972F-7046-831A-8054F9907FC7}"/>
              </a:ext>
            </a:extLst>
          </p:cNvPr>
          <p:cNvSpPr txBox="1"/>
          <p:nvPr/>
        </p:nvSpPr>
        <p:spPr>
          <a:xfrm>
            <a:off x="1015593" y="4430195"/>
            <a:ext cx="1001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Excel file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D5111A-1B20-EA4A-ACC4-764D9BA52074}"/>
              </a:ext>
            </a:extLst>
          </p:cNvPr>
          <p:cNvSpPr txBox="1"/>
          <p:nvPr/>
        </p:nvSpPr>
        <p:spPr>
          <a:xfrm>
            <a:off x="3506103" y="4479128"/>
            <a:ext cx="1434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Cleaned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155FAE-311A-9D45-B4CB-C1B1D918B5C0}"/>
              </a:ext>
            </a:extLst>
          </p:cNvPr>
          <p:cNvSpPr txBox="1"/>
          <p:nvPr/>
        </p:nvSpPr>
        <p:spPr>
          <a:xfrm>
            <a:off x="6177865" y="4430195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Store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2D0C4D-FB78-BB41-B70E-83290993A7C8}"/>
              </a:ext>
            </a:extLst>
          </p:cNvPr>
          <p:cNvSpPr txBox="1"/>
          <p:nvPr/>
        </p:nvSpPr>
        <p:spPr>
          <a:xfrm>
            <a:off x="2409831" y="3629052"/>
            <a:ext cx="920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Cleane</a:t>
            </a:r>
            <a:r>
              <a:rPr lang="en-US" sz="1200" dirty="0"/>
              <a:t> 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8D2FD6-049D-CB41-8E29-8375A36E09F1}"/>
              </a:ext>
            </a:extLst>
          </p:cNvPr>
          <p:cNvSpPr txBox="1"/>
          <p:nvPr/>
        </p:nvSpPr>
        <p:spPr>
          <a:xfrm>
            <a:off x="5250978" y="3629052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Feature </a:t>
            </a:r>
          </a:p>
          <a:p>
            <a:r>
              <a:rPr lang="en-US" sz="1200" dirty="0"/>
              <a:t>Engineer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D22177-B686-734E-B565-3B7585130F45}"/>
              </a:ext>
            </a:extLst>
          </p:cNvPr>
          <p:cNvSpPr txBox="1"/>
          <p:nvPr/>
        </p:nvSpPr>
        <p:spPr>
          <a:xfrm>
            <a:off x="5790841" y="5006258"/>
            <a:ext cx="59947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Everyone can create his/her </a:t>
            </a:r>
          </a:p>
          <a:p>
            <a:r>
              <a:rPr lang="en-US" dirty="0"/>
              <a:t>feature, then upload to feature store. </a:t>
            </a:r>
          </a:p>
          <a:p>
            <a:r>
              <a:rPr lang="en-US" dirty="0"/>
              <a:t>Prediction score can also be uploaded to feature store as well.</a:t>
            </a:r>
          </a:p>
          <a:p>
            <a:r>
              <a:rPr lang="en-US" dirty="0"/>
              <a:t>There will be script to pull the data from cleaned data to </a:t>
            </a:r>
          </a:p>
          <a:p>
            <a:r>
              <a:rPr lang="en-US" dirty="0"/>
              <a:t>engineer feature every month.</a:t>
            </a:r>
          </a:p>
          <a:p>
            <a:r>
              <a:rPr lang="en-US" dirty="0"/>
              <a:t>Model can get feature by joining by [‘</a:t>
            </a:r>
            <a:r>
              <a:rPr lang="en-US" dirty="0" err="1"/>
              <a:t>idd</a:t>
            </a:r>
            <a:r>
              <a:rPr lang="en-US" dirty="0"/>
              <a:t>’, ‘</a:t>
            </a:r>
            <a:r>
              <a:rPr lang="en-US" dirty="0" err="1"/>
              <a:t>ft_data_dt</a:t>
            </a:r>
            <a:r>
              <a:rPr lang="en-US" dirty="0"/>
              <a:t>’]</a:t>
            </a:r>
          </a:p>
        </p:txBody>
      </p:sp>
    </p:spTree>
    <p:extLst>
      <p:ext uri="{BB962C8B-B14F-4D97-AF65-F5344CB8AC3E}">
        <p14:creationId xmlns:p14="http://schemas.microsoft.com/office/powerpoint/2010/main" val="1285974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345</Words>
  <Application>Microsoft Macintosh PowerPoint</Application>
  <PresentationFormat>Widescreen</PresentationFormat>
  <Paragraphs>121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Kiddi ML in the Future</vt:lpstr>
      <vt:lpstr>Past lead-patients prediction</vt:lpstr>
      <vt:lpstr>New version of data</vt:lpstr>
      <vt:lpstr>How to keep data?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Kiddi ML in the Future</dc:title>
  <dc:creator>Metis Sotangkur</dc:creator>
  <cp:lastModifiedBy>Metis Sotangkur</cp:lastModifiedBy>
  <cp:revision>6</cp:revision>
  <dcterms:created xsi:type="dcterms:W3CDTF">2021-08-05T05:10:19Z</dcterms:created>
  <dcterms:modified xsi:type="dcterms:W3CDTF">2021-08-05T07:24:53Z</dcterms:modified>
</cp:coreProperties>
</file>