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165-6E87-9F40-A47D-C32E6AE2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02765-B820-9D48-A0C2-24F1BD55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48C3-52D5-1E4A-B4DF-1D0A9B96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3F9C-852A-0C4D-881D-406943A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F5B4-C221-B647-A664-D10A372F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25CD-47D2-0749-AAA8-D4FC940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5CC3F-3DA0-1B48-935B-9DF1CC63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11E2-6153-2147-90FC-4112069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787-2CCA-6541-A635-A615F20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222E-C065-7B4E-AE89-81BD6F3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51024-5A21-B741-A755-94940A694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954A-D5D4-E446-A051-73BCE263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57B7-E46F-0245-91FE-2FC18E8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AC7A-C383-B442-A198-D4219BE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4FB4-48D8-0A4A-A512-FE10346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55B-3744-A14B-8C37-21C53A20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78C7-8D29-D548-966E-BF318548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5850-BF15-DD4A-824E-9EF829A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3AFF-541D-9A4D-A4D3-AF6A8C1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022F-138B-E54D-9F83-3DCB385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1D6-A0CD-2E4E-9D4E-ACEC099E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271-EC3F-0C4B-9241-2AF3AFDC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63B-1E5E-F343-B23F-8E3028FC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58DF-F988-004E-B2A9-D7525C70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80B3-28C7-AE47-9C40-6FB81786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B7D-8619-1E41-9910-5C4A944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3331-FE57-EE42-BCF7-9E96AAC0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FC58-EEAD-894D-8957-E55CF12D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225-1803-8445-850E-F9772CA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E057-93B2-4547-9947-BF908F0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1D02-A05B-794B-B525-854D18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0CE-C7FB-5443-86AF-BE10C45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19B4-E56D-0F4A-9F8B-7DF1642C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4E46-DDC8-3A4F-8088-DA7E711E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3066-1ECC-EB4C-90C5-C0075EB76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C0B4-7F05-4845-A71F-EED129AB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4E3EF-4DB7-1C4B-99DD-BDE696E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F60E-81F2-E64A-BB14-C7809E6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A8317-AF9D-044A-B6E1-402EA46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6985-2F0D-3049-9433-898E8043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EDFF-F089-9F4D-9D22-171669F7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E6DA-D028-284A-8666-07DF5C6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84A5-7098-754C-AE08-04F15238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F316-20DA-EB4B-BFAB-63D100F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C3E8-FC61-744F-8366-5EB482C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8B7-D563-8F4A-8F5A-0A0517A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6984-69D6-B24D-80DD-E06ECEA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468-3577-F840-8456-E9CBA22C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0785-C308-B147-A303-A666EC0A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F4ADB-5569-394C-AD28-E504E03D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7E47-497D-EA42-AFF4-3636139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3BAB-7993-654B-8FBC-A72EEED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077-CADC-ED4C-BC1F-2F626F71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B3E1-55EC-6844-9AD4-BAC1D8E2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3E0A-05F1-C34F-BC75-4F89DE6B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6333-C87F-F940-B837-9EA04A54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A6F-139D-BB48-B80A-2BBF50D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0B72-9278-F24C-9B30-B9E651B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89F53-C058-2349-8ECA-1F75A66B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71C4-9761-4741-8309-FD10650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3AD7-46D1-A14E-A26C-8279300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B636-2587-524A-B764-235F773F446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2AD3-32EF-5E4A-8D23-CF4A5D15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3A26-7065-C440-9F7B-D32471C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AB81-C31F-6E41-BEB8-F729C464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in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FFE4-AD4F-B24F-A0B3-26E18D35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team</a:t>
            </a:r>
          </a:p>
        </p:txBody>
      </p:sp>
    </p:spTree>
    <p:extLst>
      <p:ext uri="{BB962C8B-B14F-4D97-AF65-F5344CB8AC3E}">
        <p14:creationId xmlns:p14="http://schemas.microsoft.com/office/powerpoint/2010/main" val="3082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 lead-patients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8C1DA8-0A56-5749-A2A6-B9E402CC4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53312"/>
              </p:ext>
            </p:extLst>
          </p:nvPr>
        </p:nvGraphicFramePr>
        <p:xfrm>
          <a:off x="838199" y="1685223"/>
          <a:ext cx="5131676" cy="174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92">
                  <a:extLst>
                    <a:ext uri="{9D8B030D-6E8A-4147-A177-3AD203B41FA5}">
                      <a16:colId xmlns:a16="http://schemas.microsoft.com/office/drawing/2014/main" val="1708518127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178929135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225982890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887160541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082814341"/>
                    </a:ext>
                  </a:extLst>
                </a:gridCol>
              </a:tblGrid>
              <a:tr h="435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1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1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2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2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802666658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0.02963291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0.72411471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0.90508374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0.39355469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1871157363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0.6949869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0.78817615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0.0829684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0.15047007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2863038205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0.30516413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0.14882734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0.89561599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0.88168794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36943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7DC9B8-4CE5-F442-9EDC-6E60083A6A46}"/>
              </a:ext>
            </a:extLst>
          </p:cNvPr>
          <p:cNvSpPr txBox="1"/>
          <p:nvPr/>
        </p:nvSpPr>
        <p:spPr>
          <a:xfrm>
            <a:off x="6222127" y="1902372"/>
            <a:ext cx="623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not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last record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diversity of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too small</a:t>
            </a:r>
          </a:p>
        </p:txBody>
      </p:sp>
    </p:spTree>
    <p:extLst>
      <p:ext uri="{BB962C8B-B14F-4D97-AF65-F5344CB8AC3E}">
        <p14:creationId xmlns:p14="http://schemas.microsoft.com/office/powerpoint/2010/main" val="6656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version of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007870-9D36-564B-B2AB-B37819EDD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406607"/>
              </p:ext>
            </p:extLst>
          </p:nvPr>
        </p:nvGraphicFramePr>
        <p:xfrm>
          <a:off x="929747" y="1365489"/>
          <a:ext cx="10515598" cy="219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val="2096025849"/>
                    </a:ext>
                  </a:extLst>
                </a:gridCol>
                <a:gridCol w="981898">
                  <a:extLst>
                    <a:ext uri="{9D8B030D-6E8A-4147-A177-3AD203B41FA5}">
                      <a16:colId xmlns:a16="http://schemas.microsoft.com/office/drawing/2014/main" val="418434306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23246977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3799801269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98272806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49224434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29817100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39685492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658849258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89973353"/>
                    </a:ext>
                  </a:extLst>
                </a:gridCol>
              </a:tblGrid>
              <a:tr h="506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idd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ft_data_dt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sd_3_mth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1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last_6_mth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405004163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0.90170261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0.20935418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0.58465696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0.68570285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0.58118469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0.50079041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0.05173282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0.17759721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681561589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0.94532727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0.4354054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0.44139455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0.18976521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0.42406274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0.90734699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0.50707475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0.8638016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267196892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0.54247213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0.41867912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0.44249404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0.94295472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0.94256728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0.49585307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0.21460734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0.02259867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610718406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0.16346355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0.13343554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0.09052669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0.01361766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0.73768988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0.63190917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0.33618829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0.97740608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35002084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0.28527757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0.31017681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0.14244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0.03126989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0.44469921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0.31012495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0.86561231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0.1576043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279092872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0.43247604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0.62690299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0.74459183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0.16433329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0.49630157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0.3173756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0.30914268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0.97027751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1529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933CA-EDCB-B244-B064-C2069C9A0C40}"/>
              </a:ext>
            </a:extLst>
          </p:cNvPr>
          <p:cNvSpPr txBox="1"/>
          <p:nvPr/>
        </p:nvSpPr>
        <p:spPr>
          <a:xfrm>
            <a:off x="1008183" y="3909848"/>
            <a:ext cx="890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r>
              <a:rPr lang="en-US" dirty="0"/>
              <a:t> and one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Partitioned data by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infected likelihood in every month with the latest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will be enlarged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Train, Validation, Test period can be selected by duration of </a:t>
            </a:r>
            <a:r>
              <a:rPr lang="en-US" dirty="0" err="1"/>
              <a:t>ft_data_dt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5B6-F6B3-4349-922A-A37C23AE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5EBDB-801A-AE43-B6C6-D4B265CC876C}"/>
              </a:ext>
            </a:extLst>
          </p:cNvPr>
          <p:cNvSpPr txBox="1"/>
          <p:nvPr/>
        </p:nvSpPr>
        <p:spPr>
          <a:xfrm>
            <a:off x="1051034" y="1584020"/>
            <a:ext cx="393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period : 2016-02-29 to 2017-04-30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99A852-BBE0-3141-B857-C09D789E5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49404"/>
              </p:ext>
            </p:extLst>
          </p:nvPr>
        </p:nvGraphicFramePr>
        <p:xfrm>
          <a:off x="1166648" y="2118268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5565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1602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984B1-ABE2-954D-9149-1B53B5570BE5}"/>
              </a:ext>
            </a:extLst>
          </p:cNvPr>
          <p:cNvSpPr txBox="1"/>
          <p:nvPr/>
        </p:nvSpPr>
        <p:spPr>
          <a:xfrm>
            <a:off x="1051034" y="3241093"/>
            <a:ext cx="620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period : 2016-02-29 to 2017-04-30 with sample of 0.4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35BA112-3316-5A4C-8E24-35D510432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01046"/>
              </p:ext>
            </p:extLst>
          </p:nvPr>
        </p:nvGraphicFramePr>
        <p:xfrm>
          <a:off x="1166648" y="3781332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2209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658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F2E87C-A017-2045-A57A-895DAE9C103C}"/>
              </a:ext>
            </a:extLst>
          </p:cNvPr>
          <p:cNvSpPr txBox="1"/>
          <p:nvPr/>
        </p:nvSpPr>
        <p:spPr>
          <a:xfrm>
            <a:off x="1051034" y="4956708"/>
            <a:ext cx="38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period : 2017-05-31 to 2017-06-30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D48B06-A655-2E43-9899-2A51D120E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0956"/>
              </p:ext>
            </p:extLst>
          </p:nvPr>
        </p:nvGraphicFramePr>
        <p:xfrm>
          <a:off x="1166648" y="5540957"/>
          <a:ext cx="3195146" cy="95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573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Target (infected)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989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407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89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5B58E5-A046-1C42-AB4C-DA8E9838A5FD}"/>
              </a:ext>
            </a:extLst>
          </p:cNvPr>
          <p:cNvSpPr txBox="1"/>
          <p:nvPr/>
        </p:nvSpPr>
        <p:spPr>
          <a:xfrm>
            <a:off x="1051034" y="1196218"/>
            <a:ext cx="15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months : 2</a:t>
            </a:r>
          </a:p>
        </p:txBody>
      </p:sp>
    </p:spTree>
    <p:extLst>
      <p:ext uri="{BB962C8B-B14F-4D97-AF65-F5344CB8AC3E}">
        <p14:creationId xmlns:p14="http://schemas.microsoft.com/office/powerpoint/2010/main" val="42096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5B6-F6B3-4349-922A-A37C23AE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4D48B06-A655-2E43-9899-2A51D120E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61867"/>
              </p:ext>
            </p:extLst>
          </p:nvPr>
        </p:nvGraphicFramePr>
        <p:xfrm>
          <a:off x="838200" y="2925795"/>
          <a:ext cx="3195147" cy="835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049">
                  <a:extLst>
                    <a:ext uri="{9D8B030D-6E8A-4147-A177-3AD203B41FA5}">
                      <a16:colId xmlns:a16="http://schemas.microsoft.com/office/drawing/2014/main" val="2634844869"/>
                    </a:ext>
                  </a:extLst>
                </a:gridCol>
                <a:gridCol w="1065049">
                  <a:extLst>
                    <a:ext uri="{9D8B030D-6E8A-4147-A177-3AD203B41FA5}">
                      <a16:colId xmlns:a16="http://schemas.microsoft.com/office/drawing/2014/main" val="2870402623"/>
                    </a:ext>
                  </a:extLst>
                </a:gridCol>
                <a:gridCol w="1065049">
                  <a:extLst>
                    <a:ext uri="{9D8B030D-6E8A-4147-A177-3AD203B41FA5}">
                      <a16:colId xmlns:a16="http://schemas.microsoft.com/office/drawing/2014/main" val="2470108644"/>
                    </a:ext>
                  </a:extLst>
                </a:gridCol>
              </a:tblGrid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AUC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28"/>
                  </a:ext>
                </a:extLst>
              </a:tr>
              <a:tr h="317306"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82507"/>
                  </a:ext>
                </a:extLst>
              </a:tr>
            </a:tbl>
          </a:graphicData>
        </a:graphic>
      </p:graphicFrame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D31627B-D8AE-A04E-A70B-8737FB17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7374"/>
            <a:ext cx="2398986" cy="1651638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8EA9FDE4-1936-1447-B92C-7F63D7A9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6" y="4124119"/>
            <a:ext cx="2862974" cy="1928583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9DED9BD4-D6F4-E24D-AB2F-DD1220AB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922" y="4124119"/>
            <a:ext cx="2992271" cy="1987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CDEB6F-FF9E-8C4C-9ECD-E73DAA9A31B7}"/>
              </a:ext>
            </a:extLst>
          </p:cNvPr>
          <p:cNvSpPr txBox="1"/>
          <p:nvPr/>
        </p:nvSpPr>
        <p:spPr>
          <a:xfrm>
            <a:off x="441582" y="6088696"/>
            <a:ext cx="31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Bins of tests of infected patients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CB8E4-AD6A-5F42-BCAA-D142C7499D02}"/>
              </a:ext>
            </a:extLst>
          </p:cNvPr>
          <p:cNvSpPr txBox="1"/>
          <p:nvPr/>
        </p:nvSpPr>
        <p:spPr>
          <a:xfrm>
            <a:off x="3707946" y="6088696"/>
            <a:ext cx="361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Bins of tests of non infected patients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A1509E-9AC1-2B4F-8B3D-8C5034060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8222"/>
              </p:ext>
            </p:extLst>
          </p:nvPr>
        </p:nvGraphicFramePr>
        <p:xfrm>
          <a:off x="7151607" y="1027906"/>
          <a:ext cx="4540935" cy="43793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3363">
                  <a:extLst>
                    <a:ext uri="{9D8B030D-6E8A-4147-A177-3AD203B41FA5}">
                      <a16:colId xmlns:a16="http://schemas.microsoft.com/office/drawing/2014/main" val="2200917076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val="1197515670"/>
                    </a:ext>
                  </a:extLst>
                </a:gridCol>
                <a:gridCol w="767255">
                  <a:extLst>
                    <a:ext uri="{9D8B030D-6E8A-4147-A177-3AD203B41FA5}">
                      <a16:colId xmlns:a16="http://schemas.microsoft.com/office/drawing/2014/main" val="119754804"/>
                    </a:ext>
                  </a:extLst>
                </a:gridCol>
              </a:tblGrid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cum_value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939993953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qLymphVal_min_12mth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0.02551188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0.02551188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2647551971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qLymphVal_min_9mth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0.02047812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4243273720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qNeutrophilsVal_max_12mth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0.01937652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0.06536651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502499470"/>
                  </a:ext>
                </a:extLst>
              </a:tr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PDVintage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0.01850582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0.08387233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247114291"/>
                  </a:ext>
                </a:extLst>
              </a:tr>
              <a:tr h="59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zscore_age_qCreatCon4HrCorUnit_sum_12mth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0.01816452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0.10203685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126562212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qNeutrophilsVal_max_9mth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0.01765104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0.11968789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78816998"/>
                  </a:ext>
                </a:extLst>
              </a:tr>
              <a:tr h="162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PatientAge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0.01489728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0.13458516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923932420"/>
                  </a:ext>
                </a:extLst>
              </a:tr>
              <a:tr h="738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zscore_age_qExch4CAPDOtherSolType_sum_12mth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0.01479989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0.14938506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73830588"/>
                  </a:ext>
                </a:extLst>
              </a:tr>
              <a:tr h="446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zscore_age_BactInfec_sum_12mth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0.01454817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0.16393323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3250654222"/>
                  </a:ext>
                </a:extLst>
              </a:tr>
              <a:tr h="592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zscore_age_qWeightVolVitalVal_sum_9mth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0.01383211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0.17776534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8" marR="7618" marT="7618" marB="0" anchor="b"/>
                </a:tc>
                <a:extLst>
                  <a:ext uri="{0D108BD9-81ED-4DB2-BD59-A6C34878D82A}">
                    <a16:rowId xmlns:a16="http://schemas.microsoft.com/office/drawing/2014/main" val="53327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4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A313-A07D-784A-9865-F69F82A1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keep data?</a:t>
            </a:r>
          </a:p>
        </p:txBody>
      </p:sp>
      <p:pic>
        <p:nvPicPr>
          <p:cNvPr id="3074" name="Picture 2" descr="โปรแกรม Excel แหล่งดาวน์โหลด โปรแกรม Excel ฟรี">
            <a:extLst>
              <a:ext uri="{FF2B5EF4-FFF2-40B4-BE49-F238E27FC236}">
                <a16:creationId xmlns:a16="http://schemas.microsoft.com/office/drawing/2014/main" id="{7D15D3A4-2791-9144-9D38-43B699E1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4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CB219056-C6FA-8043-93BB-A027611A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AF6F4272-02A5-C24E-B9D4-7579FA65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9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FDC2E-E792-5340-BA4E-BE5D0D35ABC3}"/>
              </a:ext>
            </a:extLst>
          </p:cNvPr>
          <p:cNvSpPr/>
          <p:nvPr/>
        </p:nvSpPr>
        <p:spPr>
          <a:xfrm>
            <a:off x="8934122" y="1881187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C8E05-CE1E-A24C-A71B-D292BBCECF4F}"/>
              </a:ext>
            </a:extLst>
          </p:cNvPr>
          <p:cNvSpPr/>
          <p:nvPr/>
        </p:nvSpPr>
        <p:spPr>
          <a:xfrm>
            <a:off x="8934122" y="3302460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120C1-E76C-B244-99E1-9612745DA52C}"/>
              </a:ext>
            </a:extLst>
          </p:cNvPr>
          <p:cNvSpPr/>
          <p:nvPr/>
        </p:nvSpPr>
        <p:spPr>
          <a:xfrm>
            <a:off x="8934122" y="4614861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DB887-BBEC-8540-8074-892C0BED1889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2385656" y="3609972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E31B-844E-FF47-B25E-16F8C3213630}"/>
              </a:ext>
            </a:extLst>
          </p:cNvPr>
          <p:cNvCxnSpPr/>
          <p:nvPr/>
        </p:nvCxnSpPr>
        <p:spPr>
          <a:xfrm>
            <a:off x="5092699" y="3609641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3BC1F2-F783-334E-8CAB-0B6139FD5BC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764461" y="2188368"/>
            <a:ext cx="1169661" cy="14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DD11B-A836-9342-869B-6F24A65D265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764461" y="3609641"/>
            <a:ext cx="1169661" cy="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AC892-1CFE-A349-B7AE-7571756206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764461" y="3609972"/>
            <a:ext cx="1169661" cy="13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37B43-972F-7046-831A-8054F9907FC7}"/>
              </a:ext>
            </a:extLst>
          </p:cNvPr>
          <p:cNvSpPr txBox="1"/>
          <p:nvPr/>
        </p:nvSpPr>
        <p:spPr>
          <a:xfrm>
            <a:off x="1015593" y="4430195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5111A-1B20-EA4A-ACC4-764D9BA52074}"/>
              </a:ext>
            </a:extLst>
          </p:cNvPr>
          <p:cNvSpPr txBox="1"/>
          <p:nvPr/>
        </p:nvSpPr>
        <p:spPr>
          <a:xfrm>
            <a:off x="3506103" y="447912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55FAE-311A-9D45-B4CB-C1B1D918B5C0}"/>
              </a:ext>
            </a:extLst>
          </p:cNvPr>
          <p:cNvSpPr txBox="1"/>
          <p:nvPr/>
        </p:nvSpPr>
        <p:spPr>
          <a:xfrm>
            <a:off x="6177865" y="4430195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FeatureStore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D0C4D-FB78-BB41-B70E-83290993A7C8}"/>
              </a:ext>
            </a:extLst>
          </p:cNvPr>
          <p:cNvSpPr txBox="1"/>
          <p:nvPr/>
        </p:nvSpPr>
        <p:spPr>
          <a:xfrm>
            <a:off x="2409831" y="3629052"/>
            <a:ext cx="9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Cleane</a:t>
            </a:r>
            <a:r>
              <a:rPr lang="en-US" sz="1200" dirty="0"/>
              <a:t>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D2FD6-049D-CB41-8E29-8375A36E09F1}"/>
              </a:ext>
            </a:extLst>
          </p:cNvPr>
          <p:cNvSpPr txBox="1"/>
          <p:nvPr/>
        </p:nvSpPr>
        <p:spPr>
          <a:xfrm>
            <a:off x="5250978" y="362905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</a:t>
            </a:r>
          </a:p>
          <a:p>
            <a:r>
              <a:rPr lang="en-US" sz="1200" dirty="0"/>
              <a:t>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22177-B686-734E-B565-3B7585130F45}"/>
              </a:ext>
            </a:extLst>
          </p:cNvPr>
          <p:cNvSpPr txBox="1"/>
          <p:nvPr/>
        </p:nvSpPr>
        <p:spPr>
          <a:xfrm>
            <a:off x="5790841" y="5006258"/>
            <a:ext cx="5994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can create his/her </a:t>
            </a:r>
          </a:p>
          <a:p>
            <a:r>
              <a:rPr lang="en-US" dirty="0"/>
              <a:t>feature, then upload to feature store. </a:t>
            </a:r>
          </a:p>
          <a:p>
            <a:r>
              <a:rPr lang="en-US" dirty="0"/>
              <a:t>Prediction score can also be uploaded to feature store as well.</a:t>
            </a:r>
          </a:p>
          <a:p>
            <a:r>
              <a:rPr lang="en-US" dirty="0"/>
              <a:t>There will be script to pull the data from cleaned data to </a:t>
            </a:r>
          </a:p>
          <a:p>
            <a:r>
              <a:rPr lang="en-US" dirty="0"/>
              <a:t>engineer feature every month.</a:t>
            </a:r>
          </a:p>
          <a:p>
            <a:r>
              <a:rPr lang="en-US" dirty="0"/>
              <a:t>Model can get feature by joining by 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8597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 tables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29AC4A-CC59-ED49-9303-07C461A4F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437"/>
              </p:ext>
            </p:extLst>
          </p:nvPr>
        </p:nvGraphicFramePr>
        <p:xfrm>
          <a:off x="1332690" y="333210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83BB1-3279-B941-805F-B1C9353A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86520"/>
              </p:ext>
            </p:extLst>
          </p:nvPr>
        </p:nvGraphicFramePr>
        <p:xfrm>
          <a:off x="6739474" y="3332100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78E8E8-91AA-8A4D-A94A-C04EA7E8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6911"/>
              </p:ext>
            </p:extLst>
          </p:nvPr>
        </p:nvGraphicFramePr>
        <p:xfrm>
          <a:off x="3401629" y="5240283"/>
          <a:ext cx="4127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499185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9744089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16330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39389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4700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0467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0.34734258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0.34455954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889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0.02662759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0.46452912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869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0.35361085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0.8766037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57533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3DA04-0997-4F45-A373-A8167D363D8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983690" y="4144900"/>
            <a:ext cx="2481689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513B1-8C79-4C4D-9149-60C63A46C49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65379" y="4144900"/>
            <a:ext cx="2512345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265C7DCC-4094-844A-B32A-1DBE4F2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19" y="1366050"/>
            <a:ext cx="1136881" cy="11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8FC0E-802A-7D4F-A067-A69175E78C01}"/>
              </a:ext>
            </a:extLst>
          </p:cNvPr>
          <p:cNvSpPr txBox="1"/>
          <p:nvPr/>
        </p:nvSpPr>
        <p:spPr>
          <a:xfrm>
            <a:off x="4724222" y="248415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FeatureStore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66095A-09EA-8243-ABB7-17925FB02104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flipH="1">
            <a:off x="2983690" y="1934491"/>
            <a:ext cx="1975429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AF35A3-E546-A741-983C-1F5061874461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6096000" y="1934491"/>
            <a:ext cx="1881724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25000-7E7D-574D-9AFB-DEE4651D8682}"/>
              </a:ext>
            </a:extLst>
          </p:cNvPr>
          <p:cNvSpPr txBox="1"/>
          <p:nvPr/>
        </p:nvSpPr>
        <p:spPr>
          <a:xfrm>
            <a:off x="7977724" y="5258433"/>
            <a:ext cx="25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incorporate with </a:t>
            </a:r>
            <a:r>
              <a:rPr lang="en-US" dirty="0" err="1"/>
              <a:t>lag_target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9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Combine 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94B74-4075-5540-B4AE-B381332B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57520"/>
              </p:ext>
            </p:extLst>
          </p:nvPr>
        </p:nvGraphicFramePr>
        <p:xfrm>
          <a:off x="1442261" y="3353121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F80FC4A-428B-C546-8AFB-A5DEDFE94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31880"/>
              </p:ext>
            </p:extLst>
          </p:nvPr>
        </p:nvGraphicFramePr>
        <p:xfrm>
          <a:off x="5147945" y="171203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E72CF1-D7BF-B34D-A230-EFB06BAFB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632381"/>
              </p:ext>
            </p:extLst>
          </p:nvPr>
        </p:nvGraphicFramePr>
        <p:xfrm>
          <a:off x="5147945" y="3353121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1DA39BA-B964-9F4A-A139-23DCDCCAF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97964"/>
              </p:ext>
            </p:extLst>
          </p:nvPr>
        </p:nvGraphicFramePr>
        <p:xfrm>
          <a:off x="5147945" y="5188332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A39B7-A6B7-AA46-A56F-A69ACC977D6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18761" y="2118430"/>
            <a:ext cx="1229184" cy="16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DC530-DB52-7246-AC80-8096474F6F2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18761" y="3759521"/>
            <a:ext cx="122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627DB-BCBF-AB40-8EE0-9E45C68AD9A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3918761" y="3759521"/>
            <a:ext cx="1229184" cy="183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A78DC-07C8-AC40-B05F-4A708C399636}"/>
              </a:ext>
            </a:extLst>
          </p:cNvPr>
          <p:cNvSpPr txBox="1"/>
          <p:nvPr/>
        </p:nvSpPr>
        <p:spPr>
          <a:xfrm>
            <a:off x="6374181" y="1321356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9A67B-A5F3-6A4C-A19B-464D22F48780}"/>
              </a:ext>
            </a:extLst>
          </p:cNvPr>
          <p:cNvSpPr txBox="1"/>
          <p:nvPr/>
        </p:nvSpPr>
        <p:spPr>
          <a:xfrm>
            <a:off x="6374181" y="293897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E5AA5-BE9D-374C-975D-51305EF08311}"/>
              </a:ext>
            </a:extLst>
          </p:cNvPr>
          <p:cNvSpPr txBox="1"/>
          <p:nvPr/>
        </p:nvSpPr>
        <p:spPr>
          <a:xfrm>
            <a:off x="6374181" y="477663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1E9D-F728-4042-A8E7-1769B2B636A8}"/>
              </a:ext>
            </a:extLst>
          </p:cNvPr>
          <p:cNvSpPr txBox="1"/>
          <p:nvPr/>
        </p:nvSpPr>
        <p:spPr>
          <a:xfrm>
            <a:off x="1442261" y="6119765"/>
            <a:ext cx="59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Target.join</a:t>
            </a:r>
            <a:r>
              <a:rPr lang="en-US" dirty="0"/>
              <a:t>(table, on=[‘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’], how=‘left’)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06B12-E313-C746-B29A-E2707DD5073C}"/>
              </a:ext>
            </a:extLst>
          </p:cNvPr>
          <p:cNvSpPr txBox="1"/>
          <p:nvPr/>
        </p:nvSpPr>
        <p:spPr>
          <a:xfrm>
            <a:off x="1346441" y="4200283"/>
            <a:ext cx="257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crucial that the doctor record both infected and non-infected result.</a:t>
            </a:r>
          </a:p>
        </p:txBody>
      </p:sp>
    </p:spTree>
    <p:extLst>
      <p:ext uri="{BB962C8B-B14F-4D97-AF65-F5344CB8AC3E}">
        <p14:creationId xmlns:p14="http://schemas.microsoft.com/office/powerpoint/2010/main" val="4913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Prediction model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6B7D0-C661-074C-AC30-8FC55E5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Tree based model </a:t>
            </a:r>
          </a:p>
          <a:p>
            <a:r>
              <a:rPr lang="en-US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Embedding patients’ information</a:t>
            </a:r>
          </a:p>
          <a:p>
            <a:pPr lvl="1"/>
            <a:r>
              <a:rPr lang="en-US" dirty="0"/>
              <a:t>May use LSH, etc.</a:t>
            </a:r>
          </a:p>
          <a:p>
            <a:pPr lvl="1"/>
            <a:r>
              <a:rPr lang="en-US" dirty="0"/>
              <a:t>Using infected patients as seeds</a:t>
            </a:r>
          </a:p>
          <a:p>
            <a:pPr lvl="1"/>
            <a:r>
              <a:rPr lang="en-US" dirty="0"/>
              <a:t>May consider utilizing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109039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735</Words>
  <Application>Microsoft Macintosh PowerPoint</Application>
  <PresentationFormat>Widescreen</PresentationFormat>
  <Paragraphs>311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Kiddi ML in the Future</vt:lpstr>
      <vt:lpstr>Past lead-patients prediction</vt:lpstr>
      <vt:lpstr>New version of data</vt:lpstr>
      <vt:lpstr>New model</vt:lpstr>
      <vt:lpstr>Result</vt:lpstr>
      <vt:lpstr>How to keep data?</vt:lpstr>
      <vt:lpstr>Combine tables</vt:lpstr>
      <vt:lpstr>Combine tables</vt:lpstr>
      <vt:lpstr>Prediction model choices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Kiddi ML in the Future</dc:title>
  <dc:creator>Metis Sotangkur</dc:creator>
  <cp:lastModifiedBy>Metis Sotangkur</cp:lastModifiedBy>
  <cp:revision>15</cp:revision>
  <dcterms:created xsi:type="dcterms:W3CDTF">2021-08-05T05:10:19Z</dcterms:created>
  <dcterms:modified xsi:type="dcterms:W3CDTF">2021-08-07T08:53:25Z</dcterms:modified>
</cp:coreProperties>
</file>