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D3A0A-50AB-4BB8-B204-DB4AD9058732}" type="datetimeFigureOut">
              <a:rPr lang="en-US" smtClean="0"/>
              <a:t>11/27/2012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160064-80E5-420E-BBB3-BB664A4589A1}" type="slidenum">
              <a:rPr lang="en-US" smtClean="0"/>
              <a:t>‹#›</a:t>
            </a:fld>
            <a:endParaRPr lang="en-US"/>
          </a:p>
        </p:txBody>
      </p:sp>
    </p:spTree>
    <p:extLst>
      <p:ext uri="{BB962C8B-B14F-4D97-AF65-F5344CB8AC3E}">
        <p14:creationId xmlns:p14="http://schemas.microsoft.com/office/powerpoint/2010/main" val="26854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160064-80E5-420E-BBB3-BB664A4589A1}" type="slidenum">
              <a:rPr lang="en-US" smtClean="0"/>
              <a:t>17</a:t>
            </a:fld>
            <a:endParaRPr lang="en-US"/>
          </a:p>
        </p:txBody>
      </p:sp>
    </p:spTree>
    <p:extLst>
      <p:ext uri="{BB962C8B-B14F-4D97-AF65-F5344CB8AC3E}">
        <p14:creationId xmlns:p14="http://schemas.microsoft.com/office/powerpoint/2010/main" val="304850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26E889-A7CE-4B30-8D80-2E87FABBC5D3}"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9127-DC10-4408-8334-4C1652170D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6E889-A7CE-4B30-8D80-2E87FABBC5D3}"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9127-DC10-4408-8334-4C1652170D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6E889-A7CE-4B30-8D80-2E87FABBC5D3}"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9127-DC10-4408-8334-4C1652170D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26E889-A7CE-4B30-8D80-2E87FABBC5D3}"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9127-DC10-4408-8334-4C1652170D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D26E889-A7CE-4B30-8D80-2E87FABBC5D3}"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E9127-DC10-4408-8334-4C1652170D1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26E889-A7CE-4B30-8D80-2E87FABBC5D3}"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E9127-DC10-4408-8334-4C1652170D1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26E889-A7CE-4B30-8D80-2E87FABBC5D3}"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E9127-DC10-4408-8334-4C1652170D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26E889-A7CE-4B30-8D80-2E87FABBC5D3}"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E9127-DC10-4408-8334-4C1652170D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6E889-A7CE-4B30-8D80-2E87FABBC5D3}"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E9127-DC10-4408-8334-4C1652170D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D26E889-A7CE-4B30-8D80-2E87FABBC5D3}" type="datetimeFigureOut">
              <a:rPr lang="en-US" smtClean="0"/>
              <a:t>11/27/2012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02E9127-DC10-4408-8334-4C1652170D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26E889-A7CE-4B30-8D80-2E87FABBC5D3}"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E9127-DC10-4408-8334-4C1652170D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D26E889-A7CE-4B30-8D80-2E87FABBC5D3}" type="datetimeFigureOut">
              <a:rPr lang="en-US" smtClean="0"/>
              <a:t>11/27/2012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02E9127-DC10-4408-8334-4C1652170D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javascript:PopImage('IMG_120','http://images.books24x7.com/bookimages/id_9135/9135144-01_0.jpg','567','35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effectLst/>
              </a:rPr>
              <a:t>Displaying Your Favorite Hit Parade with Group Sort </a:t>
            </a:r>
            <a:endParaRPr lang="en-US" dirty="0"/>
          </a:p>
        </p:txBody>
      </p:sp>
      <p:sp>
        <p:nvSpPr>
          <p:cNvPr id="3" name="Subtitle 2"/>
          <p:cNvSpPr>
            <a:spLocks noGrp="1"/>
          </p:cNvSpPr>
          <p:nvPr>
            <p:ph type="subTitle" idx="1"/>
          </p:nvPr>
        </p:nvSpPr>
        <p:spPr/>
        <p:txBody>
          <a:bodyPr/>
          <a:lstStyle/>
          <a:p>
            <a:r>
              <a:rPr lang="en-US" b="1" dirty="0" smtClean="0">
                <a:effectLst/>
              </a:rPr>
              <a:t>Chapter 9: CR for Dummies</a:t>
            </a:r>
            <a:endParaRPr lang="en-US" dirty="0"/>
          </a:p>
        </p:txBody>
      </p:sp>
      <p:pic>
        <p:nvPicPr>
          <p:cNvPr id="5" name="Picture 1" descr="The Cove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667000"/>
            <a:ext cx="1023366"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06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needs work …</a:t>
            </a:r>
            <a:endParaRPr lang="en-US" dirty="0"/>
          </a:p>
        </p:txBody>
      </p:sp>
      <p:sp>
        <p:nvSpPr>
          <p:cNvPr id="3" name="Content Placeholder 2"/>
          <p:cNvSpPr>
            <a:spLocks noGrp="1"/>
          </p:cNvSpPr>
          <p:nvPr>
            <p:ph idx="1"/>
          </p:nvPr>
        </p:nvSpPr>
        <p:spPr>
          <a:xfrm>
            <a:off x="822960" y="1100628"/>
            <a:ext cx="7520940" cy="3928572"/>
          </a:xfrm>
        </p:spPr>
        <p:txBody>
          <a:bodyPr>
            <a:normAutofit/>
          </a:bodyPr>
          <a:lstStyle/>
          <a:p>
            <a:pPr fontAlgn="t"/>
            <a:r>
              <a:rPr lang="en-US" sz="2000" dirty="0"/>
              <a:t>It’s not exactly what the Vice President of Sales had in mind. </a:t>
            </a:r>
            <a:r>
              <a:rPr lang="en-US" sz="2000" dirty="0" smtClean="0"/>
              <a:t>We need </a:t>
            </a:r>
            <a:r>
              <a:rPr lang="en-US" sz="2000" dirty="0"/>
              <a:t>to make the following adjustments: </a:t>
            </a:r>
          </a:p>
          <a:p>
            <a:pPr fontAlgn="t">
              <a:buFont typeface="Arial" pitchFamily="34" charset="0"/>
              <a:buChar char="•"/>
            </a:pPr>
            <a:r>
              <a:rPr lang="en-US" sz="1800" dirty="0"/>
              <a:t>Give the report a title. </a:t>
            </a:r>
          </a:p>
          <a:p>
            <a:pPr fontAlgn="t">
              <a:buFont typeface="Arial" pitchFamily="34" charset="0"/>
              <a:buChar char="•"/>
            </a:pPr>
            <a:r>
              <a:rPr lang="en-US" sz="1800" dirty="0" smtClean="0"/>
              <a:t>Change </a:t>
            </a:r>
            <a:r>
              <a:rPr lang="en-US" sz="1800" dirty="0"/>
              <a:t>the Region column heading to State, and center the state data under it. </a:t>
            </a:r>
          </a:p>
          <a:p>
            <a:pPr fontAlgn="t">
              <a:buFont typeface="Arial" pitchFamily="34" charset="0"/>
              <a:buChar char="•"/>
            </a:pPr>
            <a:r>
              <a:rPr lang="en-US" sz="1800" dirty="0"/>
              <a:t>Delete the repeated customer name entries in the detail lines. </a:t>
            </a:r>
          </a:p>
          <a:p>
            <a:pPr fontAlgn="t">
              <a:buFont typeface="Arial" pitchFamily="34" charset="0"/>
              <a:buChar char="•"/>
            </a:pPr>
            <a:r>
              <a:rPr lang="en-US" sz="1800" dirty="0"/>
              <a:t>Space the columns out horizontally. </a:t>
            </a:r>
          </a:p>
          <a:p>
            <a:pPr fontAlgn="t">
              <a:buFont typeface="Arial" pitchFamily="34" charset="0"/>
              <a:buChar char="•"/>
            </a:pPr>
            <a:r>
              <a:rPr lang="en-US" sz="1800" dirty="0"/>
              <a:t>Hide the individual entries for each order. </a:t>
            </a:r>
          </a:p>
          <a:p>
            <a:pPr fontAlgn="t">
              <a:buFont typeface="Arial" pitchFamily="34" charset="0"/>
              <a:buChar char="•"/>
            </a:pPr>
            <a:r>
              <a:rPr lang="en-US" sz="1800" dirty="0" smtClean="0"/>
              <a:t>(Display </a:t>
            </a:r>
            <a:r>
              <a:rPr lang="en-US" sz="1800" dirty="0"/>
              <a:t>the sum of the orders for each displayed customer</a:t>
            </a:r>
            <a:r>
              <a:rPr lang="en-US" sz="1800" dirty="0" smtClean="0"/>
              <a:t>. Without lines. )</a:t>
            </a:r>
            <a:endParaRPr lang="en-US" sz="1800" dirty="0"/>
          </a:p>
          <a:p>
            <a:endParaRPr lang="en-US" dirty="0"/>
          </a:p>
        </p:txBody>
      </p:sp>
    </p:spTree>
    <p:extLst>
      <p:ext uri="{BB962C8B-B14F-4D97-AF65-F5344CB8AC3E}">
        <p14:creationId xmlns:p14="http://schemas.microsoft.com/office/powerpoint/2010/main" val="130222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make the needed adjustments, follow these steps: </a:t>
            </a:r>
          </a:p>
        </p:txBody>
      </p:sp>
      <p:sp>
        <p:nvSpPr>
          <p:cNvPr id="3" name="Content Placeholder 2"/>
          <p:cNvSpPr>
            <a:spLocks noGrp="1"/>
          </p:cNvSpPr>
          <p:nvPr>
            <p:ph idx="1"/>
          </p:nvPr>
        </p:nvSpPr>
        <p:spPr/>
        <p:txBody>
          <a:bodyPr>
            <a:normAutofit/>
          </a:bodyPr>
          <a:lstStyle/>
          <a:p>
            <a:pPr fontAlgn="t">
              <a:buFont typeface="+mj-lt"/>
              <a:buAutoNum type="arabicPeriod"/>
            </a:pPr>
            <a:r>
              <a:rPr lang="en-US" dirty="0" smtClean="0"/>
              <a:t>Switch </a:t>
            </a:r>
            <a:r>
              <a:rPr lang="en-US" dirty="0"/>
              <a:t>to Design mode. </a:t>
            </a:r>
          </a:p>
          <a:p>
            <a:pPr fontAlgn="t">
              <a:buFont typeface="+mj-lt"/>
              <a:buAutoNum type="arabicPeriod"/>
            </a:pPr>
            <a:r>
              <a:rPr lang="en-US" dirty="0" smtClean="0"/>
              <a:t>On </a:t>
            </a:r>
            <a:r>
              <a:rPr lang="en-US" dirty="0"/>
              <a:t>the Insert Tools toolbar, click the Insert Text Object </a:t>
            </a:r>
            <a:r>
              <a:rPr lang="en-US" dirty="0" smtClean="0"/>
              <a:t>icon. </a:t>
            </a:r>
          </a:p>
          <a:p>
            <a:pPr fontAlgn="t">
              <a:buFont typeface="+mj-lt"/>
              <a:buAutoNum type="arabicPeriod"/>
            </a:pPr>
            <a:r>
              <a:rPr lang="en-US" dirty="0" smtClean="0"/>
              <a:t>Type </a:t>
            </a:r>
            <a:r>
              <a:rPr lang="en-US" dirty="0"/>
              <a:t>Top Five USA Customers inside the newly placed text field. </a:t>
            </a:r>
          </a:p>
          <a:p>
            <a:pPr fontAlgn="t">
              <a:buFont typeface="+mj-lt"/>
              <a:buAutoNum type="arabicPeriod"/>
            </a:pPr>
            <a:r>
              <a:rPr lang="en-US" dirty="0"/>
              <a:t>Expand the text field and center it. Increase the font size of the text to </a:t>
            </a:r>
            <a:r>
              <a:rPr lang="en-US" dirty="0" smtClean="0"/>
              <a:t>14 </a:t>
            </a:r>
            <a:r>
              <a:rPr lang="en-US" dirty="0"/>
              <a:t>to make the heading easier to read. </a:t>
            </a:r>
          </a:p>
          <a:p>
            <a:pPr fontAlgn="t">
              <a:buFont typeface="+mj-lt"/>
              <a:buAutoNum type="arabicPeriod"/>
            </a:pPr>
            <a:r>
              <a:rPr lang="en-US" dirty="0" smtClean="0"/>
              <a:t>Change </a:t>
            </a:r>
            <a:r>
              <a:rPr lang="en-US" dirty="0"/>
              <a:t>the Region column heading to State and center the two-character state abbreviations below it. </a:t>
            </a:r>
            <a:endParaRPr lang="en-US" dirty="0" smtClean="0"/>
          </a:p>
          <a:p>
            <a:pPr fontAlgn="t">
              <a:buFont typeface="+mj-lt"/>
              <a:buAutoNum type="arabicPeriod"/>
            </a:pPr>
            <a:r>
              <a:rPr lang="en-US" dirty="0" smtClean="0"/>
              <a:t>Remove the </a:t>
            </a:r>
            <a:r>
              <a:rPr lang="en-US" dirty="0"/>
              <a:t>Customer Name column. </a:t>
            </a:r>
            <a:r>
              <a:rPr lang="en-US" dirty="0" smtClean="0"/>
              <a:t> Because </a:t>
            </a:r>
            <a:r>
              <a:rPr lang="en-US" dirty="0"/>
              <a:t>the customer name appears in the group header, there is no need to repeat it in the detail area</a:t>
            </a:r>
            <a:r>
              <a:rPr lang="en-US" dirty="0" smtClean="0"/>
              <a:t>.</a:t>
            </a:r>
          </a:p>
          <a:p>
            <a:pPr fontAlgn="t">
              <a:buFont typeface="+mj-lt"/>
              <a:buAutoNum type="arabicPeriod"/>
            </a:pPr>
            <a:r>
              <a:rPr lang="en-US" dirty="0" smtClean="0"/>
              <a:t>Report should look like this</a:t>
            </a:r>
            <a:endParaRPr lang="en-US" dirty="0"/>
          </a:p>
          <a:p>
            <a:pPr fontAlgn="t">
              <a:buFont typeface="+mj-lt"/>
              <a:buAutoNum type="arabicPeriod"/>
            </a:pPr>
            <a:endParaRPr lang="en-US" dirty="0"/>
          </a:p>
          <a:p>
            <a:pPr>
              <a:buFont typeface="+mj-lt"/>
              <a:buAutoNum type="arabicPeriod"/>
            </a:pPr>
            <a:endParaRPr lang="en-US" dirty="0"/>
          </a:p>
        </p:txBody>
      </p:sp>
    </p:spTree>
    <p:extLst>
      <p:ext uri="{BB962C8B-B14F-4D97-AF65-F5344CB8AC3E}">
        <p14:creationId xmlns:p14="http://schemas.microsoft.com/office/powerpoint/2010/main" val="75650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View to date</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50" t="11631" r="27654" b="34882"/>
          <a:stretch/>
        </p:blipFill>
        <p:spPr bwMode="auto">
          <a:xfrm>
            <a:off x="381000" y="1204473"/>
            <a:ext cx="8382000" cy="435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29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pPr fontAlgn="t">
              <a:buFont typeface="+mj-lt"/>
              <a:buAutoNum type="arabicPeriod"/>
            </a:pPr>
            <a:r>
              <a:rPr lang="en-US" dirty="0"/>
              <a:t>The next thing you might want to do to produce a summary report for a top executive is to hide all the detail lines: </a:t>
            </a:r>
          </a:p>
          <a:p>
            <a:pPr fontAlgn="t">
              <a:buFont typeface="+mj-lt"/>
              <a:buAutoNum type="arabicPeriod"/>
            </a:pPr>
            <a:r>
              <a:rPr lang="en-US" dirty="0"/>
              <a:t>Right-click in the area to the right of the Details section and choose Hide (Drill-Down OK). </a:t>
            </a:r>
          </a:p>
          <a:p>
            <a:pPr fontAlgn="t">
              <a:buFont typeface="+mj-lt"/>
              <a:buAutoNum type="arabicPeriod"/>
            </a:pPr>
            <a:r>
              <a:rPr lang="en-US" dirty="0"/>
              <a:t>The report now looks like </a:t>
            </a:r>
            <a:r>
              <a:rPr lang="en-US" dirty="0" smtClean="0"/>
              <a:t>this.</a:t>
            </a:r>
            <a:endParaRPr lang="en-US" dirty="0"/>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20" t="15139" r="26543" b="35862"/>
          <a:stretch/>
        </p:blipFill>
        <p:spPr bwMode="auto">
          <a:xfrm>
            <a:off x="609600" y="2667000"/>
            <a:ext cx="801444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96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next thing to do is display a group total in the Group Footer section: </a:t>
            </a:r>
          </a:p>
        </p:txBody>
      </p:sp>
      <p:sp>
        <p:nvSpPr>
          <p:cNvPr id="3" name="Content Placeholder 2"/>
          <p:cNvSpPr>
            <a:spLocks noGrp="1"/>
          </p:cNvSpPr>
          <p:nvPr>
            <p:ph idx="1"/>
          </p:nvPr>
        </p:nvSpPr>
        <p:spPr/>
        <p:txBody>
          <a:bodyPr/>
          <a:lstStyle/>
          <a:p>
            <a:pPr fontAlgn="t">
              <a:buFont typeface="+mj-lt"/>
              <a:buAutoNum type="arabicPeriod"/>
            </a:pPr>
            <a:r>
              <a:rPr lang="en-US" dirty="0" smtClean="0"/>
              <a:t>Remove the lines on the sum and align/size with the title.</a:t>
            </a:r>
          </a:p>
          <a:p>
            <a:pPr fontAlgn="t">
              <a:buFont typeface="+mj-lt"/>
              <a:buAutoNum type="arabicPeriod"/>
            </a:pPr>
            <a:r>
              <a:rPr lang="en-US" dirty="0" smtClean="0"/>
              <a:t>Remove the group name.</a:t>
            </a:r>
            <a:endParaRPr lang="en-US" dirty="0" smtClean="0"/>
          </a:p>
          <a:p>
            <a:pPr fontAlgn="t">
              <a:buFont typeface="+mj-lt"/>
              <a:buAutoNum type="arabicPeriod"/>
            </a:pPr>
            <a:r>
              <a:rPr lang="en-US" dirty="0" smtClean="0"/>
              <a:t>Add the summary information in the group section</a:t>
            </a:r>
            <a:endParaRPr lang="en-US" dirty="0"/>
          </a:p>
          <a:p>
            <a:pPr fontAlgn="t">
              <a:buFont typeface="+mj-lt"/>
              <a:buAutoNum type="arabicPeriod"/>
            </a:pPr>
            <a:r>
              <a:rPr lang="en-US" dirty="0" smtClean="0"/>
              <a:t>Right click – insert - summary</a:t>
            </a:r>
            <a:endParaRPr lang="en-US" dirty="0"/>
          </a:p>
          <a:p>
            <a:pPr fontAlgn="t">
              <a:buFont typeface="+mj-lt"/>
              <a:buAutoNum type="arabicPeriod"/>
            </a:pPr>
            <a:r>
              <a:rPr lang="en-US" dirty="0" smtClean="0"/>
              <a:t>Fill in dialogue as shown</a:t>
            </a:r>
            <a:endParaRPr lang="en-US" dirty="0"/>
          </a:p>
          <a:p>
            <a:pPr fontAlgn="t">
              <a:buFont typeface="+mj-lt"/>
              <a:buAutoNum type="arabicPeriod"/>
            </a:pPr>
            <a:r>
              <a:rPr lang="en-US" dirty="0"/>
              <a:t>The Insert Summary dialog box appears.</a:t>
            </a:r>
          </a:p>
          <a:p>
            <a:pPr>
              <a:buFont typeface="+mj-lt"/>
              <a:buAutoNum type="arabicPeriod"/>
            </a:pPr>
            <a:endParaRPr lang="en-US" dirty="0"/>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2427" t="44352" r="15147" b="5001"/>
          <a:stretch/>
        </p:blipFill>
        <p:spPr bwMode="auto">
          <a:xfrm>
            <a:off x="152400" y="2420469"/>
            <a:ext cx="5172636" cy="385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Image from book"/>
          <p:cNvPicPr/>
          <p:nvPr/>
        </p:nvPicPr>
        <p:blipFill>
          <a:blip r:embed="rId3">
            <a:extLst>
              <a:ext uri="{28A0092B-C50C-407E-A947-70E740481C1C}">
                <a14:useLocalDpi xmlns:a14="http://schemas.microsoft.com/office/drawing/2010/main" val="0"/>
              </a:ext>
            </a:extLst>
          </a:blip>
          <a:srcRect/>
          <a:stretch>
            <a:fillRect/>
          </a:stretch>
        </p:blipFill>
        <p:spPr bwMode="auto">
          <a:xfrm>
            <a:off x="5325036" y="2133600"/>
            <a:ext cx="3590364" cy="4343400"/>
          </a:xfrm>
          <a:prstGeom prst="rect">
            <a:avLst/>
          </a:prstGeom>
          <a:noFill/>
          <a:ln>
            <a:noFill/>
          </a:ln>
        </p:spPr>
      </p:pic>
    </p:spTree>
    <p:extLst>
      <p:ext uri="{BB962C8B-B14F-4D97-AF65-F5344CB8AC3E}">
        <p14:creationId xmlns:p14="http://schemas.microsoft.com/office/powerpoint/2010/main" val="358313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state data</a:t>
            </a:r>
            <a:endParaRPr lang="en-US" dirty="0"/>
          </a:p>
        </p:txBody>
      </p:sp>
      <p:sp>
        <p:nvSpPr>
          <p:cNvPr id="3" name="Content Placeholder 2"/>
          <p:cNvSpPr>
            <a:spLocks noGrp="1"/>
          </p:cNvSpPr>
          <p:nvPr>
            <p:ph idx="1"/>
          </p:nvPr>
        </p:nvSpPr>
        <p:spPr>
          <a:xfrm>
            <a:off x="838200" y="914400"/>
            <a:ext cx="7520940" cy="3579849"/>
          </a:xfrm>
        </p:spPr>
        <p:txBody>
          <a:bodyPr/>
          <a:lstStyle/>
          <a:p>
            <a:pPr lvl="0">
              <a:buFont typeface="+mj-lt"/>
              <a:buAutoNum type="arabicPeriod"/>
            </a:pPr>
            <a:r>
              <a:rPr lang="en-US" dirty="0"/>
              <a:t>Repeat </a:t>
            </a:r>
            <a:r>
              <a:rPr lang="en-US" dirty="0" smtClean="0"/>
              <a:t>Steps for </a:t>
            </a:r>
            <a:r>
              <a:rPr lang="en-US" dirty="0"/>
              <a:t>the </a:t>
            </a:r>
            <a:r>
              <a:rPr lang="en-US" dirty="0" err="1"/>
              <a:t>Customer.Region</a:t>
            </a:r>
            <a:r>
              <a:rPr lang="en-US" dirty="0"/>
              <a:t> field to insert it below the State heading. </a:t>
            </a:r>
            <a:endParaRPr lang="en-US" dirty="0" smtClean="0"/>
          </a:p>
          <a:p>
            <a:pPr lvl="0">
              <a:buFont typeface="+mj-lt"/>
              <a:buAutoNum type="arabicPeriod"/>
            </a:pPr>
            <a:r>
              <a:rPr lang="en-US" dirty="0"/>
              <a:t>With the Region still selected, click the Align Center icon to center the state abbreviation below the State heading. </a:t>
            </a:r>
          </a:p>
          <a:p>
            <a:pPr>
              <a:buFont typeface="+mj-lt"/>
              <a:buAutoNum type="arabicPeriod"/>
            </a:pPr>
            <a:r>
              <a:rPr lang="en-US" dirty="0"/>
              <a:t>Delete the </a:t>
            </a:r>
            <a:r>
              <a:rPr lang="en-US" dirty="0" err="1"/>
              <a:t>Customer.Customer</a:t>
            </a:r>
            <a:r>
              <a:rPr lang="en-US" dirty="0"/>
              <a:t> </a:t>
            </a:r>
            <a:r>
              <a:rPr lang="en-US" dirty="0" smtClean="0"/>
              <a:t>Name. </a:t>
            </a:r>
            <a:r>
              <a:rPr lang="en-US" dirty="0"/>
              <a:t>This leaves each group with all the information you want and none of the extra stuff you don’t want to display. </a:t>
            </a:r>
            <a:endParaRPr lang="en-US" dirty="0" smtClean="0"/>
          </a:p>
          <a:p>
            <a:pPr>
              <a:buFont typeface="+mj-lt"/>
              <a:buAutoNum type="arabicPeriod"/>
            </a:pPr>
            <a:r>
              <a:rPr lang="en-US" dirty="0" smtClean="0"/>
              <a:t>Hide the Group Header section as above.</a:t>
            </a:r>
          </a:p>
          <a:p>
            <a:pPr>
              <a:buFont typeface="+mj-lt"/>
              <a:buAutoNum type="arabicPeriod"/>
            </a:pPr>
            <a:r>
              <a:rPr lang="en-US" dirty="0" smtClean="0"/>
              <a:t>Your report looks as below.</a:t>
            </a:r>
            <a:endParaRPr lang="en-US" dirty="0"/>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21" t="14769" r="18383" b="38236"/>
          <a:stretch/>
        </p:blipFill>
        <p:spPr bwMode="auto">
          <a:xfrm>
            <a:off x="228600" y="3124200"/>
            <a:ext cx="9009529" cy="358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242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with the Percentages </a:t>
            </a:r>
          </a:p>
        </p:txBody>
      </p:sp>
      <p:sp>
        <p:nvSpPr>
          <p:cNvPr id="3" name="Content Placeholder 2"/>
          <p:cNvSpPr>
            <a:spLocks noGrp="1"/>
          </p:cNvSpPr>
          <p:nvPr>
            <p:ph idx="1"/>
          </p:nvPr>
        </p:nvSpPr>
        <p:spPr/>
        <p:txBody>
          <a:bodyPr>
            <a:normAutofit/>
          </a:bodyPr>
          <a:lstStyle/>
          <a:p>
            <a:r>
              <a:rPr lang="en-US" sz="2000" dirty="0" smtClean="0"/>
              <a:t>Sometimes </a:t>
            </a:r>
            <a:r>
              <a:rPr lang="en-US" sz="2000" dirty="0"/>
              <a:t>it’s more helpful to know who is responsible for the largest </a:t>
            </a:r>
            <a:r>
              <a:rPr lang="en-US" sz="2000" i="1" dirty="0"/>
              <a:t>percentage </a:t>
            </a:r>
            <a:r>
              <a:rPr lang="en-US" sz="2000" dirty="0"/>
              <a:t>of an organization’s total sales rather than the specific dollar amount. The Group Sorting screen of the Standard Report Creation Wizard handles summaries expressed as percentages as well as straight numbers. You could build a report from scratch, similar to the one you built in the preceding section, by following most of the same steps, with just a slight difference at the summarization step. </a:t>
            </a:r>
          </a:p>
          <a:p>
            <a:r>
              <a:rPr lang="en-US" sz="2000" dirty="0"/>
              <a:t>Rather than going through all that again here, though, you can modify the completed report </a:t>
            </a:r>
            <a:r>
              <a:rPr lang="en-US" sz="2000" dirty="0" smtClean="0"/>
              <a:t>to </a:t>
            </a:r>
            <a:r>
              <a:rPr lang="en-US" sz="2000" dirty="0"/>
              <a:t>display percentages rather than group totals. Just follow these steps: </a:t>
            </a:r>
          </a:p>
          <a:p>
            <a:endParaRPr lang="en-US" sz="2000" dirty="0"/>
          </a:p>
        </p:txBody>
      </p:sp>
    </p:spTree>
    <p:extLst>
      <p:ext uri="{BB962C8B-B14F-4D97-AF65-F5344CB8AC3E}">
        <p14:creationId xmlns:p14="http://schemas.microsoft.com/office/powerpoint/2010/main" val="13535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to a %</a:t>
            </a:r>
            <a:endParaRPr lang="en-US" dirty="0"/>
          </a:p>
        </p:txBody>
      </p:sp>
      <p:sp>
        <p:nvSpPr>
          <p:cNvPr id="3" name="Content Placeholder 2"/>
          <p:cNvSpPr>
            <a:spLocks noGrp="1"/>
          </p:cNvSpPr>
          <p:nvPr>
            <p:ph idx="1"/>
          </p:nvPr>
        </p:nvSpPr>
        <p:spPr>
          <a:xfrm>
            <a:off x="457200" y="1066800"/>
            <a:ext cx="4739640" cy="3579849"/>
          </a:xfrm>
        </p:spPr>
        <p:txBody>
          <a:bodyPr/>
          <a:lstStyle/>
          <a:p>
            <a:pPr>
              <a:buFont typeface="+mj-lt"/>
              <a:buAutoNum type="arabicPeriod"/>
            </a:pPr>
            <a:r>
              <a:rPr lang="en-US" dirty="0"/>
              <a:t>In Design mode, right-click the Sum of </a:t>
            </a:r>
            <a:r>
              <a:rPr lang="en-US" dirty="0" err="1"/>
              <a:t>Orders.Order</a:t>
            </a:r>
            <a:r>
              <a:rPr lang="en-US" dirty="0"/>
              <a:t> Amount field in the Group Footer #</a:t>
            </a:r>
            <a:r>
              <a:rPr lang="en-US" dirty="0" smtClean="0"/>
              <a:t>1 </a:t>
            </a:r>
            <a:r>
              <a:rPr lang="en-US" dirty="0"/>
              <a:t>section. </a:t>
            </a:r>
            <a:endParaRPr lang="en-US" dirty="0" smtClean="0"/>
          </a:p>
          <a:p>
            <a:pPr>
              <a:buFont typeface="+mj-lt"/>
              <a:buAutoNum type="arabicPeriod"/>
            </a:pPr>
            <a:r>
              <a:rPr lang="en-US" dirty="0"/>
              <a:t>Choose Edit Summary. </a:t>
            </a:r>
            <a:endParaRPr lang="en-US" dirty="0" smtClean="0"/>
          </a:p>
          <a:p>
            <a:pPr lvl="0">
              <a:buFont typeface="+mj-lt"/>
              <a:buAutoNum type="arabicPeriod"/>
            </a:pPr>
            <a:r>
              <a:rPr lang="en-US" dirty="0"/>
              <a:t>Select the </a:t>
            </a:r>
            <a:r>
              <a:rPr lang="en-US" dirty="0" err="1"/>
              <a:t>Orders.Order</a:t>
            </a:r>
            <a:r>
              <a:rPr lang="en-US" dirty="0"/>
              <a:t> Amount field to summarize; calculate the Sum summary, and select the box to the left of Show as a Percentage of. </a:t>
            </a:r>
          </a:p>
          <a:p>
            <a:pPr>
              <a:buFont typeface="+mj-lt"/>
              <a:buAutoNum type="arabicPeriod"/>
            </a:pPr>
            <a:r>
              <a:rPr lang="en-US" dirty="0"/>
              <a:t>The drop-down list below the Show as Percentage of line holds the value you want ( Grand Total: Sum of Order Amount). </a:t>
            </a:r>
          </a:p>
          <a:p>
            <a:endParaRPr lang="en-US"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0956" t="45232" r="17962" b="18293"/>
          <a:stretch/>
        </p:blipFill>
        <p:spPr bwMode="auto">
          <a:xfrm>
            <a:off x="5334000" y="1030596"/>
            <a:ext cx="3789588" cy="2779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4227" t="24059" r="34339" b="27941"/>
          <a:stretch/>
        </p:blipFill>
        <p:spPr bwMode="auto">
          <a:xfrm>
            <a:off x="2796989" y="3429000"/>
            <a:ext cx="383241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0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is about 15%</a:t>
            </a:r>
            <a:endParaRPr lang="en-US" dirty="0"/>
          </a:p>
        </p:txBody>
      </p:sp>
      <p:sp>
        <p:nvSpPr>
          <p:cNvPr id="3" name="Content Placeholder 2"/>
          <p:cNvSpPr>
            <a:spLocks noGrp="1"/>
          </p:cNvSpPr>
          <p:nvPr>
            <p:ph idx="1"/>
          </p:nvPr>
        </p:nvSpPr>
        <p:spPr/>
        <p:txBody>
          <a:bodyPr/>
          <a:lstStyle/>
          <a:p>
            <a:r>
              <a:rPr lang="en-US" dirty="0"/>
              <a:t>Now when you switch to Preview mode, you see the report shown </a:t>
            </a:r>
            <a:r>
              <a:rPr lang="en-US" dirty="0" smtClean="0"/>
              <a:t>below. </a:t>
            </a:r>
            <a:r>
              <a:rPr lang="en-US" dirty="0"/>
              <a:t>The five top customers are listed along with their percentage of </a:t>
            </a:r>
            <a:r>
              <a:rPr lang="en-US" dirty="0" err="1"/>
              <a:t>Xtreme’s</a:t>
            </a:r>
            <a:r>
              <a:rPr lang="en-US" dirty="0"/>
              <a:t> total sales. This report tells you something that you didn’t get from the previous report: The top five customers combined account for less than 15 percent of </a:t>
            </a:r>
            <a:r>
              <a:rPr lang="en-US" dirty="0" err="1"/>
              <a:t>Xtreme’s</a:t>
            </a:r>
            <a:r>
              <a:rPr lang="en-US" dirty="0"/>
              <a:t> orders. Looks like </a:t>
            </a:r>
            <a:r>
              <a:rPr lang="en-US" dirty="0" err="1"/>
              <a:t>Xtreme</a:t>
            </a:r>
            <a:r>
              <a:rPr lang="en-US" dirty="0"/>
              <a:t> is in the healthy position of not depending too much on a small number of customers. Sales volume is distributed over a large customer base. </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51" t="19569" r="16577" b="38588"/>
          <a:stretch/>
        </p:blipFill>
        <p:spPr bwMode="auto">
          <a:xfrm>
            <a:off x="35859" y="2819400"/>
            <a:ext cx="9036907" cy="313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833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you want the top seventeen instead of the top five? </a:t>
            </a:r>
            <a:endParaRPr lang="en-US" dirty="0"/>
          </a:p>
        </p:txBody>
      </p:sp>
      <p:sp>
        <p:nvSpPr>
          <p:cNvPr id="3" name="Content Placeholder 2"/>
          <p:cNvSpPr>
            <a:spLocks noGrp="1"/>
          </p:cNvSpPr>
          <p:nvPr>
            <p:ph idx="1"/>
          </p:nvPr>
        </p:nvSpPr>
        <p:spPr/>
        <p:txBody>
          <a:bodyPr/>
          <a:lstStyle/>
          <a:p>
            <a:r>
              <a:rPr lang="en-US" dirty="0" smtClean="0"/>
              <a:t>The </a:t>
            </a:r>
            <a:r>
              <a:rPr lang="en-US" dirty="0"/>
              <a:t>group sort used here to produce the latest reports happened to ask for the top five customers. Okay, that’s suspiciously convenient; the Standard Report Creation Wizard gives you the option of selecting the top five or bottom five — but not the top ten, top seventeen, and so on. If you want your report to return some number of groups other than five, use Group Sort Expert. </a:t>
            </a:r>
          </a:p>
          <a:p>
            <a:r>
              <a:rPr lang="en-US" dirty="0"/>
              <a:t>When you click the Group Sort Expert icon on the Expert Tools toolbar, the Group Sort Expert dialog box appears, as </a:t>
            </a:r>
            <a:r>
              <a:rPr lang="en-US" dirty="0" smtClean="0"/>
              <a:t>shown</a:t>
            </a:r>
            <a:endParaRPr lang="en-US" dirty="0"/>
          </a:p>
        </p:txBody>
      </p:sp>
      <p:pic>
        <p:nvPicPr>
          <p:cNvPr id="4" name="Picture 3" descr="Image from book">
            <a:hlinkClick r:id="rId2" tgtFrame="_self"/>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3500" y="3048000"/>
            <a:ext cx="5372100" cy="3048000"/>
          </a:xfrm>
          <a:prstGeom prst="rect">
            <a:avLst/>
          </a:prstGeom>
          <a:noFill/>
          <a:ln>
            <a:noFill/>
          </a:ln>
        </p:spPr>
      </p:pic>
    </p:spTree>
    <p:extLst>
      <p:ext uri="{BB962C8B-B14F-4D97-AF65-F5344CB8AC3E}">
        <p14:creationId xmlns:p14="http://schemas.microsoft.com/office/powerpoint/2010/main" val="282139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Chapter </a:t>
            </a:r>
          </a:p>
        </p:txBody>
      </p:sp>
      <p:sp>
        <p:nvSpPr>
          <p:cNvPr id="3" name="Content Placeholder 2"/>
          <p:cNvSpPr>
            <a:spLocks noGrp="1"/>
          </p:cNvSpPr>
          <p:nvPr>
            <p:ph idx="1"/>
          </p:nvPr>
        </p:nvSpPr>
        <p:spPr/>
        <p:txBody>
          <a:bodyPr>
            <a:normAutofit/>
          </a:bodyPr>
          <a:lstStyle/>
          <a:p>
            <a:pPr fontAlgn="t">
              <a:buFont typeface="Arial" pitchFamily="34" charset="0"/>
              <a:buChar char="•"/>
            </a:pPr>
            <a:r>
              <a:rPr lang="en-US" sz="3200" dirty="0" smtClean="0"/>
              <a:t>Sorting </a:t>
            </a:r>
            <a:r>
              <a:rPr lang="en-US" sz="3200" dirty="0"/>
              <a:t>groups by performance rather than by name </a:t>
            </a:r>
          </a:p>
          <a:p>
            <a:pPr fontAlgn="t">
              <a:buFont typeface="Arial" pitchFamily="34" charset="0"/>
              <a:buChar char="•"/>
            </a:pPr>
            <a:r>
              <a:rPr lang="en-US" sz="3200" dirty="0"/>
              <a:t>Selecting by percentage </a:t>
            </a:r>
          </a:p>
          <a:p>
            <a:pPr fontAlgn="t">
              <a:buFont typeface="Arial" pitchFamily="34" charset="0"/>
              <a:buChar char="•"/>
            </a:pPr>
            <a:r>
              <a:rPr lang="en-US" sz="3200" dirty="0"/>
              <a:t>Sorting groups in reverse </a:t>
            </a:r>
          </a:p>
          <a:p>
            <a:pPr fontAlgn="t">
              <a:buFont typeface="Arial" pitchFamily="34" charset="0"/>
              <a:buChar char="•"/>
            </a:pPr>
            <a:r>
              <a:rPr lang="en-US" sz="3200" dirty="0"/>
              <a:t>Troubleshooting problems with group sorts </a:t>
            </a:r>
          </a:p>
          <a:p>
            <a:pPr>
              <a:buFont typeface="Arial" pitchFamily="34" charset="0"/>
              <a:buChar char="•"/>
            </a:pPr>
            <a:endParaRPr lang="en-US" sz="3200" dirty="0"/>
          </a:p>
        </p:txBody>
      </p:sp>
    </p:spTree>
    <p:extLst>
      <p:ext uri="{BB962C8B-B14F-4D97-AF65-F5344CB8AC3E}">
        <p14:creationId xmlns:p14="http://schemas.microsoft.com/office/powerpoint/2010/main" val="1155214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step</a:t>
            </a:r>
            <a:endParaRPr lang="en-US" dirty="0"/>
          </a:p>
        </p:txBody>
      </p:sp>
      <p:sp>
        <p:nvSpPr>
          <p:cNvPr id="3" name="Content Placeholder 2"/>
          <p:cNvSpPr>
            <a:spLocks noGrp="1"/>
          </p:cNvSpPr>
          <p:nvPr>
            <p:ph idx="1"/>
          </p:nvPr>
        </p:nvSpPr>
        <p:spPr/>
        <p:txBody>
          <a:bodyPr/>
          <a:lstStyle/>
          <a:p>
            <a:r>
              <a:rPr lang="en-US" dirty="0"/>
              <a:t>The default values for the current report are shown. The type of sort is Top N, based on Sum of </a:t>
            </a:r>
            <a:r>
              <a:rPr lang="en-US" dirty="0" err="1"/>
              <a:t>Orders.Order</a:t>
            </a:r>
            <a:r>
              <a:rPr lang="en-US" dirty="0"/>
              <a:t> Amount, where N is 5. If you want to see the percentage sales of the top 17 customers instead of the top 5, just replace the 5 with a 17 in the Where N Is box, and then click OK. </a:t>
            </a:r>
            <a:endParaRPr lang="en-US" dirty="0" smtClean="0"/>
          </a:p>
          <a:p>
            <a:r>
              <a:rPr lang="en-US" dirty="0" smtClean="0"/>
              <a:t>The </a:t>
            </a:r>
            <a:r>
              <a:rPr lang="en-US" dirty="0"/>
              <a:t>only task that remains to make this a complete report is to change the references to </a:t>
            </a:r>
            <a:r>
              <a:rPr lang="en-US" i="1" dirty="0"/>
              <a:t>Five </a:t>
            </a:r>
            <a:r>
              <a:rPr lang="en-US" dirty="0"/>
              <a:t>in the page header to </a:t>
            </a:r>
            <a:r>
              <a:rPr lang="en-US" i="1" dirty="0"/>
              <a:t>Seventeen</a:t>
            </a:r>
            <a:r>
              <a:rPr lang="en-US" dirty="0"/>
              <a:t>. </a:t>
            </a:r>
          </a:p>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52" t="19385" r="16116" b="29709"/>
          <a:stretch/>
        </p:blipFill>
        <p:spPr bwMode="auto">
          <a:xfrm>
            <a:off x="228600" y="2952823"/>
            <a:ext cx="8763000" cy="367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292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Group Sorts </a:t>
            </a:r>
            <a:endParaRPr lang="en-US" dirty="0"/>
          </a:p>
        </p:txBody>
      </p:sp>
      <p:sp>
        <p:nvSpPr>
          <p:cNvPr id="3" name="Content Placeholder 2"/>
          <p:cNvSpPr>
            <a:spLocks noGrp="1"/>
          </p:cNvSpPr>
          <p:nvPr>
            <p:ph idx="1"/>
          </p:nvPr>
        </p:nvSpPr>
        <p:spPr/>
        <p:txBody>
          <a:bodyPr/>
          <a:lstStyle/>
          <a:p>
            <a:r>
              <a:rPr lang="en-US" dirty="0" smtClean="0"/>
              <a:t>You </a:t>
            </a:r>
            <a:r>
              <a:rPr lang="en-US" dirty="0"/>
              <a:t>have probably guessed from what you have seen so far, that everything you can do for the top performers, you can also do for the bottom. Take a closer look at the Group Sort Expert dialog box. </a:t>
            </a:r>
            <a:r>
              <a:rPr lang="en-US" dirty="0" smtClean="0"/>
              <a:t>shows </a:t>
            </a:r>
            <a:r>
              <a:rPr lang="en-US" dirty="0"/>
              <a:t>it with the group sort list pulled down. The options on this menu are No Sort, All, Top N, Bottom N, Top Percentage, and Bottom Percentage. </a:t>
            </a:r>
          </a:p>
          <a:p>
            <a:endParaRPr lang="en-US" dirty="0"/>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3603" t="21600" r="23154" b="25529"/>
          <a:stretch/>
        </p:blipFill>
        <p:spPr bwMode="auto">
          <a:xfrm>
            <a:off x="1357188" y="2590800"/>
            <a:ext cx="6491412" cy="402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154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options</a:t>
            </a:r>
            <a:endParaRPr lang="en-US" dirty="0"/>
          </a:p>
        </p:txBody>
      </p:sp>
      <p:sp>
        <p:nvSpPr>
          <p:cNvPr id="3" name="Content Placeholder 2"/>
          <p:cNvSpPr>
            <a:spLocks noGrp="1"/>
          </p:cNvSpPr>
          <p:nvPr>
            <p:ph idx="1"/>
          </p:nvPr>
        </p:nvSpPr>
        <p:spPr>
          <a:xfrm>
            <a:off x="838200" y="990600"/>
            <a:ext cx="7520940" cy="5147772"/>
          </a:xfrm>
          <a:solidFill>
            <a:schemeClr val="accent1">
              <a:lumMod val="20000"/>
              <a:lumOff val="80000"/>
            </a:schemeClr>
          </a:solidFill>
        </p:spPr>
        <p:txBody>
          <a:bodyPr>
            <a:normAutofit fontScale="55000" lnSpcReduction="20000"/>
          </a:bodyPr>
          <a:lstStyle/>
          <a:p>
            <a:r>
              <a:rPr lang="en-US" sz="2900" dirty="0"/>
              <a:t>You have already seen what Top N does. Bottom N does the same thing, but for the tail-enders rather than the leaders. The other four options require a little explanation. </a:t>
            </a:r>
          </a:p>
          <a:p>
            <a:r>
              <a:rPr lang="en-US" sz="2900" dirty="0"/>
              <a:t>The No Sort option does what it says: nothing. It leaves the lines of the report in the order in which the corresponding groups appear in the database. You might wonder why this option even exists. One reason might be that you want to build a new report based on an existing one, but the existing report is sorted. If you want your new report to reflect the order of the records in the database rather than the sort order of the old report, one way to get what you want is to use the No Sort option. </a:t>
            </a:r>
          </a:p>
          <a:p>
            <a:r>
              <a:rPr lang="en-US" sz="2900" dirty="0"/>
              <a:t>The All option sorts and displays all the groups, not restricting the display to any given number. A report built according to this option would contain all the data of a Top N report, plus all the data of a Bottom N report, plus data on all the groups not included in either of those. </a:t>
            </a:r>
          </a:p>
          <a:p>
            <a:r>
              <a:rPr lang="en-US" sz="2900" dirty="0"/>
              <a:t>With the Top Percentage group sort, you specify the top percentage that you want to see in the report. For example, if you wanted to see whether the 80/20 rule applies to your organization, specify a Top Percentage group sort, and enter 80 in the Where Percentage Is box. If you have, for example, 90 customers, the 80/20 rule holds if the report lists about 18 customers ( representing 20 percent of the total). </a:t>
            </a:r>
          </a:p>
          <a:p>
            <a:r>
              <a:rPr lang="en-US" sz="2900" dirty="0"/>
              <a:t>To report on the customers who order the least amount of product, use the Bottom Percentage group sort. For </a:t>
            </a:r>
            <a:r>
              <a:rPr lang="en-US" sz="2900" dirty="0" err="1"/>
              <a:t>Xtreme</a:t>
            </a:r>
            <a:r>
              <a:rPr lang="en-US" sz="2900" dirty="0"/>
              <a:t> Mountain Bikes, the companies in this report need help or should be replaced by companies that can do a better job. </a:t>
            </a:r>
          </a:p>
          <a:p>
            <a:endParaRPr lang="en-US" dirty="0"/>
          </a:p>
        </p:txBody>
      </p:sp>
    </p:spTree>
    <p:extLst>
      <p:ext uri="{BB962C8B-B14F-4D97-AF65-F5344CB8AC3E}">
        <p14:creationId xmlns:p14="http://schemas.microsoft.com/office/powerpoint/2010/main" val="152899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520940" cy="853440"/>
          </a:xfrm>
        </p:spPr>
        <p:txBody>
          <a:bodyPr/>
          <a:lstStyle/>
          <a:p>
            <a:r>
              <a:rPr lang="en-US" dirty="0" smtClean="0"/>
              <a:t>Why Sort </a:t>
            </a:r>
            <a:r>
              <a:rPr lang="en-US" dirty="0"/>
              <a:t>groups by performance rather than by name </a:t>
            </a:r>
          </a:p>
        </p:txBody>
      </p:sp>
      <p:sp>
        <p:nvSpPr>
          <p:cNvPr id="3" name="Content Placeholder 2"/>
          <p:cNvSpPr>
            <a:spLocks noGrp="1"/>
          </p:cNvSpPr>
          <p:nvPr>
            <p:ph idx="1"/>
          </p:nvPr>
        </p:nvSpPr>
        <p:spPr>
          <a:xfrm>
            <a:off x="822960" y="1600200"/>
            <a:ext cx="7520940" cy="3080277"/>
          </a:xfrm>
        </p:spPr>
        <p:txBody>
          <a:bodyPr>
            <a:noAutofit/>
          </a:bodyPr>
          <a:lstStyle/>
          <a:p>
            <a:r>
              <a:rPr lang="en-US" sz="2000" dirty="0"/>
              <a:t>An old saying in the sales business is that you get 80 percent of your sales from 20 percent of your customers. It’s called the Pareto Principle or the 80/20 rule, and it’s not restricted to sales. </a:t>
            </a:r>
            <a:endParaRPr lang="en-US" sz="2000" dirty="0" smtClean="0"/>
          </a:p>
          <a:p>
            <a:r>
              <a:rPr lang="en-US" sz="2000" dirty="0" smtClean="0"/>
              <a:t>Some </a:t>
            </a:r>
            <a:r>
              <a:rPr lang="en-US" sz="2000" dirty="0"/>
              <a:t>people or things are more productive than others doing the same work. If you identify the most productive salespeople, machinery, or whatever, you can analyze the factors that make them so effective and perhaps apply what you learn to increase productivity overall. </a:t>
            </a:r>
          </a:p>
        </p:txBody>
      </p:sp>
    </p:spTree>
    <p:extLst>
      <p:ext uri="{BB962C8B-B14F-4D97-AF65-F5344CB8AC3E}">
        <p14:creationId xmlns:p14="http://schemas.microsoft.com/office/powerpoint/2010/main" val="109211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Report </a:t>
            </a:r>
            <a:r>
              <a:rPr lang="en-US" dirty="0" smtClean="0"/>
              <a:t>(Top5USA)</a:t>
            </a:r>
            <a:endParaRPr lang="en-US" dirty="0"/>
          </a:p>
        </p:txBody>
      </p:sp>
      <p:sp>
        <p:nvSpPr>
          <p:cNvPr id="3" name="Content Placeholder 2"/>
          <p:cNvSpPr>
            <a:spLocks noGrp="1"/>
          </p:cNvSpPr>
          <p:nvPr>
            <p:ph idx="1"/>
          </p:nvPr>
        </p:nvSpPr>
        <p:spPr/>
        <p:txBody>
          <a:bodyPr/>
          <a:lstStyle/>
          <a:p>
            <a:r>
              <a:rPr lang="en-US" dirty="0"/>
              <a:t>Vice President of Sales, </a:t>
            </a:r>
            <a:r>
              <a:rPr lang="en-US" dirty="0" smtClean="0"/>
              <a:t>is </a:t>
            </a:r>
            <a:r>
              <a:rPr lang="en-US" dirty="0"/>
              <a:t>trying to get a feel for which customers are buying the most. </a:t>
            </a:r>
            <a:endParaRPr lang="en-US" dirty="0" smtClean="0"/>
          </a:p>
          <a:p>
            <a:r>
              <a:rPr lang="en-US" dirty="0"/>
              <a:t>A</a:t>
            </a:r>
            <a:r>
              <a:rPr lang="en-US" dirty="0" smtClean="0"/>
              <a:t> </a:t>
            </a:r>
            <a:r>
              <a:rPr lang="en-US" dirty="0"/>
              <a:t>Top N report is probably your best choice. To build one, follow these steps: </a:t>
            </a:r>
            <a:endParaRPr lang="en-US" dirty="0" smtClean="0"/>
          </a:p>
          <a:p>
            <a:pPr fontAlgn="t">
              <a:buFont typeface="+mj-lt"/>
              <a:buAutoNum type="arabicPeriod"/>
            </a:pPr>
            <a:r>
              <a:rPr lang="en-US" dirty="0" smtClean="0"/>
              <a:t>Choose the Report Wizard, select </a:t>
            </a:r>
            <a:r>
              <a:rPr lang="en-US" dirty="0"/>
              <a:t>Standard, and then click OK. </a:t>
            </a:r>
          </a:p>
          <a:p>
            <a:pPr fontAlgn="t">
              <a:buFont typeface="+mj-lt"/>
              <a:buAutoNum type="arabicPeriod"/>
            </a:pPr>
            <a:r>
              <a:rPr lang="en-US" dirty="0"/>
              <a:t>The Standard Report Creation Wizard appears. </a:t>
            </a:r>
          </a:p>
          <a:p>
            <a:pPr fontAlgn="t">
              <a:buFont typeface="+mj-lt"/>
              <a:buAutoNum type="arabicPeriod"/>
            </a:pPr>
            <a:r>
              <a:rPr lang="en-US" dirty="0"/>
              <a:t>Find the </a:t>
            </a:r>
            <a:r>
              <a:rPr lang="en-US" dirty="0" err="1"/>
              <a:t>xtreme</a:t>
            </a:r>
            <a:r>
              <a:rPr lang="en-US" dirty="0"/>
              <a:t> database, and then select the Customer and Orders tables, as shown </a:t>
            </a:r>
          </a:p>
          <a:p>
            <a:pPr>
              <a:buFont typeface="+mj-lt"/>
              <a:buAutoNum type="arabicPeriod"/>
            </a:pPr>
            <a:endParaRPr lang="en-US" dirty="0" smtClean="0"/>
          </a:p>
          <a:p>
            <a:endParaRPr lang="en-US" dirty="0"/>
          </a:p>
        </p:txBody>
      </p:sp>
      <p:pic>
        <p:nvPicPr>
          <p:cNvPr id="1030" name="Picture 6" descr="Click to colla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048000"/>
            <a:ext cx="4905375" cy="421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159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Now …</a:t>
            </a:r>
            <a:endParaRPr lang="en-US" dirty="0"/>
          </a:p>
        </p:txBody>
      </p:sp>
      <p:sp>
        <p:nvSpPr>
          <p:cNvPr id="8" name="Content Placeholder 7"/>
          <p:cNvSpPr>
            <a:spLocks noGrp="1"/>
          </p:cNvSpPr>
          <p:nvPr>
            <p:ph idx="1"/>
          </p:nvPr>
        </p:nvSpPr>
        <p:spPr>
          <a:xfrm>
            <a:off x="762000" y="990600"/>
            <a:ext cx="7520940" cy="4157172"/>
          </a:xfrm>
        </p:spPr>
        <p:txBody>
          <a:bodyPr>
            <a:normAutofit/>
          </a:bodyPr>
          <a:lstStyle/>
          <a:p>
            <a:pPr fontAlgn="t">
              <a:buFont typeface="+mj-lt"/>
              <a:buAutoNum type="arabicPeriod"/>
            </a:pPr>
            <a:r>
              <a:rPr lang="en-US" dirty="0"/>
              <a:t>Click Next to display the Link view. </a:t>
            </a:r>
          </a:p>
          <a:p>
            <a:pPr fontAlgn="t">
              <a:buFont typeface="+mj-lt"/>
              <a:buAutoNum type="arabicPeriod"/>
            </a:pPr>
            <a:r>
              <a:rPr lang="en-US" dirty="0"/>
              <a:t>You see the Customer table connected to the Orders table by the Customer ID field. </a:t>
            </a:r>
          </a:p>
          <a:p>
            <a:pPr fontAlgn="t">
              <a:buFont typeface="+mj-lt"/>
              <a:buAutoNum type="arabicPeriod"/>
            </a:pPr>
            <a:r>
              <a:rPr lang="en-US" dirty="0"/>
              <a:t>Click Next to display the Fields view. </a:t>
            </a:r>
          </a:p>
          <a:p>
            <a:pPr fontAlgn="t">
              <a:buFont typeface="+mj-lt"/>
              <a:buAutoNum type="arabicPeriod"/>
            </a:pPr>
            <a:r>
              <a:rPr lang="en-US" dirty="0"/>
              <a:t>Move Customer Name, Region, and Order Amount to the Fields to Display pane. </a:t>
            </a:r>
          </a:p>
          <a:p>
            <a:pPr fontAlgn="t">
              <a:buFont typeface="+mj-lt"/>
              <a:buAutoNum type="arabicPeriod"/>
            </a:pPr>
            <a:r>
              <a:rPr lang="en-US" dirty="0"/>
              <a:t>Click Next to display the Grouping view. </a:t>
            </a:r>
          </a:p>
          <a:p>
            <a:pPr fontAlgn="t"/>
            <a:r>
              <a:rPr lang="en-US" sz="2200" dirty="0"/>
              <a:t>The Vice President of Sales wants to list the five top U.S. customers, along with their states and the total amount of their orders. The easy way to do this is to group the records by Customer ID, hide order detail, sort by the sum of the order amount for each customer, and include the top five customers in the report. </a:t>
            </a:r>
          </a:p>
          <a:p>
            <a:endParaRPr lang="en-US" dirty="0"/>
          </a:p>
        </p:txBody>
      </p:sp>
    </p:spTree>
    <p:extLst>
      <p:ext uri="{BB962C8B-B14F-4D97-AF65-F5344CB8AC3E}">
        <p14:creationId xmlns:p14="http://schemas.microsoft.com/office/powerpoint/2010/main" val="257548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Sounds easy, lets start with </a:t>
            </a:r>
            <a:r>
              <a:rPr lang="en-US" dirty="0" smtClean="0"/>
              <a:t>…</a:t>
            </a:r>
            <a:endParaRPr lang="en-US" dirty="0"/>
          </a:p>
        </p:txBody>
      </p:sp>
      <p:sp>
        <p:nvSpPr>
          <p:cNvPr id="6" name="Content Placeholder 5"/>
          <p:cNvSpPr>
            <a:spLocks noGrp="1"/>
          </p:cNvSpPr>
          <p:nvPr>
            <p:ph idx="1"/>
          </p:nvPr>
        </p:nvSpPr>
        <p:spPr>
          <a:xfrm>
            <a:off x="762000" y="914400"/>
            <a:ext cx="7520940" cy="3579849"/>
          </a:xfrm>
        </p:spPr>
        <p:txBody>
          <a:bodyPr/>
          <a:lstStyle/>
          <a:p>
            <a:pPr fontAlgn="t">
              <a:buFont typeface="+mj-lt"/>
              <a:buAutoNum type="arabicPeriod"/>
            </a:pPr>
            <a:r>
              <a:rPr lang="en-US" dirty="0"/>
              <a:t>Move </a:t>
            </a:r>
            <a:r>
              <a:rPr lang="en-US" dirty="0" err="1"/>
              <a:t>Customer.Customer</a:t>
            </a:r>
            <a:r>
              <a:rPr lang="en-US" dirty="0"/>
              <a:t> Name to the Group By pane and specify descending order. </a:t>
            </a:r>
          </a:p>
          <a:p>
            <a:pPr fontAlgn="t">
              <a:buFont typeface="+mj-lt"/>
              <a:buAutoNum type="arabicPeriod"/>
            </a:pPr>
            <a:r>
              <a:rPr lang="en-US" dirty="0"/>
              <a:t>This puts the customer with the highest total first. </a:t>
            </a:r>
          </a:p>
          <a:p>
            <a:pPr fontAlgn="t">
              <a:buFont typeface="+mj-lt"/>
              <a:buAutoNum type="arabicPeriod"/>
            </a:pPr>
            <a:r>
              <a:rPr lang="en-US" dirty="0"/>
              <a:t>Click Next to display the Summaries view. </a:t>
            </a:r>
          </a:p>
          <a:p>
            <a:pPr fontAlgn="t">
              <a:buFont typeface="+mj-lt"/>
              <a:buAutoNum type="arabicPeriod"/>
            </a:pPr>
            <a:r>
              <a:rPr lang="en-US" dirty="0"/>
              <a:t>In the Summarized Fields pane, specify Sum of </a:t>
            </a:r>
            <a:r>
              <a:rPr lang="en-US" dirty="0" err="1"/>
              <a:t>Orders.Order</a:t>
            </a:r>
            <a:r>
              <a:rPr lang="en-US" dirty="0"/>
              <a:t> Amount. In the pull-down list below that pane, specify Sum. </a:t>
            </a:r>
          </a:p>
          <a:p>
            <a:pPr fontAlgn="t">
              <a:buFont typeface="+mj-lt"/>
              <a:buAutoNum type="arabicPeriod"/>
            </a:pPr>
            <a:r>
              <a:rPr lang="en-US" dirty="0"/>
              <a:t>Click Next to display the Group Sorting view, </a:t>
            </a:r>
            <a:r>
              <a:rPr lang="en-US" dirty="0" smtClean="0"/>
              <a:t>shown below.</a:t>
            </a:r>
            <a:endParaRPr lang="en-US" dirty="0"/>
          </a:p>
          <a:p>
            <a:pPr>
              <a:buFont typeface="+mj-lt"/>
              <a:buAutoNum type="arabicPeriod"/>
            </a:pPr>
            <a:endParaRPr lang="en-US" dirty="0"/>
          </a:p>
        </p:txBody>
      </p:sp>
      <p:pic>
        <p:nvPicPr>
          <p:cNvPr id="3085" name="Picture 13" descr="Click to colla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00400"/>
            <a:ext cx="4905375" cy="421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402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sp>
        <p:nvSpPr>
          <p:cNvPr id="3" name="Content Placeholder 2"/>
          <p:cNvSpPr>
            <a:spLocks noGrp="1"/>
          </p:cNvSpPr>
          <p:nvPr>
            <p:ph idx="1"/>
          </p:nvPr>
        </p:nvSpPr>
        <p:spPr>
          <a:xfrm>
            <a:off x="762000" y="800875"/>
            <a:ext cx="7520940" cy="3579849"/>
          </a:xfrm>
        </p:spPr>
        <p:txBody>
          <a:bodyPr/>
          <a:lstStyle/>
          <a:p>
            <a:pPr fontAlgn="t">
              <a:buFont typeface="+mj-lt"/>
              <a:buAutoNum type="arabicPeriod"/>
            </a:pPr>
            <a:r>
              <a:rPr lang="en-US" dirty="0"/>
              <a:t>Select Top 5 Groups. In the Comparing Summary Values for the Top or Bottom Groups pull-down list, select Sum of </a:t>
            </a:r>
            <a:r>
              <a:rPr lang="en-US" dirty="0" err="1"/>
              <a:t>Orders.Order</a:t>
            </a:r>
            <a:r>
              <a:rPr lang="en-US" dirty="0"/>
              <a:t> Amount. </a:t>
            </a:r>
          </a:p>
          <a:p>
            <a:pPr fontAlgn="t">
              <a:buFont typeface="+mj-lt"/>
              <a:buAutoNum type="arabicPeriod"/>
            </a:pPr>
            <a:r>
              <a:rPr lang="en-US" dirty="0"/>
              <a:t>Click Next to display the Chart view, and then click Next again to display the Record Selection view. </a:t>
            </a:r>
          </a:p>
          <a:p>
            <a:pPr fontAlgn="t">
              <a:buFont typeface="+mj-lt"/>
              <a:buAutoNum type="arabicPeriod"/>
            </a:pPr>
            <a:r>
              <a:rPr lang="en-US" dirty="0"/>
              <a:t>You’re interested in only U.S. sales at present, so fill out the Record Selection view, as shown </a:t>
            </a:r>
          </a:p>
          <a:p>
            <a:pPr>
              <a:buFont typeface="+mj-lt"/>
              <a:buAutoNum type="arabicPeriod"/>
            </a:pPr>
            <a:endParaRPr lang="en-US" dirty="0"/>
          </a:p>
        </p:txBody>
      </p:sp>
      <p:pic>
        <p:nvPicPr>
          <p:cNvPr id="4099" name="Picture 3" descr="Image from 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329402"/>
            <a:ext cx="5181600" cy="444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4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 up with …</a:t>
            </a:r>
            <a:endParaRPr lang="en-US" dirty="0"/>
          </a:p>
        </p:txBody>
      </p:sp>
      <p:sp>
        <p:nvSpPr>
          <p:cNvPr id="3" name="Content Placeholder 2"/>
          <p:cNvSpPr>
            <a:spLocks noGrp="1"/>
          </p:cNvSpPr>
          <p:nvPr>
            <p:ph idx="1"/>
          </p:nvPr>
        </p:nvSpPr>
        <p:spPr/>
        <p:txBody>
          <a:bodyPr/>
          <a:lstStyle/>
          <a:p>
            <a:pPr fontAlgn="t">
              <a:buFont typeface="+mj-lt"/>
              <a:buAutoNum type="arabicPeriod"/>
            </a:pPr>
            <a:r>
              <a:rPr lang="en-US" dirty="0"/>
              <a:t>Click Next to display the Template view. </a:t>
            </a:r>
          </a:p>
          <a:p>
            <a:pPr fontAlgn="t">
              <a:buFont typeface="+mj-lt"/>
              <a:buAutoNum type="arabicPeriod"/>
            </a:pPr>
            <a:r>
              <a:rPr lang="en-US" dirty="0"/>
              <a:t>Select a template for the report. </a:t>
            </a:r>
          </a:p>
          <a:p>
            <a:pPr fontAlgn="t">
              <a:buFont typeface="+mj-lt"/>
              <a:buAutoNum type="arabicPeriod"/>
            </a:pPr>
            <a:r>
              <a:rPr lang="en-US" dirty="0" smtClean="0"/>
              <a:t>Use Standard.(</a:t>
            </a:r>
            <a:r>
              <a:rPr lang="en-US" dirty="0"/>
              <a:t>We don’t have the same template  </a:t>
            </a:r>
            <a:r>
              <a:rPr lang="en-US" dirty="0" smtClean="0"/>
              <a:t>‘Block’)</a:t>
            </a:r>
            <a:endParaRPr lang="en-US" dirty="0"/>
          </a:p>
          <a:p>
            <a:pPr fontAlgn="t">
              <a:buFont typeface="+mj-lt"/>
              <a:buAutoNum type="arabicPeriod"/>
            </a:pPr>
            <a:r>
              <a:rPr lang="en-US" dirty="0"/>
              <a:t>Click the Finish button. </a:t>
            </a:r>
          </a:p>
          <a:p>
            <a:pPr fontAlgn="t">
              <a:buFont typeface="+mj-lt"/>
              <a:buAutoNum type="arabicPeriod"/>
            </a:pPr>
            <a:r>
              <a:rPr lang="en-US" dirty="0"/>
              <a:t>Crystal Reports builds your report and it appears on-screen, as </a:t>
            </a:r>
            <a:r>
              <a:rPr lang="en-US" dirty="0" smtClean="0"/>
              <a:t>shown (Theirs) </a:t>
            </a:r>
            <a:endParaRPr lang="en-US" dirty="0"/>
          </a:p>
          <a:p>
            <a:pPr>
              <a:buFont typeface="+mj-lt"/>
              <a:buAutoNum type="arabicPeriod"/>
            </a:pPr>
            <a:endParaRPr lang="en-US" dirty="0"/>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8133404"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424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Ours</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500" t="15140" r="14039" b="10000"/>
          <a:stretch/>
        </p:blipFill>
        <p:spPr bwMode="auto">
          <a:xfrm>
            <a:off x="381000" y="914400"/>
            <a:ext cx="9566031" cy="570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7692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156</TotalTime>
  <Words>1838</Words>
  <Application>Microsoft Office PowerPoint</Application>
  <PresentationFormat>On-screen Show (4:3)</PresentationFormat>
  <Paragraphs>99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Angles</vt:lpstr>
      <vt:lpstr>Displaying Your Favorite Hit Parade with Group Sort </vt:lpstr>
      <vt:lpstr>In This Chapter </vt:lpstr>
      <vt:lpstr>Why Sort groups by performance rather than by name </vt:lpstr>
      <vt:lpstr>Create a new Report (Top5USA)</vt:lpstr>
      <vt:lpstr>Now …</vt:lpstr>
      <vt:lpstr>Sounds easy, lets start with …</vt:lpstr>
      <vt:lpstr>Next …</vt:lpstr>
      <vt:lpstr>Finish up with …</vt:lpstr>
      <vt:lpstr>Ours</vt:lpstr>
      <vt:lpstr>Still needs work …</vt:lpstr>
      <vt:lpstr>To make the needed adjustments, follow these steps: </vt:lpstr>
      <vt:lpstr>Design View to date</vt:lpstr>
      <vt:lpstr>Next Step</vt:lpstr>
      <vt:lpstr>The next thing to do is display a group total in the Group Footer section: </vt:lpstr>
      <vt:lpstr>Add state data</vt:lpstr>
      <vt:lpstr>Going with the Percentages </vt:lpstr>
      <vt:lpstr>Change to a %</vt:lpstr>
      <vt:lpstr>Top 5 is about 15%</vt:lpstr>
      <vt:lpstr>What if you want the top seventeen instead of the top five? </vt:lpstr>
      <vt:lpstr>Final step</vt:lpstr>
      <vt:lpstr>Choice of Group Sorts </vt:lpstr>
      <vt:lpstr>Other options</vt:lpstr>
    </vt:vector>
  </TitlesOfParts>
  <Company>NBCC-Saint John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Displaying Your Favorite Hit Parade with Group Sort</dc:title>
  <dc:creator>Sybil Degrasse</dc:creator>
  <cp:lastModifiedBy>Sybil Degrasse</cp:lastModifiedBy>
  <cp:revision>12</cp:revision>
  <dcterms:created xsi:type="dcterms:W3CDTF">2012-11-27T19:18:20Z</dcterms:created>
  <dcterms:modified xsi:type="dcterms:W3CDTF">2012-11-28T02:25:43Z</dcterms:modified>
</cp:coreProperties>
</file>