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18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11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52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8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8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25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38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14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13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75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76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66EC-EA9C-4E2E-B5AD-31F6E2A1E8DD}" type="datetimeFigureOut">
              <a:rPr lang="en-CA" smtClean="0"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EA2D-DB0B-4D98-A7EF-61E42651BF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40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022567\Downloads\TTCS_Driver_Task_Tracking\Task_List (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6" r="14241"/>
          <a:stretch/>
        </p:blipFill>
        <p:spPr bwMode="auto">
          <a:xfrm>
            <a:off x="3126075" y="764704"/>
            <a:ext cx="6054437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3828" y="15251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Task List View</a:t>
            </a:r>
            <a:endParaRPr lang="en-CA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4339" y="851320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Main Screen for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Daily statistics with personalized information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Grid with list of today’s tasks. Shows information necessary to begin a task.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Start a task from this view, finish it, or Report an issue identified before beginning.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Menu options for switching views, going off duty or logging off.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092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022567\Downloads\TTCS_Driver_Task_Tracking\Current_Task (3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r="15485"/>
          <a:stretch/>
        </p:blipFill>
        <p:spPr bwMode="auto">
          <a:xfrm>
            <a:off x="3275740" y="764704"/>
            <a:ext cx="5832764" cy="57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81790" y="152516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Current Task View</a:t>
            </a:r>
            <a:endParaRPr lang="en-CA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4339" y="851320"/>
            <a:ext cx="30963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Trailer Information displays information necessary to identify the trailer needed for this request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Request information displays the details of the request; when and where you need to be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Notes contains any additional notes added by either Dock Foreman or Dispatcher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Finish your task from here or Report an issue on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Menu options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076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2022567\Downloads\TTCS_Driver_Task_Tracking\My_Productivity (4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3" r="15914"/>
          <a:stretch/>
        </p:blipFill>
        <p:spPr bwMode="auto">
          <a:xfrm>
            <a:off x="3563888" y="764704"/>
            <a:ext cx="5500256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61810" y="152516"/>
            <a:ext cx="342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My Productivity</a:t>
            </a:r>
            <a:endParaRPr lang="en-CA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4339" y="851320"/>
            <a:ext cx="3096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Personalized information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Daily statistics for trailer deliveries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Pie chart depicting how the driver is spending his/her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Bar chart displaying the driver’s daily stats in comparison to the averages of all drivers for that day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Menu options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707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2022567\Downloads\TTCS_Driver_Task_Tracking\Report_Issue (5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0" r="14842"/>
          <a:stretch/>
        </p:blipFill>
        <p:spPr bwMode="auto">
          <a:xfrm>
            <a:off x="3491880" y="764704"/>
            <a:ext cx="5652120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23828" y="15251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Report Issue</a:t>
            </a:r>
            <a:endParaRPr lang="en-CA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4339" y="851320"/>
            <a:ext cx="30963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‘Reason’ field to give a name to your reported issue (i.e. Broken Seal)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Additional notes field to add anything the dispatcher might need to know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Sends entered information to dispatcher along with current task information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240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Executive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What was the task?</a:t>
            </a:r>
          </a:p>
          <a:p>
            <a:r>
              <a:rPr lang="en-CA" dirty="0" smtClean="0"/>
              <a:t>Major Issues Identified with the current system</a:t>
            </a:r>
          </a:p>
          <a:p>
            <a:pPr lvl="1"/>
            <a:r>
              <a:rPr lang="en-CA" dirty="0" smtClean="0"/>
              <a:t>Break down in communication causing inefficiencies</a:t>
            </a:r>
          </a:p>
          <a:p>
            <a:pPr lvl="1"/>
            <a:r>
              <a:rPr lang="en-CA" dirty="0" smtClean="0"/>
              <a:t>Lack of reporting</a:t>
            </a:r>
          </a:p>
          <a:p>
            <a:pPr lvl="1"/>
            <a:r>
              <a:rPr lang="en-CA" dirty="0" smtClean="0"/>
              <a:t>Unnecessary manual processes</a:t>
            </a:r>
          </a:p>
          <a:p>
            <a:pPr lvl="1"/>
            <a:r>
              <a:rPr lang="en-CA" dirty="0" smtClean="0"/>
              <a:t>Lack of accountability</a:t>
            </a:r>
          </a:p>
          <a:p>
            <a:r>
              <a:rPr lang="en-CA" dirty="0" smtClean="0"/>
              <a:t>What we'll be covering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57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Costs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860573"/>
              </p:ext>
            </p:extLst>
          </p:nvPr>
        </p:nvGraphicFramePr>
        <p:xfrm>
          <a:off x="822412" y="1556792"/>
          <a:ext cx="7499176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588"/>
                <a:gridCol w="3749588"/>
              </a:tblGrid>
              <a:tr h="636792">
                <a:tc>
                  <a:txBody>
                    <a:bodyPr/>
                    <a:lstStyle/>
                    <a:p>
                      <a:r>
                        <a:rPr lang="en-CA" dirty="0" smtClean="0"/>
                        <a:t>Cost 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Total Cost</a:t>
                      </a:r>
                      <a:endParaRPr lang="en-CA" dirty="0"/>
                    </a:p>
                  </a:txBody>
                  <a:tcPr/>
                </a:tc>
              </a:tr>
              <a:tr h="636792"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/>
                        <a:t>Labour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$156,580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636792"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/>
                        <a:t>Material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$19,06.7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735370"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/>
                        <a:t>Hardware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$24,939.98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738629">
                <a:tc>
                  <a:txBody>
                    <a:bodyPr/>
                    <a:lstStyle/>
                    <a:p>
                      <a:pPr algn="l"/>
                      <a:r>
                        <a:rPr lang="en-CA" b="1" dirty="0" smtClean="0"/>
                        <a:t>Total</a:t>
                      </a:r>
                      <a:r>
                        <a:rPr lang="en-CA" b="1" baseline="0" dirty="0" smtClean="0"/>
                        <a:t> Costs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$183,426.68</a:t>
                      </a:r>
                      <a:endParaRPr lang="en-C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Benefits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685057"/>
              </p:ext>
            </p:extLst>
          </p:nvPr>
        </p:nvGraphicFramePr>
        <p:xfrm>
          <a:off x="457200" y="1590680"/>
          <a:ext cx="8229600" cy="2702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779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Benefit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Total Savings (per year)</a:t>
                      </a:r>
                      <a:endParaRPr lang="en-CA" dirty="0"/>
                    </a:p>
                  </a:txBody>
                  <a:tcPr/>
                </a:tc>
              </a:tr>
              <a:tr h="677926">
                <a:tc>
                  <a:txBody>
                    <a:bodyPr/>
                    <a:lstStyle/>
                    <a:p>
                      <a:r>
                        <a:rPr lang="en-CA" dirty="0" smtClean="0"/>
                        <a:t>Labour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$120,960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677926">
                <a:tc>
                  <a:txBody>
                    <a:bodyPr/>
                    <a:lstStyle/>
                    <a:p>
                      <a:r>
                        <a:rPr lang="en-CA" dirty="0" smtClean="0"/>
                        <a:t>Business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$167025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668639">
                <a:tc>
                  <a:txBody>
                    <a:bodyPr/>
                    <a:lstStyle/>
                    <a:p>
                      <a:r>
                        <a:rPr lang="en-CA" b="1" dirty="0" smtClean="0"/>
                        <a:t>Total</a:t>
                      </a:r>
                      <a:r>
                        <a:rPr lang="en-CA" b="1" baseline="0" dirty="0" smtClean="0"/>
                        <a:t> Savings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$835,125</a:t>
                      </a:r>
                      <a:endParaRPr lang="en-C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3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Return on Investment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326477"/>
              </p:ext>
            </p:extLst>
          </p:nvPr>
        </p:nvGraphicFramePr>
        <p:xfrm>
          <a:off x="467544" y="1844824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0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1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2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3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4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5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-183,426.68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effectLst/>
                          <a:latin typeface="+mn-lt"/>
                        </a:rPr>
                        <a:t>145,239.13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effectLst/>
                          <a:latin typeface="+mn-lt"/>
                        </a:rPr>
                        <a:t>126,294.90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effectLst/>
                          <a:latin typeface="+mn-lt"/>
                        </a:rPr>
                        <a:t>109,821.65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effectLst/>
                          <a:latin typeface="+mn-lt"/>
                        </a:rPr>
                        <a:t>95,497.09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effectLst/>
                          <a:latin typeface="+mn-lt"/>
                        </a:rPr>
                        <a:t>83,040.94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-183,426.68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-38,187.55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effectLst/>
                          <a:latin typeface="+mn-lt"/>
                        </a:rPr>
                        <a:t>88,107.35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effectLst/>
                          <a:latin typeface="+mn-lt"/>
                        </a:rPr>
                        <a:t>197,929.00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effectLst/>
                          <a:latin typeface="+mn-lt"/>
                        </a:rPr>
                        <a:t>293,426.08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effectLst/>
                          <a:latin typeface="+mn-lt"/>
                        </a:rPr>
                        <a:t>376,467.03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5121" name="Picture 1" descr="C:\Users\2022567\AppData\Local\Microsoft\Windows\Temporary Internet Files\Content.IE5\81I2OQD1\MC90043160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56992"/>
            <a:ext cx="3351808" cy="335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4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297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Executive Summary</vt:lpstr>
      <vt:lpstr>Costs</vt:lpstr>
      <vt:lpstr>Benefits</vt:lpstr>
      <vt:lpstr>Return on Investment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2022567</dc:creator>
  <cp:lastModifiedBy>2022567</cp:lastModifiedBy>
  <cp:revision>8</cp:revision>
  <dcterms:created xsi:type="dcterms:W3CDTF">2012-12-09T20:49:35Z</dcterms:created>
  <dcterms:modified xsi:type="dcterms:W3CDTF">2012-12-10T00:00:12Z</dcterms:modified>
</cp:coreProperties>
</file>