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4241" r:id="rId2"/>
  </p:sldMasterIdLst>
  <p:notesMasterIdLst>
    <p:notesMasterId r:id="rId47"/>
  </p:notesMasterIdLst>
  <p:handoutMasterIdLst>
    <p:handoutMasterId r:id="rId48"/>
  </p:handoutMasterIdLst>
  <p:sldIdLst>
    <p:sldId id="256" r:id="rId3"/>
    <p:sldId id="257" r:id="rId4"/>
    <p:sldId id="259" r:id="rId5"/>
    <p:sldId id="260" r:id="rId6"/>
    <p:sldId id="263"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75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F1CE12-B100-0000-0000-000000000002}"/>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580"/>
    <p:restoredTop sz="86410"/>
  </p:normalViewPr>
  <p:slideViewPr>
    <p:cSldViewPr>
      <p:cViewPr varScale="1">
        <p:scale>
          <a:sx n="84" d="100"/>
          <a:sy n="84" d="100"/>
        </p:scale>
        <p:origin x="96" y="228"/>
      </p:cViewPr>
      <p:guideLst>
        <p:guide orient="horz" pos="2160"/>
        <p:guide pos="2880"/>
      </p:guideLst>
    </p:cSldViewPr>
  </p:slideViewPr>
  <p:outlineViewPr>
    <p:cViewPr>
      <p:scale>
        <a:sx n="1" d="1"/>
        <a:sy n="1" d="1"/>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6B4658-727D-4E5C-BED6-B9A99DD10BF3}" type="doc">
      <dgm:prSet loTypeId="urn:microsoft.com/office/officeart/2008/layout/VerticalCircleList" loCatId="list" qsTypeId="urn:microsoft.com/office/officeart/2005/8/quickstyle/simple1" qsCatId="simple" csTypeId="urn:microsoft.com/office/officeart/2005/8/colors/accent1_2" csCatId="accent1" phldr="0"/>
      <dgm:spPr/>
    </dgm:pt>
    <dgm:pt modelId="{BBAEFF1B-8C64-412B-A7F1-C2742BBEBAA8}" type="pres">
      <dgm:prSet presAssocID="{AC6B4658-727D-4E5C-BED6-B9A99DD10BF3}" presName="Name0" presStyleCnt="0">
        <dgm:presLayoutVars>
          <dgm:dir/>
        </dgm:presLayoutVars>
      </dgm:prSet>
      <dgm:spPr/>
    </dgm:pt>
  </dgm:ptLst>
  <dgm:cxnLst>
    <dgm:cxn modelId="{714AD9AF-5BB8-4A5B-BB44-02CEB7937837}" type="presOf" srcId="{AC6B4658-727D-4E5C-BED6-B9A99DD10BF3}" destId="{BBAEFF1B-8C64-412B-A7F1-C2742BBEBAA8}" srcOrd="0" destOrd="0" presId="urn:microsoft.com/office/officeart/2008/layout/Vertical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2"/>
          <p:cNvSpPr>
            <a:spLocks noGrp="1"/>
          </p:cNvSpPr>
          <p:nvPr>
            <p:ph type="hdr" sz="quarter"/>
          </p:nvPr>
        </p:nvSpPr>
        <p:spPr>
          <a:xfrm>
            <a:off x="0" y="0"/>
            <a:ext cx="2971800" cy="457200"/>
          </a:xfrm>
          <a:prstGeom prst="rect">
            <a:avLst/>
          </a:prstGeom>
        </p:spPr>
        <p:txBody>
          <a:bodyPr/>
          <a:lstStyle/>
          <a:p>
            <a:endParaRPr lang="en-US" smtClean="0"/>
          </a:p>
        </p:txBody>
      </p:sp>
      <p:sp>
        <p:nvSpPr>
          <p:cNvPr id="24" name="Rectangle 24"/>
          <p:cNvSpPr>
            <a:spLocks noGrp="1"/>
          </p:cNvSpPr>
          <p:nvPr>
            <p:ph type="dt" sz="quarter" idx="1"/>
          </p:nvPr>
        </p:nvSpPr>
        <p:spPr>
          <a:xfrm>
            <a:off x="3884613" y="0"/>
            <a:ext cx="2971800" cy="457200"/>
          </a:xfrm>
          <a:prstGeom prst="rect">
            <a:avLst/>
          </a:prstGeom>
        </p:spPr>
        <p:txBody>
          <a:bodyPr/>
          <a:lstStyle/>
          <a:p>
            <a:fld id="{A849C5AD-4428-4E9C-9C84-11B72C9365FB}" type="datetimeFigureOut">
              <a:rPr lang="en-US" smtClean="0"/>
              <a:pPr/>
              <a:t>10/9/2013</a:t>
            </a:fld>
            <a:endParaRPr lang="en-US" smtClean="0"/>
          </a:p>
        </p:txBody>
      </p:sp>
      <p:sp>
        <p:nvSpPr>
          <p:cNvPr id="30" name="Rectangle 30"/>
          <p:cNvSpPr>
            <a:spLocks noGrp="1"/>
          </p:cNvSpPr>
          <p:nvPr>
            <p:ph type="ftr" sz="quarter" idx="2"/>
          </p:nvPr>
        </p:nvSpPr>
        <p:spPr>
          <a:xfrm>
            <a:off x="0" y="8685213"/>
            <a:ext cx="2971800" cy="457200"/>
          </a:xfrm>
          <a:prstGeom prst="rect">
            <a:avLst/>
          </a:prstGeom>
        </p:spPr>
        <p:txBody>
          <a:bodyPr/>
          <a:lstStyle/>
          <a:p>
            <a:endParaRPr lang="en-US" smtClean="0"/>
          </a:p>
        </p:txBody>
      </p:sp>
      <p:sp>
        <p:nvSpPr>
          <p:cNvPr id="18" name="Rectangle 18"/>
          <p:cNvSpPr>
            <a:spLocks noGrp="1"/>
          </p:cNvSpPr>
          <p:nvPr>
            <p:ph type="sldNum" sz="quarter" idx="3"/>
          </p:nvPr>
        </p:nvSpPr>
        <p:spPr>
          <a:xfrm>
            <a:off x="3884613" y="8685213"/>
            <a:ext cx="2971800" cy="457200"/>
          </a:xfrm>
          <a:prstGeom prst="rect">
            <a:avLst/>
          </a:prstGeom>
        </p:spPr>
        <p:txBody>
          <a:bodyPr/>
          <a:lstStyle/>
          <a:p>
            <a:fld id="{8C596567-A38F-4CEF-B37F-9B9D120D62CE}" type="slidenum">
              <a:rPr lang="en-US" smtClean="0"/>
              <a:pPr/>
              <a:t>‹#›</a:t>
            </a:fld>
            <a:endParaRPr lang="en-US" smtClean="0"/>
          </a:p>
        </p:txBody>
      </p:sp>
    </p:spTree>
    <p:extLst>
      <p:ext uri="{BB962C8B-B14F-4D97-AF65-F5344CB8AC3E}">
        <p14:creationId xmlns:p14="http://schemas.microsoft.com/office/powerpoint/2010/main" val="691761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4"/>
          <p:cNvSpPr>
            <a:spLocks noGrp="1"/>
          </p:cNvSpPr>
          <p:nvPr>
            <p:ph type="hdr" sz="quarter"/>
          </p:nvPr>
        </p:nvSpPr>
        <p:spPr>
          <a:xfrm>
            <a:off x="0" y="0"/>
            <a:ext cx="2971800" cy="457200"/>
          </a:xfrm>
          <a:prstGeom prst="rect">
            <a:avLst/>
          </a:prstGeom>
        </p:spPr>
        <p:txBody>
          <a:bodyPr/>
          <a:lstStyle/>
          <a:p>
            <a:endParaRPr lang="en-US" smtClean="0"/>
          </a:p>
        </p:txBody>
      </p:sp>
      <p:sp>
        <p:nvSpPr>
          <p:cNvPr id="15" name="Rectangle 15"/>
          <p:cNvSpPr>
            <a:spLocks noGrp="1"/>
          </p:cNvSpPr>
          <p:nvPr>
            <p:ph type="dt" idx="1"/>
          </p:nvPr>
        </p:nvSpPr>
        <p:spPr>
          <a:xfrm>
            <a:off x="3884613" y="0"/>
            <a:ext cx="2971800" cy="457200"/>
          </a:xfrm>
          <a:prstGeom prst="rect">
            <a:avLst/>
          </a:prstGeom>
        </p:spPr>
        <p:txBody>
          <a:bodyPr/>
          <a:lstStyle/>
          <a:p>
            <a:fld id="{D7547E60-4BE7-4E4E-9AAA-5EE35AEC995C}" type="datetimeFigureOut">
              <a:rPr lang="en-US" smtClean="0"/>
              <a:pPr/>
              <a:t>10/9/2013</a:t>
            </a:fld>
            <a:endParaRPr lang="en-US" smtClean="0"/>
          </a:p>
        </p:txBody>
      </p:sp>
      <p:sp>
        <p:nvSpPr>
          <p:cNvPr id="23" name="Rectangle 2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anchor="ctr"/>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 name="Rectangle 18"/>
          <p:cNvSpPr>
            <a:spLocks noGrp="1"/>
          </p:cNvSpPr>
          <p:nvPr>
            <p:ph type="ftr" sz="quarter" idx="4"/>
          </p:nvPr>
        </p:nvSpPr>
        <p:spPr>
          <a:xfrm>
            <a:off x="0" y="8685213"/>
            <a:ext cx="2971800" cy="457200"/>
          </a:xfrm>
          <a:prstGeom prst="rect">
            <a:avLst/>
          </a:prstGeom>
        </p:spPr>
        <p:txBody>
          <a:bodyPr/>
          <a:lstStyle/>
          <a:p>
            <a:endParaRPr lang="en-US" smtClean="0"/>
          </a:p>
        </p:txBody>
      </p:sp>
      <p:sp>
        <p:nvSpPr>
          <p:cNvPr id="28" name="Rectangle 28"/>
          <p:cNvSpPr>
            <a:spLocks noGrp="1"/>
          </p:cNvSpPr>
          <p:nvPr>
            <p:ph type="sldNum" sz="quarter" idx="5"/>
          </p:nvPr>
        </p:nvSpPr>
        <p:spPr>
          <a:xfrm>
            <a:off x="3884613" y="8685213"/>
            <a:ext cx="2971800" cy="457200"/>
          </a:xfrm>
          <a:prstGeom prst="rect">
            <a:avLst/>
          </a:prstGeom>
        </p:spPr>
        <p:txBody>
          <a:bodyPr/>
          <a:lstStyle/>
          <a:p>
            <a:fld id="{CA077768-21C8-4125-A345-258E48D2EED0}" type="slidenum">
              <a:rPr lang="en-US" smtClean="0"/>
              <a:pPr/>
              <a:t>‹#›</a:t>
            </a:fld>
            <a:endParaRPr lang="en-US" smtClean="0"/>
          </a:p>
        </p:txBody>
      </p:sp>
    </p:spTree>
    <p:extLst>
      <p:ext uri="{BB962C8B-B14F-4D97-AF65-F5344CB8AC3E}">
        <p14:creationId xmlns:p14="http://schemas.microsoft.com/office/powerpoint/2010/main" val="1465573699"/>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C14FD69-4A85-4715-A222-ABB225B63BC6}" type="datetimeFigureOut">
              <a:rPr lang="en-US" smtClean="0"/>
              <a:pPr/>
              <a:t>10/9/2013</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pPr algn="r"/>
            <a:fld id="{D4C49B74-5DB2-4B03-B1D2-7F6A3C51C318}" type="slidenum">
              <a:rPr lang="en-US" smtClean="0"/>
              <a:pPr algn="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14FD69-4A85-4715-A222-ABB225B63BC6}" type="datetimeFigureOut">
              <a:rPr lang="en-US" smtClean="0"/>
              <a:pPr/>
              <a:t>10/9/2013</a:t>
            </a:fld>
            <a:endParaRPr lang="en-US" sz="1000" dirty="0" smtClean="0"/>
          </a:p>
        </p:txBody>
      </p:sp>
      <p:sp>
        <p:nvSpPr>
          <p:cNvPr id="5" name="Footer Placeholder 4"/>
          <p:cNvSpPr>
            <a:spLocks noGrp="1"/>
          </p:cNvSpPr>
          <p:nvPr>
            <p:ph type="ftr" sz="quarter" idx="11"/>
          </p:nvPr>
        </p:nvSpPr>
        <p:spPr/>
        <p:txBody>
          <a:bodyPr/>
          <a:lstStyle/>
          <a:p>
            <a:pPr algn="ctr"/>
            <a:endParaRPr lang="en-US" sz="1000" smtClean="0"/>
          </a:p>
        </p:txBody>
      </p:sp>
      <p:sp>
        <p:nvSpPr>
          <p:cNvPr id="6" name="Slide Number Placeholder 5"/>
          <p:cNvSpPr>
            <a:spLocks noGrp="1"/>
          </p:cNvSpPr>
          <p:nvPr>
            <p:ph type="sldNum" sz="quarter" idx="12"/>
          </p:nvPr>
        </p:nvSpPr>
        <p:spPr/>
        <p:txBody>
          <a:bodyPr/>
          <a:lstStyle/>
          <a:p>
            <a:pPr algn="r"/>
            <a:fld id="{D4C49B74-5DB2-4B03-B1D2-7F6A3C51C318}" type="slidenum">
              <a:rPr lang="en-US" smtClean="0"/>
              <a:pPr algn="r"/>
              <a:t>‹#›</a:t>
            </a:fld>
            <a:endParaRPr lang="en-US" sz="1000" dirty="0" smtClean="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14FD69-4A85-4715-A222-ABB225B63BC6}" type="datetimeFigureOut">
              <a:rPr lang="en-US" smtClean="0"/>
              <a:pPr/>
              <a:t>10/9/2013</a:t>
            </a:fld>
            <a:endParaRPr lang="en-US" sz="1000" dirty="0" smtClean="0"/>
          </a:p>
        </p:txBody>
      </p:sp>
      <p:sp>
        <p:nvSpPr>
          <p:cNvPr id="5" name="Footer Placeholder 4"/>
          <p:cNvSpPr>
            <a:spLocks noGrp="1"/>
          </p:cNvSpPr>
          <p:nvPr>
            <p:ph type="ftr" sz="quarter" idx="11"/>
          </p:nvPr>
        </p:nvSpPr>
        <p:spPr/>
        <p:txBody>
          <a:bodyPr/>
          <a:lstStyle/>
          <a:p>
            <a:pPr algn="ctr"/>
            <a:endParaRPr lang="en-US" sz="1000" smtClean="0"/>
          </a:p>
        </p:txBody>
      </p:sp>
      <p:sp>
        <p:nvSpPr>
          <p:cNvPr id="6" name="Slide Number Placeholder 5"/>
          <p:cNvSpPr>
            <a:spLocks noGrp="1"/>
          </p:cNvSpPr>
          <p:nvPr>
            <p:ph type="sldNum" sz="quarter" idx="12"/>
          </p:nvPr>
        </p:nvSpPr>
        <p:spPr/>
        <p:txBody>
          <a:bodyPr/>
          <a:lstStyle/>
          <a:p>
            <a:pPr algn="r"/>
            <a:fld id="{D4C49B74-5DB2-4B03-B1D2-7F6A3C51C318}" type="slidenum">
              <a:rPr lang="en-US" smtClean="0"/>
              <a:pPr algn="r"/>
              <a:t>‹#›</a:t>
            </a:fld>
            <a:endParaRPr lang="en-US" sz="1000" dirty="0" smtClean="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Title 8"/>
          <p:cNvSpPr>
            <a:spLocks noGrp="1"/>
          </p:cNvSpPr>
          <p:nvPr>
            <p:ph type="title"/>
          </p:nvPr>
        </p:nvSpPr>
        <p:spPr>
          <a:xfrm>
            <a:off x="457200" y="359465"/>
            <a:ext cx="8229600" cy="1143000"/>
          </a:xfrm>
          <a:prstGeom prst="rect">
            <a:avLst/>
          </a:prstGeom>
        </p:spPr>
        <p:txBody>
          <a:bodyPr anchor="b" anchorCtr="0">
            <a:normAutofit/>
          </a:bodyPr>
          <a:lstStyle/>
          <a:p>
            <a:pPr algn="l"/>
            <a:r>
              <a:rPr lang="en-US" smtClean="0"/>
              <a:t>Click to edit Master title style</a:t>
            </a:r>
            <a:endParaRPr lang="en-US"/>
          </a:p>
        </p:txBody>
      </p:sp>
      <p:sp>
        <p:nvSpPr>
          <p:cNvPr id="8" name="Date Placeholder 7"/>
          <p:cNvSpPr>
            <a:spLocks noGrp="1"/>
          </p:cNvSpPr>
          <p:nvPr>
            <p:ph type="dt" sz="half" idx="10"/>
          </p:nvPr>
        </p:nvSpPr>
        <p:spPr/>
        <p:txBody>
          <a:bodyPr/>
          <a:lstStyle/>
          <a:p>
            <a:fld id="{5C14FD69-4A85-4715-A222-ABB225B63BC6}" type="datetimeFigureOut">
              <a:rPr lang="en-US" smtClean="0"/>
              <a:pPr/>
              <a:t>10/9/2013</a:t>
            </a:fld>
            <a:endParaRPr lang="en-US"/>
          </a:p>
        </p:txBody>
      </p:sp>
      <p:sp>
        <p:nvSpPr>
          <p:cNvPr id="10" name="Slide Number Placeholder 9"/>
          <p:cNvSpPr>
            <a:spLocks noGrp="1"/>
          </p:cNvSpPr>
          <p:nvPr>
            <p:ph type="sldNum" sz="quarter" idx="11"/>
          </p:nvPr>
        </p:nvSpPr>
        <p:spPr/>
        <p:txBody>
          <a:bodyPr/>
          <a:lstStyle/>
          <a:p>
            <a:pPr algn="r"/>
            <a:fld id="{D4C49B74-5DB2-4B03-B1D2-7F6A3C51C318}" type="slidenum">
              <a:rPr lang="en-US" smtClean="0"/>
              <a:pPr algn="r"/>
              <a:t>‹#›</a:t>
            </a:fld>
            <a:endParaRPr lang="en-US"/>
          </a:p>
        </p:txBody>
      </p:sp>
      <p:sp>
        <p:nvSpPr>
          <p:cNvPr id="11" name="Footer Placeholder 10"/>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14FD69-4A85-4715-A222-ABB225B63BC6}" type="datetimeFigureOut">
              <a:rPr lang="en-US" smtClean="0"/>
              <a:pPr/>
              <a:t>10/9/2013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D4C49B74-5DB2-4B03-B1D2-7F6A3C51C318}" type="slidenum">
              <a:rPr lang="en-US" smtClean="0"/>
              <a:pPr algn="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C14FD69-4A85-4715-A222-ABB225B63BC6}" type="datetimeFigureOut">
              <a:rPr lang="en-US" smtClean="0"/>
              <a:pPr/>
              <a:t>10/9/2013</a:t>
            </a:fld>
            <a:endParaRPr lang="en-US" sz="1000" dirty="0" smtClean="0"/>
          </a:p>
        </p:txBody>
      </p:sp>
      <p:sp>
        <p:nvSpPr>
          <p:cNvPr id="8" name="Slide Number Placeholder 7"/>
          <p:cNvSpPr>
            <a:spLocks noGrp="1"/>
          </p:cNvSpPr>
          <p:nvPr>
            <p:ph type="sldNum" sz="quarter" idx="11"/>
          </p:nvPr>
        </p:nvSpPr>
        <p:spPr/>
        <p:txBody>
          <a:bodyPr/>
          <a:lstStyle/>
          <a:p>
            <a:pPr algn="r"/>
            <a:fld id="{D4C49B74-5DB2-4B03-B1D2-7F6A3C51C318}" type="slidenum">
              <a:rPr lang="en-US" smtClean="0"/>
              <a:pPr algn="r"/>
              <a:t>‹#›</a:t>
            </a:fld>
            <a:endParaRPr lang="en-US" sz="1000" dirty="0" smtClean="0"/>
          </a:p>
        </p:txBody>
      </p:sp>
      <p:sp>
        <p:nvSpPr>
          <p:cNvPr id="9" name="Footer Placeholder 8"/>
          <p:cNvSpPr>
            <a:spLocks noGrp="1"/>
          </p:cNvSpPr>
          <p:nvPr>
            <p:ph type="ftr" sz="quarter" idx="12"/>
          </p:nvPr>
        </p:nvSpPr>
        <p:spPr/>
        <p:txBody>
          <a:bodyPr/>
          <a:lstStyle/>
          <a:p>
            <a:pPr algn="ctr"/>
            <a:endParaRPr lang="en-US" sz="1000" smtClean="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14FD69-4A85-4715-A222-ABB225B63BC6}" type="datetimeFigureOut">
              <a:rPr lang="en-US" smtClean="0"/>
              <a:pPr/>
              <a:t>10/9/2013</a:t>
            </a:fld>
            <a:endParaRPr lang="en-US" sz="1000" dirty="0" smtClean="0"/>
          </a:p>
        </p:txBody>
      </p:sp>
      <p:sp>
        <p:nvSpPr>
          <p:cNvPr id="6" name="Footer Placeholder 5"/>
          <p:cNvSpPr>
            <a:spLocks noGrp="1"/>
          </p:cNvSpPr>
          <p:nvPr>
            <p:ph type="ftr" sz="quarter" idx="11"/>
          </p:nvPr>
        </p:nvSpPr>
        <p:spPr/>
        <p:txBody>
          <a:bodyPr/>
          <a:lstStyle/>
          <a:p>
            <a:pPr algn="ctr"/>
            <a:endParaRPr lang="en-US" sz="1000" smtClean="0"/>
          </a:p>
        </p:txBody>
      </p:sp>
      <p:sp>
        <p:nvSpPr>
          <p:cNvPr id="7" name="Slide Number Placeholder 6"/>
          <p:cNvSpPr>
            <a:spLocks noGrp="1"/>
          </p:cNvSpPr>
          <p:nvPr>
            <p:ph type="sldNum" sz="quarter" idx="12"/>
          </p:nvPr>
        </p:nvSpPr>
        <p:spPr/>
        <p:txBody>
          <a:bodyPr/>
          <a:lstStyle/>
          <a:p>
            <a:pPr algn="r"/>
            <a:fld id="{D4C49B74-5DB2-4B03-B1D2-7F6A3C51C318}" type="slidenum">
              <a:rPr lang="en-US" smtClean="0"/>
              <a:pPr algn="r"/>
              <a:t>‹#›</a:t>
            </a:fld>
            <a:endParaRPr lang="en-US" sz="1000"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14FD69-4A85-4715-A222-ABB225B63BC6}" type="datetimeFigureOut">
              <a:rPr lang="en-US" smtClean="0"/>
              <a:pPr/>
              <a:t>10/9/2013</a:t>
            </a:fld>
            <a:endParaRPr lang="en-US" sz="1000" dirty="0" smtClean="0"/>
          </a:p>
        </p:txBody>
      </p:sp>
      <p:sp>
        <p:nvSpPr>
          <p:cNvPr id="8" name="Footer Placeholder 7"/>
          <p:cNvSpPr>
            <a:spLocks noGrp="1"/>
          </p:cNvSpPr>
          <p:nvPr>
            <p:ph type="ftr" sz="quarter" idx="11"/>
          </p:nvPr>
        </p:nvSpPr>
        <p:spPr/>
        <p:txBody>
          <a:bodyPr/>
          <a:lstStyle/>
          <a:p>
            <a:pPr algn="ctr"/>
            <a:endParaRPr lang="en-US" sz="1000" smtClean="0"/>
          </a:p>
        </p:txBody>
      </p:sp>
      <p:sp>
        <p:nvSpPr>
          <p:cNvPr id="9" name="Slide Number Placeholder 8"/>
          <p:cNvSpPr>
            <a:spLocks noGrp="1"/>
          </p:cNvSpPr>
          <p:nvPr>
            <p:ph type="sldNum" sz="quarter" idx="12"/>
          </p:nvPr>
        </p:nvSpPr>
        <p:spPr/>
        <p:txBody>
          <a:bodyPr/>
          <a:lstStyle/>
          <a:p>
            <a:pPr algn="r"/>
            <a:fld id="{D4C49B74-5DB2-4B03-B1D2-7F6A3C51C318}" type="slidenum">
              <a:rPr lang="en-US" smtClean="0"/>
              <a:pPr algn="r"/>
              <a:t>‹#›</a:t>
            </a:fld>
            <a:endParaRPr lang="en-US" sz="1000"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14FD69-4A85-4715-A222-ABB225B63BC6}" type="datetimeFigureOut">
              <a:rPr lang="en-US" smtClean="0"/>
              <a:pPr/>
              <a:t>10/9/2013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lgn="r"/>
            <a:fld id="{D4C49B74-5DB2-4B03-B1D2-7F6A3C51C318}" type="slidenum">
              <a:rPr lang="en-US" smtClean="0"/>
              <a:pPr algn="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4FD69-4A85-4715-A222-ABB225B63BC6}" type="datetimeFigureOut">
              <a:rPr lang="en-US" smtClean="0"/>
              <a:pPr/>
              <a:t>10/9/2013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lgn="r"/>
            <a:fld id="{D4C49B74-5DB2-4B03-B1D2-7F6A3C51C318}" type="slidenum">
              <a:rPr lang="en-US" smtClean="0"/>
              <a:pPr algn="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4FD69-4A85-4715-A222-ABB225B63BC6}" type="datetimeFigureOut">
              <a:rPr lang="en-US" smtClean="0"/>
              <a:pPr/>
              <a:t>10/9/2013</a:t>
            </a:fld>
            <a:endParaRPr lang="en-US" sz="1000" dirty="0" smtClean="0"/>
          </a:p>
        </p:txBody>
      </p:sp>
      <p:sp>
        <p:nvSpPr>
          <p:cNvPr id="6" name="Footer Placeholder 5"/>
          <p:cNvSpPr>
            <a:spLocks noGrp="1"/>
          </p:cNvSpPr>
          <p:nvPr>
            <p:ph type="ftr" sz="quarter" idx="11"/>
          </p:nvPr>
        </p:nvSpPr>
        <p:spPr/>
        <p:txBody>
          <a:bodyPr/>
          <a:lstStyle/>
          <a:p>
            <a:pPr algn="ctr"/>
            <a:endParaRPr lang="en-US" sz="1000" smtClean="0"/>
          </a:p>
        </p:txBody>
      </p:sp>
      <p:sp>
        <p:nvSpPr>
          <p:cNvPr id="7" name="Slide Number Placeholder 6"/>
          <p:cNvSpPr>
            <a:spLocks noGrp="1"/>
          </p:cNvSpPr>
          <p:nvPr>
            <p:ph type="sldNum" sz="quarter" idx="12"/>
          </p:nvPr>
        </p:nvSpPr>
        <p:spPr/>
        <p:txBody>
          <a:bodyPr/>
          <a:lstStyle/>
          <a:p>
            <a:pPr algn="r"/>
            <a:fld id="{D4C49B74-5DB2-4B03-B1D2-7F6A3C51C318}" type="slidenum">
              <a:rPr lang="en-US" smtClean="0"/>
              <a:pPr algn="r"/>
              <a:t>‹#›</a:t>
            </a:fld>
            <a:endParaRPr lang="en-US" sz="1000" dirty="0" smtClean="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4FD69-4A85-4715-A222-ABB225B63BC6}" type="datetimeFigureOut">
              <a:rPr lang="en-US" smtClean="0"/>
              <a:pPr/>
              <a:t>10/9/2013</a:t>
            </a:fld>
            <a:endParaRPr lang="en-US" sz="1000" dirty="0" smtClean="0"/>
          </a:p>
        </p:txBody>
      </p:sp>
      <p:sp>
        <p:nvSpPr>
          <p:cNvPr id="6" name="Footer Placeholder 5"/>
          <p:cNvSpPr>
            <a:spLocks noGrp="1"/>
          </p:cNvSpPr>
          <p:nvPr>
            <p:ph type="ftr" sz="quarter" idx="11"/>
          </p:nvPr>
        </p:nvSpPr>
        <p:spPr/>
        <p:txBody>
          <a:bodyPr/>
          <a:lstStyle/>
          <a:p>
            <a:pPr algn="ctr"/>
            <a:endParaRPr lang="en-US" sz="1000" smtClean="0"/>
          </a:p>
        </p:txBody>
      </p:sp>
      <p:sp>
        <p:nvSpPr>
          <p:cNvPr id="7" name="Slide Number Placeholder 6"/>
          <p:cNvSpPr>
            <a:spLocks noGrp="1"/>
          </p:cNvSpPr>
          <p:nvPr>
            <p:ph type="sldNum" sz="quarter" idx="12"/>
          </p:nvPr>
        </p:nvSpPr>
        <p:spPr/>
        <p:txBody>
          <a:bodyPr/>
          <a:lstStyle>
            <a:lvl1pPr>
              <a:defRPr>
                <a:solidFill>
                  <a:schemeClr val="tx1"/>
                </a:solidFill>
              </a:defRPr>
            </a:lvl1pPr>
          </a:lstStyle>
          <a:p>
            <a:pPr algn="r"/>
            <a:fld id="{D4C49B74-5DB2-4B03-B1D2-7F6A3C51C318}" type="slidenum">
              <a:rPr lang="en-US" smtClean="0"/>
              <a:pPr algn="r"/>
              <a:t>‹#›</a:t>
            </a:fld>
            <a:endParaRPr lang="en-US" sz="1000" dirty="0" smtClean="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5C14FD69-4A85-4715-A222-ABB225B63BC6}" type="datetimeFigureOut">
              <a:rPr lang="en-US" smtClean="0"/>
              <a:pPr/>
              <a:t>10/9/2013</a:t>
            </a:fld>
            <a:endParaRPr lang="en-US" sz="1000" dirty="0" smtClean="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pPr algn="ctr"/>
            <a:endParaRPr lang="en-US" sz="1000" smtClean="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pPr algn="r"/>
            <a:fld id="{D4C49B74-5DB2-4B03-B1D2-7F6A3C51C318}" type="slidenum">
              <a:rPr lang="en-US" smtClean="0"/>
              <a:pPr algn="r"/>
              <a:t>‹#›</a:t>
            </a:fld>
            <a:endParaRPr lang="en-US" sz="1000" dirty="0" smtClean="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242" r:id="rId1"/>
    <p:sldLayoutId id="2147484243" r:id="rId2"/>
    <p:sldLayoutId id="2147484244" r:id="rId3"/>
    <p:sldLayoutId id="2147484245" r:id="rId4"/>
    <p:sldLayoutId id="2147484246" r:id="rId5"/>
    <p:sldLayoutId id="2147484247" r:id="rId6"/>
    <p:sldLayoutId id="2147484248" r:id="rId7"/>
    <p:sldLayoutId id="2147484249" r:id="rId8"/>
    <p:sldLayoutId id="2147484250" r:id="rId9"/>
    <p:sldLayoutId id="2147484251" r:id="rId10"/>
    <p:sldLayoutId id="2147484252" r:id="rId11"/>
    <p:sldLayoutId id="2147484253" r:id="rId12"/>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11" Type="http://schemas.openxmlformats.org/officeDocument/2006/relationships/image" Target="../media/image6.jpeg"/><Relationship Id="rId5" Type="http://schemas.openxmlformats.org/officeDocument/2006/relationships/diagramColors" Target="../diagrams/colors1.xml"/><Relationship Id="rId10" Type="http://schemas.openxmlformats.org/officeDocument/2006/relationships/image" Target="../media/image5.jpeg"/><Relationship Id="rId4" Type="http://schemas.openxmlformats.org/officeDocument/2006/relationships/diagramQuickStyle" Target="../diagrams/quickStyle1.xml"/><Relationship Id="rId9"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4743282"/>
            <a:ext cx="3801006" cy="1200318"/>
          </a:xfrm>
          <a:prstGeom prst="rect">
            <a:avLst/>
          </a:prstGeom>
          <a:effectLst/>
        </p:spPr>
      </p:pic>
      <p:sp>
        <p:nvSpPr>
          <p:cNvPr id="7" name="TextBox 6"/>
          <p:cNvSpPr txBox="1"/>
          <p:nvPr/>
        </p:nvSpPr>
        <p:spPr>
          <a:xfrm>
            <a:off x="2003744" y="1371600"/>
            <a:ext cx="5022189" cy="3139321"/>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latin typeface="Constantia" panose="02030602050306030303" pitchFamily="18" charset="0"/>
              </a:rPr>
              <a:t>Analysis of the Parts &amp; Inventory System</a:t>
            </a:r>
          </a:p>
          <a:p>
            <a:pPr algn="ctr"/>
            <a:r>
              <a:rPr lang="en-US" b="1" dirty="0" smtClean="0">
                <a:effectLst>
                  <a:outerShdw blurRad="38100" dist="38100" dir="2700000" algn="tl">
                    <a:srgbClr val="000000">
                      <a:alpha val="43137"/>
                    </a:srgbClr>
                  </a:outerShdw>
                </a:effectLst>
                <a:latin typeface="Constantia" panose="02030602050306030303" pitchFamily="18" charset="0"/>
              </a:rPr>
              <a:t>and </a:t>
            </a:r>
          </a:p>
          <a:p>
            <a:pPr algn="ctr"/>
            <a:r>
              <a:rPr lang="en-US" b="1" dirty="0" smtClean="0">
                <a:effectLst>
                  <a:outerShdw blurRad="38100" dist="38100" dir="2700000" algn="tl">
                    <a:srgbClr val="000000">
                      <a:alpha val="43137"/>
                    </a:srgbClr>
                  </a:outerShdw>
                </a:effectLst>
                <a:latin typeface="Constantia" panose="02030602050306030303" pitchFamily="18" charset="0"/>
              </a:rPr>
              <a:t>Service Work Order System</a:t>
            </a:r>
          </a:p>
          <a:p>
            <a:pPr algn="ctr"/>
            <a:endParaRPr lang="en-US" b="1" dirty="0">
              <a:effectLst>
                <a:outerShdw blurRad="38100" dist="38100" dir="2700000" algn="tl">
                  <a:srgbClr val="000000">
                    <a:alpha val="43137"/>
                  </a:srgbClr>
                </a:outerShdw>
              </a:effectLst>
              <a:latin typeface="Constantia" panose="02030602050306030303" pitchFamily="18" charset="0"/>
            </a:endParaRPr>
          </a:p>
          <a:p>
            <a:pPr algn="ctr"/>
            <a:endParaRPr lang="en-US" b="1" dirty="0" smtClean="0">
              <a:effectLst>
                <a:outerShdw blurRad="38100" dist="38100" dir="2700000" algn="tl">
                  <a:srgbClr val="000000">
                    <a:alpha val="43137"/>
                  </a:srgbClr>
                </a:outerShdw>
              </a:effectLst>
              <a:latin typeface="Constantia" panose="02030602050306030303" pitchFamily="18" charset="0"/>
            </a:endParaRPr>
          </a:p>
          <a:p>
            <a:pPr algn="ctr"/>
            <a:endParaRPr lang="en-US" b="1" dirty="0">
              <a:effectLst>
                <a:outerShdw blurRad="38100" dist="38100" dir="2700000" algn="tl">
                  <a:srgbClr val="000000">
                    <a:alpha val="43137"/>
                  </a:srgbClr>
                </a:outerShdw>
              </a:effectLst>
              <a:latin typeface="Constantia" panose="02030602050306030303" pitchFamily="18" charset="0"/>
            </a:endParaRPr>
          </a:p>
          <a:p>
            <a:pPr algn="ctr"/>
            <a:endParaRPr lang="en-US" b="1" dirty="0" smtClean="0">
              <a:effectLst>
                <a:outerShdw blurRad="38100" dist="38100" dir="2700000" algn="tl">
                  <a:srgbClr val="000000">
                    <a:alpha val="43137"/>
                  </a:srgbClr>
                </a:outerShdw>
              </a:effectLst>
              <a:latin typeface="Constantia" panose="02030602050306030303" pitchFamily="18" charset="0"/>
            </a:endParaRPr>
          </a:p>
          <a:p>
            <a:pPr algn="ctr"/>
            <a:endParaRPr lang="en-US" b="1" dirty="0">
              <a:effectLst>
                <a:outerShdw blurRad="38100" dist="38100" dir="2700000" algn="tl">
                  <a:srgbClr val="000000">
                    <a:alpha val="43137"/>
                  </a:srgbClr>
                </a:outerShdw>
              </a:effectLst>
              <a:latin typeface="Constantia" panose="02030602050306030303" pitchFamily="18" charset="0"/>
            </a:endParaRPr>
          </a:p>
          <a:p>
            <a:pPr algn="ctr"/>
            <a:endParaRPr lang="en-US" b="1" dirty="0" smtClean="0">
              <a:effectLst>
                <a:outerShdw blurRad="38100" dist="38100" dir="2700000" algn="tl">
                  <a:srgbClr val="000000">
                    <a:alpha val="43137"/>
                  </a:srgbClr>
                </a:outerShdw>
              </a:effectLst>
              <a:latin typeface="Constantia" panose="02030602050306030303" pitchFamily="18" charset="0"/>
            </a:endParaRPr>
          </a:p>
          <a:p>
            <a:pPr algn="ctr"/>
            <a:endParaRPr lang="en-US" b="1" dirty="0">
              <a:effectLst>
                <a:outerShdw blurRad="38100" dist="38100" dir="2700000" algn="tl">
                  <a:srgbClr val="000000">
                    <a:alpha val="43137"/>
                  </a:srgbClr>
                </a:outerShdw>
              </a:effectLst>
              <a:latin typeface="Constantia" panose="02030602050306030303" pitchFamily="18" charset="0"/>
            </a:endParaRPr>
          </a:p>
          <a:p>
            <a:pPr algn="ctr"/>
            <a:r>
              <a:rPr lang="en-US" b="1" dirty="0" smtClean="0">
                <a:effectLst>
                  <a:outerShdw blurRad="38100" dist="38100" dir="2700000" algn="tl">
                    <a:srgbClr val="000000">
                      <a:alpha val="43137"/>
                    </a:srgbClr>
                  </a:outerShdw>
                </a:effectLst>
                <a:latin typeface="Constantia" panose="02030602050306030303" pitchFamily="18" charset="0"/>
              </a:rPr>
              <a:t>by</a:t>
            </a:r>
          </a:p>
        </p:txBody>
      </p:sp>
      <p:sp>
        <p:nvSpPr>
          <p:cNvPr id="9" name="TextBox 8"/>
          <p:cNvSpPr txBox="1"/>
          <p:nvPr/>
        </p:nvSpPr>
        <p:spPr>
          <a:xfrm>
            <a:off x="1996733" y="5863827"/>
            <a:ext cx="5029200" cy="923330"/>
          </a:xfrm>
          <a:prstGeom prst="rect">
            <a:avLst/>
          </a:prstGeom>
          <a:noFill/>
          <a:effectLst>
            <a:innerShdw blurRad="63500" dist="50800" dir="5400000">
              <a:prstClr val="black">
                <a:alpha val="50000"/>
              </a:prstClr>
            </a:innerShdw>
          </a:effectLst>
        </p:spPr>
        <p:txBody>
          <a:bodyPr wrap="square" rtlCol="0">
            <a:spAutoFit/>
          </a:bodyPr>
          <a:lstStyle/>
          <a:p>
            <a:pPr algn="ctr"/>
            <a:r>
              <a:rPr lang="en-US" b="1" dirty="0" smtClean="0">
                <a:effectLst>
                  <a:outerShdw blurRad="38100" dist="38100" dir="2700000" algn="tl">
                    <a:srgbClr val="000000">
                      <a:alpha val="43137"/>
                    </a:srgbClr>
                  </a:outerShdw>
                </a:effectLst>
              </a:rPr>
              <a:t>Analysis performed by </a:t>
            </a:r>
          </a:p>
          <a:p>
            <a:pPr algn="ctr"/>
            <a:r>
              <a:rPr lang="en-US" b="1" dirty="0" err="1" smtClean="0">
                <a:effectLst>
                  <a:outerShdw blurRad="38100" dist="38100" dir="2700000" algn="tl">
                    <a:srgbClr val="000000">
                      <a:alpha val="43137"/>
                    </a:srgbClr>
                  </a:outerShdw>
                </a:effectLst>
              </a:rPr>
              <a:t>Zenon</a:t>
            </a:r>
            <a:r>
              <a:rPr lang="en-US" b="1" dirty="0" smtClean="0">
                <a:effectLst>
                  <a:outerShdw blurRad="38100" dist="38100" dir="2700000" algn="tl">
                    <a:srgbClr val="000000">
                      <a:alpha val="43137"/>
                    </a:srgbClr>
                  </a:outerShdw>
                </a:effectLst>
              </a:rPr>
              <a:t> Marsh, </a:t>
            </a:r>
            <a:r>
              <a:rPr lang="en-US" b="1" dirty="0" err="1" smtClean="0">
                <a:effectLst>
                  <a:outerShdw blurRad="38100" dist="38100" dir="2700000" algn="tl">
                    <a:srgbClr val="000000">
                      <a:alpha val="43137"/>
                    </a:srgbClr>
                  </a:outerShdw>
                </a:effectLst>
              </a:rPr>
              <a:t>Aslam</a:t>
            </a:r>
            <a:r>
              <a:rPr lang="en-US" b="1" dirty="0" smtClean="0">
                <a:effectLst>
                  <a:outerShdw blurRad="38100" dist="38100" dir="2700000" algn="tl">
                    <a:srgbClr val="000000">
                      <a:alpha val="43137"/>
                    </a:srgbClr>
                  </a:outerShdw>
                </a:effectLst>
              </a:rPr>
              <a:t> Mohammad, </a:t>
            </a:r>
          </a:p>
          <a:p>
            <a:pPr algn="ctr"/>
            <a:r>
              <a:rPr lang="en-US" b="1" dirty="0" smtClean="0">
                <a:effectLst>
                  <a:outerShdw blurRad="38100" dist="38100" dir="2700000" algn="tl">
                    <a:srgbClr val="000000">
                      <a:alpha val="43137"/>
                    </a:srgbClr>
                  </a:outerShdw>
                </a:effectLst>
              </a:rPr>
              <a:t>and Josh Gravel</a:t>
            </a:r>
            <a:endParaRPr lang="en-US" b="1" dirty="0">
              <a:effectLst>
                <a:outerShdw blurRad="38100" dist="38100" dir="2700000" algn="tl">
                  <a:srgbClr val="000000">
                    <a:alpha val="43137"/>
                  </a:srgbClr>
                </a:outerShdw>
              </a:effectLst>
            </a:endParaRPr>
          </a:p>
        </p:txBody>
      </p:sp>
      <p:sp>
        <p:nvSpPr>
          <p:cNvPr id="10" name="TextBox 9"/>
          <p:cNvSpPr txBox="1"/>
          <p:nvPr/>
        </p:nvSpPr>
        <p:spPr>
          <a:xfrm>
            <a:off x="2067218" y="639187"/>
            <a:ext cx="4895251" cy="707886"/>
          </a:xfrm>
          <a:prstGeom prst="rect">
            <a:avLst/>
          </a:prstGeom>
          <a:noFill/>
          <a:ln>
            <a:noFill/>
          </a:ln>
          <a:effectLst>
            <a:glow rad="228600">
              <a:schemeClr val="accent4">
                <a:satMod val="175000"/>
                <a:alpha val="40000"/>
              </a:schemeClr>
            </a:glow>
            <a:outerShdw blurRad="76200" dir="13500000" sy="23000" kx="1200000" algn="br" rotWithShape="0">
              <a:prstClr val="black">
                <a:alpha val="20000"/>
              </a:prstClr>
            </a:outerShdw>
          </a:effectLst>
          <a:scene3d>
            <a:camera prst="orthographicFront"/>
            <a:lightRig rig="threePt" dir="t"/>
          </a:scene3d>
          <a:sp3d prstMaterial="matte">
            <a:bevelT prst="angle"/>
          </a:sp3d>
        </p:spPr>
        <p:txBody>
          <a:bodyPr wrap="none" rtlCol="0" anchor="ctr">
            <a:spAutoFit/>
          </a:bodyPr>
          <a:lstStyle/>
          <a:p>
            <a:pPr algn="ctr"/>
            <a:r>
              <a:rPr lang="en-US" sz="4000" b="1" dirty="0" smtClean="0">
                <a:solidFill>
                  <a:srgbClr val="FF0000"/>
                </a:solidFill>
                <a:effectLst>
                  <a:outerShdw blurRad="38100" dist="38100" dir="2700000" algn="tl">
                    <a:srgbClr val="000000">
                      <a:alpha val="43137"/>
                    </a:srgbClr>
                  </a:outerShdw>
                </a:effectLst>
                <a:latin typeface="Rockwell" panose="02060603020205020403" pitchFamily="18" charset="0"/>
              </a:rPr>
              <a:t>Maple Leaf Nissan</a:t>
            </a:r>
            <a:endParaRPr lang="en-US" sz="4000" b="1" dirty="0">
              <a:solidFill>
                <a:srgbClr val="FF0000"/>
              </a:solidFill>
              <a:effectLst>
                <a:outerShdw blurRad="38100" dist="38100" dir="2700000" algn="tl">
                  <a:srgbClr val="000000">
                    <a:alpha val="43137"/>
                  </a:srgbClr>
                </a:outerShdw>
              </a:effectLst>
              <a:latin typeface="Rockwell" panose="02060603020205020403" pitchFamily="18" charset="0"/>
            </a:endParaRPr>
          </a:p>
        </p:txBody>
      </p:sp>
    </p:spTree>
    <p:extLst>
      <p:ext uri="{BB962C8B-B14F-4D97-AF65-F5344CB8AC3E}">
        <p14:creationId xmlns:p14="http://schemas.microsoft.com/office/powerpoint/2010/main" val="529212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fontScale="90000"/>
          </a:bodyPr>
          <a:lstStyle/>
          <a:p>
            <a:r>
              <a:rPr lang="en-US" b="1" dirty="0" smtClean="0">
                <a:solidFill>
                  <a:schemeClr val="tx1"/>
                </a:solidFill>
                <a:effectLst>
                  <a:outerShdw blurRad="38100" dist="38100" dir="2700000" algn="tl">
                    <a:srgbClr val="000000">
                      <a:alpha val="43137"/>
                    </a:srgbClr>
                  </a:outerShdw>
                </a:effectLst>
              </a:rPr>
              <a:t>:Order Lists/Purchase Orders</a:t>
            </a:r>
            <a:endParaRPr lang="en-US"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504826" y="1615440"/>
            <a:ext cx="6814871"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itchFamily="34" charset="0"/>
              <a:buChar char="•"/>
            </a:pPr>
            <a:endParaRPr lang="en-US" dirty="0" smtClean="0"/>
          </a:p>
          <a:p>
            <a:pPr marL="285750" indent="-285750">
              <a:buFont typeface="Arial" pitchFamily="34" charset="0"/>
              <a:buChar char="•"/>
            </a:pPr>
            <a:endParaRPr lang="en-US" dirty="0" smtClean="0"/>
          </a:p>
          <a:p>
            <a:endParaRPr lang="en-US" dirty="0"/>
          </a:p>
        </p:txBody>
      </p:sp>
      <p:sp>
        <p:nvSpPr>
          <p:cNvPr id="10" name="Text Placeholder 1"/>
          <p:cNvSpPr txBox="1">
            <a:spLocks/>
          </p:cNvSpPr>
          <p:nvPr/>
        </p:nvSpPr>
        <p:spPr>
          <a:xfrm>
            <a:off x="504826" y="1447800"/>
            <a:ext cx="7680960"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anose="020B0604020202020204" pitchFamily="34" charset="0"/>
              <a:buChar char="•"/>
            </a:pPr>
            <a:endParaRPr lang="en-US" dirty="0" smtClean="0"/>
          </a:p>
          <a:p>
            <a:r>
              <a:rPr lang="en-US" dirty="0" smtClean="0"/>
              <a:t>             </a:t>
            </a:r>
            <a:r>
              <a:rPr lang="en-US" sz="2800" dirty="0" smtClean="0">
                <a:solidFill>
                  <a:srgbClr val="FF0000"/>
                </a:solidFill>
                <a:effectLst>
                  <a:outerShdw blurRad="38100" dist="38100" dir="2700000" algn="tl">
                    <a:srgbClr val="000000">
                      <a:alpha val="43137"/>
                    </a:srgbClr>
                  </a:outerShdw>
                </a:effectLst>
              </a:rPr>
              <a:t>Activity Diagram – See Page #</a:t>
            </a:r>
          </a:p>
          <a:p>
            <a:pPr marL="285750" indent="-285750">
              <a:buFont typeface="Arial" pitchFamily="34" charset="0"/>
              <a:buChar char="•"/>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8400" y="2422626"/>
            <a:ext cx="3594288" cy="2857289"/>
          </a:xfrm>
          <a:prstGeom prst="rect">
            <a:avLst/>
          </a:prstGeom>
        </p:spPr>
      </p:pic>
    </p:spTree>
    <p:extLst>
      <p:ext uri="{BB962C8B-B14F-4D97-AF65-F5344CB8AC3E}">
        <p14:creationId xmlns:p14="http://schemas.microsoft.com/office/powerpoint/2010/main" val="10091992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fontScale="90000"/>
          </a:bodyPr>
          <a:lstStyle/>
          <a:p>
            <a:r>
              <a:rPr lang="en-US" b="1" dirty="0" smtClean="0">
                <a:solidFill>
                  <a:schemeClr val="tx1"/>
                </a:solidFill>
                <a:effectLst>
                  <a:outerShdw blurRad="38100" dist="38100" dir="2700000" algn="tl">
                    <a:srgbClr val="000000">
                      <a:alpha val="43137"/>
                    </a:srgbClr>
                  </a:outerShdw>
                </a:effectLst>
              </a:rPr>
              <a:t>:Order Lists/Purchase Orders</a:t>
            </a:r>
            <a:endParaRPr lang="en-US"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12"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smtClean="0"/>
              <a:t>Identified Problems:</a:t>
            </a:r>
          </a:p>
          <a:p>
            <a:pPr marL="457200" lvl="1" indent="-285750"/>
            <a:r>
              <a:rPr lang="en-US" dirty="0"/>
              <a:t>Order history not easily accessible. Ex: Hard to check what parts and reorders have already been ordered. This can cause a part to be ordered when another is already coming in.</a:t>
            </a:r>
          </a:p>
          <a:p>
            <a:pPr marL="457200" lvl="1" indent="-285750"/>
            <a:r>
              <a:rPr lang="en-US" dirty="0"/>
              <a:t>Inventory system does not remove flag from reorder even after reordered made, only when inventory is updated</a:t>
            </a:r>
          </a:p>
          <a:p>
            <a:pPr marL="803275" lvl="3" indent="-285750"/>
            <a:r>
              <a:rPr lang="en-US" dirty="0"/>
              <a:t>Reorders can be duplicated</a:t>
            </a:r>
          </a:p>
          <a:p>
            <a:pPr marL="803275" lvl="3" indent="-285750"/>
            <a:r>
              <a:rPr lang="en-US" dirty="0"/>
              <a:t>Parts that are commonly ordered are not tracked. Ex: If spark plugs are needed to be reordered multiple times per week, more shipments are needed. This could affect sales loss as well, if part is quite often out of stock, and customer does not want to wait for reorder.</a:t>
            </a:r>
          </a:p>
          <a:p>
            <a:pPr marL="457200" lvl="1" indent="-285750"/>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41552949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lstStyle/>
          <a:p>
            <a:r>
              <a:rPr lang="en-US" sz="3200" b="1" dirty="0" smtClean="0">
                <a:solidFill>
                  <a:schemeClr val="tx1"/>
                </a:solidFill>
                <a:effectLst>
                  <a:outerShdw blurRad="38100" dist="38100" dir="2700000" algn="tl">
                    <a:srgbClr val="000000">
                      <a:alpha val="43137"/>
                    </a:srgbClr>
                  </a:outerShdw>
                </a:effectLst>
              </a:rPr>
              <a:t>:Order Arrivals</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2038349"/>
            <a:ext cx="3886200" cy="2914651"/>
          </a:xfrm>
          <a:prstGeom prst="rect">
            <a:avLst/>
          </a:prstGeom>
        </p:spPr>
      </p:pic>
    </p:spTree>
    <p:extLst>
      <p:ext uri="{BB962C8B-B14F-4D97-AF65-F5344CB8AC3E}">
        <p14:creationId xmlns:p14="http://schemas.microsoft.com/office/powerpoint/2010/main" val="25225556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:Order Arrivals</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12" name="Text Placeholder 1"/>
          <p:cNvSpPr txBox="1">
            <a:spLocks/>
          </p:cNvSpPr>
          <p:nvPr/>
        </p:nvSpPr>
        <p:spPr>
          <a:xfrm>
            <a:off x="504826" y="1615440"/>
            <a:ext cx="7267574" cy="4343400"/>
          </a:xfrm>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j-lt"/>
                <a:ea typeface="+mj-ea"/>
                <a:cs typeface="+mj-cs"/>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9pPr>
          </a:lstStyle>
          <a:p>
            <a:pPr marL="285750" indent="-285750">
              <a:buFont typeface="Arial" pitchFamily="34" charset="0"/>
              <a:buChar char="•"/>
            </a:pPr>
            <a:r>
              <a:rPr lang="en-US" sz="1600" dirty="0" smtClean="0">
                <a:latin typeface="+mn-lt"/>
              </a:rPr>
              <a:t>Shipments are received at Maple Leaf Nissan</a:t>
            </a:r>
            <a:endParaRPr lang="en-US" sz="1600" dirty="0">
              <a:latin typeface="+mn-lt"/>
            </a:endParaRPr>
          </a:p>
          <a:p>
            <a:pPr marL="285750" indent="-285750">
              <a:buFont typeface="Arial" pitchFamily="34" charset="0"/>
              <a:buChar char="•"/>
            </a:pPr>
            <a:r>
              <a:rPr lang="en-US" sz="1600" dirty="0" smtClean="0">
                <a:latin typeface="+mn-lt"/>
              </a:rPr>
              <a:t>Parts Associates compare the packing slip with the contents of the package </a:t>
            </a:r>
            <a:endParaRPr lang="en-US" sz="1600" dirty="0">
              <a:latin typeface="+mn-lt"/>
            </a:endParaRPr>
          </a:p>
          <a:p>
            <a:pPr marL="285750" indent="-285750">
              <a:buFont typeface="Arial" pitchFamily="34" charset="0"/>
              <a:buChar char="•"/>
            </a:pPr>
            <a:r>
              <a:rPr lang="en-US" sz="1600" dirty="0" smtClean="0">
                <a:latin typeface="+mn-lt"/>
              </a:rPr>
              <a:t>Inventory is updated in the Parts &amp; Inventory system after contents are confirmed</a:t>
            </a:r>
            <a:endParaRPr lang="en-US" sz="1600" dirty="0">
              <a:latin typeface="+mn-lt"/>
            </a:endParaRPr>
          </a:p>
          <a:p>
            <a:pPr marL="285750" indent="-285750">
              <a:buFont typeface="Arial" pitchFamily="34" charset="0"/>
              <a:buChar char="•"/>
            </a:pPr>
            <a:r>
              <a:rPr lang="en-US" sz="1600" dirty="0" smtClean="0">
                <a:latin typeface="+mn-lt"/>
              </a:rPr>
              <a:t>Special customer orders can be set aside from regular inventory</a:t>
            </a:r>
            <a:endParaRPr lang="en-US" sz="1600" dirty="0">
              <a:latin typeface="+mn-lt"/>
            </a:endParaRPr>
          </a:p>
        </p:txBody>
      </p:sp>
    </p:spTree>
    <p:extLst>
      <p:ext uri="{BB962C8B-B14F-4D97-AF65-F5344CB8AC3E}">
        <p14:creationId xmlns:p14="http://schemas.microsoft.com/office/powerpoint/2010/main" val="11251207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:Order Arrivals</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504826" y="1615440"/>
            <a:ext cx="6814871"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itchFamily="34" charset="0"/>
              <a:buChar char="•"/>
            </a:pPr>
            <a:endParaRPr lang="en-US" dirty="0" smtClean="0"/>
          </a:p>
          <a:p>
            <a:pPr marL="285750" indent="-285750">
              <a:buFont typeface="Arial" pitchFamily="34" charset="0"/>
              <a:buChar char="•"/>
            </a:pPr>
            <a:endParaRPr lang="en-US" dirty="0" smtClean="0"/>
          </a:p>
          <a:p>
            <a:endParaRPr lang="en-US" dirty="0"/>
          </a:p>
        </p:txBody>
      </p:sp>
      <p:sp>
        <p:nvSpPr>
          <p:cNvPr id="10" name="Text Placeholder 1"/>
          <p:cNvSpPr txBox="1">
            <a:spLocks/>
          </p:cNvSpPr>
          <p:nvPr/>
        </p:nvSpPr>
        <p:spPr>
          <a:xfrm>
            <a:off x="504826" y="1447800"/>
            <a:ext cx="7680960"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anose="020B0604020202020204" pitchFamily="34" charset="0"/>
              <a:buChar char="•"/>
            </a:pPr>
            <a:endParaRPr lang="en-US" dirty="0" smtClean="0"/>
          </a:p>
          <a:p>
            <a:r>
              <a:rPr lang="en-US" dirty="0" smtClean="0"/>
              <a:t>             </a:t>
            </a:r>
            <a:endParaRPr lang="en-US" dirty="0"/>
          </a:p>
        </p:txBody>
      </p:sp>
    </p:spTree>
    <p:extLst>
      <p:ext uri="{BB962C8B-B14F-4D97-AF65-F5344CB8AC3E}">
        <p14:creationId xmlns:p14="http://schemas.microsoft.com/office/powerpoint/2010/main" val="2328218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:Order Arrivals</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504826" y="1615440"/>
            <a:ext cx="6814871"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itchFamily="34" charset="0"/>
              <a:buChar char="•"/>
            </a:pPr>
            <a:endParaRPr lang="en-US" dirty="0" smtClean="0"/>
          </a:p>
          <a:p>
            <a:pPr marL="285750" indent="-285750">
              <a:buFont typeface="Arial" pitchFamily="34" charset="0"/>
              <a:buChar char="•"/>
            </a:pPr>
            <a:endParaRPr lang="en-US" dirty="0" smtClean="0"/>
          </a:p>
          <a:p>
            <a:endParaRPr lang="en-US" dirty="0"/>
          </a:p>
        </p:txBody>
      </p:sp>
      <p:sp>
        <p:nvSpPr>
          <p:cNvPr id="10" name="Text Placeholder 1"/>
          <p:cNvSpPr txBox="1">
            <a:spLocks/>
          </p:cNvSpPr>
          <p:nvPr/>
        </p:nvSpPr>
        <p:spPr>
          <a:xfrm>
            <a:off x="504826" y="1447800"/>
            <a:ext cx="7680960"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anose="020B0604020202020204" pitchFamily="34" charset="0"/>
              <a:buChar char="•"/>
            </a:pPr>
            <a:endParaRPr lang="en-US" dirty="0" smtClean="0"/>
          </a:p>
          <a:p>
            <a:r>
              <a:rPr lang="en-US" dirty="0" smtClean="0"/>
              <a:t>             </a:t>
            </a:r>
            <a:endParaRPr lang="en-US" dirty="0"/>
          </a:p>
        </p:txBody>
      </p:sp>
      <p:sp>
        <p:nvSpPr>
          <p:cNvPr id="12"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smtClean="0"/>
              <a:t>Identified Problems:</a:t>
            </a:r>
          </a:p>
          <a:p>
            <a:pPr marL="342900" lvl="0" indent="-342900">
              <a:buFont typeface="Arial" panose="020B0604020202020204" pitchFamily="34" charset="0"/>
              <a:buChar char="•"/>
            </a:pPr>
            <a:r>
              <a:rPr lang="en-US" sz="1600" dirty="0"/>
              <a:t>Special orders are kept on paper, separate from the system</a:t>
            </a:r>
          </a:p>
          <a:p>
            <a:pPr marL="342900" lvl="0" indent="-342900">
              <a:buFont typeface="Arial" panose="020B0604020202020204" pitchFamily="34" charset="0"/>
              <a:buChar char="•"/>
            </a:pPr>
            <a:r>
              <a:rPr lang="en-US" sz="1600" dirty="0"/>
              <a:t>Special orders are not always </a:t>
            </a:r>
            <a:r>
              <a:rPr lang="en-US" sz="1600" dirty="0" smtClean="0"/>
              <a:t>checked</a:t>
            </a:r>
          </a:p>
          <a:p>
            <a:pPr marL="342900" lvl="0" indent="-342900">
              <a:buFont typeface="Arial" panose="020B0604020202020204" pitchFamily="34" charset="0"/>
              <a:buChar char="•"/>
            </a:pPr>
            <a:r>
              <a:rPr lang="en-US" sz="1600" dirty="0" smtClean="0"/>
              <a:t>Customers are not always contacted to inform them of order arrival</a:t>
            </a:r>
            <a:endParaRPr lang="en-US" sz="1600" dirty="0"/>
          </a:p>
          <a:p>
            <a:pPr marL="342900" lvl="0" indent="-342900">
              <a:buFont typeface="Arial" panose="020B0604020202020204" pitchFamily="34" charset="0"/>
              <a:buChar char="•"/>
            </a:pPr>
            <a:r>
              <a:rPr lang="en-US" sz="1600" dirty="0" smtClean="0"/>
              <a:t>Customers </a:t>
            </a:r>
            <a:r>
              <a:rPr lang="en-US" sz="1600" dirty="0"/>
              <a:t>special order can be set aside, and then sold</a:t>
            </a:r>
          </a:p>
          <a:p>
            <a:pPr marL="342900" lvl="0" indent="-342900">
              <a:buFont typeface="Arial" panose="020B0604020202020204" pitchFamily="34" charset="0"/>
              <a:buChar char="•"/>
            </a:pPr>
            <a:r>
              <a:rPr lang="en-US" sz="1600" dirty="0"/>
              <a:t>Tracking outstanding shipments is </a:t>
            </a:r>
            <a:r>
              <a:rPr lang="en-US" sz="1600" dirty="0" smtClean="0"/>
              <a:t>difficult – must specifically have purchase order number to search, no history</a:t>
            </a:r>
            <a:endParaRPr lang="en-US" sz="1600" dirty="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30319509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a:t>
            </a:r>
            <a:r>
              <a:rPr lang="en-US" sz="3200" b="1" dirty="0">
                <a:solidFill>
                  <a:schemeClr val="tx1"/>
                </a:solidFill>
                <a:effectLst>
                  <a:outerShdw blurRad="38100" dist="38100" dir="2700000" algn="tl">
                    <a:srgbClr val="000000">
                      <a:alpha val="43137"/>
                    </a:srgbClr>
                  </a:outerShdw>
                </a:effectLst>
              </a:rPr>
              <a:t>Customer</a:t>
            </a:r>
            <a:r>
              <a:rPr lang="en-US" sz="3200" b="1" dirty="0">
                <a:solidFill>
                  <a:schemeClr val="tx1"/>
                </a:solidFill>
              </a:rPr>
              <a:t> Special Order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50593" y="2133600"/>
            <a:ext cx="3277694" cy="2209800"/>
          </a:xfrm>
          <a:prstGeom prst="rect">
            <a:avLst/>
          </a:prstGeom>
        </p:spPr>
      </p:pic>
    </p:spTree>
    <p:extLst>
      <p:ext uri="{BB962C8B-B14F-4D97-AF65-F5344CB8AC3E}">
        <p14:creationId xmlns:p14="http://schemas.microsoft.com/office/powerpoint/2010/main" val="16751891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:Customer special order</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12" name="Text Placeholder 1"/>
          <p:cNvSpPr txBox="1">
            <a:spLocks/>
          </p:cNvSpPr>
          <p:nvPr/>
        </p:nvSpPr>
        <p:spPr>
          <a:xfrm>
            <a:off x="504826" y="1615440"/>
            <a:ext cx="7267574" cy="4343400"/>
          </a:xfrm>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j-lt"/>
                <a:ea typeface="+mj-ea"/>
                <a:cs typeface="+mj-cs"/>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9pPr>
          </a:lstStyle>
          <a:p>
            <a:pPr marL="285750" indent="-285750">
              <a:buFont typeface="Arial" pitchFamily="34" charset="0"/>
              <a:buChar char="•"/>
            </a:pPr>
            <a:r>
              <a:rPr lang="en-US" dirty="0" smtClean="0">
                <a:latin typeface="+mn-lt"/>
              </a:rPr>
              <a:t>Customers are contacted to retrieve their parts order</a:t>
            </a:r>
            <a:endParaRPr lang="en-US" dirty="0">
              <a:latin typeface="+mn-lt"/>
            </a:endParaRPr>
          </a:p>
          <a:p>
            <a:pPr marL="285750" indent="-285750">
              <a:buFont typeface="Arial" pitchFamily="34" charset="0"/>
              <a:buChar char="•"/>
            </a:pPr>
            <a:r>
              <a:rPr lang="en-US" dirty="0" smtClean="0">
                <a:latin typeface="+mn-lt"/>
              </a:rPr>
              <a:t>Customers pay the remainder of their bill (minus discounts paid)</a:t>
            </a:r>
          </a:p>
          <a:p>
            <a:pPr marL="285750" indent="-285750">
              <a:buFont typeface="Arial" pitchFamily="34" charset="0"/>
              <a:buChar char="•"/>
            </a:pPr>
            <a:r>
              <a:rPr lang="en-US" dirty="0" smtClean="0">
                <a:latin typeface="+mn-lt"/>
              </a:rPr>
              <a:t>Inventory Associates finalize, and invoices for customers</a:t>
            </a:r>
          </a:p>
          <a:p>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3401480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:Customer special order</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406785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:Customer special order</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7"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smtClean="0"/>
              <a:t>Identified Problems:</a:t>
            </a:r>
          </a:p>
          <a:p>
            <a:r>
              <a:rPr lang="en-US" sz="1600" dirty="0"/>
              <a:t> </a:t>
            </a:r>
          </a:p>
          <a:p>
            <a:pPr marL="285750" lvl="0" indent="-285750">
              <a:buFont typeface="Arial" panose="020B0604020202020204" pitchFamily="34" charset="0"/>
              <a:buChar char="•"/>
            </a:pPr>
            <a:r>
              <a:rPr lang="en-US" sz="1600" dirty="0"/>
              <a:t>Customers are not always advised of when their part is </a:t>
            </a:r>
            <a:r>
              <a:rPr lang="en-US" sz="1600" dirty="0" smtClean="0"/>
              <a:t>available</a:t>
            </a:r>
            <a:endParaRPr lang="en-US" sz="1600" dirty="0"/>
          </a:p>
          <a:p>
            <a:pPr marL="285750" lvl="0" indent="-285750">
              <a:buFont typeface="Arial" panose="020B0604020202020204" pitchFamily="34" charset="0"/>
              <a:buChar char="•"/>
            </a:pPr>
            <a:r>
              <a:rPr lang="en-US" sz="1600" dirty="0" smtClean="0"/>
              <a:t>Parts special ordered by customers can be sold by mistake</a:t>
            </a:r>
          </a:p>
          <a:p>
            <a:pPr marL="285750" lvl="0" indent="-285750">
              <a:buFont typeface="Arial" panose="020B0604020202020204" pitchFamily="34" charset="0"/>
              <a:buChar char="•"/>
            </a:pPr>
            <a:r>
              <a:rPr lang="en-US" sz="1600" dirty="0" smtClean="0"/>
              <a:t>If part is not available for customer, it can cause the customer to go elsewhere</a:t>
            </a:r>
            <a:endParaRPr lang="en-US" sz="1600" dirty="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1768905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914400"/>
            <a:ext cx="8686800" cy="4876800"/>
          </a:xfrm>
        </p:spPr>
        <p:txBody>
          <a:bodyPr/>
          <a:lstStyle/>
          <a:p>
            <a:r>
              <a:rPr lang="en-US" dirty="0" err="1" smtClean="0">
                <a:solidFill>
                  <a:schemeClr val="bg1"/>
                </a:solidFill>
              </a:rPr>
              <a:t>Aslam</a:t>
            </a:r>
            <a:r>
              <a:rPr lang="en-US" dirty="0" smtClean="0">
                <a:solidFill>
                  <a:schemeClr val="bg1"/>
                </a:solidFill>
              </a:rPr>
              <a:t> is awesome</a:t>
            </a:r>
            <a:endParaRPr lang="en-US" dirty="0">
              <a:solidFill>
                <a:schemeClr val="bg1"/>
              </a:solidFill>
            </a:endParaRPr>
          </a:p>
        </p:txBody>
      </p:sp>
      <p:sp>
        <p:nvSpPr>
          <p:cNvPr id="3" name="Title 2"/>
          <p:cNvSpPr>
            <a:spLocks noGrp="1"/>
          </p:cNvSpPr>
          <p:nvPr>
            <p:ph type="title"/>
          </p:nvPr>
        </p:nvSpPr>
        <p:spPr>
          <a:xfrm>
            <a:off x="381000" y="381000"/>
            <a:ext cx="8229600" cy="533400"/>
          </a:xfrm>
        </p:spPr>
        <p:txBody>
          <a:bodyPr>
            <a:normAutofit fontScale="90000"/>
          </a:bodyPr>
          <a:lstStyle/>
          <a:p>
            <a:r>
              <a:rPr lang="en-US" b="1" dirty="0" smtClean="0">
                <a:solidFill>
                  <a:srgbClr val="FF0000"/>
                </a:solidFill>
                <a:effectLst>
                  <a:outerShdw blurRad="38100" dist="38100" dir="2700000" algn="tl">
                    <a:srgbClr val="000000">
                      <a:alpha val="43137"/>
                    </a:srgbClr>
                  </a:outerShdw>
                </a:effectLst>
              </a:rPr>
              <a:t>Table of Contents</a:t>
            </a:r>
            <a:endParaRPr lang="en-US" b="1" dirty="0">
              <a:solidFill>
                <a:srgbClr val="FF0000"/>
              </a:solidFill>
              <a:effectLst>
                <a:outerShdw blurRad="38100" dist="38100" dir="2700000" algn="tl">
                  <a:srgbClr val="000000">
                    <a:alpha val="43137"/>
                  </a:srgbClr>
                </a:outerShdw>
              </a:effectLst>
            </a:endParaRPr>
          </a:p>
        </p:txBody>
      </p:sp>
      <p:graphicFrame>
        <p:nvGraphicFramePr>
          <p:cNvPr id="5" name="Diagram 4"/>
          <p:cNvGraphicFramePr/>
          <p:nvPr>
            <p:extLst>
              <p:ext uri="{D42A27DB-BD31-4B8C-83A1-F6EECF244321}">
                <p14:modId xmlns:p14="http://schemas.microsoft.com/office/powerpoint/2010/main" val="2945412001"/>
              </p:ext>
            </p:extLst>
          </p:nvPr>
        </p:nvGraphicFramePr>
        <p:xfrm>
          <a:off x="381000" y="1066800"/>
          <a:ext cx="85344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7" name="Rounded Rectangle 6"/>
          <p:cNvSpPr/>
          <p:nvPr/>
        </p:nvSpPr>
        <p:spPr>
          <a:xfrm>
            <a:off x="2219467" y="838200"/>
            <a:ext cx="4873752" cy="19050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2000" b="1" dirty="0" smtClean="0">
              <a:solidFill>
                <a:schemeClr val="tx1"/>
              </a:solidFill>
            </a:endParaRPr>
          </a:p>
          <a:p>
            <a:pPr lvl="0"/>
            <a:r>
              <a:rPr lang="en-US" sz="2000" b="1" dirty="0" smtClean="0">
                <a:solidFill>
                  <a:schemeClr val="tx1"/>
                </a:solidFill>
              </a:rPr>
              <a:t>Parts &amp; Inventory System Analysis                                                 </a:t>
            </a:r>
            <a:r>
              <a:rPr lang="en-US" b="1" dirty="0" smtClean="0">
                <a:solidFill>
                  <a:srgbClr val="FF0000"/>
                </a:solidFill>
              </a:rPr>
              <a:t>Parts Request                                                                                Creating Order List/Purchase Orders</a:t>
            </a:r>
            <a:br>
              <a:rPr lang="en-US" b="1" dirty="0" smtClean="0">
                <a:solidFill>
                  <a:srgbClr val="FF0000"/>
                </a:solidFill>
              </a:rPr>
            </a:br>
            <a:r>
              <a:rPr lang="en-US" b="1" dirty="0" smtClean="0">
                <a:solidFill>
                  <a:srgbClr val="FF0000"/>
                </a:solidFill>
              </a:rPr>
              <a:t>Order Arrivals</a:t>
            </a:r>
            <a:br>
              <a:rPr lang="en-US" b="1" dirty="0" smtClean="0">
                <a:solidFill>
                  <a:srgbClr val="FF0000"/>
                </a:solidFill>
              </a:rPr>
            </a:br>
            <a:r>
              <a:rPr lang="en-US" b="1" dirty="0" smtClean="0">
                <a:solidFill>
                  <a:srgbClr val="FF0000"/>
                </a:solidFill>
              </a:rPr>
              <a:t>Customer Special Order</a:t>
            </a:r>
            <a:br>
              <a:rPr lang="en-US" b="1" dirty="0" smtClean="0">
                <a:solidFill>
                  <a:srgbClr val="FF0000"/>
                </a:solidFill>
              </a:rPr>
            </a:br>
            <a:r>
              <a:rPr lang="en-US" b="1" dirty="0" smtClean="0">
                <a:solidFill>
                  <a:srgbClr val="FF0000"/>
                </a:solidFill>
              </a:rPr>
              <a:t>Parts Return</a:t>
            </a:r>
          </a:p>
          <a:p>
            <a:endParaRPr lang="en-US" dirty="0"/>
          </a:p>
        </p:txBody>
      </p:sp>
      <p:sp>
        <p:nvSpPr>
          <p:cNvPr id="8" name="Rounded Rectangle 7"/>
          <p:cNvSpPr/>
          <p:nvPr/>
        </p:nvSpPr>
        <p:spPr>
          <a:xfrm>
            <a:off x="2209800" y="2819400"/>
            <a:ext cx="4876800" cy="130734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2000" b="1" dirty="0" smtClean="0">
              <a:solidFill>
                <a:schemeClr val="tx1"/>
              </a:solidFill>
            </a:endParaRPr>
          </a:p>
          <a:p>
            <a:pPr lvl="0"/>
            <a:r>
              <a:rPr lang="en-US" sz="2000" b="1" dirty="0" smtClean="0">
                <a:solidFill>
                  <a:schemeClr val="tx1"/>
                </a:solidFill>
              </a:rPr>
              <a:t>Service </a:t>
            </a:r>
            <a:r>
              <a:rPr lang="en-US" sz="2000" b="1" dirty="0">
                <a:solidFill>
                  <a:schemeClr val="tx1"/>
                </a:solidFill>
              </a:rPr>
              <a:t>Work Order System Analysis</a:t>
            </a:r>
          </a:p>
          <a:p>
            <a:pPr lvl="0"/>
            <a:r>
              <a:rPr lang="en-US" b="1" dirty="0">
                <a:solidFill>
                  <a:srgbClr val="FF0000"/>
                </a:solidFill>
              </a:rPr>
              <a:t>Creating  Work Order</a:t>
            </a:r>
            <a:r>
              <a:rPr lang="en-US" b="1" dirty="0">
                <a:solidFill>
                  <a:schemeClr val="bg1"/>
                </a:solidFill>
              </a:rPr>
              <a:t/>
            </a:r>
            <a:br>
              <a:rPr lang="en-US" b="1" dirty="0">
                <a:solidFill>
                  <a:schemeClr val="bg1"/>
                </a:solidFill>
              </a:rPr>
            </a:br>
            <a:r>
              <a:rPr lang="en-US" b="1" dirty="0">
                <a:solidFill>
                  <a:srgbClr val="FF0000"/>
                </a:solidFill>
              </a:rPr>
              <a:t>Assigning Work Order</a:t>
            </a:r>
            <a:br>
              <a:rPr lang="en-US" b="1" dirty="0">
                <a:solidFill>
                  <a:srgbClr val="FF0000"/>
                </a:solidFill>
              </a:rPr>
            </a:br>
            <a:r>
              <a:rPr lang="en-US" b="1" dirty="0">
                <a:solidFill>
                  <a:srgbClr val="FF0000"/>
                </a:solidFill>
              </a:rPr>
              <a:t>Finalizing Work Order</a:t>
            </a:r>
          </a:p>
          <a:p>
            <a:pPr algn="ctr"/>
            <a:endParaRPr lang="en-US" dirty="0"/>
          </a:p>
        </p:txBody>
      </p:sp>
      <p:sp>
        <p:nvSpPr>
          <p:cNvPr id="10" name="Rounded Rectangle 9"/>
          <p:cNvSpPr/>
          <p:nvPr/>
        </p:nvSpPr>
        <p:spPr>
          <a:xfrm>
            <a:off x="2209800" y="4204648"/>
            <a:ext cx="4876800" cy="112935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2000" b="1" dirty="0" smtClean="0">
              <a:solidFill>
                <a:schemeClr val="tx1"/>
              </a:solidFill>
            </a:endParaRPr>
          </a:p>
          <a:p>
            <a:pPr lvl="0"/>
            <a:r>
              <a:rPr lang="en-US" sz="2000" b="1" dirty="0" smtClean="0">
                <a:solidFill>
                  <a:schemeClr val="tx1"/>
                </a:solidFill>
              </a:rPr>
              <a:t>Accounting</a:t>
            </a:r>
            <a:r>
              <a:rPr lang="en-US" sz="2000" b="1" dirty="0">
                <a:solidFill>
                  <a:schemeClr val="bg1">
                    <a:lumMod val="95000"/>
                  </a:schemeClr>
                </a:solidFill>
                <a:effectLst>
                  <a:outerShdw blurRad="38100" dist="38100" dir="2700000" algn="tl">
                    <a:srgbClr val="000000">
                      <a:alpha val="43137"/>
                    </a:srgbClr>
                  </a:outerShdw>
                </a:effectLst>
              </a:rPr>
              <a:t/>
            </a:r>
            <a:br>
              <a:rPr lang="en-US" sz="2000" b="1" dirty="0">
                <a:solidFill>
                  <a:schemeClr val="bg1">
                    <a:lumMod val="95000"/>
                  </a:schemeClr>
                </a:solidFill>
                <a:effectLst>
                  <a:outerShdw blurRad="38100" dist="38100" dir="2700000" algn="tl">
                    <a:srgbClr val="000000">
                      <a:alpha val="43137"/>
                    </a:srgbClr>
                  </a:outerShdw>
                </a:effectLst>
              </a:rPr>
            </a:br>
            <a:r>
              <a:rPr lang="en-US" b="1" dirty="0">
                <a:solidFill>
                  <a:srgbClr val="FF0000"/>
                </a:solidFill>
              </a:rPr>
              <a:t>Creating Purchase Order Number</a:t>
            </a:r>
            <a:br>
              <a:rPr lang="en-US" b="1" dirty="0">
                <a:solidFill>
                  <a:srgbClr val="FF0000"/>
                </a:solidFill>
              </a:rPr>
            </a:br>
            <a:r>
              <a:rPr lang="en-US" b="1" dirty="0">
                <a:solidFill>
                  <a:srgbClr val="FF0000"/>
                </a:solidFill>
              </a:rPr>
              <a:t>Compiling Customer Invoices</a:t>
            </a:r>
            <a:endParaRPr lang="en-US" dirty="0"/>
          </a:p>
          <a:p>
            <a:endParaRPr lang="en-US" dirty="0"/>
          </a:p>
        </p:txBody>
      </p:sp>
      <p:sp>
        <p:nvSpPr>
          <p:cNvPr id="11" name="Rounded Rectangle 10"/>
          <p:cNvSpPr/>
          <p:nvPr/>
        </p:nvSpPr>
        <p:spPr>
          <a:xfrm>
            <a:off x="2209800" y="5410200"/>
            <a:ext cx="2590800" cy="6858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000" b="1" dirty="0" smtClean="0">
              <a:solidFill>
                <a:schemeClr val="bg1"/>
              </a:solidFill>
              <a:effectLst>
                <a:outerShdw blurRad="38100" dist="38100" dir="2700000" algn="tl">
                  <a:srgbClr val="000000">
                    <a:alpha val="43137"/>
                  </a:srgbClr>
                </a:outerShdw>
              </a:effectLst>
            </a:endParaRPr>
          </a:p>
          <a:p>
            <a:pPr lvl="0" algn="ctr"/>
            <a:r>
              <a:rPr lang="en-US" sz="2000" b="1" dirty="0" smtClean="0">
                <a:solidFill>
                  <a:schemeClr val="tx1"/>
                </a:solidFill>
              </a:rPr>
              <a:t>Shrinkage </a:t>
            </a:r>
            <a:r>
              <a:rPr lang="en-US" sz="2000" b="1" dirty="0">
                <a:solidFill>
                  <a:schemeClr val="tx1"/>
                </a:solidFill>
              </a:rPr>
              <a:t>&amp; Sales</a:t>
            </a:r>
          </a:p>
          <a:p>
            <a:pPr algn="ctr"/>
            <a:endParaRPr lang="en-US" dirty="0"/>
          </a:p>
        </p:txBody>
      </p:sp>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1000" y="1600200"/>
            <a:ext cx="1737360" cy="11204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1000" y="2895600"/>
            <a:ext cx="1732364" cy="11887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81000" y="4199530"/>
            <a:ext cx="1737360" cy="11582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6" name="Picture 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81000" y="5486400"/>
            <a:ext cx="1737360" cy="12600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871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5"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:Parts return</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1905001"/>
            <a:ext cx="3048000" cy="3048000"/>
          </a:xfrm>
          <a:prstGeom prst="rect">
            <a:avLst/>
          </a:prstGeom>
        </p:spPr>
      </p:pic>
    </p:spTree>
    <p:extLst>
      <p:ext uri="{BB962C8B-B14F-4D97-AF65-F5344CB8AC3E}">
        <p14:creationId xmlns:p14="http://schemas.microsoft.com/office/powerpoint/2010/main" val="11331590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:Parts return</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90356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:Parts return</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smtClean="0"/>
              <a:t>Identified Problems</a:t>
            </a:r>
            <a:r>
              <a:rPr lang="en-US" sz="2000" dirty="0" smtClean="0"/>
              <a:t>:</a:t>
            </a:r>
          </a:p>
          <a:p>
            <a:pPr marL="285750" indent="-285750">
              <a:buFont typeface="Arial" panose="020B0604020202020204" pitchFamily="34" charset="0"/>
              <a:buChar char="•"/>
            </a:pPr>
            <a:r>
              <a:rPr lang="en-US" sz="2000" dirty="0" smtClean="0"/>
              <a:t>Returned part are not tracked specifically in the system</a:t>
            </a:r>
          </a:p>
          <a:p>
            <a:pPr marL="285750" indent="-285750">
              <a:buFont typeface="Arial" panose="020B0604020202020204" pitchFamily="34" charset="0"/>
              <a:buChar char="•"/>
            </a:pPr>
            <a:r>
              <a:rPr lang="en-US" sz="2000" dirty="0" smtClean="0"/>
              <a:t>A Service Tech may use a newer part while working on an work order, instead of using the returned part first</a:t>
            </a:r>
          </a:p>
          <a:p>
            <a:pPr marL="285750" indent="-285750">
              <a:buFont typeface="Arial" panose="020B0604020202020204" pitchFamily="34" charset="0"/>
              <a:buChar char="•"/>
            </a:pPr>
            <a:endParaRPr lang="en-US" sz="2000" dirty="0" smtClean="0"/>
          </a:p>
          <a:p>
            <a:r>
              <a:rPr lang="en-US" sz="1600" dirty="0"/>
              <a:t> </a:t>
            </a: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21176946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:creating work order </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Service Work Order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937" y="1976437"/>
            <a:ext cx="4810125" cy="2905125"/>
          </a:xfrm>
          <a:prstGeom prst="rect">
            <a:avLst/>
          </a:prstGeom>
        </p:spPr>
      </p:pic>
    </p:spTree>
    <p:extLst>
      <p:ext uri="{BB962C8B-B14F-4D97-AF65-F5344CB8AC3E}">
        <p14:creationId xmlns:p14="http://schemas.microsoft.com/office/powerpoint/2010/main" val="956998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:creating work order </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Service Work Order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0" name="Text Placeholder 1"/>
          <p:cNvSpPr txBox="1">
            <a:spLocks/>
          </p:cNvSpPr>
          <p:nvPr/>
        </p:nvSpPr>
        <p:spPr>
          <a:xfrm>
            <a:off x="504826" y="1615440"/>
            <a:ext cx="6814871"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itchFamily="34" charset="0"/>
              <a:buChar char="•"/>
            </a:pPr>
            <a:endParaRPr lang="en-US" dirty="0" smtClean="0"/>
          </a:p>
          <a:p>
            <a:pPr marL="285750" indent="-285750">
              <a:buFont typeface="Arial" pitchFamily="34" charset="0"/>
              <a:buChar char="•"/>
            </a:pPr>
            <a:endParaRPr lang="en-US" dirty="0" smtClean="0"/>
          </a:p>
          <a:p>
            <a:endParaRPr lang="en-US" dirty="0"/>
          </a:p>
        </p:txBody>
      </p:sp>
      <p:sp>
        <p:nvSpPr>
          <p:cNvPr id="15" name="Text Placeholder 1"/>
          <p:cNvSpPr txBox="1">
            <a:spLocks/>
          </p:cNvSpPr>
          <p:nvPr/>
        </p:nvSpPr>
        <p:spPr>
          <a:xfrm>
            <a:off x="504826" y="1615440"/>
            <a:ext cx="7267574" cy="4343400"/>
          </a:xfrm>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j-lt"/>
                <a:ea typeface="+mj-ea"/>
                <a:cs typeface="+mj-cs"/>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9pPr>
          </a:lstStyle>
          <a:p>
            <a:pPr marL="285750" indent="-285750">
              <a:buFont typeface="Arial" pitchFamily="34" charset="0"/>
              <a:buChar char="•"/>
            </a:pPr>
            <a:r>
              <a:rPr lang="en-US" dirty="0" smtClean="0">
                <a:latin typeface="+mn-lt"/>
              </a:rPr>
              <a:t>Customers approach Service Writer for service</a:t>
            </a:r>
            <a:endParaRPr lang="en-US" dirty="0">
              <a:latin typeface="+mn-lt"/>
            </a:endParaRPr>
          </a:p>
          <a:p>
            <a:pPr marL="285750" indent="-285750">
              <a:buFont typeface="Arial" pitchFamily="34" charset="0"/>
              <a:buChar char="•"/>
            </a:pPr>
            <a:r>
              <a:rPr lang="en-US" dirty="0" smtClean="0">
                <a:latin typeface="+mn-lt"/>
              </a:rPr>
              <a:t>Customer explains issues to Service Writer</a:t>
            </a:r>
          </a:p>
          <a:p>
            <a:pPr marL="285750" indent="-285750">
              <a:buFont typeface="Arial" pitchFamily="34" charset="0"/>
              <a:buChar char="•"/>
            </a:pPr>
            <a:r>
              <a:rPr lang="en-US" dirty="0" smtClean="0">
                <a:latin typeface="+mn-lt"/>
              </a:rPr>
              <a:t>Service Writer creates a work order based on customers explanation of issue(s)</a:t>
            </a:r>
          </a:p>
          <a:p>
            <a:pPr marL="285750" indent="-285750">
              <a:buFont typeface="Arial" pitchFamily="34" charset="0"/>
              <a:buChar char="•"/>
            </a:pPr>
            <a:r>
              <a:rPr lang="en-US" dirty="0">
                <a:latin typeface="+mn-lt"/>
              </a:rPr>
              <a:t>Service Writer may use the </a:t>
            </a:r>
            <a:r>
              <a:rPr lang="en-US" dirty="0" err="1">
                <a:latin typeface="+mn-lt"/>
              </a:rPr>
              <a:t>AllData</a:t>
            </a:r>
            <a:r>
              <a:rPr lang="en-US" dirty="0">
                <a:latin typeface="+mn-lt"/>
              </a:rPr>
              <a:t> system to pull standard rates for </a:t>
            </a:r>
            <a:r>
              <a:rPr lang="en-US" dirty="0" smtClean="0">
                <a:latin typeface="+mn-lt"/>
              </a:rPr>
              <a:t>services</a:t>
            </a:r>
          </a:p>
          <a:p>
            <a:pPr marL="285750" indent="-285750">
              <a:buFont typeface="Arial" pitchFamily="34" charset="0"/>
              <a:buChar char="•"/>
            </a:pPr>
            <a:r>
              <a:rPr lang="en-US" dirty="0" smtClean="0">
                <a:latin typeface="+mn-lt"/>
              </a:rPr>
              <a:t>Work orders are signed by customer</a:t>
            </a:r>
          </a:p>
          <a:p>
            <a:pPr marL="285750" indent="-285750">
              <a:buFont typeface="Arial" pitchFamily="34" charset="0"/>
              <a:buChar char="•"/>
            </a:pPr>
            <a:endParaRPr lang="en-US" dirty="0" smtClean="0">
              <a:latin typeface="+mn-lt"/>
            </a:endParaRPr>
          </a:p>
          <a:p>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17143024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:creating work order </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Service Work Order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9937905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:creating work order </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Service Work Order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0" name="Text Placeholder 1"/>
          <p:cNvSpPr txBox="1">
            <a:spLocks/>
          </p:cNvSpPr>
          <p:nvPr/>
        </p:nvSpPr>
        <p:spPr>
          <a:xfrm>
            <a:off x="504826" y="16154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smtClean="0"/>
              <a:t>Identified Problems</a:t>
            </a:r>
            <a:r>
              <a:rPr lang="en-US" sz="2000" dirty="0" smtClean="0"/>
              <a:t>:</a:t>
            </a:r>
          </a:p>
          <a:p>
            <a:pPr marL="285750" indent="-285750">
              <a:buFont typeface="Arial" panose="020B0604020202020204" pitchFamily="34" charset="0"/>
              <a:buChar char="•"/>
            </a:pPr>
            <a:endParaRPr lang="en-US" sz="1600" dirty="0"/>
          </a:p>
          <a:p>
            <a:pPr marL="285750" lvl="0" indent="-285750">
              <a:buFont typeface="Arial" panose="020B0604020202020204" pitchFamily="34" charset="0"/>
              <a:buChar char="•"/>
            </a:pPr>
            <a:r>
              <a:rPr lang="en-US" sz="1600" dirty="0" err="1" smtClean="0"/>
              <a:t>AllData</a:t>
            </a:r>
            <a:r>
              <a:rPr lang="en-US" sz="1600" dirty="0" smtClean="0"/>
              <a:t> system not connected with Service Work Order System</a:t>
            </a:r>
            <a:endParaRPr lang="en-US" sz="1600" dirty="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39854451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:Assigning work order</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Service Work Order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2147887"/>
            <a:ext cx="5943600" cy="2562225"/>
          </a:xfrm>
          <a:prstGeom prst="rect">
            <a:avLst/>
          </a:prstGeom>
        </p:spPr>
      </p:pic>
    </p:spTree>
    <p:extLst>
      <p:ext uri="{BB962C8B-B14F-4D97-AF65-F5344CB8AC3E}">
        <p14:creationId xmlns:p14="http://schemas.microsoft.com/office/powerpoint/2010/main" val="11597785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:Assigning work order</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Service Work Order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0" name="Text Placeholder 1"/>
          <p:cNvSpPr txBox="1">
            <a:spLocks/>
          </p:cNvSpPr>
          <p:nvPr/>
        </p:nvSpPr>
        <p:spPr>
          <a:xfrm>
            <a:off x="504826" y="1615440"/>
            <a:ext cx="7267574" cy="4343400"/>
          </a:xfrm>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j-lt"/>
                <a:ea typeface="+mj-ea"/>
                <a:cs typeface="+mj-cs"/>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9pPr>
          </a:lstStyle>
          <a:p>
            <a:pPr marL="285750" indent="-285750">
              <a:buFont typeface="Arial" pitchFamily="34" charset="0"/>
              <a:buChar char="•"/>
            </a:pPr>
            <a:r>
              <a:rPr lang="en-US" dirty="0" smtClean="0">
                <a:latin typeface="+mn-lt"/>
              </a:rPr>
              <a:t>The Service Writer gives a work order to a Service Technician</a:t>
            </a:r>
            <a:endParaRPr lang="en-US" dirty="0">
              <a:latin typeface="+mn-lt"/>
            </a:endParaRPr>
          </a:p>
          <a:p>
            <a:pPr marL="285750" indent="-285750">
              <a:buFont typeface="Arial" pitchFamily="34" charset="0"/>
              <a:buChar char="•"/>
            </a:pPr>
            <a:r>
              <a:rPr lang="en-US" dirty="0" smtClean="0">
                <a:latin typeface="+mn-lt"/>
              </a:rPr>
              <a:t>If it is a standard procedure, the Service Technician will work on the issue</a:t>
            </a:r>
          </a:p>
          <a:p>
            <a:pPr marL="285750" indent="-285750">
              <a:buFont typeface="Arial" pitchFamily="34" charset="0"/>
              <a:buChar char="•"/>
            </a:pPr>
            <a:r>
              <a:rPr lang="en-US" dirty="0" smtClean="0">
                <a:latin typeface="+mn-lt"/>
              </a:rPr>
              <a:t>Service Technicians work on issues until vehicle is fixed</a:t>
            </a:r>
          </a:p>
          <a:p>
            <a:pPr marL="285750" indent="-285750">
              <a:buFont typeface="Arial" pitchFamily="34" charset="0"/>
              <a:buChar char="•"/>
            </a:pPr>
            <a:r>
              <a:rPr lang="en-US" dirty="0" smtClean="0">
                <a:latin typeface="+mn-lt"/>
              </a:rPr>
              <a:t>If additional issues are identified, the Service Technician returns to the Service Writer and the Service Writer contacts the customer to request approval for further work</a:t>
            </a:r>
          </a:p>
          <a:p>
            <a:pPr marL="285750" indent="-285750">
              <a:buFont typeface="Arial" pitchFamily="34" charset="0"/>
              <a:buChar char="•"/>
            </a:pPr>
            <a:r>
              <a:rPr lang="en-US" dirty="0" smtClean="0">
                <a:latin typeface="+mn-lt"/>
              </a:rPr>
              <a:t>Service Technicians may go to a Parts Associate to request a part. The part is marked on their Work Order</a:t>
            </a:r>
          </a:p>
          <a:p>
            <a:pPr marL="285750" indent="-285750">
              <a:buFont typeface="Arial" pitchFamily="34" charset="0"/>
              <a:buChar char="•"/>
            </a:pPr>
            <a:r>
              <a:rPr lang="en-US" dirty="0" smtClean="0">
                <a:latin typeface="+mn-lt"/>
              </a:rPr>
              <a:t>When work is complete, the Service Technician returns the Work Order with the services performed and parts used</a:t>
            </a:r>
          </a:p>
          <a:p>
            <a:pPr marL="285750" indent="-285750">
              <a:buFont typeface="Arial" pitchFamily="34" charset="0"/>
              <a:buChar char="•"/>
            </a:pPr>
            <a:endParaRPr lang="en-US" dirty="0" smtClean="0">
              <a:latin typeface="+mn-lt"/>
            </a:endParaRPr>
          </a:p>
          <a:p>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11340986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:Assigning work order</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Service Work Order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11340986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xfrm>
            <a:off x="381000" y="1143000"/>
            <a:ext cx="7620000" cy="4373563"/>
          </a:xfrm>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r>
              <a:rPr lang="en-US" dirty="0"/>
              <a:t>	</a:t>
            </a:r>
            <a:r>
              <a:rPr lang="en-US" dirty="0" smtClean="0">
                <a:latin typeface="+mn-lt"/>
              </a:rPr>
              <a:t>Maple Leaf Nissan has requested Revivify to perform an analysis on their Parts &amp; Inventory and Service Work Order Systems. This report focuses on their current procedures and how they affect efficiency, customer satisfaction, and shrinkage.</a:t>
            </a:r>
          </a:p>
          <a:p>
            <a:r>
              <a:rPr lang="en-US" dirty="0">
                <a:latin typeface="+mn-lt"/>
              </a:rPr>
              <a:t>	</a:t>
            </a:r>
            <a:r>
              <a:rPr lang="en-US" dirty="0" smtClean="0">
                <a:latin typeface="+mn-lt"/>
              </a:rPr>
              <a:t>Our study is segmented into different processes that we have identified through interviews, and by examining their everyday operations. The following documentation includes our findings.</a:t>
            </a:r>
            <a:endParaRPr lang="en-US" dirty="0">
              <a:latin typeface="+mn-lt"/>
            </a:endParaRPr>
          </a:p>
        </p:txBody>
      </p:sp>
      <p:sp>
        <p:nvSpPr>
          <p:cNvPr id="7"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Executive Summary</a:t>
            </a:r>
            <a:endParaRPr lang="en-US" b="1" dirty="0">
              <a:solidFill>
                <a:srgbClr val="FF0000"/>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Tree>
    <p:extLst>
      <p:ext uri="{BB962C8B-B14F-4D97-AF65-F5344CB8AC3E}">
        <p14:creationId xmlns:p14="http://schemas.microsoft.com/office/powerpoint/2010/main" val="197964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:Assigning work order</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Service Work Order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0" name="Text Placeholder 1"/>
          <p:cNvSpPr txBox="1">
            <a:spLocks/>
          </p:cNvSpPr>
          <p:nvPr/>
        </p:nvSpPr>
        <p:spPr>
          <a:xfrm>
            <a:off x="504826" y="16154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smtClean="0"/>
              <a:t>Identified Problems:</a:t>
            </a:r>
            <a:endParaRPr lang="en-US" sz="1600" dirty="0"/>
          </a:p>
          <a:p>
            <a:pPr marL="285750" lvl="0" indent="-285750">
              <a:buFont typeface="Arial" panose="020B0604020202020204" pitchFamily="34" charset="0"/>
              <a:buChar char="•"/>
            </a:pPr>
            <a:r>
              <a:rPr lang="en-US" sz="1600" dirty="0" smtClean="0"/>
              <a:t>Service Technicians may be requested to write the part themselves on their work orders if Service Writer is too busy. If this is forgotten, part is given away, and inventory is off in the Parts &amp; Inventory System</a:t>
            </a:r>
          </a:p>
          <a:p>
            <a:pPr marL="285750" lvl="0" indent="-285750">
              <a:buFont typeface="Arial" panose="020B0604020202020204" pitchFamily="34" charset="0"/>
              <a:buChar char="•"/>
            </a:pPr>
            <a:r>
              <a:rPr lang="en-US" sz="1600" dirty="0" smtClean="0"/>
              <a:t>Service Writer must contact the Parts Associate periodically to check if part ordered is available. Not being aware of when the part is available can potentially cause delay of service</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28161738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:Finalizing work order</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Service Work Order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589520"/>
            <a:ext cx="5586413" cy="409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74794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a:solidFill>
                  <a:schemeClr val="tx1"/>
                </a:solidFill>
                <a:effectLst>
                  <a:outerShdw blurRad="38100" dist="38100" dir="2700000" algn="tl">
                    <a:srgbClr val="000000">
                      <a:alpha val="43137"/>
                    </a:srgbClr>
                  </a:outerShdw>
                </a:effectLst>
              </a:rPr>
              <a:t>:Finalizing work order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Service Work Order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0" name="Text Placeholder 1"/>
          <p:cNvSpPr txBox="1">
            <a:spLocks/>
          </p:cNvSpPr>
          <p:nvPr/>
        </p:nvSpPr>
        <p:spPr>
          <a:xfrm>
            <a:off x="504826" y="16154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5" name="Text Placeholder 1"/>
          <p:cNvSpPr txBox="1">
            <a:spLocks/>
          </p:cNvSpPr>
          <p:nvPr/>
        </p:nvSpPr>
        <p:spPr>
          <a:xfrm>
            <a:off x="504826" y="1615440"/>
            <a:ext cx="7267574" cy="4343400"/>
          </a:xfrm>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j-lt"/>
                <a:ea typeface="+mj-ea"/>
                <a:cs typeface="+mj-cs"/>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9pPr>
          </a:lstStyle>
          <a:p>
            <a:pPr marL="285750" indent="-285750">
              <a:buFont typeface="Arial" pitchFamily="34" charset="0"/>
              <a:buChar char="•"/>
            </a:pPr>
            <a:r>
              <a:rPr lang="en-US" dirty="0">
                <a:latin typeface="+mn-lt"/>
              </a:rPr>
              <a:t>Service Writer determines if work is billable or </a:t>
            </a:r>
            <a:r>
              <a:rPr lang="en-US" dirty="0" smtClean="0">
                <a:latin typeface="+mn-lt"/>
              </a:rPr>
              <a:t>not</a:t>
            </a:r>
          </a:p>
          <a:p>
            <a:pPr marL="285750" indent="-285750">
              <a:buFont typeface="Arial" pitchFamily="34" charset="0"/>
              <a:buChar char="•"/>
            </a:pPr>
            <a:r>
              <a:rPr lang="en-US" dirty="0" smtClean="0">
                <a:latin typeface="+mn-lt"/>
              </a:rPr>
              <a:t>The Service Writer includes the updates from the Service Technician on the Work Order, and turns it into an invoice in the system</a:t>
            </a:r>
          </a:p>
          <a:p>
            <a:pPr marL="285750" indent="-285750">
              <a:buFont typeface="Arial" pitchFamily="34" charset="0"/>
              <a:buChar char="•"/>
            </a:pPr>
            <a:r>
              <a:rPr lang="en-US" dirty="0" smtClean="0">
                <a:latin typeface="+mn-lt"/>
              </a:rPr>
              <a:t>Customer pays the Service Writer if billable</a:t>
            </a:r>
          </a:p>
          <a:p>
            <a:pPr marL="285750" indent="-285750">
              <a:buFont typeface="Arial" pitchFamily="34" charset="0"/>
              <a:buChar char="•"/>
            </a:pPr>
            <a:r>
              <a:rPr lang="en-US" dirty="0" smtClean="0">
                <a:latin typeface="+mn-lt"/>
              </a:rPr>
              <a:t>Service Writer prints an invoice for the customer. The inventory is updated with any parts used</a:t>
            </a:r>
          </a:p>
          <a:p>
            <a:pPr marL="285750" indent="-285750">
              <a:buFont typeface="Arial" pitchFamily="34" charset="0"/>
              <a:buChar char="•"/>
            </a:pPr>
            <a:endParaRPr lang="en-US" dirty="0" smtClean="0">
              <a:latin typeface="+mn-lt"/>
            </a:endParaRPr>
          </a:p>
          <a:p>
            <a:pPr marL="285750" indent="-285750">
              <a:buFont typeface="Arial" pitchFamily="34" charset="0"/>
              <a:buChar char="•"/>
            </a:pPr>
            <a:endParaRPr lang="en-US" dirty="0" smtClean="0">
              <a:latin typeface="+mn-lt"/>
            </a:endParaRPr>
          </a:p>
          <a:p>
            <a:pPr marL="285750" indent="-285750">
              <a:buFont typeface="Arial" pitchFamily="34" charset="0"/>
              <a:buChar char="•"/>
            </a:pPr>
            <a:endParaRPr lang="en-US" dirty="0">
              <a:latin typeface="+mn-lt"/>
            </a:endParaRPr>
          </a:p>
          <a:p>
            <a:pPr marL="285750" indent="-285750">
              <a:buFont typeface="Arial" pitchFamily="34" charset="0"/>
              <a:buChar char="•"/>
            </a:pPr>
            <a:endParaRPr lang="en-US" dirty="0" smtClean="0">
              <a:latin typeface="+mn-lt"/>
            </a:endParaRPr>
          </a:p>
          <a:p>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33879281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a:solidFill>
                  <a:schemeClr val="tx1"/>
                </a:solidFill>
                <a:effectLst>
                  <a:outerShdw blurRad="38100" dist="38100" dir="2700000" algn="tl">
                    <a:srgbClr val="000000">
                      <a:alpha val="43137"/>
                    </a:srgbClr>
                  </a:outerShdw>
                </a:effectLst>
              </a:rPr>
              <a:t>:Finalizing work order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Service Work Order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0" name="Text Placeholder 1"/>
          <p:cNvSpPr txBox="1">
            <a:spLocks/>
          </p:cNvSpPr>
          <p:nvPr/>
        </p:nvSpPr>
        <p:spPr>
          <a:xfrm>
            <a:off x="504826" y="16154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19566063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a:solidFill>
                  <a:schemeClr val="tx1"/>
                </a:solidFill>
                <a:effectLst>
                  <a:outerShdw blurRad="38100" dist="38100" dir="2700000" algn="tl">
                    <a:srgbClr val="000000">
                      <a:alpha val="43137"/>
                    </a:srgbClr>
                  </a:outerShdw>
                </a:effectLst>
              </a:rPr>
              <a:t>:Finalizing work order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Service Work Order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0" name="Text Placeholder 1"/>
          <p:cNvSpPr txBox="1">
            <a:spLocks/>
          </p:cNvSpPr>
          <p:nvPr/>
        </p:nvSpPr>
        <p:spPr>
          <a:xfrm>
            <a:off x="504826" y="16154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2" name="Text Placeholder 1"/>
          <p:cNvSpPr txBox="1">
            <a:spLocks/>
          </p:cNvSpPr>
          <p:nvPr/>
        </p:nvSpPr>
        <p:spPr>
          <a:xfrm>
            <a:off x="657226" y="17678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smtClean="0"/>
              <a:t>Identified Problems:</a:t>
            </a:r>
          </a:p>
          <a:p>
            <a:pPr marL="285750" lvl="0" indent="-285750">
              <a:buFont typeface="Arial" pitchFamily="34" charset="0"/>
              <a:buChar char="•"/>
            </a:pPr>
            <a:r>
              <a:rPr lang="en-US" sz="1600" dirty="0"/>
              <a:t>Service Technicians time is not tracked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19566063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:purchase order numbers</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Accounting</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1280" y="2129028"/>
            <a:ext cx="3901440" cy="2599944"/>
          </a:xfrm>
          <a:prstGeom prst="rect">
            <a:avLst/>
          </a:prstGeom>
        </p:spPr>
      </p:pic>
    </p:spTree>
    <p:extLst>
      <p:ext uri="{BB962C8B-B14F-4D97-AF65-F5344CB8AC3E}">
        <p14:creationId xmlns:p14="http://schemas.microsoft.com/office/powerpoint/2010/main" val="2915847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:purchase order numbers</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Accounting</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5" name="Text Placeholder 1"/>
          <p:cNvSpPr txBox="1">
            <a:spLocks/>
          </p:cNvSpPr>
          <p:nvPr/>
        </p:nvSpPr>
        <p:spPr>
          <a:xfrm>
            <a:off x="504826" y="1615440"/>
            <a:ext cx="7267574" cy="4343400"/>
          </a:xfrm>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j-lt"/>
                <a:ea typeface="+mj-ea"/>
                <a:cs typeface="+mj-cs"/>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9pPr>
          </a:lstStyle>
          <a:p>
            <a:pPr marL="285750" indent="-285750">
              <a:buFont typeface="Arial" pitchFamily="34" charset="0"/>
              <a:buChar char="•"/>
            </a:pPr>
            <a:r>
              <a:rPr lang="en-US" dirty="0" smtClean="0">
                <a:latin typeface="+mn-lt"/>
              </a:rPr>
              <a:t>Parts &amp; Service Manager contacts Business Manager for purchase order number(s)</a:t>
            </a:r>
          </a:p>
          <a:p>
            <a:pPr marL="285750" indent="-285750">
              <a:buFont typeface="Arial" pitchFamily="34" charset="0"/>
              <a:buChar char="•"/>
            </a:pPr>
            <a:r>
              <a:rPr lang="en-US" dirty="0" smtClean="0">
                <a:latin typeface="+mn-lt"/>
              </a:rPr>
              <a:t>Parts &amp; Service Manager gives Business Manager the totals for the order</a:t>
            </a:r>
          </a:p>
          <a:p>
            <a:r>
              <a:rPr lang="en-US" dirty="0" smtClean="0">
                <a:latin typeface="+mn-lt"/>
              </a:rPr>
              <a:t> </a:t>
            </a:r>
          </a:p>
          <a:p>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1592204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:purchase order numbers</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Accounting</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33935769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:purchase order numbers</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Accounting</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0" name="Text Placeholder 1"/>
          <p:cNvSpPr txBox="1">
            <a:spLocks/>
          </p:cNvSpPr>
          <p:nvPr/>
        </p:nvSpPr>
        <p:spPr>
          <a:xfrm>
            <a:off x="504826" y="16154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smtClean="0"/>
              <a:t>Identified Problems:</a:t>
            </a:r>
          </a:p>
          <a:p>
            <a:pPr marL="342900" lvl="0" indent="-342900">
              <a:buFont typeface="Arial" panose="020B0604020202020204" pitchFamily="34" charset="0"/>
              <a:buChar char="•"/>
            </a:pPr>
            <a:r>
              <a:rPr lang="en-US" sz="2000" dirty="0"/>
              <a:t>There is a concern that everything needs to be done </a:t>
            </a:r>
            <a:r>
              <a:rPr lang="en-US" sz="2000" dirty="0" smtClean="0"/>
              <a:t>over </a:t>
            </a:r>
            <a:r>
              <a:rPr lang="en-US" sz="2000" dirty="0"/>
              <a:t>phone calls</a:t>
            </a:r>
            <a:r>
              <a:rPr lang="en-US" sz="2000" dirty="0" smtClean="0"/>
              <a:t>.</a:t>
            </a:r>
          </a:p>
          <a:p>
            <a:pPr marL="342900" indent="-342900">
              <a:buFont typeface="Arial" pitchFamily="34" charset="0"/>
              <a:buChar char="•"/>
            </a:pPr>
            <a:r>
              <a:rPr lang="en-US" sz="2000" dirty="0"/>
              <a:t>Has to sometimes track down invoices as they do not always make it to the Business Manager.</a:t>
            </a:r>
          </a:p>
          <a:p>
            <a:pPr marL="342900" indent="-342900">
              <a:buFont typeface="Arial" pitchFamily="34" charset="0"/>
              <a:buChar char="•"/>
            </a:pPr>
            <a:r>
              <a:rPr lang="en-US" sz="2000" dirty="0"/>
              <a:t>Multiple orders being processed for same item, missing out on discounts for bulk orders.</a:t>
            </a:r>
          </a:p>
          <a:p>
            <a:pPr marL="342900" lvl="0" indent="-342900">
              <a:buFont typeface="Arial" panose="020B0604020202020204" pitchFamily="34" charset="0"/>
              <a:buChar char="•"/>
            </a:pPr>
            <a:endParaRPr lang="en-US" sz="2000" dirty="0" smtClean="0"/>
          </a:p>
          <a:p>
            <a:pPr marL="342900" lvl="0" indent="-342900">
              <a:buFont typeface="Arial" panose="020B0604020202020204" pitchFamily="34" charset="0"/>
              <a:buChar char="•"/>
            </a:pPr>
            <a:endParaRPr lang="en-US" sz="2000" dirty="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2240172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:Compiling customer invoices</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Accounting</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4287" y="1773674"/>
            <a:ext cx="5867400" cy="3722131"/>
          </a:xfrm>
          <a:prstGeom prst="rect">
            <a:avLst/>
          </a:prstGeom>
        </p:spPr>
      </p:pic>
    </p:spTree>
    <p:extLst>
      <p:ext uri="{BB962C8B-B14F-4D97-AF65-F5344CB8AC3E}">
        <p14:creationId xmlns:p14="http://schemas.microsoft.com/office/powerpoint/2010/main" val="2566438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b="1" dirty="0">
                <a:solidFill>
                  <a:schemeClr val="tx1"/>
                </a:solidFill>
                <a:effectLst>
                  <a:outerShdw blurRad="38100" dist="38100" dir="2700000" algn="tl">
                    <a:srgbClr val="000000">
                      <a:alpha val="43137"/>
                    </a:srgbClr>
                  </a:outerShdw>
                </a:effectLst>
              </a:rPr>
              <a:t>:</a:t>
            </a:r>
            <a:r>
              <a:rPr lang="en-US" sz="3200" b="1" dirty="0" smtClean="0">
                <a:solidFill>
                  <a:schemeClr val="tx1"/>
                </a:solidFill>
                <a:effectLst>
                  <a:outerShdw blurRad="38100" dist="38100" dir="2700000" algn="tl">
                    <a:srgbClr val="000000">
                      <a:alpha val="43137"/>
                    </a:srgbClr>
                  </a:outerShdw>
                </a:effectLst>
              </a:rPr>
              <a:t>Parts Request</a:t>
            </a:r>
            <a:endParaRPr lang="en-US" sz="3200" b="1" dirty="0">
              <a:solidFill>
                <a:schemeClr val="tx1"/>
              </a:solidFill>
              <a:effectLst>
                <a:outerShdw blurRad="38100" dist="38100" dir="2700000" algn="tl">
                  <a:srgbClr val="000000">
                    <a:alpha val="43137"/>
                  </a:srgbClr>
                </a:outerShdw>
              </a:effectLst>
            </a:endParaRPr>
          </a:p>
        </p:txBody>
      </p:sp>
      <p:sp>
        <p:nvSpPr>
          <p:cNvPr id="6"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8259" y="1447801"/>
            <a:ext cx="6311741" cy="420988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Tree>
    <p:extLst>
      <p:ext uri="{BB962C8B-B14F-4D97-AF65-F5344CB8AC3E}">
        <p14:creationId xmlns:p14="http://schemas.microsoft.com/office/powerpoint/2010/main" val="12836810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:Compiling customer invoices</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Accounting</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0" name="Text Placeholder 1"/>
          <p:cNvSpPr txBox="1">
            <a:spLocks/>
          </p:cNvSpPr>
          <p:nvPr/>
        </p:nvSpPr>
        <p:spPr>
          <a:xfrm>
            <a:off x="504826" y="1615440"/>
            <a:ext cx="7267574" cy="4343400"/>
          </a:xfrm>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j-lt"/>
                <a:ea typeface="+mj-ea"/>
                <a:cs typeface="+mj-cs"/>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9pPr>
          </a:lstStyle>
          <a:p>
            <a:pPr marL="285750" indent="-285750">
              <a:buFont typeface="Arial" panose="020B0604020202020204" pitchFamily="34" charset="0"/>
              <a:buChar char="•"/>
            </a:pPr>
            <a:r>
              <a:rPr lang="en-US" dirty="0" smtClean="0">
                <a:latin typeface="+mn-lt"/>
              </a:rPr>
              <a:t>The Accountant takes invoices and enters the information into the accounting system</a:t>
            </a:r>
          </a:p>
          <a:p>
            <a:pPr marL="285750" indent="-285750">
              <a:buFont typeface="Arial" panose="020B0604020202020204" pitchFamily="34" charset="0"/>
              <a:buChar char="•"/>
            </a:pPr>
            <a:r>
              <a:rPr lang="en-US" dirty="0" smtClean="0">
                <a:latin typeface="+mn-lt"/>
              </a:rPr>
              <a:t>Any information regarding warranty, recalls, and discounts is accounted for</a:t>
            </a:r>
          </a:p>
        </p:txBody>
      </p:sp>
    </p:spTree>
    <p:extLst>
      <p:ext uri="{BB962C8B-B14F-4D97-AF65-F5344CB8AC3E}">
        <p14:creationId xmlns:p14="http://schemas.microsoft.com/office/powerpoint/2010/main" val="23456598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:Compiling customer invoices</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Accounting</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8610294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:Compiling customer invoices</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Accounting</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0" name="Text Placeholder 1"/>
          <p:cNvSpPr txBox="1">
            <a:spLocks/>
          </p:cNvSpPr>
          <p:nvPr/>
        </p:nvSpPr>
        <p:spPr>
          <a:xfrm>
            <a:off x="657226" y="17678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smtClean="0"/>
              <a:t>Identified Problems:</a:t>
            </a:r>
          </a:p>
          <a:p>
            <a:pPr marL="285750" indent="-285750">
              <a:buFont typeface="Arial" panose="020B0604020202020204" pitchFamily="34" charset="0"/>
              <a:buChar char="•"/>
            </a:pPr>
            <a:r>
              <a:rPr lang="en-US" sz="1600" dirty="0" smtClean="0"/>
              <a:t>Customer invoices can be missing or illegible and can lead to inaccurate data</a:t>
            </a:r>
          </a:p>
          <a:p>
            <a:pPr marL="285750" indent="-285750">
              <a:buFont typeface="Arial" panose="020B0604020202020204" pitchFamily="34" charset="0"/>
              <a:buChar char="•"/>
            </a:pPr>
            <a:r>
              <a:rPr lang="en-US" sz="1600" dirty="0" smtClean="0"/>
              <a:t>All data is entered manually into the accounting system, and this is time consuming</a:t>
            </a:r>
            <a:endParaRPr lang="en-US" sz="1600" dirty="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3212367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Shrinkage &amp; Sales Loss</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1197429"/>
            <a:ext cx="5048250" cy="4038600"/>
          </a:xfrm>
          <a:prstGeom prst="rect">
            <a:avLst/>
          </a:prstGeom>
        </p:spPr>
      </p:pic>
    </p:spTree>
    <p:extLst>
      <p:ext uri="{BB962C8B-B14F-4D97-AF65-F5344CB8AC3E}">
        <p14:creationId xmlns:p14="http://schemas.microsoft.com/office/powerpoint/2010/main" val="8517159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Shrinkage &amp; Sales Loss</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0" name="Text Placeholder 1"/>
          <p:cNvSpPr txBox="1">
            <a:spLocks/>
          </p:cNvSpPr>
          <p:nvPr/>
        </p:nvSpPr>
        <p:spPr>
          <a:xfrm>
            <a:off x="504826" y="1615440"/>
            <a:ext cx="7267574" cy="4343400"/>
          </a:xfrm>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j-lt"/>
                <a:ea typeface="+mj-ea"/>
                <a:cs typeface="+mj-cs"/>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9pPr>
          </a:lstStyle>
          <a:p>
            <a:pPr marL="285750" indent="-285750">
              <a:buFont typeface="Arial" panose="020B0604020202020204" pitchFamily="34" charset="0"/>
              <a:buChar char="•"/>
            </a:pPr>
            <a:r>
              <a:rPr lang="en-US" dirty="0" smtClean="0">
                <a:latin typeface="+mn-lt"/>
              </a:rPr>
              <a:t>Analysis of procedures and how it affects Shrinkage</a:t>
            </a:r>
          </a:p>
          <a:p>
            <a:pPr marL="285750" indent="-285750">
              <a:buFont typeface="Arial" panose="020B0604020202020204" pitchFamily="34" charset="0"/>
              <a:buChar char="•"/>
            </a:pPr>
            <a:r>
              <a:rPr lang="en-US" dirty="0" smtClean="0">
                <a:latin typeface="+mn-lt"/>
              </a:rPr>
              <a:t>Analysis of customer satisfaction and how it affects Sales Loss</a:t>
            </a:r>
          </a:p>
          <a:p>
            <a:pPr lvl="1" indent="0">
              <a:buNone/>
            </a:pPr>
            <a:endParaRPr lang="en-US" dirty="0">
              <a:latin typeface="+mn-lt"/>
            </a:endParaRPr>
          </a:p>
          <a:p>
            <a:pPr lvl="1" indent="0">
              <a:buNone/>
            </a:pPr>
            <a:endParaRPr lang="en-US" dirty="0" smtClean="0">
              <a:latin typeface="+mn-lt"/>
            </a:endParaRPr>
          </a:p>
          <a:p>
            <a:pPr lvl="1" indent="0">
              <a:buNone/>
            </a:pPr>
            <a:r>
              <a:rPr lang="en-US" b="1" dirty="0" smtClean="0">
                <a:latin typeface="+mn-lt"/>
              </a:rPr>
              <a:t>Please go to page 32 </a:t>
            </a:r>
          </a:p>
        </p:txBody>
      </p:sp>
    </p:spTree>
    <p:extLst>
      <p:ext uri="{BB962C8B-B14F-4D97-AF65-F5344CB8AC3E}">
        <p14:creationId xmlns:p14="http://schemas.microsoft.com/office/powerpoint/2010/main" val="1144010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92500" lnSpcReduction="10000"/>
          </a:bodyPr>
          <a:lstStyle/>
          <a:p>
            <a:pPr marL="285750" indent="-285750">
              <a:buFont typeface="Arial" panose="020B0604020202020204" pitchFamily="34" charset="0"/>
              <a:buChar char="•"/>
            </a:pPr>
            <a:r>
              <a:rPr lang="en-US" sz="2200" b="0" dirty="0" smtClean="0"/>
              <a:t>Parts Associates look up parts for Service Technicians and customers on the FAST system to identify the part</a:t>
            </a:r>
          </a:p>
          <a:p>
            <a:pPr marL="285750" indent="-285750">
              <a:buFont typeface="Arial" panose="020B0604020202020204" pitchFamily="34" charset="0"/>
              <a:buChar char="•"/>
            </a:pPr>
            <a:r>
              <a:rPr lang="en-US" sz="2200" b="0" dirty="0" smtClean="0"/>
              <a:t>The Parts &amp; Inventory System is then checked to see if there are any parts in stock</a:t>
            </a:r>
          </a:p>
          <a:p>
            <a:pPr marL="285750" indent="-285750">
              <a:buFont typeface="Arial" panose="020B0604020202020204" pitchFamily="34" charset="0"/>
              <a:buChar char="•"/>
            </a:pPr>
            <a:r>
              <a:rPr lang="en-US" sz="2200" b="0" dirty="0" smtClean="0"/>
              <a:t>When parts are available they can sell the part to the customer, and give the customer an invoice. The inventory is updated after the invoice is finalized</a:t>
            </a:r>
          </a:p>
          <a:p>
            <a:pPr marL="285750" indent="-285750">
              <a:buFont typeface="Arial" panose="020B0604020202020204" pitchFamily="34" charset="0"/>
              <a:buChar char="•"/>
            </a:pPr>
            <a:r>
              <a:rPr lang="en-US" sz="2200" b="0" dirty="0" smtClean="0"/>
              <a:t>Service Technicians are required to provide a Work Order to receive a part for service. The Parts Associate marks the part on the Work Order and the inventory is updated later after the service has been completed(See blah)</a:t>
            </a:r>
          </a:p>
          <a:p>
            <a:pPr marL="285750" indent="-285750">
              <a:buFont typeface="Arial" panose="020B0604020202020204" pitchFamily="34" charset="0"/>
              <a:buChar char="•"/>
            </a:pPr>
            <a:r>
              <a:rPr lang="en-US" sz="2200" b="0" dirty="0" smtClean="0"/>
              <a:t>If parts are not currently available, the Parts Associate may put the part on special order</a:t>
            </a:r>
          </a:p>
          <a:p>
            <a:pPr marL="285750" indent="-285750">
              <a:buFont typeface="Arial" panose="020B0604020202020204" pitchFamily="34" charset="0"/>
              <a:buChar char="•"/>
            </a:pPr>
            <a:endParaRPr lang="en-US" dirty="0"/>
          </a:p>
        </p:txBody>
      </p:sp>
      <p:sp>
        <p:nvSpPr>
          <p:cNvPr id="5"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:Parts Request</a:t>
            </a:r>
            <a:endParaRPr lang="en-US" sz="3200" b="1" dirty="0">
              <a:solidFill>
                <a:schemeClr val="tx1"/>
              </a:solidFill>
              <a:effectLst>
                <a:outerShdw blurRad="38100" dist="38100" dir="2700000" algn="tl">
                  <a:srgbClr val="000000">
                    <a:alpha val="43137"/>
                  </a:srgbClr>
                </a:outerShdw>
              </a:effectLst>
            </a:endParaRPr>
          </a:p>
        </p:txBody>
      </p:sp>
      <p:sp>
        <p:nvSpPr>
          <p:cNvPr id="6"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Tree>
    <p:extLst>
      <p:ext uri="{BB962C8B-B14F-4D97-AF65-F5344CB8AC3E}">
        <p14:creationId xmlns:p14="http://schemas.microsoft.com/office/powerpoint/2010/main" val="20119051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285750" indent="-285750">
              <a:buFont typeface="Arial" panose="020B0604020202020204" pitchFamily="34" charset="0"/>
              <a:buChar char="•"/>
            </a:pPr>
            <a:endParaRPr lang="en-US" dirty="0" smtClean="0"/>
          </a:p>
          <a:p>
            <a:r>
              <a:rPr lang="en-US" dirty="0" smtClean="0"/>
              <a:t>             </a:t>
            </a:r>
            <a:r>
              <a:rPr lang="en-US" sz="2800" dirty="0" smtClean="0">
                <a:solidFill>
                  <a:srgbClr val="FF0000"/>
                </a:solidFill>
                <a:effectLst>
                  <a:outerShdw blurRad="38100" dist="38100" dir="2700000" algn="tl">
                    <a:srgbClr val="000000">
                      <a:alpha val="43137"/>
                    </a:srgbClr>
                  </a:outerShdw>
                </a:effectLst>
              </a:rPr>
              <a:t>Activity Diagram – See Page #</a:t>
            </a:r>
          </a:p>
          <a:p>
            <a:pPr marL="285750" indent="-285750">
              <a:buFont typeface="Arial" panose="020B0604020202020204" pitchFamily="34" charset="0"/>
              <a:buChar char="•"/>
            </a:pPr>
            <a:endParaRPr lang="en-US" dirty="0"/>
          </a:p>
        </p:txBody>
      </p:sp>
      <p:sp>
        <p:nvSpPr>
          <p:cNvPr id="5"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:Parts Request</a:t>
            </a:r>
            <a:endParaRPr lang="en-US" sz="3200" b="1" dirty="0">
              <a:solidFill>
                <a:schemeClr val="tx1"/>
              </a:solidFill>
              <a:effectLst>
                <a:outerShdw blurRad="38100" dist="38100" dir="2700000" algn="tl">
                  <a:srgbClr val="000000">
                    <a:alpha val="43137"/>
                  </a:srgbClr>
                </a:outerShdw>
              </a:effectLst>
            </a:endParaRPr>
          </a:p>
        </p:txBody>
      </p:sp>
      <p:sp>
        <p:nvSpPr>
          <p:cNvPr id="6"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0" y="2755063"/>
            <a:ext cx="3505200" cy="265513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Tree>
    <p:extLst>
      <p:ext uri="{BB962C8B-B14F-4D97-AF65-F5344CB8AC3E}">
        <p14:creationId xmlns:p14="http://schemas.microsoft.com/office/powerpoint/2010/main" val="410166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1+ppt_h/2"/>
                                          </p:val>
                                        </p:tav>
                                      </p:tavLst>
                                    </p:anim>
                                    <p:set>
                                      <p:cBhvr>
                                        <p:cTn id="8"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52426" y="1463040"/>
            <a:ext cx="6810374" cy="4343400"/>
          </a:xfrm>
        </p:spPr>
        <p:txBody>
          <a:bodyPr>
            <a:normAutofit/>
          </a:bodyPr>
          <a:lstStyle/>
          <a:p>
            <a:pPr marL="285750" indent="-285750">
              <a:buFont typeface="Arial" panose="020B0604020202020204" pitchFamily="34" charset="0"/>
              <a:buChar char="•"/>
            </a:pPr>
            <a:r>
              <a:rPr lang="en-US" sz="2000" dirty="0" smtClean="0">
                <a:solidFill>
                  <a:srgbClr val="FF0000"/>
                </a:solidFill>
              </a:rPr>
              <a:t>Identified Problems:</a:t>
            </a:r>
          </a:p>
          <a:p>
            <a:pPr marL="457200" lvl="1" indent="-285750"/>
            <a:r>
              <a:rPr lang="en-US" dirty="0" smtClean="0"/>
              <a:t>Inventory is not updated immediately when a Service Technician requests a part from a Parts Associate to use in a service.</a:t>
            </a:r>
            <a:endParaRPr lang="en-US" dirty="0"/>
          </a:p>
          <a:p>
            <a:pPr marL="457200" lvl="1" indent="-285750"/>
            <a:r>
              <a:rPr lang="en-US" dirty="0"/>
              <a:t>Special orders are kept on paper, and not always checked when going through new orders.</a:t>
            </a:r>
          </a:p>
          <a:p>
            <a:pPr marL="457200" lvl="1" indent="-285750"/>
            <a:r>
              <a:rPr lang="en-US" dirty="0"/>
              <a:t>Customer numbers are not the same between the Parts &amp; Inventory System and the Service Work Order system</a:t>
            </a:r>
            <a:r>
              <a:rPr lang="en-US" dirty="0" smtClean="0"/>
              <a:t>.</a:t>
            </a:r>
          </a:p>
          <a:p>
            <a:pPr marL="457200" lvl="1" indent="-285750"/>
            <a:r>
              <a:rPr lang="en-US" dirty="0" smtClean="0"/>
              <a:t>F.A.S.T and </a:t>
            </a:r>
            <a:r>
              <a:rPr lang="en-US" dirty="0" err="1" smtClean="0"/>
              <a:t>AllData</a:t>
            </a:r>
            <a:r>
              <a:rPr lang="en-US" dirty="0" smtClean="0"/>
              <a:t> systems not connected with Parts &amp; Inventory System</a:t>
            </a:r>
          </a:p>
          <a:p>
            <a:pPr marL="457200" lvl="1" indent="-285750"/>
            <a:endParaRPr lang="en-US" dirty="0" smtClean="0"/>
          </a:p>
          <a:p>
            <a:pPr marL="285750" indent="-285750">
              <a:buFont typeface="Arial" panose="020B0604020202020204" pitchFamily="34" charset="0"/>
              <a:buChar char="•"/>
            </a:pPr>
            <a:endParaRPr lang="en-US" dirty="0"/>
          </a:p>
        </p:txBody>
      </p:sp>
      <p:sp>
        <p:nvSpPr>
          <p:cNvPr id="5"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:Parts Request</a:t>
            </a:r>
            <a:endParaRPr lang="en-US" sz="3200" b="1" dirty="0">
              <a:solidFill>
                <a:schemeClr val="tx1"/>
              </a:solidFill>
              <a:effectLst>
                <a:outerShdw blurRad="38100" dist="38100" dir="2700000" algn="tl">
                  <a:srgbClr val="000000">
                    <a:alpha val="43137"/>
                  </a:srgbClr>
                </a:outerShdw>
              </a:effectLst>
            </a:endParaRPr>
          </a:p>
        </p:txBody>
      </p:sp>
      <p:sp>
        <p:nvSpPr>
          <p:cNvPr id="6"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Tree>
    <p:extLst>
      <p:ext uri="{BB962C8B-B14F-4D97-AF65-F5344CB8AC3E}">
        <p14:creationId xmlns:p14="http://schemas.microsoft.com/office/powerpoint/2010/main" val="26041652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:Order Lists/Purchase Orders</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2287" y="1846478"/>
            <a:ext cx="2867025" cy="2706472"/>
          </a:xfrm>
          <a:prstGeom prst="rect">
            <a:avLst/>
          </a:prstGeom>
        </p:spPr>
      </p:pic>
    </p:spTree>
    <p:extLst>
      <p:ext uri="{BB962C8B-B14F-4D97-AF65-F5344CB8AC3E}">
        <p14:creationId xmlns:p14="http://schemas.microsoft.com/office/powerpoint/2010/main" val="11980197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fontScale="90000"/>
          </a:bodyPr>
          <a:lstStyle/>
          <a:p>
            <a:r>
              <a:rPr lang="en-US" b="1" dirty="0" smtClean="0">
                <a:solidFill>
                  <a:schemeClr val="tx1"/>
                </a:solidFill>
                <a:effectLst>
                  <a:outerShdw blurRad="38100" dist="38100" dir="2700000" algn="tl">
                    <a:srgbClr val="000000">
                      <a:alpha val="43137"/>
                    </a:srgbClr>
                  </a:outerShdw>
                </a:effectLst>
              </a:rPr>
              <a:t>:Order Lists/Purchase Orders</a:t>
            </a:r>
            <a:endParaRPr lang="en-US"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504826" y="1615440"/>
            <a:ext cx="6814871"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itchFamily="34" charset="0"/>
              <a:buChar char="•"/>
            </a:pPr>
            <a:r>
              <a:rPr lang="en-US" dirty="0" smtClean="0"/>
              <a:t>Parts Associates add unavailable parts to order lists for customers or technicians</a:t>
            </a:r>
          </a:p>
          <a:p>
            <a:pPr marL="285750" indent="-285750">
              <a:buFont typeface="Arial" pitchFamily="34" charset="0"/>
              <a:buChar char="•"/>
            </a:pPr>
            <a:r>
              <a:rPr lang="en-US" dirty="0" smtClean="0"/>
              <a:t>Parts Associates may add reorders to order lists</a:t>
            </a:r>
          </a:p>
          <a:p>
            <a:pPr marL="285750" indent="-285750">
              <a:buFont typeface="Arial" pitchFamily="34" charset="0"/>
              <a:buChar char="•"/>
            </a:pPr>
            <a:r>
              <a:rPr lang="en-US" dirty="0" smtClean="0"/>
              <a:t>Parts &amp; Service Manager contacts Business Manager to obtain Purchase Order Numbers</a:t>
            </a:r>
          </a:p>
          <a:p>
            <a:pPr marL="285750" indent="-285750">
              <a:buFont typeface="Arial" pitchFamily="34" charset="0"/>
              <a:buChar char="•"/>
            </a:pPr>
            <a:r>
              <a:rPr lang="en-US" dirty="0" smtClean="0"/>
              <a:t>Purchase Orders are faxed to the chosen warehouse (generally the Regional Warehouse)</a:t>
            </a:r>
          </a:p>
          <a:p>
            <a:pPr marL="285750" indent="-285750">
              <a:buFont typeface="Arial" pitchFamily="34" charset="0"/>
              <a:buChar char="•"/>
            </a:pPr>
            <a:endParaRPr lang="en-US" dirty="0" smtClean="0"/>
          </a:p>
          <a:p>
            <a:pPr marL="285750" indent="-28575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12336789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Custom Theme">
  <a:themeElements>
    <a:clrScheme name="Office Colors">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Fonts">
      <a:majorFont>
        <a:latin typeface="Calibri"/>
        <a:ea typeface="MS PGothic"/>
        <a:cs typeface=""/>
      </a:majorFont>
      <a:minorFont>
        <a:latin typeface="Calibri"/>
        <a:ea typeface="MS PGothic"/>
        <a:cs typeface=""/>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Custom Theme">
  <a:themeElements>
    <a:clrScheme name="Office Colors">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Fonts">
      <a:majorFont>
        <a:latin typeface="Calibri"/>
        <a:ea typeface="MS PGothic"/>
        <a:cs typeface=""/>
      </a:majorFont>
      <a:minorFont>
        <a:latin typeface="Calibri"/>
        <a:ea typeface="MS PGothic"/>
        <a:cs typeface=""/>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0B57212-D278-4F09-9602-9B26806117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Composite</Template>
  <TotalTime>0</TotalTime>
  <Words>1334</Words>
  <Application>Microsoft Office PowerPoint</Application>
  <PresentationFormat>On-screen Show (4:3)</PresentationFormat>
  <Paragraphs>336</Paragraphs>
  <Slides>44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MS PGothic</vt:lpstr>
      <vt:lpstr>Arial</vt:lpstr>
      <vt:lpstr>Arial Black</vt:lpstr>
      <vt:lpstr>Calibri</vt:lpstr>
      <vt:lpstr>Constantia</vt:lpstr>
      <vt:lpstr>Rockwell</vt:lpstr>
      <vt:lpstr>Tahoma</vt:lpstr>
      <vt:lpstr>Tunga</vt:lpstr>
      <vt:lpstr>Essential</vt:lpstr>
      <vt:lpstr>PowerPoint Presentation</vt:lpstr>
      <vt:lpstr>Table of Contents</vt:lpstr>
      <vt:lpstr>PowerPoint Presentation</vt:lpstr>
      <vt:lpstr>:Parts Request</vt:lpstr>
      <vt:lpstr>:Parts Request</vt:lpstr>
      <vt:lpstr>:Parts Request</vt:lpstr>
      <vt:lpstr>:Parts Request</vt:lpstr>
      <vt:lpstr>:Order Lists/Purchase Orders</vt:lpstr>
      <vt:lpstr>:Order Lists/Purchase Orders</vt:lpstr>
      <vt:lpstr>:Order Lists/Purchase Orders</vt:lpstr>
      <vt:lpstr>:Order Lists/Purchase Orders</vt:lpstr>
      <vt:lpstr>:Order Arrivals</vt:lpstr>
      <vt:lpstr>:Order Arrivals</vt:lpstr>
      <vt:lpstr>:Order Arrivals</vt:lpstr>
      <vt:lpstr>:Order Arrivals</vt:lpstr>
      <vt:lpstr>:Customer Special Order</vt:lpstr>
      <vt:lpstr>:Customer special order</vt:lpstr>
      <vt:lpstr>:Customer special order</vt:lpstr>
      <vt:lpstr>:Customer special order</vt:lpstr>
      <vt:lpstr>:Parts return</vt:lpstr>
      <vt:lpstr>:Parts return</vt:lpstr>
      <vt:lpstr>:Parts return</vt:lpstr>
      <vt:lpstr>:creating work order </vt:lpstr>
      <vt:lpstr>:creating work order </vt:lpstr>
      <vt:lpstr>:creating work order </vt:lpstr>
      <vt:lpstr>:creating work order </vt:lpstr>
      <vt:lpstr>:Assigning work order</vt:lpstr>
      <vt:lpstr>:Assigning work order</vt:lpstr>
      <vt:lpstr>:Assigning work order</vt:lpstr>
      <vt:lpstr>:Assigning work order</vt:lpstr>
      <vt:lpstr>:Finalizing work order</vt:lpstr>
      <vt:lpstr>:Finalizing work order</vt:lpstr>
      <vt:lpstr>:Finalizing work order</vt:lpstr>
      <vt:lpstr>:Finalizing work order</vt:lpstr>
      <vt:lpstr>:purchase order numbers</vt:lpstr>
      <vt:lpstr>:purchase order numbers</vt:lpstr>
      <vt:lpstr>:purchase order numbers</vt:lpstr>
      <vt:lpstr>:purchase order numbers</vt:lpstr>
      <vt:lpstr>:Compiling customer invoices</vt:lpstr>
      <vt:lpstr>:Compiling customer invoices</vt:lpstr>
      <vt:lpstr>:Compiling customer invoices</vt:lpstr>
      <vt:lpstr>:Compiling customer invoices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2013-10-06T21:57:30Z</dcterms:created>
  <dcterms:modified xsi:type="dcterms:W3CDTF">2013-10-09T11:11:56Z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TC100738469990</vt:lpwstr>
  </property>
</Properties>
</file>