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7"/>
    <p:restoredTop sz="94577"/>
  </p:normalViewPr>
  <p:slideViewPr>
    <p:cSldViewPr snapToGrid="0">
      <p:cViewPr>
        <p:scale>
          <a:sx n="151" d="100"/>
          <a:sy n="151" d="100"/>
        </p:scale>
        <p:origin x="528"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21:06:53.519"/>
    </inkml:context>
    <inkml:brush xml:id="br0">
      <inkml:brushProperty name="width" value="0.035" units="cm"/>
      <inkml:brushProperty name="height" value="0.035" units="cm"/>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035172-2B4A-B643-B12F-B9B90EDFA307}" type="datetimeFigureOut">
              <a:rPr lang="en-US" smtClean="0"/>
              <a:t>11/29/23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D88701-F329-B543-9001-60DE51CF7C67}" type="slidenum">
              <a:rPr lang="en-US" smtClean="0"/>
              <a:t>‹#›</a:t>
            </a:fld>
            <a:endParaRPr lang="en-US"/>
          </a:p>
        </p:txBody>
      </p:sp>
    </p:spTree>
    <p:extLst>
      <p:ext uri="{BB962C8B-B14F-4D97-AF65-F5344CB8AC3E}">
        <p14:creationId xmlns:p14="http://schemas.microsoft.com/office/powerpoint/2010/main" val="4230168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D88701-F329-B543-9001-60DE51CF7C67}" type="slidenum">
              <a:rPr lang="en-US" smtClean="0"/>
              <a:t>1</a:t>
            </a:fld>
            <a:endParaRPr lang="en-US"/>
          </a:p>
        </p:txBody>
      </p:sp>
    </p:spTree>
    <p:extLst>
      <p:ext uri="{BB962C8B-B14F-4D97-AF65-F5344CB8AC3E}">
        <p14:creationId xmlns:p14="http://schemas.microsoft.com/office/powerpoint/2010/main" val="1896842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585C-1004-8D12-5E89-147DE0790C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126E5C-0746-8323-82DF-F34E642DD9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8ABFD0-3EF7-A7A0-492E-C58FBA91E69B}"/>
              </a:ext>
            </a:extLst>
          </p:cNvPr>
          <p:cNvSpPr>
            <a:spLocks noGrp="1"/>
          </p:cNvSpPr>
          <p:nvPr>
            <p:ph type="dt" sz="half" idx="10"/>
          </p:nvPr>
        </p:nvSpPr>
        <p:spPr/>
        <p:txBody>
          <a:bodyPr/>
          <a:lstStyle/>
          <a:p>
            <a:fld id="{7E4BD247-EECB-174E-A0C5-F75E73FC160C}" type="datetimeFigureOut">
              <a:rPr lang="en-US" smtClean="0"/>
              <a:t>11/29/23</a:t>
            </a:fld>
            <a:endParaRPr lang="en-US"/>
          </a:p>
        </p:txBody>
      </p:sp>
      <p:sp>
        <p:nvSpPr>
          <p:cNvPr id="5" name="Footer Placeholder 4">
            <a:extLst>
              <a:ext uri="{FF2B5EF4-FFF2-40B4-BE49-F238E27FC236}">
                <a16:creationId xmlns:a16="http://schemas.microsoft.com/office/drawing/2014/main" id="{EADD051A-E724-C217-CE4C-553A859DEC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704DB-6BE2-F9BB-7066-2B058DBE25EB}"/>
              </a:ext>
            </a:extLst>
          </p:cNvPr>
          <p:cNvSpPr>
            <a:spLocks noGrp="1"/>
          </p:cNvSpPr>
          <p:nvPr>
            <p:ph type="sldNum" sz="quarter" idx="12"/>
          </p:nvPr>
        </p:nvSpPr>
        <p:spPr/>
        <p:txBody>
          <a:bodyPr/>
          <a:lstStyle/>
          <a:p>
            <a:fld id="{8818F736-8EFB-9D40-9DA6-BEB8E6D5F2D5}" type="slidenum">
              <a:rPr lang="en-US" smtClean="0"/>
              <a:t>‹#›</a:t>
            </a:fld>
            <a:endParaRPr lang="en-US"/>
          </a:p>
        </p:txBody>
      </p:sp>
    </p:spTree>
    <p:extLst>
      <p:ext uri="{BB962C8B-B14F-4D97-AF65-F5344CB8AC3E}">
        <p14:creationId xmlns:p14="http://schemas.microsoft.com/office/powerpoint/2010/main" val="2479179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53A8-943F-D5B3-BEDA-1AD8916ED0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7B3F66-C0BF-5820-2D4C-F1DDA59DCA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72B6D-4FF8-2757-7319-0316494BDA01}"/>
              </a:ext>
            </a:extLst>
          </p:cNvPr>
          <p:cNvSpPr>
            <a:spLocks noGrp="1"/>
          </p:cNvSpPr>
          <p:nvPr>
            <p:ph type="dt" sz="half" idx="10"/>
          </p:nvPr>
        </p:nvSpPr>
        <p:spPr/>
        <p:txBody>
          <a:bodyPr/>
          <a:lstStyle/>
          <a:p>
            <a:fld id="{7E4BD247-EECB-174E-A0C5-F75E73FC160C}" type="datetimeFigureOut">
              <a:rPr lang="en-US" smtClean="0"/>
              <a:t>11/29/23</a:t>
            </a:fld>
            <a:endParaRPr lang="en-US"/>
          </a:p>
        </p:txBody>
      </p:sp>
      <p:sp>
        <p:nvSpPr>
          <p:cNvPr id="5" name="Footer Placeholder 4">
            <a:extLst>
              <a:ext uri="{FF2B5EF4-FFF2-40B4-BE49-F238E27FC236}">
                <a16:creationId xmlns:a16="http://schemas.microsoft.com/office/drawing/2014/main" id="{046A7FC3-C265-97E1-C0EE-EDD98F3C80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ADA63-AF24-B653-67BE-39529201C1ED}"/>
              </a:ext>
            </a:extLst>
          </p:cNvPr>
          <p:cNvSpPr>
            <a:spLocks noGrp="1"/>
          </p:cNvSpPr>
          <p:nvPr>
            <p:ph type="sldNum" sz="quarter" idx="12"/>
          </p:nvPr>
        </p:nvSpPr>
        <p:spPr/>
        <p:txBody>
          <a:bodyPr/>
          <a:lstStyle/>
          <a:p>
            <a:fld id="{8818F736-8EFB-9D40-9DA6-BEB8E6D5F2D5}" type="slidenum">
              <a:rPr lang="en-US" smtClean="0"/>
              <a:t>‹#›</a:t>
            </a:fld>
            <a:endParaRPr lang="en-US"/>
          </a:p>
        </p:txBody>
      </p:sp>
    </p:spTree>
    <p:extLst>
      <p:ext uri="{BB962C8B-B14F-4D97-AF65-F5344CB8AC3E}">
        <p14:creationId xmlns:p14="http://schemas.microsoft.com/office/powerpoint/2010/main" val="526063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C0DF50-5E4F-3074-E5F1-81224B592E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B6ACC5-6A2A-90DF-8A10-B28CDB3681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4A709-D670-51DD-5A91-5D2516CF0CC2}"/>
              </a:ext>
            </a:extLst>
          </p:cNvPr>
          <p:cNvSpPr>
            <a:spLocks noGrp="1"/>
          </p:cNvSpPr>
          <p:nvPr>
            <p:ph type="dt" sz="half" idx="10"/>
          </p:nvPr>
        </p:nvSpPr>
        <p:spPr/>
        <p:txBody>
          <a:bodyPr/>
          <a:lstStyle/>
          <a:p>
            <a:fld id="{7E4BD247-EECB-174E-A0C5-F75E73FC160C}" type="datetimeFigureOut">
              <a:rPr lang="en-US" smtClean="0"/>
              <a:t>11/29/23</a:t>
            </a:fld>
            <a:endParaRPr lang="en-US"/>
          </a:p>
        </p:txBody>
      </p:sp>
      <p:sp>
        <p:nvSpPr>
          <p:cNvPr id="5" name="Footer Placeholder 4">
            <a:extLst>
              <a:ext uri="{FF2B5EF4-FFF2-40B4-BE49-F238E27FC236}">
                <a16:creationId xmlns:a16="http://schemas.microsoft.com/office/drawing/2014/main" id="{0B325647-2D8D-4B1A-8729-47AF10FE8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3BC58-E319-87EE-85C1-E5E32F375633}"/>
              </a:ext>
            </a:extLst>
          </p:cNvPr>
          <p:cNvSpPr>
            <a:spLocks noGrp="1"/>
          </p:cNvSpPr>
          <p:nvPr>
            <p:ph type="sldNum" sz="quarter" idx="12"/>
          </p:nvPr>
        </p:nvSpPr>
        <p:spPr/>
        <p:txBody>
          <a:bodyPr/>
          <a:lstStyle/>
          <a:p>
            <a:fld id="{8818F736-8EFB-9D40-9DA6-BEB8E6D5F2D5}" type="slidenum">
              <a:rPr lang="en-US" smtClean="0"/>
              <a:t>‹#›</a:t>
            </a:fld>
            <a:endParaRPr lang="en-US"/>
          </a:p>
        </p:txBody>
      </p:sp>
    </p:spTree>
    <p:extLst>
      <p:ext uri="{BB962C8B-B14F-4D97-AF65-F5344CB8AC3E}">
        <p14:creationId xmlns:p14="http://schemas.microsoft.com/office/powerpoint/2010/main" val="361964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16900-E0E8-7E59-3025-A806EE6CF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6E459F-4E7A-16E0-453E-211CC2492D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4FDE2-2ADF-A8F4-FCF0-74E88A64F1B7}"/>
              </a:ext>
            </a:extLst>
          </p:cNvPr>
          <p:cNvSpPr>
            <a:spLocks noGrp="1"/>
          </p:cNvSpPr>
          <p:nvPr>
            <p:ph type="dt" sz="half" idx="10"/>
          </p:nvPr>
        </p:nvSpPr>
        <p:spPr/>
        <p:txBody>
          <a:bodyPr/>
          <a:lstStyle/>
          <a:p>
            <a:fld id="{7E4BD247-EECB-174E-A0C5-F75E73FC160C}" type="datetimeFigureOut">
              <a:rPr lang="en-US" smtClean="0"/>
              <a:t>11/29/23</a:t>
            </a:fld>
            <a:endParaRPr lang="en-US"/>
          </a:p>
        </p:txBody>
      </p:sp>
      <p:sp>
        <p:nvSpPr>
          <p:cNvPr id="5" name="Footer Placeholder 4">
            <a:extLst>
              <a:ext uri="{FF2B5EF4-FFF2-40B4-BE49-F238E27FC236}">
                <a16:creationId xmlns:a16="http://schemas.microsoft.com/office/drawing/2014/main" id="{460F6D40-932B-9563-4DC8-E704EB7C8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2BC9E-A9CA-A155-F819-3277271747A9}"/>
              </a:ext>
            </a:extLst>
          </p:cNvPr>
          <p:cNvSpPr>
            <a:spLocks noGrp="1"/>
          </p:cNvSpPr>
          <p:nvPr>
            <p:ph type="sldNum" sz="quarter" idx="12"/>
          </p:nvPr>
        </p:nvSpPr>
        <p:spPr/>
        <p:txBody>
          <a:bodyPr/>
          <a:lstStyle/>
          <a:p>
            <a:fld id="{8818F736-8EFB-9D40-9DA6-BEB8E6D5F2D5}" type="slidenum">
              <a:rPr lang="en-US" smtClean="0"/>
              <a:t>‹#›</a:t>
            </a:fld>
            <a:endParaRPr lang="en-US"/>
          </a:p>
        </p:txBody>
      </p:sp>
    </p:spTree>
    <p:extLst>
      <p:ext uri="{BB962C8B-B14F-4D97-AF65-F5344CB8AC3E}">
        <p14:creationId xmlns:p14="http://schemas.microsoft.com/office/powerpoint/2010/main" val="1262285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E9867-F36B-67F0-6710-C1670793AB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FEA60E-AD99-F2B8-818C-E81D3B39D3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D9E810-6DC8-6CF0-0EBC-435887EE1212}"/>
              </a:ext>
            </a:extLst>
          </p:cNvPr>
          <p:cNvSpPr>
            <a:spLocks noGrp="1"/>
          </p:cNvSpPr>
          <p:nvPr>
            <p:ph type="dt" sz="half" idx="10"/>
          </p:nvPr>
        </p:nvSpPr>
        <p:spPr/>
        <p:txBody>
          <a:bodyPr/>
          <a:lstStyle/>
          <a:p>
            <a:fld id="{7E4BD247-EECB-174E-A0C5-F75E73FC160C}" type="datetimeFigureOut">
              <a:rPr lang="en-US" smtClean="0"/>
              <a:t>11/29/23</a:t>
            </a:fld>
            <a:endParaRPr lang="en-US"/>
          </a:p>
        </p:txBody>
      </p:sp>
      <p:sp>
        <p:nvSpPr>
          <p:cNvPr id="5" name="Footer Placeholder 4">
            <a:extLst>
              <a:ext uri="{FF2B5EF4-FFF2-40B4-BE49-F238E27FC236}">
                <a16:creationId xmlns:a16="http://schemas.microsoft.com/office/drawing/2014/main" id="{7D0E7432-7CFF-A281-DE6E-19868AE7C3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4FE65-6873-F8FB-7317-DBE6892C20DB}"/>
              </a:ext>
            </a:extLst>
          </p:cNvPr>
          <p:cNvSpPr>
            <a:spLocks noGrp="1"/>
          </p:cNvSpPr>
          <p:nvPr>
            <p:ph type="sldNum" sz="quarter" idx="12"/>
          </p:nvPr>
        </p:nvSpPr>
        <p:spPr/>
        <p:txBody>
          <a:bodyPr/>
          <a:lstStyle/>
          <a:p>
            <a:fld id="{8818F736-8EFB-9D40-9DA6-BEB8E6D5F2D5}" type="slidenum">
              <a:rPr lang="en-US" smtClean="0"/>
              <a:t>‹#›</a:t>
            </a:fld>
            <a:endParaRPr lang="en-US"/>
          </a:p>
        </p:txBody>
      </p:sp>
    </p:spTree>
    <p:extLst>
      <p:ext uri="{BB962C8B-B14F-4D97-AF65-F5344CB8AC3E}">
        <p14:creationId xmlns:p14="http://schemas.microsoft.com/office/powerpoint/2010/main" val="379584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EA3C-3B70-8019-70E5-FB42DA0CEB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605DAC-8C19-D062-72E9-B68C17647D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0592A8-7B6D-6770-8B88-2423ED1047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0E6469-2197-63A5-0D50-6B41C7BEBDAE}"/>
              </a:ext>
            </a:extLst>
          </p:cNvPr>
          <p:cNvSpPr>
            <a:spLocks noGrp="1"/>
          </p:cNvSpPr>
          <p:nvPr>
            <p:ph type="dt" sz="half" idx="10"/>
          </p:nvPr>
        </p:nvSpPr>
        <p:spPr/>
        <p:txBody>
          <a:bodyPr/>
          <a:lstStyle/>
          <a:p>
            <a:fld id="{7E4BD247-EECB-174E-A0C5-F75E73FC160C}" type="datetimeFigureOut">
              <a:rPr lang="en-US" smtClean="0"/>
              <a:t>11/29/23</a:t>
            </a:fld>
            <a:endParaRPr lang="en-US"/>
          </a:p>
        </p:txBody>
      </p:sp>
      <p:sp>
        <p:nvSpPr>
          <p:cNvPr id="6" name="Footer Placeholder 5">
            <a:extLst>
              <a:ext uri="{FF2B5EF4-FFF2-40B4-BE49-F238E27FC236}">
                <a16:creationId xmlns:a16="http://schemas.microsoft.com/office/drawing/2014/main" id="{C0536D92-5792-0029-5611-A1DBCF8C9B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30B368-C0CA-0C0D-E717-F121E5C6AD95}"/>
              </a:ext>
            </a:extLst>
          </p:cNvPr>
          <p:cNvSpPr>
            <a:spLocks noGrp="1"/>
          </p:cNvSpPr>
          <p:nvPr>
            <p:ph type="sldNum" sz="quarter" idx="12"/>
          </p:nvPr>
        </p:nvSpPr>
        <p:spPr/>
        <p:txBody>
          <a:bodyPr/>
          <a:lstStyle/>
          <a:p>
            <a:fld id="{8818F736-8EFB-9D40-9DA6-BEB8E6D5F2D5}" type="slidenum">
              <a:rPr lang="en-US" smtClean="0"/>
              <a:t>‹#›</a:t>
            </a:fld>
            <a:endParaRPr lang="en-US"/>
          </a:p>
        </p:txBody>
      </p:sp>
    </p:spTree>
    <p:extLst>
      <p:ext uri="{BB962C8B-B14F-4D97-AF65-F5344CB8AC3E}">
        <p14:creationId xmlns:p14="http://schemas.microsoft.com/office/powerpoint/2010/main" val="173931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CF5D-EDB3-E724-F3B0-1F14654593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F28794-211E-31CF-90CF-77F653F004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022839-FC48-84A7-B714-6F8C22A68C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110BD9-620A-32C5-2C72-974BD829B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F5D1CE-3719-150E-4A07-90466E5E45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8FD5A9-7092-071D-F864-80D57096C397}"/>
              </a:ext>
            </a:extLst>
          </p:cNvPr>
          <p:cNvSpPr>
            <a:spLocks noGrp="1"/>
          </p:cNvSpPr>
          <p:nvPr>
            <p:ph type="dt" sz="half" idx="10"/>
          </p:nvPr>
        </p:nvSpPr>
        <p:spPr/>
        <p:txBody>
          <a:bodyPr/>
          <a:lstStyle/>
          <a:p>
            <a:fld id="{7E4BD247-EECB-174E-A0C5-F75E73FC160C}" type="datetimeFigureOut">
              <a:rPr lang="en-US" smtClean="0"/>
              <a:t>11/29/23</a:t>
            </a:fld>
            <a:endParaRPr lang="en-US"/>
          </a:p>
        </p:txBody>
      </p:sp>
      <p:sp>
        <p:nvSpPr>
          <p:cNvPr id="8" name="Footer Placeholder 7">
            <a:extLst>
              <a:ext uri="{FF2B5EF4-FFF2-40B4-BE49-F238E27FC236}">
                <a16:creationId xmlns:a16="http://schemas.microsoft.com/office/drawing/2014/main" id="{9CFA85D1-81BA-2F8F-389D-46FDA9D17B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7C0856-A0CA-51D4-DFA2-2C1F3D0D1EDC}"/>
              </a:ext>
            </a:extLst>
          </p:cNvPr>
          <p:cNvSpPr>
            <a:spLocks noGrp="1"/>
          </p:cNvSpPr>
          <p:nvPr>
            <p:ph type="sldNum" sz="quarter" idx="12"/>
          </p:nvPr>
        </p:nvSpPr>
        <p:spPr/>
        <p:txBody>
          <a:bodyPr/>
          <a:lstStyle/>
          <a:p>
            <a:fld id="{8818F736-8EFB-9D40-9DA6-BEB8E6D5F2D5}" type="slidenum">
              <a:rPr lang="en-US" smtClean="0"/>
              <a:t>‹#›</a:t>
            </a:fld>
            <a:endParaRPr lang="en-US"/>
          </a:p>
        </p:txBody>
      </p:sp>
    </p:spTree>
    <p:extLst>
      <p:ext uri="{BB962C8B-B14F-4D97-AF65-F5344CB8AC3E}">
        <p14:creationId xmlns:p14="http://schemas.microsoft.com/office/powerpoint/2010/main" val="408606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322E-694C-DE31-EAF5-8B5612C52A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03F900-C2C3-03D0-A0EC-224DB2C1A0C7}"/>
              </a:ext>
            </a:extLst>
          </p:cNvPr>
          <p:cNvSpPr>
            <a:spLocks noGrp="1"/>
          </p:cNvSpPr>
          <p:nvPr>
            <p:ph type="dt" sz="half" idx="10"/>
          </p:nvPr>
        </p:nvSpPr>
        <p:spPr/>
        <p:txBody>
          <a:bodyPr/>
          <a:lstStyle/>
          <a:p>
            <a:fld id="{7E4BD247-EECB-174E-A0C5-F75E73FC160C}" type="datetimeFigureOut">
              <a:rPr lang="en-US" smtClean="0"/>
              <a:t>11/29/23</a:t>
            </a:fld>
            <a:endParaRPr lang="en-US"/>
          </a:p>
        </p:txBody>
      </p:sp>
      <p:sp>
        <p:nvSpPr>
          <p:cNvPr id="4" name="Footer Placeholder 3">
            <a:extLst>
              <a:ext uri="{FF2B5EF4-FFF2-40B4-BE49-F238E27FC236}">
                <a16:creationId xmlns:a16="http://schemas.microsoft.com/office/drawing/2014/main" id="{A9ABBFB1-E67F-5037-6F8E-95BEC43BB0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C45FBD-DC5F-2DE9-1D6A-9B89B5B3474D}"/>
              </a:ext>
            </a:extLst>
          </p:cNvPr>
          <p:cNvSpPr>
            <a:spLocks noGrp="1"/>
          </p:cNvSpPr>
          <p:nvPr>
            <p:ph type="sldNum" sz="quarter" idx="12"/>
          </p:nvPr>
        </p:nvSpPr>
        <p:spPr/>
        <p:txBody>
          <a:bodyPr/>
          <a:lstStyle/>
          <a:p>
            <a:fld id="{8818F736-8EFB-9D40-9DA6-BEB8E6D5F2D5}" type="slidenum">
              <a:rPr lang="en-US" smtClean="0"/>
              <a:t>‹#›</a:t>
            </a:fld>
            <a:endParaRPr lang="en-US"/>
          </a:p>
        </p:txBody>
      </p:sp>
    </p:spTree>
    <p:extLst>
      <p:ext uri="{BB962C8B-B14F-4D97-AF65-F5344CB8AC3E}">
        <p14:creationId xmlns:p14="http://schemas.microsoft.com/office/powerpoint/2010/main" val="1855854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804BB3-5763-A7A5-85C9-9CEFA145EA56}"/>
              </a:ext>
            </a:extLst>
          </p:cNvPr>
          <p:cNvSpPr>
            <a:spLocks noGrp="1"/>
          </p:cNvSpPr>
          <p:nvPr>
            <p:ph type="dt" sz="half" idx="10"/>
          </p:nvPr>
        </p:nvSpPr>
        <p:spPr/>
        <p:txBody>
          <a:bodyPr/>
          <a:lstStyle/>
          <a:p>
            <a:fld id="{7E4BD247-EECB-174E-A0C5-F75E73FC160C}" type="datetimeFigureOut">
              <a:rPr lang="en-US" smtClean="0"/>
              <a:t>11/29/23</a:t>
            </a:fld>
            <a:endParaRPr lang="en-US"/>
          </a:p>
        </p:txBody>
      </p:sp>
      <p:sp>
        <p:nvSpPr>
          <p:cNvPr id="3" name="Footer Placeholder 2">
            <a:extLst>
              <a:ext uri="{FF2B5EF4-FFF2-40B4-BE49-F238E27FC236}">
                <a16:creationId xmlns:a16="http://schemas.microsoft.com/office/drawing/2014/main" id="{ECA466B9-5CE3-96C6-297B-B67A84DBF6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31220F-3E57-7B9D-F216-24FA8BC0366D}"/>
              </a:ext>
            </a:extLst>
          </p:cNvPr>
          <p:cNvSpPr>
            <a:spLocks noGrp="1"/>
          </p:cNvSpPr>
          <p:nvPr>
            <p:ph type="sldNum" sz="quarter" idx="12"/>
          </p:nvPr>
        </p:nvSpPr>
        <p:spPr/>
        <p:txBody>
          <a:bodyPr/>
          <a:lstStyle/>
          <a:p>
            <a:fld id="{8818F736-8EFB-9D40-9DA6-BEB8E6D5F2D5}" type="slidenum">
              <a:rPr lang="en-US" smtClean="0"/>
              <a:t>‹#›</a:t>
            </a:fld>
            <a:endParaRPr lang="en-US"/>
          </a:p>
        </p:txBody>
      </p:sp>
    </p:spTree>
    <p:extLst>
      <p:ext uri="{BB962C8B-B14F-4D97-AF65-F5344CB8AC3E}">
        <p14:creationId xmlns:p14="http://schemas.microsoft.com/office/powerpoint/2010/main" val="3393703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1712-02DD-65BC-16EC-54398ED81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130B1E-C523-7437-5289-D4F551812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56F636-5D91-0818-9307-7B012C316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6DA19-DEF8-966A-2AAD-B5C0102F8855}"/>
              </a:ext>
            </a:extLst>
          </p:cNvPr>
          <p:cNvSpPr>
            <a:spLocks noGrp="1"/>
          </p:cNvSpPr>
          <p:nvPr>
            <p:ph type="dt" sz="half" idx="10"/>
          </p:nvPr>
        </p:nvSpPr>
        <p:spPr/>
        <p:txBody>
          <a:bodyPr/>
          <a:lstStyle/>
          <a:p>
            <a:fld id="{7E4BD247-EECB-174E-A0C5-F75E73FC160C}" type="datetimeFigureOut">
              <a:rPr lang="en-US" smtClean="0"/>
              <a:t>11/29/23</a:t>
            </a:fld>
            <a:endParaRPr lang="en-US"/>
          </a:p>
        </p:txBody>
      </p:sp>
      <p:sp>
        <p:nvSpPr>
          <p:cNvPr id="6" name="Footer Placeholder 5">
            <a:extLst>
              <a:ext uri="{FF2B5EF4-FFF2-40B4-BE49-F238E27FC236}">
                <a16:creationId xmlns:a16="http://schemas.microsoft.com/office/drawing/2014/main" id="{D436A735-1FB0-F8C6-A5C3-EB32718490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0543D8-581C-07B3-7640-760B7EE45EC3}"/>
              </a:ext>
            </a:extLst>
          </p:cNvPr>
          <p:cNvSpPr>
            <a:spLocks noGrp="1"/>
          </p:cNvSpPr>
          <p:nvPr>
            <p:ph type="sldNum" sz="quarter" idx="12"/>
          </p:nvPr>
        </p:nvSpPr>
        <p:spPr/>
        <p:txBody>
          <a:bodyPr/>
          <a:lstStyle/>
          <a:p>
            <a:fld id="{8818F736-8EFB-9D40-9DA6-BEB8E6D5F2D5}" type="slidenum">
              <a:rPr lang="en-US" smtClean="0"/>
              <a:t>‹#›</a:t>
            </a:fld>
            <a:endParaRPr lang="en-US"/>
          </a:p>
        </p:txBody>
      </p:sp>
    </p:spTree>
    <p:extLst>
      <p:ext uri="{BB962C8B-B14F-4D97-AF65-F5344CB8AC3E}">
        <p14:creationId xmlns:p14="http://schemas.microsoft.com/office/powerpoint/2010/main" val="2524382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5C1C-5E3B-CBBB-197A-31BF2B9F2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15653C-D7A4-4966-BCA6-C9BDC2E5EB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6CE794-7EC4-0E26-48C9-389483AED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64A9F4-3A80-10C7-2610-F81DE01965FF}"/>
              </a:ext>
            </a:extLst>
          </p:cNvPr>
          <p:cNvSpPr>
            <a:spLocks noGrp="1"/>
          </p:cNvSpPr>
          <p:nvPr>
            <p:ph type="dt" sz="half" idx="10"/>
          </p:nvPr>
        </p:nvSpPr>
        <p:spPr/>
        <p:txBody>
          <a:bodyPr/>
          <a:lstStyle/>
          <a:p>
            <a:fld id="{7E4BD247-EECB-174E-A0C5-F75E73FC160C}" type="datetimeFigureOut">
              <a:rPr lang="en-US" smtClean="0"/>
              <a:t>11/29/23</a:t>
            </a:fld>
            <a:endParaRPr lang="en-US"/>
          </a:p>
        </p:txBody>
      </p:sp>
      <p:sp>
        <p:nvSpPr>
          <p:cNvPr id="6" name="Footer Placeholder 5">
            <a:extLst>
              <a:ext uri="{FF2B5EF4-FFF2-40B4-BE49-F238E27FC236}">
                <a16:creationId xmlns:a16="http://schemas.microsoft.com/office/drawing/2014/main" id="{A1B8F300-88A7-534F-E052-579AF942A0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AAB446-1767-6BCE-F4CE-6A2BD390D317}"/>
              </a:ext>
            </a:extLst>
          </p:cNvPr>
          <p:cNvSpPr>
            <a:spLocks noGrp="1"/>
          </p:cNvSpPr>
          <p:nvPr>
            <p:ph type="sldNum" sz="quarter" idx="12"/>
          </p:nvPr>
        </p:nvSpPr>
        <p:spPr/>
        <p:txBody>
          <a:bodyPr/>
          <a:lstStyle/>
          <a:p>
            <a:fld id="{8818F736-8EFB-9D40-9DA6-BEB8E6D5F2D5}" type="slidenum">
              <a:rPr lang="en-US" smtClean="0"/>
              <a:t>‹#›</a:t>
            </a:fld>
            <a:endParaRPr lang="en-US"/>
          </a:p>
        </p:txBody>
      </p:sp>
    </p:spTree>
    <p:extLst>
      <p:ext uri="{BB962C8B-B14F-4D97-AF65-F5344CB8AC3E}">
        <p14:creationId xmlns:p14="http://schemas.microsoft.com/office/powerpoint/2010/main" val="1816302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0ED3F1-59FA-7BB3-B400-0829FF3CFC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2DC03D-403A-45FA-9D0A-91BE394DD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3DDCFF-F8CE-FF2D-E6C8-19F3FA7F0C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4BD247-EECB-174E-A0C5-F75E73FC160C}" type="datetimeFigureOut">
              <a:rPr lang="en-US" smtClean="0"/>
              <a:t>11/29/23</a:t>
            </a:fld>
            <a:endParaRPr lang="en-US"/>
          </a:p>
        </p:txBody>
      </p:sp>
      <p:sp>
        <p:nvSpPr>
          <p:cNvPr id="5" name="Footer Placeholder 4">
            <a:extLst>
              <a:ext uri="{FF2B5EF4-FFF2-40B4-BE49-F238E27FC236}">
                <a16:creationId xmlns:a16="http://schemas.microsoft.com/office/drawing/2014/main" id="{B53CED31-C76C-7916-E6D8-FD946678EB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6172A7-F75F-1827-7660-00423562BA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18F736-8EFB-9D40-9DA6-BEB8E6D5F2D5}" type="slidenum">
              <a:rPr lang="en-US" smtClean="0"/>
              <a:t>‹#›</a:t>
            </a:fld>
            <a:endParaRPr lang="en-US"/>
          </a:p>
        </p:txBody>
      </p:sp>
    </p:spTree>
    <p:extLst>
      <p:ext uri="{BB962C8B-B14F-4D97-AF65-F5344CB8AC3E}">
        <p14:creationId xmlns:p14="http://schemas.microsoft.com/office/powerpoint/2010/main" val="798833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87D15F-1568-6EDB-B5D3-E7D4375BFFFB}"/>
              </a:ext>
            </a:extLst>
          </p:cNvPr>
          <p:cNvSpPr/>
          <p:nvPr/>
        </p:nvSpPr>
        <p:spPr>
          <a:xfrm>
            <a:off x="-10048" y="-22823"/>
            <a:ext cx="12192000" cy="723213"/>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2BB3F32-25FF-8322-1244-A4542DB6326A}"/>
              </a:ext>
            </a:extLst>
          </p:cNvPr>
          <p:cNvSpPr txBox="1"/>
          <p:nvPr/>
        </p:nvSpPr>
        <p:spPr>
          <a:xfrm>
            <a:off x="3489753" y="40247"/>
            <a:ext cx="5212492" cy="615553"/>
          </a:xfrm>
          <a:prstGeom prst="rect">
            <a:avLst/>
          </a:prstGeom>
          <a:noFill/>
        </p:spPr>
        <p:txBody>
          <a:bodyPr wrap="square" rtlCol="0">
            <a:spAutoFit/>
          </a:bodyPr>
          <a:lstStyle/>
          <a:p>
            <a:pPr algn="ctr"/>
            <a:r>
              <a:rPr lang="en-US" sz="2100" dirty="0">
                <a:solidFill>
                  <a:schemeClr val="bg2"/>
                </a:solidFill>
                <a:latin typeface="Times New Roman" panose="02020603050405020304" pitchFamily="18" charset="0"/>
                <a:cs typeface="Times New Roman" panose="02020603050405020304" pitchFamily="18" charset="0"/>
              </a:rPr>
              <a:t>Credit Card Fraud Detection – MJE</a:t>
            </a:r>
          </a:p>
          <a:p>
            <a:pPr algn="ctr"/>
            <a:r>
              <a:rPr lang="en-US" sz="1300" dirty="0">
                <a:solidFill>
                  <a:schemeClr val="bg2"/>
                </a:solidFill>
                <a:latin typeface="Times New Roman" panose="02020603050405020304" pitchFamily="18" charset="0"/>
                <a:cs typeface="Times New Roman" panose="02020603050405020304" pitchFamily="18" charset="0"/>
              </a:rPr>
              <a:t>Enoch Shumway, Jack Agren, Matthew Backlund</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747E02C-6DB6-57EE-3F3F-23EC1E88FB65}"/>
                  </a:ext>
                </a:extLst>
              </p14:cNvPr>
              <p14:cNvContentPartPr/>
              <p14:nvPr/>
            </p14:nvContentPartPr>
            <p14:xfrm>
              <a:off x="-3239397" y="-1303609"/>
              <a:ext cx="360" cy="360"/>
            </p14:xfrm>
          </p:contentPart>
        </mc:Choice>
        <mc:Fallback xmlns="">
          <p:pic>
            <p:nvPicPr>
              <p:cNvPr id="7" name="Ink 6">
                <a:extLst>
                  <a:ext uri="{FF2B5EF4-FFF2-40B4-BE49-F238E27FC236}">
                    <a16:creationId xmlns:a16="http://schemas.microsoft.com/office/drawing/2014/main" id="{E747E02C-6DB6-57EE-3F3F-23EC1E88FB65}"/>
                  </a:ext>
                </a:extLst>
              </p:cNvPr>
              <p:cNvPicPr/>
              <p:nvPr/>
            </p:nvPicPr>
            <p:blipFill>
              <a:blip r:embed="rId4"/>
              <a:stretch>
                <a:fillRect/>
              </a:stretch>
            </p:blipFill>
            <p:spPr>
              <a:xfrm>
                <a:off x="-3245517" y="-1309729"/>
                <a:ext cx="12600" cy="12600"/>
              </a:xfrm>
              <a:prstGeom prst="rect">
                <a:avLst/>
              </a:prstGeom>
            </p:spPr>
          </p:pic>
        </mc:Fallback>
      </mc:AlternateContent>
      <p:sp>
        <p:nvSpPr>
          <p:cNvPr id="12" name="TextBox 11">
            <a:extLst>
              <a:ext uri="{FF2B5EF4-FFF2-40B4-BE49-F238E27FC236}">
                <a16:creationId xmlns:a16="http://schemas.microsoft.com/office/drawing/2014/main" id="{D50A594B-22AB-B1FA-066A-D32CD5C514E0}"/>
              </a:ext>
            </a:extLst>
          </p:cNvPr>
          <p:cNvSpPr txBox="1"/>
          <p:nvPr/>
        </p:nvSpPr>
        <p:spPr>
          <a:xfrm>
            <a:off x="206334" y="3121630"/>
            <a:ext cx="3283419" cy="369332"/>
          </a:xfrm>
          <a:prstGeom prst="rect">
            <a:avLst/>
          </a:prstGeom>
          <a:solidFill>
            <a:schemeClr val="accent2">
              <a:lumMod val="60000"/>
              <a:lumOff val="40000"/>
            </a:schemeClr>
          </a:solid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Model Designs</a:t>
            </a:r>
          </a:p>
        </p:txBody>
      </p:sp>
      <p:sp>
        <p:nvSpPr>
          <p:cNvPr id="13" name="TextBox 12">
            <a:extLst>
              <a:ext uri="{FF2B5EF4-FFF2-40B4-BE49-F238E27FC236}">
                <a16:creationId xmlns:a16="http://schemas.microsoft.com/office/drawing/2014/main" id="{15F3F01F-42C2-A191-2376-ED402CB1E430}"/>
              </a:ext>
            </a:extLst>
          </p:cNvPr>
          <p:cNvSpPr txBox="1"/>
          <p:nvPr/>
        </p:nvSpPr>
        <p:spPr>
          <a:xfrm>
            <a:off x="4267199" y="809044"/>
            <a:ext cx="7718466" cy="369332"/>
          </a:xfrm>
          <a:prstGeom prst="rect">
            <a:avLst/>
          </a:prstGeom>
          <a:solidFill>
            <a:schemeClr val="accent2">
              <a:lumMod val="60000"/>
              <a:lumOff val="40000"/>
            </a:schemeClr>
          </a:solid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Data Analysis</a:t>
            </a:r>
          </a:p>
        </p:txBody>
      </p:sp>
      <p:sp>
        <p:nvSpPr>
          <p:cNvPr id="14" name="TextBox 13">
            <a:extLst>
              <a:ext uri="{FF2B5EF4-FFF2-40B4-BE49-F238E27FC236}">
                <a16:creationId xmlns:a16="http://schemas.microsoft.com/office/drawing/2014/main" id="{6348C842-1CB9-36A7-F2B1-42FC73557837}"/>
              </a:ext>
            </a:extLst>
          </p:cNvPr>
          <p:cNvSpPr txBox="1"/>
          <p:nvPr/>
        </p:nvSpPr>
        <p:spPr>
          <a:xfrm>
            <a:off x="8234099" y="2723552"/>
            <a:ext cx="3657600" cy="369332"/>
          </a:xfrm>
          <a:prstGeom prst="rect">
            <a:avLst/>
          </a:prstGeom>
          <a:solidFill>
            <a:schemeClr val="accent2">
              <a:lumMod val="60000"/>
              <a:lumOff val="40000"/>
            </a:schemeClr>
          </a:solid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Results</a:t>
            </a:r>
          </a:p>
        </p:txBody>
      </p:sp>
      <p:sp>
        <p:nvSpPr>
          <p:cNvPr id="15" name="TextBox 14">
            <a:extLst>
              <a:ext uri="{FF2B5EF4-FFF2-40B4-BE49-F238E27FC236}">
                <a16:creationId xmlns:a16="http://schemas.microsoft.com/office/drawing/2014/main" id="{FD2AA90C-9931-93AF-66F5-6163365B903D}"/>
              </a:ext>
            </a:extLst>
          </p:cNvPr>
          <p:cNvSpPr txBox="1"/>
          <p:nvPr/>
        </p:nvSpPr>
        <p:spPr>
          <a:xfrm>
            <a:off x="4267199" y="4805189"/>
            <a:ext cx="3657600" cy="369332"/>
          </a:xfrm>
          <a:prstGeom prst="rect">
            <a:avLst/>
          </a:prstGeom>
          <a:solidFill>
            <a:schemeClr val="accent2">
              <a:lumMod val="60000"/>
              <a:lumOff val="40000"/>
            </a:schemeClr>
          </a:solid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Preprocessing</a:t>
            </a:r>
          </a:p>
        </p:txBody>
      </p:sp>
      <p:sp>
        <p:nvSpPr>
          <p:cNvPr id="16" name="TextBox 15">
            <a:extLst>
              <a:ext uri="{FF2B5EF4-FFF2-40B4-BE49-F238E27FC236}">
                <a16:creationId xmlns:a16="http://schemas.microsoft.com/office/drawing/2014/main" id="{3285FE2E-D1FB-9237-0D38-410FADAC5174}"/>
              </a:ext>
            </a:extLst>
          </p:cNvPr>
          <p:cNvSpPr txBox="1"/>
          <p:nvPr/>
        </p:nvSpPr>
        <p:spPr>
          <a:xfrm>
            <a:off x="206334" y="805160"/>
            <a:ext cx="3283419" cy="369332"/>
          </a:xfrm>
          <a:prstGeom prst="rect">
            <a:avLst/>
          </a:prstGeom>
          <a:solidFill>
            <a:schemeClr val="accent2">
              <a:lumMod val="60000"/>
              <a:lumOff val="40000"/>
            </a:schemeClr>
          </a:solid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Introduction</a:t>
            </a:r>
          </a:p>
        </p:txBody>
      </p:sp>
      <p:sp>
        <p:nvSpPr>
          <p:cNvPr id="22" name="TextBox 21">
            <a:extLst>
              <a:ext uri="{FF2B5EF4-FFF2-40B4-BE49-F238E27FC236}">
                <a16:creationId xmlns:a16="http://schemas.microsoft.com/office/drawing/2014/main" id="{C3EA5B45-D5D4-74AC-48F4-F82356A677C4}"/>
              </a:ext>
            </a:extLst>
          </p:cNvPr>
          <p:cNvSpPr txBox="1"/>
          <p:nvPr/>
        </p:nvSpPr>
        <p:spPr>
          <a:xfrm>
            <a:off x="4267199" y="1214952"/>
            <a:ext cx="7624500" cy="1277273"/>
          </a:xfrm>
          <a:prstGeom prst="rect">
            <a:avLst/>
          </a:prstGeom>
          <a:noFill/>
        </p:spPr>
        <p:txBody>
          <a:bodyPr wrap="square" rtlCol="0">
            <a:spAutoFit/>
          </a:bodyPr>
          <a:lstStyle/>
          <a:p>
            <a:r>
              <a:rPr lang="en-US" sz="1100" dirty="0"/>
              <a:t>There are several key characteristics of this data that need to be pointed out:</a:t>
            </a:r>
          </a:p>
          <a:p>
            <a:pPr marL="171450" indent="-171450">
              <a:buFont typeface="Arial" panose="020B0604020202020204" pitchFamily="34" charset="0"/>
              <a:buChar char="•"/>
            </a:pPr>
            <a:r>
              <a:rPr lang="en-US" sz="1100" dirty="0"/>
              <a:t>Imbalance -  As shown in the pie chart, this data set is extremely imbalanced. This had a big impact on the number of viable models for this data set.</a:t>
            </a:r>
          </a:p>
          <a:p>
            <a:pPr marL="171450" indent="-171450">
              <a:buFont typeface="Arial" panose="020B0604020202020204" pitchFamily="34" charset="0"/>
              <a:buChar char="•"/>
            </a:pPr>
            <a:r>
              <a:rPr lang="en-US" sz="1100" dirty="0"/>
              <a:t>Obfuscated feature names -  The names of the features were removed for privacy purposes, making feature engineering more difficult.</a:t>
            </a:r>
          </a:p>
          <a:p>
            <a:pPr marL="171450" indent="-171450">
              <a:buFont typeface="Arial" panose="020B0604020202020204" pitchFamily="34" charset="0"/>
              <a:buChar char="•"/>
            </a:pPr>
            <a:r>
              <a:rPr lang="en-US" sz="1100" dirty="0"/>
              <a:t>Preprocessed data -  The actual values in the data were previously transformed. However, it appeared each feature was scaled differently.</a:t>
            </a:r>
          </a:p>
        </p:txBody>
      </p:sp>
      <p:sp>
        <p:nvSpPr>
          <p:cNvPr id="24" name="TextBox 23">
            <a:extLst>
              <a:ext uri="{FF2B5EF4-FFF2-40B4-BE49-F238E27FC236}">
                <a16:creationId xmlns:a16="http://schemas.microsoft.com/office/drawing/2014/main" id="{EE9671C1-B1FA-E73C-EEEB-DE0AE0755961}"/>
              </a:ext>
            </a:extLst>
          </p:cNvPr>
          <p:cNvSpPr txBox="1"/>
          <p:nvPr/>
        </p:nvSpPr>
        <p:spPr>
          <a:xfrm>
            <a:off x="206334" y="1245407"/>
            <a:ext cx="3283419" cy="1785104"/>
          </a:xfrm>
          <a:prstGeom prst="rect">
            <a:avLst/>
          </a:prstGeom>
          <a:noFill/>
        </p:spPr>
        <p:txBody>
          <a:bodyPr wrap="square" rtlCol="0">
            <a:spAutoFit/>
          </a:bodyPr>
          <a:lstStyle/>
          <a:p>
            <a:r>
              <a:rPr lang="en-US" sz="1100" dirty="0"/>
              <a:t>The data we chose for our project is the Credit Card Fraud Detection dataset. Fraud detection is an important security measure for financial organizations such as banks and credit card companies. The data provided is not real-world data but was generated from a deep-learning model.</a:t>
            </a:r>
          </a:p>
          <a:p>
            <a:endParaRPr lang="en-US" sz="1100" dirty="0"/>
          </a:p>
          <a:p>
            <a:r>
              <a:rPr lang="en-US" sz="1100" dirty="0"/>
              <a:t>From the data we trained and tested multiple models in an attempt to use Machine Learning to detect fraudulent transactions</a:t>
            </a:r>
          </a:p>
        </p:txBody>
      </p:sp>
      <p:graphicFrame>
        <p:nvGraphicFramePr>
          <p:cNvPr id="27" name="Table 26">
            <a:extLst>
              <a:ext uri="{FF2B5EF4-FFF2-40B4-BE49-F238E27FC236}">
                <a16:creationId xmlns:a16="http://schemas.microsoft.com/office/drawing/2014/main" id="{28B5C374-EF4F-73EC-8C9A-6619B77D3342}"/>
              </a:ext>
            </a:extLst>
          </p:cNvPr>
          <p:cNvGraphicFramePr>
            <a:graphicFrameLocks noGrp="1"/>
          </p:cNvGraphicFramePr>
          <p:nvPr>
            <p:extLst>
              <p:ext uri="{D42A27DB-BD31-4B8C-83A1-F6EECF244321}">
                <p14:modId xmlns:p14="http://schemas.microsoft.com/office/powerpoint/2010/main" val="1182963372"/>
              </p:ext>
            </p:extLst>
          </p:nvPr>
        </p:nvGraphicFramePr>
        <p:xfrm>
          <a:off x="206334" y="4973632"/>
          <a:ext cx="3596923" cy="1625600"/>
        </p:xfrm>
        <a:graphic>
          <a:graphicData uri="http://schemas.openxmlformats.org/drawingml/2006/table">
            <a:tbl>
              <a:tblPr>
                <a:tableStyleId>{5C22544A-7EE6-4342-B048-85BDC9FD1C3A}</a:tableStyleId>
              </a:tblPr>
              <a:tblGrid>
                <a:gridCol w="1298138">
                  <a:extLst>
                    <a:ext uri="{9D8B030D-6E8A-4147-A177-3AD203B41FA5}">
                      <a16:colId xmlns:a16="http://schemas.microsoft.com/office/drawing/2014/main" val="2852100433"/>
                    </a:ext>
                  </a:extLst>
                </a:gridCol>
                <a:gridCol w="2298785">
                  <a:extLst>
                    <a:ext uri="{9D8B030D-6E8A-4147-A177-3AD203B41FA5}">
                      <a16:colId xmlns:a16="http://schemas.microsoft.com/office/drawing/2014/main" val="2684862277"/>
                    </a:ext>
                  </a:extLst>
                </a:gridCol>
              </a:tblGrid>
              <a:tr h="203200">
                <a:tc>
                  <a:txBody>
                    <a:bodyPr/>
                    <a:lstStyle/>
                    <a:p>
                      <a:pPr algn="ctr" fontAlgn="b"/>
                      <a:r>
                        <a:rPr lang="en-US" sz="1200" u="none" strike="noStrike">
                          <a:effectLst/>
                        </a:rPr>
                        <a:t>Model</a:t>
                      </a:r>
                      <a:endParaRPr lang="en-US" sz="12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Score</a:t>
                      </a:r>
                      <a:endParaRPr lang="en-US" sz="1200" b="0" i="0" u="none" strike="noStrike" dirty="0">
                        <a:solidFill>
                          <a:srgbClr val="0061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4322067"/>
                  </a:ext>
                </a:extLst>
              </a:tr>
              <a:tr h="203200">
                <a:tc>
                  <a:txBody>
                    <a:bodyPr/>
                    <a:lstStyle/>
                    <a:p>
                      <a:pPr algn="l" fontAlgn="b"/>
                      <a:r>
                        <a:rPr lang="en-US" sz="1200" u="none" strike="noStrike">
                          <a:effectLst/>
                        </a:rPr>
                        <a:t>Dummy classifier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ROC: 0.5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5534370"/>
                  </a:ext>
                </a:extLst>
              </a:tr>
              <a:tr h="203200">
                <a:tc>
                  <a:txBody>
                    <a:bodyPr/>
                    <a:lstStyle/>
                    <a:p>
                      <a:pPr algn="l" fontAlgn="b"/>
                      <a:r>
                        <a:rPr lang="en-US" sz="1200" u="none" strike="noStrike">
                          <a:effectLst/>
                        </a:rPr>
                        <a:t>K-NN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ROC: 0.5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8433482"/>
                  </a:ext>
                </a:extLst>
              </a:tr>
              <a:tr h="203200">
                <a:tc>
                  <a:txBody>
                    <a:bodyPr/>
                    <a:lstStyle/>
                    <a:p>
                      <a:pPr algn="l" fontAlgn="b"/>
                      <a:r>
                        <a:rPr lang="en-US" sz="1200" u="none" strike="noStrike">
                          <a:effectLst/>
                        </a:rPr>
                        <a:t>Logistic Regression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ROC: 0.56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71654672"/>
                  </a:ext>
                </a:extLst>
              </a:tr>
              <a:tr h="203200">
                <a:tc>
                  <a:txBody>
                    <a:bodyPr/>
                    <a:lstStyle/>
                    <a:p>
                      <a:pPr algn="l" fontAlgn="b"/>
                      <a:r>
                        <a:rPr lang="en-US" sz="1200" u="none" strike="noStrike">
                          <a:effectLst/>
                        </a:rPr>
                        <a:t>Descision Tree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ROC: 0.54</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2430502"/>
                  </a:ext>
                </a:extLst>
              </a:tr>
              <a:tr h="203200">
                <a:tc>
                  <a:txBody>
                    <a:bodyPr/>
                    <a:lstStyle/>
                    <a:p>
                      <a:pPr algn="l" fontAlgn="b"/>
                      <a:r>
                        <a:rPr lang="en-US" sz="1200" u="none" strike="noStrike" dirty="0">
                          <a:effectLst/>
                        </a:rPr>
                        <a:t>Isolation Forest</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Precision: 0.02 Recall: 0.38 F1: 0.04</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6724169"/>
                  </a:ext>
                </a:extLst>
              </a:tr>
              <a:tr h="203200">
                <a:tc>
                  <a:txBody>
                    <a:bodyPr/>
                    <a:lstStyle/>
                    <a:p>
                      <a:pPr algn="l" fontAlgn="b"/>
                      <a:r>
                        <a:rPr lang="en-US" sz="1200" u="none" strike="noStrike" dirty="0">
                          <a:effectLst/>
                        </a:rPr>
                        <a:t>LGBM Classifier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ROC: 0.76</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5881690"/>
                  </a:ext>
                </a:extLst>
              </a:tr>
              <a:tr h="203200">
                <a:tc>
                  <a:txBody>
                    <a:bodyPr/>
                    <a:lstStyle/>
                    <a:p>
                      <a:pPr algn="l" fontAlgn="b"/>
                      <a:r>
                        <a:rPr lang="en-US" sz="1200" u="none" strike="noStrike" dirty="0" err="1">
                          <a:effectLst/>
                        </a:rPr>
                        <a:t>Adaboost</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ROC: 0.75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8223820"/>
                  </a:ext>
                </a:extLst>
              </a:tr>
            </a:tbl>
          </a:graphicData>
        </a:graphic>
      </p:graphicFrame>
      <p:sp>
        <p:nvSpPr>
          <p:cNvPr id="28" name="TextBox 27">
            <a:extLst>
              <a:ext uri="{FF2B5EF4-FFF2-40B4-BE49-F238E27FC236}">
                <a16:creationId xmlns:a16="http://schemas.microsoft.com/office/drawing/2014/main" id="{04A01E66-54A2-437B-770B-8BF1F4063701}"/>
              </a:ext>
            </a:extLst>
          </p:cNvPr>
          <p:cNvSpPr txBox="1"/>
          <p:nvPr/>
        </p:nvSpPr>
        <p:spPr>
          <a:xfrm>
            <a:off x="206334" y="3541401"/>
            <a:ext cx="3283419" cy="1277273"/>
          </a:xfrm>
          <a:prstGeom prst="rect">
            <a:avLst/>
          </a:prstGeom>
          <a:noFill/>
        </p:spPr>
        <p:txBody>
          <a:bodyPr wrap="square" rtlCol="0">
            <a:spAutoFit/>
          </a:bodyPr>
          <a:lstStyle/>
          <a:p>
            <a:r>
              <a:rPr lang="en-US" sz="1100" dirty="0"/>
              <a:t>Here are our attempted models and their best ROC AUC scores. ROC scores were used on the Kaggle competition. </a:t>
            </a:r>
          </a:p>
          <a:p>
            <a:r>
              <a:rPr lang="en-US" sz="1100" dirty="0"/>
              <a:t>In a real-world scenario, there would be a fundamental tradeoff between Precision and Recall due to the imbalanced nature of this data set. This is why we are using ROC AUC scores.</a:t>
            </a:r>
          </a:p>
        </p:txBody>
      </p:sp>
      <p:pic>
        <p:nvPicPr>
          <p:cNvPr id="33" name="Picture 32">
            <a:extLst>
              <a:ext uri="{FF2B5EF4-FFF2-40B4-BE49-F238E27FC236}">
                <a16:creationId xmlns:a16="http://schemas.microsoft.com/office/drawing/2014/main" id="{E11E9430-43DC-D709-D097-C1F8670888BC}"/>
              </a:ext>
            </a:extLst>
          </p:cNvPr>
          <p:cNvPicPr>
            <a:picLocks noChangeAspect="1"/>
          </p:cNvPicPr>
          <p:nvPr/>
        </p:nvPicPr>
        <p:blipFill>
          <a:blip r:embed="rId5"/>
          <a:stretch>
            <a:fillRect/>
          </a:stretch>
        </p:blipFill>
        <p:spPr>
          <a:xfrm>
            <a:off x="4267199" y="2563037"/>
            <a:ext cx="2545684" cy="1756880"/>
          </a:xfrm>
          <a:prstGeom prst="rect">
            <a:avLst/>
          </a:prstGeom>
          <a:ln w="25400">
            <a:solidFill>
              <a:schemeClr val="accent1">
                <a:shade val="15000"/>
              </a:schemeClr>
            </a:solidFill>
          </a:ln>
        </p:spPr>
      </p:pic>
      <p:sp>
        <p:nvSpPr>
          <p:cNvPr id="35" name="TextBox 34">
            <a:extLst>
              <a:ext uri="{FF2B5EF4-FFF2-40B4-BE49-F238E27FC236}">
                <a16:creationId xmlns:a16="http://schemas.microsoft.com/office/drawing/2014/main" id="{0B1A785A-B5E5-A27D-6E39-187078650CC2}"/>
              </a:ext>
            </a:extLst>
          </p:cNvPr>
          <p:cNvSpPr txBox="1"/>
          <p:nvPr/>
        </p:nvSpPr>
        <p:spPr>
          <a:xfrm>
            <a:off x="4257152" y="5262464"/>
            <a:ext cx="3657600" cy="1615827"/>
          </a:xfrm>
          <a:prstGeom prst="rect">
            <a:avLst/>
          </a:prstGeom>
          <a:noFill/>
        </p:spPr>
        <p:txBody>
          <a:bodyPr wrap="square" rtlCol="0">
            <a:spAutoFit/>
          </a:bodyPr>
          <a:lstStyle/>
          <a:p>
            <a:r>
              <a:rPr lang="en-US" sz="1100" dirty="0"/>
              <a:t>Due to the nature of our data, our preprocessing was limited:</a:t>
            </a:r>
          </a:p>
          <a:p>
            <a:pPr marL="171450" indent="-171450">
              <a:buFont typeface="Arial" panose="020B0604020202020204" pitchFamily="34" charset="0"/>
              <a:buChar char="•"/>
            </a:pPr>
            <a:r>
              <a:rPr lang="en-US" sz="1100" dirty="0"/>
              <a:t>The ‘id’ and ‘time’ features were dropped as they were either irrelevant or non-impactful on model performance.</a:t>
            </a:r>
          </a:p>
          <a:p>
            <a:pPr marL="171450" indent="-171450">
              <a:buFont typeface="Arial" panose="020B0604020202020204" pitchFamily="34" charset="0"/>
              <a:buChar char="•"/>
            </a:pPr>
            <a:r>
              <a:rPr lang="en-US" sz="1100" dirty="0"/>
              <a:t>Standard Scaler was used on all other features. Standard Scaler was used because the features seemed to be scaled differently.</a:t>
            </a:r>
          </a:p>
          <a:p>
            <a:pPr marL="171450" indent="-171450">
              <a:buFont typeface="Arial" panose="020B0604020202020204" pitchFamily="34" charset="0"/>
              <a:buChar char="•"/>
            </a:pPr>
            <a:r>
              <a:rPr lang="en-US" sz="1100" dirty="0"/>
              <a:t>Oversampling was used to overrepresent the positive class.</a:t>
            </a:r>
          </a:p>
          <a:p>
            <a:endParaRPr lang="en-US" sz="1100" dirty="0"/>
          </a:p>
        </p:txBody>
      </p:sp>
      <p:pic>
        <p:nvPicPr>
          <p:cNvPr id="30" name="Picture 29" descr="A graph with numbers and a blue line&#10;&#10;Description automatically generated">
            <a:extLst>
              <a:ext uri="{FF2B5EF4-FFF2-40B4-BE49-F238E27FC236}">
                <a16:creationId xmlns:a16="http://schemas.microsoft.com/office/drawing/2014/main" id="{0A3EB9C2-21D9-09AA-C21D-C09991F647ED}"/>
              </a:ext>
            </a:extLst>
          </p:cNvPr>
          <p:cNvPicPr>
            <a:picLocks noChangeAspect="1"/>
          </p:cNvPicPr>
          <p:nvPr/>
        </p:nvPicPr>
        <p:blipFill>
          <a:blip r:embed="rId6"/>
          <a:stretch>
            <a:fillRect/>
          </a:stretch>
        </p:blipFill>
        <p:spPr>
          <a:xfrm>
            <a:off x="6433888" y="3591973"/>
            <a:ext cx="1167060" cy="1125273"/>
          </a:xfrm>
          <a:prstGeom prst="rect">
            <a:avLst/>
          </a:prstGeom>
          <a:ln w="25400">
            <a:solidFill>
              <a:schemeClr val="accent1">
                <a:shade val="15000"/>
              </a:schemeClr>
            </a:solidFill>
          </a:ln>
        </p:spPr>
      </p:pic>
      <p:sp>
        <p:nvSpPr>
          <p:cNvPr id="38" name="TextBox 37">
            <a:extLst>
              <a:ext uri="{FF2B5EF4-FFF2-40B4-BE49-F238E27FC236}">
                <a16:creationId xmlns:a16="http://schemas.microsoft.com/office/drawing/2014/main" id="{9576B828-627C-CA4E-E32C-1E0A6AB95B7F}"/>
              </a:ext>
            </a:extLst>
          </p:cNvPr>
          <p:cNvSpPr txBox="1"/>
          <p:nvPr/>
        </p:nvSpPr>
        <p:spPr>
          <a:xfrm>
            <a:off x="8234099" y="3145286"/>
            <a:ext cx="3657600" cy="1446550"/>
          </a:xfrm>
          <a:prstGeom prst="rect">
            <a:avLst/>
          </a:prstGeom>
          <a:noFill/>
        </p:spPr>
        <p:txBody>
          <a:bodyPr wrap="square" rtlCol="0">
            <a:spAutoFit/>
          </a:bodyPr>
          <a:lstStyle/>
          <a:p>
            <a:r>
              <a:rPr lang="en-US" sz="1100" dirty="0"/>
              <a:t>Our best performing model was the LGBM model, giving use a score of 0.76 for ROC AUC. We used </a:t>
            </a:r>
            <a:r>
              <a:rPr lang="en-US" sz="1100" dirty="0" err="1"/>
              <a:t>Optuna</a:t>
            </a:r>
            <a:r>
              <a:rPr lang="en-US" sz="1100" dirty="0"/>
              <a:t> to optimize hyperparameters utilizing ROC AUC for tuning.</a:t>
            </a:r>
          </a:p>
          <a:p>
            <a:endParaRPr lang="en-US" sz="1100" dirty="0"/>
          </a:p>
          <a:p>
            <a:r>
              <a:rPr lang="en-US" sz="1100" dirty="0"/>
              <a:t>The default probability threshold of 0.5 performs badly, however adjusting the threshold would be a choice made by the users of this model depending on their use case as this greatly impacts precision and recall scores.</a:t>
            </a:r>
          </a:p>
        </p:txBody>
      </p:sp>
      <p:pic>
        <p:nvPicPr>
          <p:cNvPr id="39" name="Picture 38">
            <a:extLst>
              <a:ext uri="{FF2B5EF4-FFF2-40B4-BE49-F238E27FC236}">
                <a16:creationId xmlns:a16="http://schemas.microsoft.com/office/drawing/2014/main" id="{0B102D10-856A-D434-C705-0E1EE916E0F3}"/>
              </a:ext>
            </a:extLst>
          </p:cNvPr>
          <p:cNvPicPr>
            <a:picLocks noChangeAspect="1"/>
          </p:cNvPicPr>
          <p:nvPr/>
        </p:nvPicPr>
        <p:blipFill>
          <a:blip r:embed="rId7"/>
          <a:stretch>
            <a:fillRect/>
          </a:stretch>
        </p:blipFill>
        <p:spPr>
          <a:xfrm>
            <a:off x="8702246" y="4642287"/>
            <a:ext cx="2484916" cy="1985496"/>
          </a:xfrm>
          <a:prstGeom prst="rect">
            <a:avLst/>
          </a:prstGeom>
        </p:spPr>
      </p:pic>
    </p:spTree>
    <p:extLst>
      <p:ext uri="{BB962C8B-B14F-4D97-AF65-F5344CB8AC3E}">
        <p14:creationId xmlns:p14="http://schemas.microsoft.com/office/powerpoint/2010/main" val="2259636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1895</TotalTime>
  <Words>413</Words>
  <Application>Microsoft Macintosh PowerPoint</Application>
  <PresentationFormat>Widescreen</PresentationFormat>
  <Paragraphs>40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Enoch Shumway</dc:creator>
  <cp:lastModifiedBy>Enoch Shumway</cp:lastModifiedBy>
  <cp:revision>7</cp:revision>
  <dcterms:created xsi:type="dcterms:W3CDTF">2023-11-27T20:40:54Z</dcterms:created>
  <dcterms:modified xsi:type="dcterms:W3CDTF">2023-11-29T16:57:33Z</dcterms:modified>
</cp:coreProperties>
</file>