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76" r:id="rId7"/>
    <p:sldId id="261" r:id="rId8"/>
    <p:sldId id="262" r:id="rId9"/>
    <p:sldId id="281" r:id="rId10"/>
    <p:sldId id="283" r:id="rId11"/>
    <p:sldId id="284" r:id="rId12"/>
    <p:sldId id="277" r:id="rId13"/>
    <p:sldId id="263" r:id="rId14"/>
    <p:sldId id="274" r:id="rId15"/>
    <p:sldId id="266" r:id="rId16"/>
    <p:sldId id="285" r:id="rId17"/>
    <p:sldId id="270" r:id="rId18"/>
    <p:sldId id="271" r:id="rId19"/>
    <p:sldId id="268" r:id="rId20"/>
    <p:sldId id="287" r:id="rId21"/>
    <p:sldId id="288" r:id="rId22"/>
    <p:sldId id="260" r:id="rId23"/>
    <p:sldId id="273" r:id="rId24"/>
    <p:sldId id="286" r:id="rId25"/>
    <p:sldId id="278" r:id="rId26"/>
    <p:sldId id="258" r:id="rId27"/>
    <p:sldId id="289" r:id="rId28"/>
    <p:sldId id="275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. Introduction" id="{79A3E8F9-DC1E-4D71-A1D9-F1311C9D1C63}">
          <p14:sldIdLst>
            <p14:sldId id="256"/>
            <p14:sldId id="257"/>
          </p14:sldIdLst>
        </p14:section>
        <p14:section name="II. Related works" id="{E4BCD654-87F7-40D0-AA48-59A9613EED14}">
          <p14:sldIdLst>
            <p14:sldId id="276"/>
            <p14:sldId id="261"/>
            <p14:sldId id="262"/>
            <p14:sldId id="281"/>
            <p14:sldId id="283"/>
            <p14:sldId id="284"/>
          </p14:sldIdLst>
        </p14:section>
        <p14:section name="III. Proposed method" id="{85A31292-62C9-4285-B18A-477BAD5C7739}">
          <p14:sldIdLst>
            <p14:sldId id="277"/>
            <p14:sldId id="263"/>
            <p14:sldId id="274"/>
            <p14:sldId id="266"/>
            <p14:sldId id="285"/>
            <p14:sldId id="270"/>
            <p14:sldId id="271"/>
            <p14:sldId id="268"/>
          </p14:sldIdLst>
        </p14:section>
        <p14:section name="IV. Experiments" id="{E60885D6-DFDD-4495-8263-86F08037FC32}">
          <p14:sldIdLst>
            <p14:sldId id="287"/>
            <p14:sldId id="288"/>
            <p14:sldId id="260"/>
            <p14:sldId id="273"/>
            <p14:sldId id="286"/>
          </p14:sldIdLst>
        </p14:section>
        <p14:section name="V. Demo" id="{51F9073D-1AFB-4B74-92FB-C86D50D82BE2}">
          <p14:sldIdLst>
            <p14:sldId id="278"/>
            <p14:sldId id="258"/>
            <p14:sldId id="289"/>
          </p14:sldIdLst>
        </p14:section>
        <p14:section name="VI. Conclusions" id="{B2B03635-436A-4F24-851C-E1DFAD0FDDA0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6D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065" autoAdjust="0"/>
  </p:normalViewPr>
  <p:slideViewPr>
    <p:cSldViewPr snapToGrid="0">
      <p:cViewPr varScale="1">
        <p:scale>
          <a:sx n="54" d="100"/>
          <a:sy n="54" d="100"/>
        </p:scale>
        <p:origin x="17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E6F5D-CE72-41D0-870F-3D52DC4796A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86D1-0985-4A12-AE86-2F17E0FEC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44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97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50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5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1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0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3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47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86D1-0985-4A12-AE86-2F17E0FEC3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1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6B7A-73BF-249C-73FD-4DA8E3808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56A41-D10F-F357-6A04-A00D2997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D63F8-083E-3C73-7481-EBC2F066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A406A-84ED-4AA6-A788-896699179C1E}" type="datetime1">
              <a:rPr lang="vi-VN" smtClean="0"/>
              <a:t>13/05/2025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C0C0-BCA3-FC31-1D40-306113B6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8A36-C556-B2DD-16FE-7680A9C4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5439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75C9-CB79-C4D7-68AD-2443DB04C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0C701-E98B-499E-3DC6-FA695850B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B3A4-FC57-94DF-6F36-96A78E9E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57B1-F6A8-41E1-8F50-E851BB73EE2B}" type="datetime1">
              <a:rPr lang="vi-VN" smtClean="0"/>
              <a:t>13/05/2025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E737-E597-B785-8F25-D034096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FD4F9-F881-6DBE-D66C-96EE69C0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96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BBCB8-B960-CF5B-32D3-0E43F06CE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2C471-8A28-8C5A-4024-1F43F77D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EBDA5-894C-8145-A8B2-788947D1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CE42C-808A-4DBA-8DC1-19A3BDFDA75F}" type="datetime1">
              <a:rPr lang="vi-VN" smtClean="0"/>
              <a:t>13/05/2025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840A-4201-A1A6-835C-665CF322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23F7-7A8D-DFCC-8F78-BA5DDAEA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30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E617-0F8B-3A66-EEBE-C3F13B8C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557D-5078-5844-2F35-06183D55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71F89-69E9-2F05-5EF1-493BA781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C581-6435-4E84-A42C-F8356557F44F}" type="datetime1">
              <a:rPr lang="vi-VN" smtClean="0"/>
              <a:t>13/05/2025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4EAA2-36AA-3581-0E7D-EDAC3A36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2120F-BED6-9104-3545-7FF844C6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80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323E-50A8-D22C-270E-44175F92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F0870-4749-F114-A496-F27DEE1D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AE030-9AF5-D935-5AD9-A15239E2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486A-1010-4064-A87E-EC13F3444945}" type="datetime1">
              <a:rPr lang="vi-VN" smtClean="0"/>
              <a:t>13/05/2025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590A-7F63-DEB2-9D87-A1AA8A69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DF2E-71EE-7039-4E34-CDB45B05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82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58E2-DB11-C571-350A-E48EB496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9E9C-870B-61F3-5C0A-02DBBB067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417E5-59B7-93B6-47A1-EC51D1339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6092-92A5-A1C8-8F63-6F4547E6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0C6F9-4AAE-46BD-84C1-0D1CCA2D4007}" type="datetime1">
              <a:rPr lang="vi-VN" smtClean="0"/>
              <a:t>13/05/2025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BB25E-FA22-CD94-8206-215C8181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63908-5DE8-69E5-52C7-1688CC482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00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D7B9-07C6-A07D-F6B9-8924F788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E7C1A-2B1E-5138-5611-B1A874D3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607A7-3FC0-5776-6349-14F475BC4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495BC-B1EB-2FDB-0EB1-9C4A18F6B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2CC50-8E6C-034A-E1A2-19890F434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95FA92-D57A-D5C5-600F-01A8E9BA9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5E06-5E2A-4E8A-87D4-1F5BC86BB54D}" type="datetime1">
              <a:rPr lang="vi-VN" smtClean="0"/>
              <a:t>13/05/2025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05296-69A4-E28C-9E81-1470C68A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15AB4-11C7-715C-C593-83CB613C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678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DD1D-A77B-47A5-BE19-E85D8B05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4E8BC-4DFC-C487-26FA-727E550D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56BF-F9B6-4F52-B169-15CE258FE49F}" type="datetime1">
              <a:rPr lang="vi-VN" smtClean="0"/>
              <a:t>13/05/2025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1F2A4-65FD-0EA4-9AAA-BE2ABBE6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D6DFF-08DB-F915-E871-02F8ED39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2988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9D3C2-A3F9-65AC-C257-701A2B72E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D66F-07BA-4E25-A70E-8EB4FD13F44E}" type="datetime1">
              <a:rPr lang="vi-VN" smtClean="0"/>
              <a:t>13/05/2025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3786E-5171-8E51-D143-63004D71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B8A4-6C2C-5752-3A28-F1E08F984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038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EECA-4B5B-E4F0-E846-5DB7BA74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2B2EB-15CC-34A4-4D67-54778108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40A95-6B7A-87EB-9EF7-436D1FB83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DE5EB-426D-A958-6F45-00BC7CFB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E79C-71FE-43EB-9FFA-34358C40E8F9}" type="datetime1">
              <a:rPr lang="vi-VN" smtClean="0"/>
              <a:t>13/05/2025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3D1A5-ED93-61E3-0C0F-4E14FCD6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03B2-8849-BD5E-6E8F-9B50B391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858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C613-66D8-7CC9-1722-9F2FCF40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330DD-99FF-2371-E62C-45B729137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60F0-B994-3050-6736-A0AE8CBA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662D-EF9D-2F53-A626-F3FB279A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3F36-EEF5-41CB-855D-7F022BACCF0E}" type="datetime1">
              <a:rPr lang="vi-VN" smtClean="0"/>
              <a:t>13/05/2025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FED04-A005-44C4-589F-8F1F350D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9E6FE-46AD-42AF-B330-A86E0F0D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79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CC871-4D63-39B7-1E6C-8FEBCEFF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F1818-F392-BBB6-2A62-0C0594D9C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19364-715F-CB3D-2D06-4FABC8AF0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64E6-D668-4B85-99D9-79EE40B22C9E}" type="datetime1">
              <a:rPr lang="vi-VN" smtClean="0"/>
              <a:t>13/05/2025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C3DD5-B645-F09F-D01F-7D1EF51CE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2338-A09A-7162-3897-D8BC64F1D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D6B57-7694-401B-9865-545E56F9EE2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56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asjet-Yu/YOLO-FaceV2/tree/ec8b4399440859cfdf92c0397910d3ae6653127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x134hOXO1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7A76111-6BEB-4E88-882A-8B1C21298874}"/>
              </a:ext>
            </a:extLst>
          </p:cNvPr>
          <p:cNvSpPr/>
          <p:nvPr/>
        </p:nvSpPr>
        <p:spPr>
          <a:xfrm>
            <a:off x="2367280" y="2199640"/>
            <a:ext cx="7457440" cy="2458720"/>
          </a:xfrm>
          <a:prstGeom prst="roundRect">
            <a:avLst>
              <a:gd name="adj" fmla="val 6507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CSC14008 – Pattern Recognition</a:t>
            </a:r>
          </a:p>
          <a:p>
            <a:pPr algn="ctr"/>
            <a:r>
              <a:rPr lang="vi-VN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Lastterm Project Seminar</a:t>
            </a:r>
          </a:p>
          <a:p>
            <a:pPr algn="ctr"/>
            <a:r>
              <a:rPr lang="vi-VN" sz="7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 Detection</a:t>
            </a:r>
          </a:p>
          <a:p>
            <a:pPr algn="ctr"/>
            <a:r>
              <a:rPr lang="vi-VN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––– Group 7 –––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112E3-EB4C-0F20-8448-FA655343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z="140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vi-VN" sz="1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0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85F8C-1F34-5392-6DDC-FD95EDD3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19C188-EDE6-614B-F803-1776E13268A6}"/>
              </a:ext>
            </a:extLst>
          </p:cNvPr>
          <p:cNvSpPr/>
          <p:nvPr/>
        </p:nvSpPr>
        <p:spPr>
          <a:xfrm>
            <a:off x="2015567" y="574538"/>
            <a:ext cx="8477506" cy="11185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of backbone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3097B-F51D-3E9F-4F1C-9A2BD5EF92A2}"/>
              </a:ext>
            </a:extLst>
          </p:cNvPr>
          <p:cNvSpPr/>
          <p:nvPr/>
        </p:nvSpPr>
        <p:spPr>
          <a:xfrm>
            <a:off x="5313062" y="3980220"/>
            <a:ext cx="1882516" cy="2013336"/>
          </a:xfrm>
          <a:prstGeom prst="rect">
            <a:avLst/>
          </a:prstGeom>
          <a:solidFill>
            <a:srgbClr val="E3F3F9"/>
          </a:solidFill>
          <a:scene3d>
            <a:camera prst="isometricOffAxis2Top"/>
            <a:lightRig rig="chilly" dir="t"/>
          </a:scene3d>
          <a:sp3d extrusionH="127000" contourW="12700" prstMaterial="powder">
            <a:extrusionClr>
              <a:srgbClr val="B2EAFE"/>
            </a:extrusionClr>
            <a:contourClr>
              <a:srgbClr val="37A7D3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noProof="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656A1A-AF34-E4C9-C125-EB4BB1CB1E57}"/>
              </a:ext>
            </a:extLst>
          </p:cNvPr>
          <p:cNvGrpSpPr/>
          <p:nvPr/>
        </p:nvGrpSpPr>
        <p:grpSpPr>
          <a:xfrm>
            <a:off x="4491014" y="2206362"/>
            <a:ext cx="2986708" cy="3081755"/>
            <a:chOff x="4491014" y="2206362"/>
            <a:chExt cx="2986708" cy="308175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877EA7-1C91-6BAB-72CD-9A7F57044A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4320" y="4004206"/>
              <a:ext cx="0" cy="108362"/>
            </a:xfrm>
            <a:prstGeom prst="straightConnector1">
              <a:avLst/>
            </a:prstGeom>
            <a:ln>
              <a:solidFill>
                <a:srgbClr val="94A8B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153237-2ED8-D56F-181C-5578685543D5}"/>
                </a:ext>
              </a:extLst>
            </p:cNvPr>
            <p:cNvSpPr/>
            <p:nvPr/>
          </p:nvSpPr>
          <p:spPr>
            <a:xfrm>
              <a:off x="5540075" y="3625795"/>
              <a:ext cx="1428491" cy="1618708"/>
            </a:xfrm>
            <a:prstGeom prst="rect">
              <a:avLst/>
            </a:prstGeom>
            <a:solidFill>
              <a:srgbClr val="E3F3F9"/>
            </a:solidFill>
            <a:scene3d>
              <a:camera prst="isometricOffAxis2Top"/>
              <a:lightRig rig="chilly" dir="t"/>
            </a:scene3d>
            <a:sp3d extrusionH="127000" contourW="12700" prstMaterial="powder">
              <a:extrusionClr>
                <a:srgbClr val="B2EAFE"/>
              </a:extrusionClr>
              <a:contourClr>
                <a:srgbClr val="37A7D3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noProof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1F5ADC-8C2F-4832-A896-426F1890E5D3}"/>
                </a:ext>
              </a:extLst>
            </p:cNvPr>
            <p:cNvSpPr/>
            <p:nvPr/>
          </p:nvSpPr>
          <p:spPr>
            <a:xfrm>
              <a:off x="5718637" y="3367973"/>
              <a:ext cx="1071366" cy="1184390"/>
            </a:xfrm>
            <a:prstGeom prst="rect">
              <a:avLst/>
            </a:prstGeom>
            <a:solidFill>
              <a:srgbClr val="E3F3F9"/>
            </a:solidFill>
            <a:scene3d>
              <a:camera prst="isometricOffAxis2Top"/>
              <a:lightRig rig="chilly" dir="t"/>
            </a:scene3d>
            <a:sp3d extrusionH="127000" contourW="12700" prstMaterial="powder">
              <a:extrusionClr>
                <a:srgbClr val="B2EAFE"/>
              </a:extrusionClr>
              <a:contourClr>
                <a:srgbClr val="37A7D3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noProof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1424695-750D-0FBA-6BB4-6E750D776B91}"/>
                </a:ext>
              </a:extLst>
            </p:cNvPr>
            <p:cNvSpPr/>
            <p:nvPr/>
          </p:nvSpPr>
          <p:spPr>
            <a:xfrm>
              <a:off x="5894106" y="3059176"/>
              <a:ext cx="720428" cy="979949"/>
            </a:xfrm>
            <a:prstGeom prst="rect">
              <a:avLst/>
            </a:prstGeom>
            <a:solidFill>
              <a:srgbClr val="E3F3F9"/>
            </a:solidFill>
            <a:scene3d>
              <a:camera prst="isometricOffAxis2Top"/>
              <a:lightRig rig="chilly" dir="t"/>
            </a:scene3d>
            <a:sp3d extrusionH="127000" contourW="12700" prstMaterial="powder">
              <a:extrusionClr>
                <a:srgbClr val="B2EAFE"/>
              </a:extrusionClr>
              <a:contourClr>
                <a:srgbClr val="37A7D3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noProof="1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1F8C3F-D71A-9BB5-E07B-864C0C771534}"/>
                </a:ext>
              </a:extLst>
            </p:cNvPr>
            <p:cNvSpPr/>
            <p:nvPr/>
          </p:nvSpPr>
          <p:spPr>
            <a:xfrm>
              <a:off x="6065827" y="2895940"/>
              <a:ext cx="376987" cy="633665"/>
            </a:xfrm>
            <a:prstGeom prst="rect">
              <a:avLst/>
            </a:prstGeom>
            <a:solidFill>
              <a:srgbClr val="E3F3F9"/>
            </a:solidFill>
            <a:scene3d>
              <a:camera prst="isometricOffAxis2Top"/>
              <a:lightRig rig="chilly" dir="t"/>
            </a:scene3d>
            <a:sp3d extrusionH="127000" contourW="12700" prstMaterial="powder">
              <a:extrusionClr>
                <a:srgbClr val="B2EAFE"/>
              </a:extrusionClr>
              <a:contourClr>
                <a:srgbClr val="37A7D3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noProof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77D2F5-F3F6-DD0E-A709-9D34B6135006}"/>
                </a:ext>
              </a:extLst>
            </p:cNvPr>
            <p:cNvSpPr/>
            <p:nvPr/>
          </p:nvSpPr>
          <p:spPr>
            <a:xfrm>
              <a:off x="5030918" y="2206362"/>
              <a:ext cx="2446804" cy="2971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>
                  <a:solidFill>
                    <a:srgbClr val="6D6D6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RFE instead of Bottleneck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7CA3833-D3E5-7C4A-310F-6AC8C1E0F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4320" y="4296194"/>
              <a:ext cx="0" cy="138955"/>
            </a:xfrm>
            <a:prstGeom prst="straightConnector1">
              <a:avLst/>
            </a:prstGeom>
            <a:ln>
              <a:solidFill>
                <a:srgbClr val="94A8B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48BD45-AD3A-7798-A4A6-63322AB10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4320" y="3851806"/>
              <a:ext cx="0" cy="108362"/>
            </a:xfrm>
            <a:prstGeom prst="straightConnector1">
              <a:avLst/>
            </a:prstGeom>
            <a:ln>
              <a:solidFill>
                <a:srgbClr val="94A8B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D1D814-C2D6-C808-3D8B-94FEF29E10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4320" y="3449723"/>
              <a:ext cx="0" cy="99427"/>
            </a:xfrm>
            <a:prstGeom prst="straightConnector1">
              <a:avLst/>
            </a:prstGeom>
            <a:ln>
              <a:solidFill>
                <a:srgbClr val="94A8B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4E63AE-D137-21EA-67F9-F8BFCAFE5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7327" y="4848431"/>
              <a:ext cx="0" cy="138955"/>
            </a:xfrm>
            <a:prstGeom prst="straightConnector1">
              <a:avLst/>
            </a:prstGeom>
            <a:ln>
              <a:solidFill>
                <a:srgbClr val="94A8B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94906F2-275F-281A-1730-3E44CDA3ADB8}"/>
                </a:ext>
              </a:extLst>
            </p:cNvPr>
            <p:cNvCxnSpPr/>
            <p:nvPr/>
          </p:nvCxnSpPr>
          <p:spPr>
            <a:xfrm flipV="1">
              <a:off x="6254320" y="2544417"/>
              <a:ext cx="0" cy="668355"/>
            </a:xfrm>
            <a:prstGeom prst="straightConnector1">
              <a:avLst/>
            </a:prstGeom>
            <a:ln>
              <a:solidFill>
                <a:srgbClr val="94A8B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8C52BE-AC9A-F6FB-930D-FD1AA0F89D4F}"/>
                </a:ext>
              </a:extLst>
            </p:cNvPr>
            <p:cNvSpPr/>
            <p:nvPr/>
          </p:nvSpPr>
          <p:spPr>
            <a:xfrm>
              <a:off x="4491014" y="4868105"/>
              <a:ext cx="443292" cy="4200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>
                  <a:solidFill>
                    <a:srgbClr val="6D6D6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5B4BDE-E875-378C-FFB3-3E0AF403030E}"/>
                </a:ext>
              </a:extLst>
            </p:cNvPr>
            <p:cNvSpPr/>
            <p:nvPr/>
          </p:nvSpPr>
          <p:spPr>
            <a:xfrm>
              <a:off x="4689777" y="4226027"/>
              <a:ext cx="604299" cy="544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>
                  <a:solidFill>
                    <a:srgbClr val="6D6D6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55249F-DB5A-88F4-5AEF-49200DC9B458}"/>
                </a:ext>
              </a:extLst>
            </p:cNvPr>
            <p:cNvSpPr/>
            <p:nvPr/>
          </p:nvSpPr>
          <p:spPr>
            <a:xfrm>
              <a:off x="4941714" y="3723815"/>
              <a:ext cx="604299" cy="544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>
                  <a:solidFill>
                    <a:srgbClr val="6D6D6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P3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703949-D244-57A8-E608-EC91B8DDFCC3}"/>
                </a:ext>
              </a:extLst>
            </p:cNvPr>
            <p:cNvSpPr/>
            <p:nvPr/>
          </p:nvSpPr>
          <p:spPr>
            <a:xfrm>
              <a:off x="5141069" y="3301263"/>
              <a:ext cx="604299" cy="5446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>
                  <a:solidFill>
                    <a:srgbClr val="6D6D6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50AFA78-DB0F-CEC2-2338-8B999EE44A1E}"/>
                </a:ext>
              </a:extLst>
            </p:cNvPr>
            <p:cNvSpPr/>
            <p:nvPr/>
          </p:nvSpPr>
          <p:spPr>
            <a:xfrm>
              <a:off x="5402803" y="2973887"/>
              <a:ext cx="571580" cy="4711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1600" b="1" noProof="1">
                  <a:solidFill>
                    <a:srgbClr val="6D6D6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FA4BE-4D8E-9FD4-5B58-132E53CCA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0220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FE82-1525-682B-8C0D-8F9F821F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RFE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E093B-33C2-EF79-2624-8514D0EDE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743" y="1655964"/>
            <a:ext cx="6804514" cy="34628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C5A105-88F3-5728-8AE2-0A6AB68FFB85}"/>
              </a:ext>
            </a:extLst>
          </p:cNvPr>
          <p:cNvSpPr/>
          <p:nvPr/>
        </p:nvSpPr>
        <p:spPr>
          <a:xfrm>
            <a:off x="1885993" y="5333614"/>
            <a:ext cx="8420013" cy="6063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picture from paper YOLO-FaceV2: A Scale and Occlusion Aware Face Detector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9DBED-7BB8-3BD5-6C39-154F8B51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777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B31CF-02CC-CF8B-A8B6-85332D125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eam&#10;&#10;AI-generated content may be incorrect.">
            <a:extLst>
              <a:ext uri="{FF2B5EF4-FFF2-40B4-BE49-F238E27FC236}">
                <a16:creationId xmlns:a16="http://schemas.microsoft.com/office/drawing/2014/main" id="{EF5204FE-855C-D283-F6D5-8F1C813E5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559" y="1422401"/>
            <a:ext cx="5947188" cy="38333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6040A2F-FCA0-B828-0E44-D414A01586EF}"/>
              </a:ext>
            </a:extLst>
          </p:cNvPr>
          <p:cNvSpPr txBox="1">
            <a:spLocks/>
          </p:cNvSpPr>
          <p:nvPr/>
        </p:nvSpPr>
        <p:spPr>
          <a:xfrm>
            <a:off x="264161" y="1615441"/>
            <a:ext cx="5251212" cy="752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_____________ SEAM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95298A-0173-C96A-1329-47F1B7CE85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2387" r="869" b="2815"/>
          <a:stretch/>
        </p:blipFill>
        <p:spPr>
          <a:xfrm>
            <a:off x="590731" y="2799793"/>
            <a:ext cx="4572000" cy="2455933"/>
          </a:xfrm>
          <a:prstGeom prst="roundRect">
            <a:avLst>
              <a:gd name="adj" fmla="val 3444"/>
            </a:avLst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CBD3F-53EC-9713-A95B-29859D15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517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CE9AE-4155-9D05-5321-B4F7C99F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9B4474D9-0335-3969-067D-ECAF4E6A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575" y="826174"/>
            <a:ext cx="7012072" cy="52056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F421164-67FF-4CAE-B9A2-64B2F77106CC}"/>
              </a:ext>
            </a:extLst>
          </p:cNvPr>
          <p:cNvSpPr txBox="1">
            <a:spLocks/>
          </p:cNvSpPr>
          <p:nvPr/>
        </p:nvSpPr>
        <p:spPr>
          <a:xfrm>
            <a:off x="739495" y="1910080"/>
            <a:ext cx="4484914" cy="25182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5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architecture </a:t>
            </a:r>
          </a:p>
          <a:p>
            <a:pPr algn="l"/>
            <a:r>
              <a:rPr lang="vi-VN" sz="5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SEAM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871E82-BF8C-C605-F986-D09FB3D3D66B}"/>
              </a:ext>
            </a:extLst>
          </p:cNvPr>
          <p:cNvCxnSpPr>
            <a:cxnSpLocks/>
          </p:cNvCxnSpPr>
          <p:nvPr/>
        </p:nvCxnSpPr>
        <p:spPr>
          <a:xfrm>
            <a:off x="627735" y="2167890"/>
            <a:ext cx="0" cy="2564130"/>
          </a:xfrm>
          <a:prstGeom prst="line">
            <a:avLst/>
          </a:prstGeom>
          <a:ln w="76200">
            <a:solidFill>
              <a:srgbClr val="6D6D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C42F13-CF90-E8DA-34C1-CE8280C8C5F6}"/>
              </a:ext>
            </a:extLst>
          </p:cNvPr>
          <p:cNvCxnSpPr>
            <a:cxnSpLocks/>
          </p:cNvCxnSpPr>
          <p:nvPr/>
        </p:nvCxnSpPr>
        <p:spPr>
          <a:xfrm flipH="1">
            <a:off x="328650" y="4425315"/>
            <a:ext cx="4299585" cy="0"/>
          </a:xfrm>
          <a:prstGeom prst="line">
            <a:avLst/>
          </a:prstGeom>
          <a:ln w="76200">
            <a:solidFill>
              <a:srgbClr val="6D6D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79AA08-0A43-3B52-2036-17793826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771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679A3-CBC9-F05E-8161-3DBF979F5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28B70C5-12F6-04FF-473E-92F0971175D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6327" y="2404028"/>
            <a:ext cx="6620799" cy="14861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62EFF1-DA26-3E6C-D892-B99A2D293A9F}"/>
              </a:ext>
            </a:extLst>
          </p:cNvPr>
          <p:cNvSpPr/>
          <p:nvPr/>
        </p:nvSpPr>
        <p:spPr>
          <a:xfrm>
            <a:off x="987648" y="459906"/>
            <a:ext cx="10216703" cy="958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C014C-B938-B370-2486-6B5789DBC5D3}"/>
              </a:ext>
            </a:extLst>
          </p:cNvPr>
          <p:cNvSpPr/>
          <p:nvPr/>
        </p:nvSpPr>
        <p:spPr>
          <a:xfrm>
            <a:off x="508771" y="1556974"/>
            <a:ext cx="2021069" cy="6334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IoU loss: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5D1E43-9812-913A-25EA-7E19DAB7446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4780" y="1556974"/>
            <a:ext cx="2695951" cy="790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C545A7-EE6D-02FC-1F53-9BB0B42CFE15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2505123" y="4114754"/>
            <a:ext cx="5064310" cy="98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4D43A5-D9D8-8676-7502-B6EB0843CE1F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7569433" y="4621221"/>
            <a:ext cx="4172532" cy="819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91B5CA-F2DA-CE22-7322-E5EFAEDE27AC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2756348" y="5176128"/>
            <a:ext cx="4172532" cy="7335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D3223B4-7607-4832-71A0-B91E58912C72}"/>
              </a:ext>
            </a:extLst>
          </p:cNvPr>
          <p:cNvSpPr/>
          <p:nvPr/>
        </p:nvSpPr>
        <p:spPr>
          <a:xfrm>
            <a:off x="508771" y="2619837"/>
            <a:ext cx="5447367" cy="1009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 Wasserstein Distance (NWD) loss: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5C2E0-EFEE-1DD6-D292-174ED4B93158}"/>
              </a:ext>
            </a:extLst>
          </p:cNvPr>
          <p:cNvSpPr/>
          <p:nvPr/>
        </p:nvSpPr>
        <p:spPr>
          <a:xfrm>
            <a:off x="508771" y="4707668"/>
            <a:ext cx="2430937" cy="731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Repulsion loss: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015AC5-4040-FF76-4EA8-89BE0385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14</a:t>
            </a:fld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8269A-AA0C-7359-D7D2-E3CAF68B1EE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3138" t="3977" r="-1" b="-1"/>
          <a:stretch/>
        </p:blipFill>
        <p:spPr>
          <a:xfrm>
            <a:off x="5654446" y="1630342"/>
            <a:ext cx="1722457" cy="5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6B0FC-CA85-F508-7636-367EF6CF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7166F1-7320-A555-BBC2-5A4AB3284330}"/>
              </a:ext>
            </a:extLst>
          </p:cNvPr>
          <p:cNvSpPr/>
          <p:nvPr/>
        </p:nvSpPr>
        <p:spPr>
          <a:xfrm>
            <a:off x="829104" y="783203"/>
            <a:ext cx="10533792" cy="958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metric: mean Average Precision (mAP)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6D99E-15C1-0A14-0E96-A1F826C8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84" b="72451"/>
          <a:stretch/>
        </p:blipFill>
        <p:spPr>
          <a:xfrm>
            <a:off x="2840689" y="2852343"/>
            <a:ext cx="4342681" cy="684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0170E-9F9B-F4EE-7AF5-6474370E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t="26534" r="1" b="49371"/>
          <a:stretch/>
        </p:blipFill>
        <p:spPr>
          <a:xfrm>
            <a:off x="2840689" y="3577960"/>
            <a:ext cx="5432465" cy="59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D5A75A-3D8C-7EEB-3816-BF3E3B5B44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51937" b="24229"/>
          <a:stretch/>
        </p:blipFill>
        <p:spPr>
          <a:xfrm>
            <a:off x="2840689" y="4187210"/>
            <a:ext cx="6000026" cy="592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62D58-6595-6FF3-3957-8A4F1111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0" t="75420" b="-1"/>
          <a:stretch/>
        </p:blipFill>
        <p:spPr>
          <a:xfrm>
            <a:off x="2840689" y="4825068"/>
            <a:ext cx="5926384" cy="6111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7EBA7A-C9BB-EB3B-FB39-721BC1D47D9D}"/>
              </a:ext>
            </a:extLst>
          </p:cNvPr>
          <p:cNvSpPr/>
          <p:nvPr/>
        </p:nvSpPr>
        <p:spPr>
          <a:xfrm>
            <a:off x="1404064" y="2821365"/>
            <a:ext cx="1473406" cy="5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mAP:</a:t>
            </a:r>
            <a:endParaRPr lang="vi-VN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96740D-9ADB-33CE-522E-20A9751000E4}"/>
              </a:ext>
            </a:extLst>
          </p:cNvPr>
          <p:cNvSpPr/>
          <p:nvPr/>
        </p:nvSpPr>
        <p:spPr>
          <a:xfrm>
            <a:off x="1404064" y="3459223"/>
            <a:ext cx="1473406" cy="5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AP:</a:t>
            </a:r>
            <a:endParaRPr lang="vi-VN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F5454D-C419-2716-38E6-17560DA6C82D}"/>
              </a:ext>
            </a:extLst>
          </p:cNvPr>
          <p:cNvSpPr/>
          <p:nvPr/>
        </p:nvSpPr>
        <p:spPr>
          <a:xfrm>
            <a:off x="1404064" y="4095779"/>
            <a:ext cx="1581706" cy="5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</a:t>
            </a:r>
            <a:endParaRPr lang="vi-VN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6EB45-B82C-3952-BEA4-DC9E9CC39FB0}"/>
              </a:ext>
            </a:extLst>
          </p:cNvPr>
          <p:cNvSpPr/>
          <p:nvPr/>
        </p:nvSpPr>
        <p:spPr>
          <a:xfrm>
            <a:off x="1404064" y="4732335"/>
            <a:ext cx="1581706" cy="577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</a:t>
            </a:r>
            <a:endParaRPr lang="vi-VN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12007-C751-63AB-2E46-3B0FAF4D77CD}"/>
              </a:ext>
            </a:extLst>
          </p:cNvPr>
          <p:cNvSpPr/>
          <p:nvPr/>
        </p:nvSpPr>
        <p:spPr>
          <a:xfrm>
            <a:off x="977344" y="1697487"/>
            <a:ext cx="9274534" cy="1094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 the overall effectiveness of a model by averaging its precision across all levels of recall, based on the Precision-Recall (PR) curve.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B1C618-D68A-D1AD-0943-2DC7A363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659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95BFE-88AF-024C-E2AE-E872CDB4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61443-AB16-506E-5483-1E7192C993E5}"/>
              </a:ext>
            </a:extLst>
          </p:cNvPr>
          <p:cNvSpPr/>
          <p:nvPr/>
        </p:nvSpPr>
        <p:spPr>
          <a:xfrm>
            <a:off x="829104" y="657927"/>
            <a:ext cx="10533792" cy="958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Experiments</a:t>
            </a:r>
            <a:r>
              <a:rPr lang="en-US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paper</a:t>
            </a:r>
            <a:endParaRPr lang="vi-VN" sz="4000" b="1" noProof="1">
              <a:solidFill>
                <a:srgbClr val="6666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6FACF-8281-E5B6-0448-842F12C6D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04" y="1986643"/>
            <a:ext cx="4159755" cy="3676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450E0-B207-3E00-3F0D-17B7072D3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6060"/>
            <a:ext cx="4657725" cy="1390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1B6F6E-B055-36E8-370A-2A903C434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50" y="3006710"/>
            <a:ext cx="4508375" cy="367673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2FBFF-4297-53BF-FD52-3A68C34C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83342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E84E-3595-D5E2-4B1D-98890220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1AC226-56B8-D5D3-1289-BDDD658F52D5}"/>
              </a:ext>
            </a:extLst>
          </p:cNvPr>
          <p:cNvSpPr/>
          <p:nvPr/>
        </p:nvSpPr>
        <p:spPr>
          <a:xfrm>
            <a:off x="1628140" y="2395220"/>
            <a:ext cx="8935720" cy="1600200"/>
          </a:xfrm>
          <a:prstGeom prst="roundRect">
            <a:avLst>
              <a:gd name="adj" fmla="val 6507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6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 Our Experiments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08B095-2E05-02B7-E4E6-CE7A3F9E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5421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5C04-7BE5-6DE1-1927-51160AAC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000" b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1E13-AAF1-DB34-18EC-857A9ED49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795" y="1941022"/>
            <a:ext cx="7790411" cy="297595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experiments were carried out using the following hardware configuration: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OS:</a:t>
            </a:r>
            <a:r>
              <a:rPr lang="en-US" sz="2000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Debian GNU/Linux 12 (bookworm) x86_64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CPU:</a:t>
            </a:r>
            <a:r>
              <a:rPr lang="en-US" sz="2000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AMD Ryzen 5 6600H with Radeon Graphics (12) @ 3.300GHz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GPU: </a:t>
            </a:r>
            <a:r>
              <a:rPr lang="en-US" sz="2000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NVIDIA GeForce RTX 3050 Mobile</a:t>
            </a: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RAM: </a:t>
            </a:r>
            <a:r>
              <a:rPr lang="en-US" sz="2000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 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5E7E-46E4-272E-F40C-ACC8BEF2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6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5D61A-D136-25BB-72E4-AAFEE4E07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D8DA9C-0945-98F5-6809-73AA709C5E5D}"/>
              </a:ext>
            </a:extLst>
          </p:cNvPr>
          <p:cNvSpPr/>
          <p:nvPr/>
        </p:nvSpPr>
        <p:spPr>
          <a:xfrm>
            <a:off x="1134108" y="746074"/>
            <a:ext cx="10116589" cy="118876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Selection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9DC2B-0430-6954-19A5-881CCE7D3B4D}"/>
              </a:ext>
            </a:extLst>
          </p:cNvPr>
          <p:cNvSpPr/>
          <p:nvPr/>
        </p:nvSpPr>
        <p:spPr>
          <a:xfrm>
            <a:off x="744024" y="1602252"/>
            <a:ext cx="10703952" cy="38155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50000"/>
              </a:lnSpc>
            </a:pP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In our experiments, we used two datasets</a:t>
            </a:r>
            <a:r>
              <a:rPr lang="vi-VN" b="1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: WIDER FACE </a:t>
            </a: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and </a:t>
            </a:r>
            <a:r>
              <a:rPr lang="vi-VN" b="1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DARK FACE</a:t>
            </a: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, each serving a different purpose.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WIDER FACE </a:t>
            </a: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was used solely for comparison with the original research. Since the model was pre-trained onthis dataset, our evaluation on WIDER FACE serves as a sanity check to confirm consistency with publishedresults. Covers a wide range of conditions including variations in scale, pose, and occlusion.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DARK FACE </a:t>
            </a: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is the main dataset we selected for evaluation. It is specifically designed to test face detection per-formance under extremely low light conditions, one of the most challenging environments for current detectors.</a:t>
            </a:r>
            <a:endParaRPr lang="vi-VN" noProof="1">
              <a:solidFill>
                <a:srgbClr val="6D6D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7725-AA19-A5BC-40EB-DE650FFC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789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73C2D-7DA8-E3C9-DD48-8169173B5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2ADCF4-D478-9E9D-313D-07FE483C4351}"/>
              </a:ext>
            </a:extLst>
          </p:cNvPr>
          <p:cNvSpPr/>
          <p:nvPr/>
        </p:nvSpPr>
        <p:spPr>
          <a:xfrm>
            <a:off x="987648" y="1381913"/>
            <a:ext cx="10216703" cy="958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Face detection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8F69D-0D03-CDB5-FE91-BC6E48BCA555}"/>
              </a:ext>
            </a:extLst>
          </p:cNvPr>
          <p:cNvSpPr/>
          <p:nvPr/>
        </p:nvSpPr>
        <p:spPr>
          <a:xfrm>
            <a:off x="1819413" y="1797878"/>
            <a:ext cx="8553174" cy="34190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step in automatic face recognition pipeline.</a:t>
            </a:r>
          </a:p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an image or a video frame as input, the output consists of bounding boxes containing the coordinates and dimensions of the detected faces.</a:t>
            </a:r>
          </a:p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formulated as a binary classification problem.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7C7B9-3C03-D6B8-0139-53F41437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3725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B0BB9-74F7-6F79-0552-E0E0BCDB4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3C2C82-A128-AD30-E21E-4CA197E3A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55910"/>
              </p:ext>
            </p:extLst>
          </p:nvPr>
        </p:nvGraphicFramePr>
        <p:xfrm>
          <a:off x="1752278" y="1919094"/>
          <a:ext cx="8687442" cy="3776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95814">
                  <a:extLst>
                    <a:ext uri="{9D8B030D-6E8A-4147-A177-3AD203B41FA5}">
                      <a16:colId xmlns:a16="http://schemas.microsoft.com/office/drawing/2014/main" val="970856001"/>
                    </a:ext>
                  </a:extLst>
                </a:gridCol>
                <a:gridCol w="2895814">
                  <a:extLst>
                    <a:ext uri="{9D8B030D-6E8A-4147-A177-3AD203B41FA5}">
                      <a16:colId xmlns:a16="http://schemas.microsoft.com/office/drawing/2014/main" val="1027794697"/>
                    </a:ext>
                  </a:extLst>
                </a:gridCol>
                <a:gridCol w="2895814">
                  <a:extLst>
                    <a:ext uri="{9D8B030D-6E8A-4147-A177-3AD203B41FA5}">
                      <a16:colId xmlns:a16="http://schemas.microsoft.com/office/drawing/2014/main" val="1597989813"/>
                    </a:ext>
                  </a:extLst>
                </a:gridCol>
              </a:tblGrid>
              <a:tr h="539553">
                <a:tc>
                  <a:txBody>
                    <a:bodyPr/>
                    <a:lstStyle/>
                    <a:p>
                      <a:endParaRPr lang="vi-VN" sz="2000" noProof="1">
                        <a:solidFill>
                          <a:schemeClr val="bg2">
                            <a:lumMod val="25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WIDER FACE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b="1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DARK FACE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381187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pPr marL="173038" indent="0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Confidence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23413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pPr marL="173038" indent="0" algn="l" defTabSz="914400" rtl="0" eaLnBrk="1" latinLnBrk="0" hangingPunct="1"/>
                      <a:r>
                        <a:rPr lang="vi-VN" sz="2000" kern="12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IoU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858652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pPr marL="173038" indent="0" algn="l" defTabSz="914400" rtl="0" eaLnBrk="1" latinLnBrk="0" hangingPunct="1"/>
                      <a:r>
                        <a:rPr lang="vi-VN" sz="2000" kern="12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Calculation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Pascal VOC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Pascal VOC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2037229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pPr marL="173038" indent="0" algn="l" defTabSz="914400" rtl="0" eaLnBrk="1" latinLnBrk="0" hangingPunct="1"/>
                      <a:r>
                        <a:rPr lang="vi-VN" sz="2000" kern="12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ground truth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39112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50396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005946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pPr marL="173038" indent="0" algn="l" defTabSz="914400" rtl="0" eaLnBrk="1" latinLnBrk="0" hangingPunct="1"/>
                      <a:r>
                        <a:rPr lang="vi-VN" sz="2000" kern="12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predicted boxes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64885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55850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265788"/>
                  </a:ext>
                </a:extLst>
              </a:tr>
              <a:tr h="539553">
                <a:tc>
                  <a:txBody>
                    <a:bodyPr/>
                    <a:lstStyle/>
                    <a:p>
                      <a:pPr marL="173038" indent="0" algn="l" defTabSz="914400" rtl="0" eaLnBrk="1" latinLnBrk="0" hangingPunct="1"/>
                      <a:r>
                        <a:rPr lang="vi-VN" sz="2000" kern="12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0.9290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2000" noProof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174378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647682-1B2D-006D-F00D-BF7449A51A71}"/>
              </a:ext>
            </a:extLst>
          </p:cNvPr>
          <p:cNvSpPr/>
          <p:nvPr/>
        </p:nvSpPr>
        <p:spPr>
          <a:xfrm>
            <a:off x="1037705" y="743748"/>
            <a:ext cx="10116589" cy="836573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1C536-E933-7392-D87B-46163C53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5420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21D04-4B34-48F9-644E-85AFF02F9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15F357-6D20-20CC-605F-557A84B1F529}"/>
              </a:ext>
            </a:extLst>
          </p:cNvPr>
          <p:cNvSpPr/>
          <p:nvPr/>
        </p:nvSpPr>
        <p:spPr>
          <a:xfrm>
            <a:off x="829104" y="748263"/>
            <a:ext cx="10533792" cy="9581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0216E5-424B-A8FB-49B1-658636FB1ED2}"/>
              </a:ext>
            </a:extLst>
          </p:cNvPr>
          <p:cNvSpPr/>
          <p:nvPr/>
        </p:nvSpPr>
        <p:spPr>
          <a:xfrm>
            <a:off x="744024" y="1602252"/>
            <a:ext cx="10703952" cy="38155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just">
              <a:lnSpc>
                <a:spcPct val="150000"/>
              </a:lnSpc>
            </a:pP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While conducting experiments, we observed several limitations of YOLO-FaceV2:</a:t>
            </a:r>
            <a:endParaRPr lang="en-US">
              <a:solidFill>
                <a:srgbClr val="6D6D6D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False detection in nonface regions such as hands, backs, masks, etc., which is also a common issue even in modern face detectors such as RetinaFace. This problem often requires additional techniques, such as segmentation masks or identity verification, to mitigate false positives.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vi-VN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It struggles to detect faces that are upside down or heavily rotated (i.e., it can still detect them but with a very low confidence score).</a:t>
            </a:r>
            <a:endParaRPr lang="vi-VN">
              <a:solidFill>
                <a:srgbClr val="6D6D6D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A36FE-73F3-0A03-6B52-400B7441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88971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8DFF-048F-DE42-93C2-05E0A116C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D03C3F-0CD7-E047-7E98-CC0F5966D6B1}"/>
              </a:ext>
            </a:extLst>
          </p:cNvPr>
          <p:cNvSpPr/>
          <p:nvPr/>
        </p:nvSpPr>
        <p:spPr>
          <a:xfrm>
            <a:off x="1628140" y="2395220"/>
            <a:ext cx="8935720" cy="1600200"/>
          </a:xfrm>
          <a:prstGeom prst="roundRect">
            <a:avLst>
              <a:gd name="adj" fmla="val 6507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6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IV. Demonstration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8B1089-0FC3-6468-78B5-D851F2FF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08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9D0DF-89F0-AE5F-DC28-9E389C86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76ED1D-B255-6D9E-7C7D-39C3E4AE95C6}"/>
              </a:ext>
            </a:extLst>
          </p:cNvPr>
          <p:cNvSpPr/>
          <p:nvPr/>
        </p:nvSpPr>
        <p:spPr>
          <a:xfrm>
            <a:off x="1468341" y="1927307"/>
            <a:ext cx="9581322" cy="30033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344488" indent="-3444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Frontend:</a:t>
            </a:r>
            <a:r>
              <a:rPr lang="vi-VN" sz="2000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 Built with TypeScript, ReactJS, and Tailwind CSS for styling.</a:t>
            </a:r>
          </a:p>
          <a:p>
            <a:pPr marL="344488" indent="-34448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Backend: </a:t>
            </a:r>
            <a:r>
              <a:rPr lang="vi-VN" sz="2000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A FastAPI server handles file uploads (image/video), processes them using YOLO-FaceV2, and returns the detected output.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Model: </a:t>
            </a:r>
            <a:r>
              <a:rPr lang="vi-VN" sz="2000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The YOLO-FaceV2 model is cloned from the official GitHub repository: </a:t>
            </a:r>
            <a:r>
              <a:rPr lang="vi-VN" sz="2000" noProof="1">
                <a:solidFill>
                  <a:srgbClr val="6D6D6D"/>
                </a:solidFill>
                <a:latin typeface="Calibri"/>
                <a:ea typeface="Calibri"/>
                <a:cs typeface="Calibri"/>
                <a:hlinkClick r:id="rId3"/>
              </a:rPr>
              <a:t>here</a:t>
            </a:r>
            <a:r>
              <a:rPr lang="vi-VN" sz="2000" noProof="1">
                <a:solidFill>
                  <a:srgbClr val="6D6D6D"/>
                </a:solidFill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4BDFEF-30BC-15F7-830F-3379AAFFF3F9}"/>
              </a:ext>
            </a:extLst>
          </p:cNvPr>
          <p:cNvSpPr/>
          <p:nvPr/>
        </p:nvSpPr>
        <p:spPr>
          <a:xfrm>
            <a:off x="1152497" y="885245"/>
            <a:ext cx="9907326" cy="134377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38E3A-E40A-6962-7745-B893CE83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23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0703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1B31C-9FE5-2C7F-62CF-09E1E0F1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24</a:t>
            </a:fld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5B7B0-95D9-068F-F0EB-CEED1D32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129" y="1715930"/>
            <a:ext cx="4157739" cy="11965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285B2-7123-0C75-0596-738B9EA5818F}"/>
              </a:ext>
            </a:extLst>
          </p:cNvPr>
          <p:cNvSpPr txBox="1"/>
          <p:nvPr/>
        </p:nvSpPr>
        <p:spPr>
          <a:xfrm>
            <a:off x="3049190" y="3136612"/>
            <a:ext cx="609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https://youtu.be/mx134hOXO14</a:t>
            </a:r>
            <a:endParaRPr lang="en-US" sz="3200" dirty="0">
              <a:solidFill>
                <a:srgbClr val="6D6D6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32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D0B4-2BD4-1491-983B-8445D1B6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3B5012-4E19-4B1D-102B-7F1A272BE388}"/>
              </a:ext>
            </a:extLst>
          </p:cNvPr>
          <p:cNvSpPr/>
          <p:nvPr/>
        </p:nvSpPr>
        <p:spPr>
          <a:xfrm>
            <a:off x="1722120" y="2016760"/>
            <a:ext cx="8747760" cy="2458720"/>
          </a:xfrm>
          <a:prstGeom prst="roundRect">
            <a:avLst>
              <a:gd name="adj" fmla="val 6507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Lastterm Project Seminar</a:t>
            </a:r>
          </a:p>
          <a:p>
            <a:pPr algn="ctr"/>
            <a:r>
              <a:rPr lang="vi-VN" sz="7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watching!</a:t>
            </a:r>
          </a:p>
          <a:p>
            <a:pPr algn="ctr"/>
            <a:r>
              <a:rPr lang="vi-VN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––– Group 7 –––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98FD12-6B7D-4EAC-5B4B-B9DF3404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511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4610B-1851-D339-665B-A43CFEB25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C4F55C-9D2E-DE45-BFC5-BC41A6BA9B75}"/>
              </a:ext>
            </a:extLst>
          </p:cNvPr>
          <p:cNvSpPr/>
          <p:nvPr/>
        </p:nvSpPr>
        <p:spPr>
          <a:xfrm>
            <a:off x="1628140" y="2395220"/>
            <a:ext cx="8935720" cy="1600200"/>
          </a:xfrm>
          <a:prstGeom prst="roundRect">
            <a:avLst>
              <a:gd name="adj" fmla="val 6507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6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 Related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33289-9265-1DFD-71CF-513103E2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12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60B07-49D6-5AFC-6018-4939BCE78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163D2-9D43-2692-179C-F5B2A1A799E7}"/>
              </a:ext>
            </a:extLst>
          </p:cNvPr>
          <p:cNvSpPr/>
          <p:nvPr/>
        </p:nvSpPr>
        <p:spPr>
          <a:xfrm>
            <a:off x="987649" y="783203"/>
            <a:ext cx="10216703" cy="9581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vi-VN" sz="4000" b="1" noProof="1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Adaboost-based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0D8EB-A667-443B-3D52-094DB7B41575}"/>
              </a:ext>
            </a:extLst>
          </p:cNvPr>
          <p:cNvSpPr/>
          <p:nvPr/>
        </p:nvSpPr>
        <p:spPr>
          <a:xfrm>
            <a:off x="1322346" y="1838518"/>
            <a:ext cx="9547308" cy="34190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classifier from weak ones: </a:t>
            </a: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AdaBoost combines multiple weak classifiers into a strong one by assigning optimal weights based on performance.</a:t>
            </a:r>
          </a:p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Cascade structure for efficiency: </a:t>
            </a: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Viola–Jones uses a cascade of classifiers – simple stages reject non-face regions early, reducing computation time.</a:t>
            </a:r>
          </a:p>
          <a:p>
            <a:pPr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Limitation: </a:t>
            </a:r>
            <a:r>
              <a:rPr lang="vi-VN" sz="2000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Relies on handcrafted low-level features, which perform poorly under uncontrolled conditions (e.g., lighting, pose, occlusion) and lack context awareness.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ABE8F-68DC-E1AD-DB63-0D4D4C1D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710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8372-4577-E24D-32F4-43FAD9AA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</a:t>
            </a:r>
            <a:r>
              <a:rPr lang="vi-VN" sz="4000" noProof="1"/>
              <a:t> </a:t>
            </a:r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2822D-50C1-9798-0CA0-59F6CD26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620"/>
          <a:stretch/>
        </p:blipFill>
        <p:spPr>
          <a:xfrm>
            <a:off x="4214272" y="1480270"/>
            <a:ext cx="3238666" cy="32802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3435D6-4A45-995B-19C3-A32B8256ACB4}"/>
              </a:ext>
            </a:extLst>
          </p:cNvPr>
          <p:cNvSpPr/>
          <p:nvPr/>
        </p:nvSpPr>
        <p:spPr>
          <a:xfrm>
            <a:off x="1496380" y="5669280"/>
            <a:ext cx="9199241" cy="60639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picture from paper Faster R-CNN: Towards Real-Time Object Detection with Region Proposal Networks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9EE029-B1D9-F01D-4A58-1A1697CA6094}"/>
              </a:ext>
            </a:extLst>
          </p:cNvPr>
          <p:cNvSpPr/>
          <p:nvPr/>
        </p:nvSpPr>
        <p:spPr>
          <a:xfrm>
            <a:off x="2410571" y="4677355"/>
            <a:ext cx="7370858" cy="99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R-CNN is a single, unified network for object detection. The RPN module serves as the “attention” of this unified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F694-E942-3A4D-BFCE-F70291B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575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42F1-C617-4F49-E7D7-99711E8F8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C2DD-6D8C-7F71-0A4E-D465D8D2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0" y="0"/>
            <a:ext cx="4495800" cy="1325563"/>
          </a:xfrm>
        </p:spPr>
        <p:txBody>
          <a:bodyPr>
            <a:normAutofit/>
          </a:bodyPr>
          <a:lstStyle/>
          <a:p>
            <a:pPr algn="ctr"/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idea of YOLOv5</a:t>
            </a:r>
          </a:p>
        </p:txBody>
      </p:sp>
      <p:pic>
        <p:nvPicPr>
          <p:cNvPr id="5" name="Picture 4" descr="A diagram of a bicycle in a cage&#10;&#10;AI-generated content may be incorrect.">
            <a:extLst>
              <a:ext uri="{FF2B5EF4-FFF2-40B4-BE49-F238E27FC236}">
                <a16:creationId xmlns:a16="http://schemas.microsoft.com/office/drawing/2014/main" id="{9E2C2880-B00F-71E1-D05F-7CF51097C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37" y="1198881"/>
            <a:ext cx="7858125" cy="50196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FC1EB-AF5B-3558-102C-EDF55216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407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4A606-42B6-5A49-4833-370F9F3EF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5121-BE96-99B6-C2C6-C7CCA9A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pPr algn="ctr"/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architecture of YOLOv5</a:t>
            </a:r>
          </a:p>
        </p:txBody>
      </p:sp>
      <p:pic>
        <p:nvPicPr>
          <p:cNvPr id="4" name="Picture 3" descr="A diagram of a pyramid&#10;&#10;AI-generated content may be incorrect.">
            <a:extLst>
              <a:ext uri="{FF2B5EF4-FFF2-40B4-BE49-F238E27FC236}">
                <a16:creationId xmlns:a16="http://schemas.microsoft.com/office/drawing/2014/main" id="{C8A164D5-1682-A267-40C9-E72EF3261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62" y="1932694"/>
            <a:ext cx="11147476" cy="29926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3D1C8-B25C-6347-13D5-B295744D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912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5B188-6B04-0153-72D8-55B48A8D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6E5ED7-B6A5-76C8-2F65-99D5147DCF2B}"/>
              </a:ext>
            </a:extLst>
          </p:cNvPr>
          <p:cNvSpPr/>
          <p:nvPr/>
        </p:nvSpPr>
        <p:spPr>
          <a:xfrm>
            <a:off x="1824382" y="240085"/>
            <a:ext cx="7874000" cy="1127760"/>
          </a:xfrm>
          <a:prstGeom prst="roundRect">
            <a:avLst>
              <a:gd name="adj" fmla="val 6507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YOLO FaceV2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A9318-1D8C-3E80-83E7-655D6363C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182"/>
            <a:ext cx="7874470" cy="41932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03FE22-EBEF-8F75-030B-753DD64CAAC8}"/>
              </a:ext>
            </a:extLst>
          </p:cNvPr>
          <p:cNvSpPr/>
          <p:nvPr/>
        </p:nvSpPr>
        <p:spPr>
          <a:xfrm>
            <a:off x="7874470" y="1785515"/>
            <a:ext cx="4081237" cy="37045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vi-VN" sz="16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architecture of YOLO-FaceV2. </a:t>
            </a:r>
          </a:p>
          <a:p>
            <a:pPr marL="342900" indent="-342900" algn="just">
              <a:buAutoNum type="alphaLcParenBoth"/>
            </a:pPr>
            <a:r>
              <a:rPr lang="vi-VN" sz="16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Backbone </a:t>
            </a:r>
          </a:p>
          <a:p>
            <a:pPr marL="342900" indent="-342900" algn="just">
              <a:buAutoNum type="alphaLcParenBoth"/>
            </a:pPr>
            <a:r>
              <a:rPr lang="vi-VN" sz="16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Neck </a:t>
            </a:r>
          </a:p>
          <a:p>
            <a:pPr marL="342900" indent="-342900" algn="just">
              <a:buAutoNum type="alphaLcParenBoth"/>
            </a:pPr>
            <a:r>
              <a:rPr lang="vi-VN" sz="1600" b="1" noProof="1">
                <a:solidFill>
                  <a:srgbClr val="6D6D6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Separated and Enhancement Attention Module (SEAM) uses the relationship between feature maps to recall occluded features which is shown in the red dotted box.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5457E3-25ED-4606-3B40-A15BC928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57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AD92-1DCE-9822-5C17-14C03EB3C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89ED41-216B-0134-2B1F-DF9953197235}"/>
              </a:ext>
            </a:extLst>
          </p:cNvPr>
          <p:cNvSpPr/>
          <p:nvPr/>
        </p:nvSpPr>
        <p:spPr>
          <a:xfrm>
            <a:off x="1628140" y="2395220"/>
            <a:ext cx="8935720" cy="1600200"/>
          </a:xfrm>
          <a:prstGeom prst="roundRect">
            <a:avLst>
              <a:gd name="adj" fmla="val 6507"/>
            </a:avLst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66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 Proposed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8E283-F39E-0E86-D32C-10A05FC3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6B57-7694-401B-9865-545E56F9EE2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137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aff9b78-dcda-4642-9727-490ba443abc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A914D063C2734AAD298429B5456F26" ma:contentTypeVersion="9" ma:contentTypeDescription="Create a new document." ma:contentTypeScope="" ma:versionID="8a5a8590a0325b49f0584b85510f4ce9">
  <xsd:schema xmlns:xsd="http://www.w3.org/2001/XMLSchema" xmlns:xs="http://www.w3.org/2001/XMLSchema" xmlns:p="http://schemas.microsoft.com/office/2006/metadata/properties" xmlns:ns3="0fed7fa9-bff7-429f-819e-ad07d82117e8" xmlns:ns4="1aff9b78-dcda-4642-9727-490ba443abc4" targetNamespace="http://schemas.microsoft.com/office/2006/metadata/properties" ma:root="true" ma:fieldsID="324124e36c9e4bd7ad70b5efdd5e29b6" ns3:_="" ns4:_="">
    <xsd:import namespace="0fed7fa9-bff7-429f-819e-ad07d82117e8"/>
    <xsd:import namespace="1aff9b78-dcda-4642-9727-490ba443ab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ed7fa9-bff7-429f-819e-ad07d82117e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ff9b78-dcda-4642-9727-490ba443ab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BD0026-9A35-4C10-A966-3E79FE9C34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272EB9-46C8-4B7C-9475-BC7207922D15}">
  <ds:schemaRefs>
    <ds:schemaRef ds:uri="1aff9b78-dcda-4642-9727-490ba443abc4"/>
    <ds:schemaRef ds:uri="http://schemas.microsoft.com/office/2006/metadata/properties"/>
    <ds:schemaRef ds:uri="http://schemas.microsoft.com/office/2006/documentManagement/types"/>
    <ds:schemaRef ds:uri="http://purl.org/dc/elements/1.1/"/>
    <ds:schemaRef ds:uri="0fed7fa9-bff7-429f-819e-ad07d82117e8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48ECBE2-6591-4B6A-93CD-4C47EE95D1F6}">
  <ds:schemaRefs>
    <ds:schemaRef ds:uri="0fed7fa9-bff7-429f-819e-ad07d82117e8"/>
    <ds:schemaRef ds:uri="1aff9b78-dcda-4642-9727-490ba443ab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735</Words>
  <Application>Microsoft Office PowerPoint</Application>
  <PresentationFormat>Widescreen</PresentationFormat>
  <Paragraphs>130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Faster R-CNN</vt:lpstr>
      <vt:lpstr>The idea of YOLOv5</vt:lpstr>
      <vt:lpstr>The architecture of YOLOv5</vt:lpstr>
      <vt:lpstr>PowerPoint Presentation</vt:lpstr>
      <vt:lpstr>PowerPoint Presentation</vt:lpstr>
      <vt:lpstr>PowerPoint Presentation</vt:lpstr>
      <vt:lpstr>RFE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ĐÀO NGỌC THIỆN</dc:creator>
  <cp:lastModifiedBy>ĐÀO NGỌC THIỆN</cp:lastModifiedBy>
  <cp:revision>3</cp:revision>
  <dcterms:created xsi:type="dcterms:W3CDTF">2025-05-11T02:00:50Z</dcterms:created>
  <dcterms:modified xsi:type="dcterms:W3CDTF">2025-05-13T15:46:17Z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0x0101008DA914D063C2734AAD298429B5456F26</vt:lpwstr>
  </property>
</Properties>
</file>