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Average"/>
      <p:regular r:id="rId85"/>
    </p:embeddedFont>
    <p:embeddedFont>
      <p:font typeface="Oswald"/>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Oswald-regular.fntdata"/><Relationship Id="rId41" Type="http://schemas.openxmlformats.org/officeDocument/2006/relationships/slide" Target="slides/slide36.xml"/><Relationship Id="rId85" Type="http://schemas.openxmlformats.org/officeDocument/2006/relationships/font" Target="fonts/Average-regular.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Oswald-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63a4b8f91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63a4b8f91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63a4b8f9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63a4b8f9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63a4b8f91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63a4b8f9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63a4b8f91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63a4b8f91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63a4b8f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63a4b8f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63a4b8f9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63a4b8f9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63a4b8f9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63a4b8f9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63a4b8f9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63a4b8f9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64122df3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64122df3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64122df3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64122df3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63a4b8f9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63a4b8f9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64122df3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64122df3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64122df3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64122df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64122df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64122df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64122df3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64122df3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64122df3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64122df3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64122df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64122df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64122df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64122df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64122df3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264122df3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64122df3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264122df3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264122df3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264122df3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63a4b8f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63a4b8f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64122df3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64122df3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64122df3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64122df3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63a4b8f9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63a4b8f9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64122df3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264122df3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64122df3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64122df3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64122df3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64122df3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264122df3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264122df3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64122df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264122df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64122df3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264122df3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64122df3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264122df3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63a4b8f9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63a4b8f9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264122df3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264122df3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64122df3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264122df3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264122df3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264122df3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8594be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28594be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264122df3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264122df3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64122df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264122df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28594be8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28594be8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28594be8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28594be8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8594be83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28594be83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8594be8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28594be8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63a4b8f9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63a4b8f9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28594be83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28594be83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28594be8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28594be8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28594be8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28594be8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8594be8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8594be8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28594be8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28594be8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285f0a1c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285f0a1c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85f0a1c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85f0a1c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85f0a1c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285f0a1c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85f0a1c1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285f0a1c1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85f0a1c1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85f0a1c1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63a4b8f9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63a4b8f9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85f0a1c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285f0a1c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285f0a1c1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285f0a1c1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85f0a1c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285f0a1c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285f0a1c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285f0a1c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263a4b8f9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263a4b8f9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285f0a1c1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285f0a1c1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285f0a1c1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285f0a1c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285f0a1c1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285f0a1c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85f0a1c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85f0a1c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285f0a1c1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285f0a1c1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63a4b8f91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63a4b8f91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285f0a1c1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285f0a1c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285f0a1c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285f0a1c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285f0a1c1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285f0a1c1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285f0a1c1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285f0a1c1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263a4b8f9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263a4b8f9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85f0a1c1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285f0a1c1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285f0a1c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285f0a1c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85f0a1c1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85f0a1c1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285f0a1c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285f0a1c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263a4b8f9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263a4b8f9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63a4b8f9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263a4b8f9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63a4b8f9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63a4b8f9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react.libhunt.com/libs/router/react" TargetMode="External"/><Relationship Id="rId4" Type="http://schemas.openxmlformats.org/officeDocument/2006/relationships/hyperlink" Target="https://reactrouter.com/" TargetMode="External"/><Relationship Id="rId5" Type="http://schemas.openxmlformats.org/officeDocument/2006/relationships/hyperlink" Target="https://github.com/remix-run/react-rout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pi.reactrouter.com/v7/functions/react_router.BrowserRout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www.programmerzamannow.com" TargetMode="External"/><Relationship Id="rId5" Type="http://schemas.openxmlformats.org/officeDocument/2006/relationships/hyperlink" Target="http://youtube.com/c/ProgrammerZamanNo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api.reactrouter.com/v7/functions/react_router.Routes.html" TargetMode="External"/><Relationship Id="rId4" Type="http://schemas.openxmlformats.org/officeDocument/2006/relationships/hyperlink" Target="https://api.reactrouter.com/v7/functions/react_router.Route.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api.reactrouter.com/v7/functions/react_router.Outlet.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api.reactrouter.com/v7/functions/react_router.useParams.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api.reactrouter.com/v7/functions/react_router.Link.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api.reactrouter.com/v7/functions/react_router.NavLink.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s://api.reactrouter.com/v7/functions/react_router.useNavigate.html" TargetMode="External"/><Relationship Id="rId4" Type="http://schemas.openxmlformats.org/officeDocument/2006/relationships/hyperlink" Target="https://api.reactrouter.com/v7/interfaces/react_router.NavigateFunction.html" TargetMode="External"/><Relationship Id="rId5" Type="http://schemas.openxmlformats.org/officeDocument/2006/relationships/hyperlink" Target="https://api.reactrouter.com/v7/interfaces/react_router.Path.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api.reactrouter.com/v7/functions/react_router.useSearchParams.html" TargetMode="External"/><Relationship Id="rId4" Type="http://schemas.openxmlformats.org/officeDocument/2006/relationships/hyperlink" Target="https://developer.mozilla.org/en-US/docs/Web/API/URLSearchPara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api.reactrouter.com/v7/functions/react_router.useLocation.html" TargetMode="External"/><Relationship Id="rId4" Type="http://schemas.openxmlformats.org/officeDocument/2006/relationships/hyperlink" Target="https://api.reactrouter.com/v7/interfaces/react_router.Location.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ReactJS Router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Single Page Application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Kebalikan dari MPA, adalah SPA (Single Page Application), dimana kita hanya membuat satu halaman HTML</a:t>
            </a:r>
            <a:endParaRPr/>
          </a:p>
          <a:p>
            <a:pPr indent="-342900" lvl="0" marL="457200" rtl="0" algn="l">
              <a:spcBef>
                <a:spcPts val="0"/>
              </a:spcBef>
              <a:spcAft>
                <a:spcPts val="0"/>
              </a:spcAft>
              <a:buSzPts val="1800"/>
              <a:buChar char="●"/>
            </a:pPr>
            <a:r>
              <a:rPr lang="id"/>
              <a:t>Nanti halaman itu yang akan menerima semua request, dan isi halamannya akan berubah sesuai dengan request yang diminta oleh User atau sesuai response dari Server</a:t>
            </a:r>
            <a:endParaRPr/>
          </a:p>
          <a:p>
            <a:pPr indent="-342900" lvl="0" marL="457200" rtl="0" algn="l">
              <a:spcBef>
                <a:spcPts val="0"/>
              </a:spcBef>
              <a:spcAft>
                <a:spcPts val="0"/>
              </a:spcAft>
              <a:buSzPts val="1800"/>
              <a:buChar char="●"/>
            </a:pPr>
            <a:r>
              <a:rPr lang="id"/>
              <a:t>Keuntungan dari SPA adalah perpindahan halaman lebih cepat, karena hanya mengubah isi content saja, tidak harus me-load ulang seluruh halaman lagi</a:t>
            </a:r>
            <a:endParaRPr/>
          </a:p>
          <a:p>
            <a:pPr indent="-342900" lvl="0" marL="457200" rtl="0" algn="l">
              <a:spcBef>
                <a:spcPts val="0"/>
              </a:spcBef>
              <a:spcAft>
                <a:spcPts val="0"/>
              </a:spcAft>
              <a:buSzPts val="1800"/>
              <a:buChar char="●"/>
            </a:pPr>
            <a:r>
              <a:rPr lang="id"/>
              <a:t>Namun sayangnya, secara default, React tidak mendukung SPA dengan baik</a:t>
            </a:r>
            <a:endParaRPr/>
          </a:p>
          <a:p>
            <a:pPr indent="-342900" lvl="0" marL="457200" rtl="0" algn="l">
              <a:spcBef>
                <a:spcPts val="0"/>
              </a:spcBef>
              <a:spcAft>
                <a:spcPts val="0"/>
              </a:spcAft>
              <a:buSzPts val="1800"/>
              <a:buChar char="●"/>
            </a:pPr>
            <a:r>
              <a:rPr lang="id"/>
              <a:t>Kita harus lakukan semuanya secara manual jika ingin mengganti-ganti isi dari halaman, dan itu sangat rumit dilakukan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Router Library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Router Library</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Salah satu hal yang bisa kita lakukan dibanding mengganti-ganti halaman secara manual, adalah menggunakan library khusus untuk itu, yaitu Router Library</a:t>
            </a:r>
            <a:endParaRPr/>
          </a:p>
          <a:p>
            <a:pPr indent="-342900" lvl="0" marL="457200" rtl="0" algn="l">
              <a:spcBef>
                <a:spcPts val="0"/>
              </a:spcBef>
              <a:spcAft>
                <a:spcPts val="0"/>
              </a:spcAft>
              <a:buSzPts val="1800"/>
              <a:buChar char="●"/>
            </a:pPr>
            <a:r>
              <a:rPr lang="id"/>
              <a:t>Router Library adalah library yang digunakan agar Component yang ditampilkan bisa berbeda-beda tergantung dari URL yang diakses</a:t>
            </a:r>
            <a:endParaRPr/>
          </a:p>
          <a:p>
            <a:pPr indent="-342900" lvl="0" marL="457200" rtl="0" algn="l">
              <a:spcBef>
                <a:spcPts val="0"/>
              </a:spcBef>
              <a:spcAft>
                <a:spcPts val="0"/>
              </a:spcAft>
              <a:buSzPts val="1800"/>
              <a:buChar char="●"/>
            </a:pPr>
            <a:r>
              <a:rPr lang="id"/>
              <a:t>Dengan begitu, kita bisa fokus membuat Component untuk halaman, tidak perlu memikirkan lagi kompleksitas bagaimana cara melakukan routing (menentukan Component mana yang ditampilkan untuk URL yang diakses)</a:t>
            </a:r>
            <a:endParaRPr/>
          </a:p>
          <a:p>
            <a:pPr indent="-342900" lvl="0" marL="457200" rtl="0" algn="l">
              <a:spcBef>
                <a:spcPts val="0"/>
              </a:spcBef>
              <a:spcAft>
                <a:spcPts val="0"/>
              </a:spcAft>
              <a:buSzPts val="1800"/>
              <a:buChar char="●"/>
            </a:pPr>
            <a:r>
              <a:rPr lang="id"/>
              <a:t>Untungnya, banyak sekali Router Library yang tersedia untuk React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React Router</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Ada banyak sekali Router Library yang bisa kita gunakan untuk React</a:t>
            </a:r>
            <a:endParaRPr/>
          </a:p>
          <a:p>
            <a:pPr indent="-342900" lvl="0" marL="457200" rtl="0" algn="l">
              <a:spcBef>
                <a:spcPts val="0"/>
              </a:spcBef>
              <a:spcAft>
                <a:spcPts val="0"/>
              </a:spcAft>
              <a:buSzPts val="1800"/>
              <a:buChar char="●"/>
            </a:pPr>
            <a:r>
              <a:rPr lang="id" u="sng">
                <a:solidFill>
                  <a:schemeClr val="hlink"/>
                </a:solidFill>
                <a:hlinkClick r:id="rId3"/>
              </a:rPr>
              <a:t>https://react.libhunt.com/libs/router/react</a:t>
            </a:r>
            <a:endParaRPr/>
          </a:p>
          <a:p>
            <a:pPr indent="-342900" lvl="0" marL="457200" rtl="0" algn="l">
              <a:spcBef>
                <a:spcPts val="0"/>
              </a:spcBef>
              <a:spcAft>
                <a:spcPts val="0"/>
              </a:spcAft>
              <a:buSzPts val="1800"/>
              <a:buChar char="●"/>
            </a:pPr>
            <a:r>
              <a:rPr lang="id"/>
              <a:t>Namun pada materi ini, kita akan menggunakan salah satu Router Library yang populer, yaitu adalah React Router</a:t>
            </a:r>
            <a:endParaRPr/>
          </a:p>
          <a:p>
            <a:pPr indent="-342900" lvl="0" marL="457200" rtl="0" algn="l">
              <a:spcBef>
                <a:spcPts val="0"/>
              </a:spcBef>
              <a:spcAft>
                <a:spcPts val="0"/>
              </a:spcAft>
              <a:buSzPts val="1800"/>
              <a:buChar char="●"/>
            </a:pPr>
            <a:r>
              <a:rPr lang="id" u="sng">
                <a:solidFill>
                  <a:schemeClr val="hlink"/>
                </a:solidFill>
                <a:hlinkClick r:id="rId4"/>
              </a:rPr>
              <a:t>https://reactrouter.com/</a:t>
            </a:r>
            <a:endParaRPr/>
          </a:p>
          <a:p>
            <a:pPr indent="-342900" lvl="0" marL="457200" rtl="0" algn="l">
              <a:spcBef>
                <a:spcPts val="0"/>
              </a:spcBef>
              <a:spcAft>
                <a:spcPts val="0"/>
              </a:spcAft>
              <a:buSzPts val="1800"/>
              <a:buChar char="●"/>
            </a:pPr>
            <a:r>
              <a:rPr lang="id"/>
              <a:t>React Router adalah salah satu library untuk routing yang opensource dan saat ini sangat populer digunakan di ekosistem React</a:t>
            </a:r>
            <a:endParaRPr/>
          </a:p>
          <a:p>
            <a:pPr indent="-342900" lvl="0" marL="457200" rtl="0" algn="l">
              <a:spcBef>
                <a:spcPts val="0"/>
              </a:spcBef>
              <a:spcAft>
                <a:spcPts val="0"/>
              </a:spcAft>
              <a:buSzPts val="1800"/>
              <a:buChar char="●"/>
            </a:pPr>
            <a:r>
              <a:rPr lang="id" u="sng">
                <a:solidFill>
                  <a:schemeClr val="hlink"/>
                </a:solidFill>
                <a:hlinkClick r:id="rId5"/>
              </a:rPr>
              <a:t>https://github.com/remix-run/react-router</a:t>
            </a:r>
            <a:r>
              <a:rPr lang="id"/>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Project</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npm create vite@latest belajar-reactjs-router -- --template react</a:t>
            </a:r>
            <a:endParaRPr/>
          </a:p>
          <a:p>
            <a:pPr indent="-342900" lvl="0" marL="457200" rtl="0" algn="l">
              <a:spcBef>
                <a:spcPts val="0"/>
              </a:spcBef>
              <a:spcAft>
                <a:spcPts val="0"/>
              </a:spcAft>
              <a:buSzPts val="1800"/>
              <a:buChar char="●"/>
            </a:pPr>
            <a:r>
              <a:rPr lang="id"/>
              <a:t>Upgrade versi React ke versi 19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Menambah Library React Router</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npm install react-router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Setup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Setup</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Berbeda Saat dengan MPA, ketika membuat SPA, kita cukup membuat satu halaman html sebagai entry point (titik masuk) semua request</a:t>
            </a:r>
            <a:endParaRPr/>
          </a:p>
          <a:p>
            <a:pPr indent="-342900" lvl="0" marL="457200" rtl="0" algn="l">
              <a:spcBef>
                <a:spcPts val="0"/>
              </a:spcBef>
              <a:spcAft>
                <a:spcPts val="0"/>
              </a:spcAft>
              <a:buSzPts val="1800"/>
              <a:buChar char="●"/>
            </a:pPr>
            <a:r>
              <a:rPr lang="id"/>
              <a:t>Nanti, penentuan komponen mana yang akan ditampilkan, diurus oleh React Router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BrowserRouter</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Ketika menggunakan React Router, saat membuat melakukan render komponen menggunakan React, kita bisa bungkus aplikasi React kita menggunakan komponen BrowserRouter </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https://api.reactrouter.com/v7/functions/react_router.BrowserRouter.html</a:t>
            </a:r>
            <a:r>
              <a:rPr lang="id"/>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0" r="0" t="14074"/>
          <a:stretch/>
        </p:blipFill>
        <p:spPr>
          <a:xfrm>
            <a:off x="1800" y="-101050"/>
            <a:ext cx="9144003" cy="5244550"/>
          </a:xfrm>
          <a:prstGeom prst="rect">
            <a:avLst/>
          </a:prstGeom>
          <a:noFill/>
          <a:ln>
            <a:noFill/>
          </a:ln>
        </p:spPr>
      </p:pic>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67" name="Google Shape;67;p14"/>
          <p:cNvSpPr txBox="1"/>
          <p:nvPr>
            <p:ph idx="1" type="body"/>
          </p:nvPr>
        </p:nvSpPr>
        <p:spPr>
          <a:xfrm>
            <a:off x="311700" y="1152475"/>
            <a:ext cx="493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id">
                <a:solidFill>
                  <a:schemeClr val="dk1"/>
                </a:solidFill>
              </a:rPr>
              <a:t>Technical architect at one of the biggest ecommerce company in Indonesia</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14+ years experiences</a:t>
            </a:r>
            <a:endParaRPr>
              <a:solidFill>
                <a:schemeClr val="dk1"/>
              </a:solidFill>
            </a:endParaRPr>
          </a:p>
          <a:p>
            <a:pPr indent="-342900" lvl="0" marL="457200" rtl="0" algn="l">
              <a:spcBef>
                <a:spcPts val="0"/>
              </a:spcBef>
              <a:spcAft>
                <a:spcPts val="0"/>
              </a:spcAft>
              <a:buClr>
                <a:schemeClr val="dk1"/>
              </a:buClr>
              <a:buSzPts val="1800"/>
              <a:buChar char="●"/>
            </a:pPr>
            <a:r>
              <a:rPr lang="id" u="sng">
                <a:solidFill>
                  <a:schemeClr val="hlink"/>
                </a:solidFill>
                <a:hlinkClick r:id="rId4"/>
              </a:rPr>
              <a:t>www.programmerzamannow.com</a:t>
            </a:r>
            <a:r>
              <a:rPr lang="id">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id" u="sng">
                <a:solidFill>
                  <a:schemeClr val="hlink"/>
                </a:solidFill>
                <a:hlinkClick r:id="rId5"/>
              </a:rPr>
              <a:t>youtube.com/c/ProgrammerZamanNow</a:t>
            </a:r>
            <a:r>
              <a:rPr lang="id">
                <a:solidFill>
                  <a:schemeClr val="dk1"/>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171" name="Google Shape;171;p32"/>
          <p:cNvPicPr preferRelativeResize="0"/>
          <p:nvPr/>
        </p:nvPicPr>
        <p:blipFill>
          <a:blip r:embed="rId3">
            <a:alphaModFix/>
          </a:blip>
          <a:stretch>
            <a:fillRect/>
          </a:stretch>
        </p:blipFill>
        <p:spPr>
          <a:xfrm>
            <a:off x="152400" y="1170125"/>
            <a:ext cx="5628948"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Routing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Routing</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Routing adalah pemetaan antara URL path dan komponen yang akan ditampilkan</a:t>
            </a:r>
            <a:endParaRPr/>
          </a:p>
          <a:p>
            <a:pPr indent="-342900" lvl="0" marL="457200" rtl="0" algn="l">
              <a:spcBef>
                <a:spcPts val="0"/>
              </a:spcBef>
              <a:spcAft>
                <a:spcPts val="0"/>
              </a:spcAft>
              <a:buSzPts val="1800"/>
              <a:buChar char="●"/>
            </a:pPr>
            <a:r>
              <a:rPr lang="id"/>
              <a:t>Untuk melakukan Routing, kita bisa menggunakan komponen &lt;Routes&gt;</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https://api.reactrouter.com/v7/functions/react_router.Routes.html</a:t>
            </a:r>
            <a:r>
              <a:rPr lang="id"/>
              <a:t> </a:t>
            </a:r>
            <a:endParaRPr/>
          </a:p>
          <a:p>
            <a:pPr indent="-342900" lvl="0" marL="457200" rtl="0" algn="l">
              <a:spcBef>
                <a:spcPts val="0"/>
              </a:spcBef>
              <a:spcAft>
                <a:spcPts val="0"/>
              </a:spcAft>
              <a:buSzPts val="1800"/>
              <a:buChar char="●"/>
            </a:pPr>
            <a:r>
              <a:rPr lang="id"/>
              <a:t>D</a:t>
            </a:r>
            <a:r>
              <a:rPr lang="id"/>
              <a:t>an untuk pemetaan tiap Routing nya, kita bisa gunakan komponen &lt;Route&gt;</a:t>
            </a:r>
            <a:endParaRPr/>
          </a:p>
          <a:p>
            <a:pPr indent="-342900" lvl="0" marL="457200" rtl="0" algn="l">
              <a:spcBef>
                <a:spcPts val="0"/>
              </a:spcBef>
              <a:spcAft>
                <a:spcPts val="0"/>
              </a:spcAft>
              <a:buSzPts val="1800"/>
              <a:buChar char="●"/>
            </a:pPr>
            <a:r>
              <a:rPr lang="id" u="sng">
                <a:solidFill>
                  <a:schemeClr val="hlink"/>
                </a:solidFill>
                <a:hlinkClick r:id="rId4"/>
              </a:rPr>
              <a:t>https://api.reactrouter.com/v7/functions/react_router.Route.html</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Sekarang kita akan coba membuat Routing sederhana, kita akan tambahkan 2 buah komponen Home dan About</a:t>
            </a:r>
            <a:endParaRPr/>
          </a:p>
          <a:p>
            <a:pPr indent="-342900" lvl="0" marL="457200" rtl="0" algn="l">
              <a:spcBef>
                <a:spcPts val="0"/>
              </a:spcBef>
              <a:spcAft>
                <a:spcPts val="0"/>
              </a:spcAft>
              <a:buSzPts val="1800"/>
              <a:buChar char="●"/>
            </a:pPr>
            <a:r>
              <a:rPr lang="id"/>
              <a:t>Kita akan lakukan routing untuk path / ke Home</a:t>
            </a:r>
            <a:endParaRPr/>
          </a:p>
          <a:p>
            <a:pPr indent="-342900" lvl="0" marL="457200" rtl="0" algn="l">
              <a:spcBef>
                <a:spcPts val="0"/>
              </a:spcBef>
              <a:spcAft>
                <a:spcPts val="0"/>
              </a:spcAft>
              <a:buSzPts val="1800"/>
              <a:buChar char="●"/>
            </a:pPr>
            <a:r>
              <a:rPr lang="id"/>
              <a:t>Dan path /about ke About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src/Home.jsx</a:t>
            </a:r>
            <a:endParaRPr/>
          </a:p>
        </p:txBody>
      </p:sp>
      <p:pic>
        <p:nvPicPr>
          <p:cNvPr id="194" name="Google Shape;194;p36"/>
          <p:cNvPicPr preferRelativeResize="0"/>
          <p:nvPr/>
        </p:nvPicPr>
        <p:blipFill>
          <a:blip r:embed="rId3">
            <a:alphaModFix/>
          </a:blip>
          <a:stretch>
            <a:fillRect/>
          </a:stretch>
        </p:blipFill>
        <p:spPr>
          <a:xfrm>
            <a:off x="152400" y="1170125"/>
            <a:ext cx="5534025" cy="2657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src/About.jsx</a:t>
            </a:r>
            <a:endParaRPr/>
          </a:p>
        </p:txBody>
      </p:sp>
      <p:pic>
        <p:nvPicPr>
          <p:cNvPr id="200" name="Google Shape;200;p37"/>
          <p:cNvPicPr preferRelativeResize="0"/>
          <p:nvPr/>
        </p:nvPicPr>
        <p:blipFill>
          <a:blip r:embed="rId3">
            <a:alphaModFix/>
          </a:blip>
          <a:stretch>
            <a:fillRect/>
          </a:stretch>
        </p:blipFill>
        <p:spPr>
          <a:xfrm>
            <a:off x="152400" y="1170125"/>
            <a:ext cx="5019675" cy="2705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06" name="Google Shape;206;p38"/>
          <p:cNvPicPr preferRelativeResize="0"/>
          <p:nvPr/>
        </p:nvPicPr>
        <p:blipFill>
          <a:blip r:embed="rId3">
            <a:alphaModFix/>
          </a:blip>
          <a:stretch>
            <a:fillRect/>
          </a:stretch>
        </p:blipFill>
        <p:spPr>
          <a:xfrm>
            <a:off x="152400" y="1170125"/>
            <a:ext cx="5501876" cy="3820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Nested Route</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nanti kita membuat routing, kadang terdapat routing yang memiliki prefix yang sama</a:t>
            </a:r>
            <a:endParaRPr/>
          </a:p>
          <a:p>
            <a:pPr indent="-342900" lvl="0" marL="457200" rtl="0" algn="l">
              <a:spcBef>
                <a:spcPts val="0"/>
              </a:spcBef>
              <a:spcAft>
                <a:spcPts val="0"/>
              </a:spcAft>
              <a:buSzPts val="1800"/>
              <a:buChar char="●"/>
            </a:pPr>
            <a:r>
              <a:rPr lang="id"/>
              <a:t>Jika kita harus buat satu per satu, maka akan tidak efektif ketika pembuatan kode nya</a:t>
            </a:r>
            <a:endParaRPr/>
          </a:p>
          <a:p>
            <a:pPr indent="-342900" lvl="0" marL="457200" rtl="0" algn="l">
              <a:spcBef>
                <a:spcPts val="0"/>
              </a:spcBef>
              <a:spcAft>
                <a:spcPts val="0"/>
              </a:spcAft>
              <a:buSzPts val="1800"/>
              <a:buChar char="●"/>
            </a:pPr>
            <a:r>
              <a:rPr lang="id"/>
              <a:t>Untungnya, React Router mendukung Nested Route</a:t>
            </a:r>
            <a:endParaRPr/>
          </a:p>
          <a:p>
            <a:pPr indent="-342900" lvl="0" marL="457200" rtl="0" algn="l">
              <a:spcBef>
                <a:spcPts val="0"/>
              </a:spcBef>
              <a:spcAft>
                <a:spcPts val="0"/>
              </a:spcAft>
              <a:buSzPts val="1800"/>
              <a:buChar char="●"/>
            </a:pPr>
            <a:r>
              <a:rPr lang="id"/>
              <a:t>Kita bisa membuat komponen Route di dalam komponen Route, dan secara otomatis Route path di atasnya akan digunakan sebagai prefix path untuk child Route nya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218" name="Google Shape;21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Sekarang kita akan coba buat komponen Product, Customer dan Seller</a:t>
            </a:r>
            <a:endParaRPr/>
          </a:p>
          <a:p>
            <a:pPr indent="-342900" lvl="0" marL="457200" rtl="0" algn="l">
              <a:spcBef>
                <a:spcPts val="0"/>
              </a:spcBef>
              <a:spcAft>
                <a:spcPts val="0"/>
              </a:spcAft>
              <a:buSzPts val="1800"/>
              <a:buChar char="●"/>
            </a:pPr>
            <a:r>
              <a:rPr lang="id"/>
              <a:t>Kita akan buat 3 route</a:t>
            </a:r>
            <a:endParaRPr/>
          </a:p>
          <a:p>
            <a:pPr indent="-342900" lvl="0" marL="457200" rtl="0" algn="l">
              <a:spcBef>
                <a:spcPts val="0"/>
              </a:spcBef>
              <a:spcAft>
                <a:spcPts val="0"/>
              </a:spcAft>
              <a:buSzPts val="1800"/>
              <a:buChar char="●"/>
            </a:pPr>
            <a:r>
              <a:rPr lang="id"/>
              <a:t>Route path /data/products ke Product</a:t>
            </a:r>
            <a:endParaRPr/>
          </a:p>
          <a:p>
            <a:pPr indent="-342900" lvl="0" marL="457200" rtl="0" algn="l">
              <a:spcBef>
                <a:spcPts val="0"/>
              </a:spcBef>
              <a:spcAft>
                <a:spcPts val="0"/>
              </a:spcAft>
              <a:buSzPts val="1800"/>
              <a:buChar char="●"/>
            </a:pPr>
            <a:r>
              <a:rPr lang="id"/>
              <a:t>Route path /data/customers ke Customer</a:t>
            </a:r>
            <a:endParaRPr/>
          </a:p>
          <a:p>
            <a:pPr indent="-342900" lvl="0" marL="457200" rtl="0" algn="l">
              <a:spcBef>
                <a:spcPts val="0"/>
              </a:spcBef>
              <a:spcAft>
                <a:spcPts val="0"/>
              </a:spcAft>
              <a:buSzPts val="1800"/>
              <a:buChar char="●"/>
            </a:pPr>
            <a:r>
              <a:rPr lang="id"/>
              <a:t>Route path /data/sellers ke Seller</a:t>
            </a:r>
            <a:endParaRPr/>
          </a:p>
          <a:p>
            <a:pPr indent="-342900" lvl="0" marL="457200" rtl="0" algn="l">
              <a:spcBef>
                <a:spcPts val="0"/>
              </a:spcBef>
              <a:spcAft>
                <a:spcPts val="0"/>
              </a:spcAft>
              <a:buSzPts val="1800"/>
              <a:buChar char="●"/>
            </a:pPr>
            <a:r>
              <a:rPr lang="id"/>
              <a:t>Kita akan buat menggunakan Nested Route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24" name="Google Shape;224;p41"/>
          <p:cNvPicPr preferRelativeResize="0"/>
          <p:nvPr/>
        </p:nvPicPr>
        <p:blipFill>
          <a:blip r:embed="rId3">
            <a:alphaModFix/>
          </a:blip>
          <a:stretch>
            <a:fillRect/>
          </a:stretch>
        </p:blipFill>
        <p:spPr>
          <a:xfrm>
            <a:off x="152400" y="1170125"/>
            <a:ext cx="5724525" cy="3800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Eko Kurniawan Khannedy</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Telegram : </a:t>
            </a:r>
            <a:r>
              <a:rPr lang="id" u="sng">
                <a:solidFill>
                  <a:schemeClr val="hlink"/>
                </a:solidFill>
                <a:hlinkClick r:id="rId3"/>
              </a:rPr>
              <a:t>@khannedy</a:t>
            </a:r>
            <a:endParaRPr/>
          </a:p>
          <a:p>
            <a:pPr indent="-342900" lvl="0" marL="457200" rtl="0" algn="l">
              <a:spcBef>
                <a:spcPts val="0"/>
              </a:spcBef>
              <a:spcAft>
                <a:spcPts val="0"/>
              </a:spcAft>
              <a:buSzPts val="1800"/>
              <a:buChar char="●"/>
            </a:pPr>
            <a:r>
              <a:rPr lang="id"/>
              <a:t>Linkedin : </a:t>
            </a:r>
            <a:r>
              <a:rPr lang="id" u="sng">
                <a:solidFill>
                  <a:schemeClr val="hlink"/>
                </a:solidFill>
                <a:hlinkClick r:id="rId4"/>
              </a:rPr>
              <a:t>https://www.linkedin.com/company/programmer-zaman-now/</a:t>
            </a:r>
            <a:r>
              <a:rPr lang="id"/>
              <a:t> </a:t>
            </a:r>
            <a:endParaRPr/>
          </a:p>
          <a:p>
            <a:pPr indent="-342900" lvl="0" marL="457200" rtl="0" algn="l">
              <a:spcBef>
                <a:spcPts val="0"/>
              </a:spcBef>
              <a:spcAft>
                <a:spcPts val="0"/>
              </a:spcAft>
              <a:buSzPts val="1800"/>
              <a:buChar char="●"/>
            </a:pPr>
            <a:r>
              <a:rPr lang="id"/>
              <a:t>Facebook : </a:t>
            </a:r>
            <a:r>
              <a:rPr lang="id" u="sng">
                <a:solidFill>
                  <a:schemeClr val="hlink"/>
                </a:solidFill>
                <a:hlinkClick r:id="rId5"/>
              </a:rPr>
              <a:t>fb.com/ProgrammerZamanNow</a:t>
            </a:r>
            <a:endParaRPr/>
          </a:p>
          <a:p>
            <a:pPr indent="-342900" lvl="0" marL="457200" rtl="0" algn="l">
              <a:spcBef>
                <a:spcPts val="0"/>
              </a:spcBef>
              <a:spcAft>
                <a:spcPts val="0"/>
              </a:spcAft>
              <a:buSzPts val="1800"/>
              <a:buChar char="●"/>
            </a:pPr>
            <a:r>
              <a:rPr lang="id"/>
              <a:t>Instagram : </a:t>
            </a:r>
            <a:r>
              <a:rPr lang="id" u="sng">
                <a:solidFill>
                  <a:schemeClr val="hlink"/>
                </a:solidFill>
                <a:hlinkClick r:id="rId6"/>
              </a:rPr>
              <a:t>instagram.com/programmerzamannow</a:t>
            </a:r>
            <a:endParaRPr/>
          </a:p>
          <a:p>
            <a:pPr indent="-342900" lvl="0" marL="457200" rtl="0" algn="l">
              <a:spcBef>
                <a:spcPts val="0"/>
              </a:spcBef>
              <a:spcAft>
                <a:spcPts val="0"/>
              </a:spcAft>
              <a:buSzPts val="1800"/>
              <a:buChar char="●"/>
            </a:pPr>
            <a:r>
              <a:rPr lang="id"/>
              <a:t>Youtube : </a:t>
            </a:r>
            <a:r>
              <a:rPr lang="id" u="sng">
                <a:solidFill>
                  <a:schemeClr val="hlink"/>
                </a:solidFill>
                <a:hlinkClick r:id="rId7"/>
              </a:rPr>
              <a:t>youtube.com/c/ProgrammerZamanNow</a:t>
            </a:r>
            <a:endParaRPr/>
          </a:p>
          <a:p>
            <a:pPr indent="-342900" lvl="0" marL="457200" rtl="0" algn="l">
              <a:spcBef>
                <a:spcPts val="0"/>
              </a:spcBef>
              <a:spcAft>
                <a:spcPts val="0"/>
              </a:spcAft>
              <a:buSzPts val="1800"/>
              <a:buChar char="●"/>
            </a:pPr>
            <a:r>
              <a:rPr lang="id"/>
              <a:t>Telegram Channel : </a:t>
            </a:r>
            <a:r>
              <a:rPr lang="id" u="sng">
                <a:solidFill>
                  <a:schemeClr val="hlink"/>
                </a:solidFill>
                <a:hlinkClick r:id="rId8"/>
              </a:rPr>
              <a:t>t.me/ProgrammerZamanNow</a:t>
            </a:r>
            <a:endParaRPr/>
          </a:p>
          <a:p>
            <a:pPr indent="-342900" lvl="0" marL="457200" rtl="0" algn="l">
              <a:spcBef>
                <a:spcPts val="0"/>
              </a:spcBef>
              <a:spcAft>
                <a:spcPts val="0"/>
              </a:spcAft>
              <a:buSzPts val="1800"/>
              <a:buChar char="●"/>
            </a:pPr>
            <a:r>
              <a:rPr lang="id"/>
              <a:t>Tiktok : </a:t>
            </a:r>
            <a:r>
              <a:rPr lang="id" u="sng">
                <a:solidFill>
                  <a:schemeClr val="hlink"/>
                </a:solidFill>
                <a:hlinkClick r:id="rId9"/>
              </a:rPr>
              <a:t>https://tiktok.com/@programmerzamannow</a:t>
            </a:r>
            <a:r>
              <a:rPr lang="id"/>
              <a:t> </a:t>
            </a:r>
            <a:endParaRPr/>
          </a:p>
          <a:p>
            <a:pPr indent="-342900" lvl="0" marL="457200" rtl="0" algn="l">
              <a:spcBef>
                <a:spcPts val="0"/>
              </a:spcBef>
              <a:spcAft>
                <a:spcPts val="0"/>
              </a:spcAft>
              <a:buSzPts val="18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Index Route</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Komponen Route memiliki atribut spesial bernama index</a:t>
            </a:r>
            <a:endParaRPr/>
          </a:p>
          <a:p>
            <a:pPr indent="-342900" lvl="0" marL="457200" rtl="0" algn="l">
              <a:spcBef>
                <a:spcPts val="0"/>
              </a:spcBef>
              <a:spcAft>
                <a:spcPts val="0"/>
              </a:spcAft>
              <a:buSzPts val="1800"/>
              <a:buChar char="●"/>
            </a:pPr>
            <a:r>
              <a:rPr lang="id"/>
              <a:t>Atribut ini digunakan sebagai default halaman index</a:t>
            </a:r>
            <a:endParaRPr/>
          </a:p>
          <a:p>
            <a:pPr indent="-342900" lvl="0" marL="457200" rtl="0" algn="l">
              <a:spcBef>
                <a:spcPts val="0"/>
              </a:spcBef>
              <a:spcAft>
                <a:spcPts val="0"/>
              </a:spcAft>
              <a:buSzPts val="1800"/>
              <a:buChar char="●"/>
            </a:pPr>
            <a:r>
              <a:rPr lang="id"/>
              <a:t>Ini biasanya digunakan untuk path awal, misal /, atau untuk nested path /data/…</a:t>
            </a:r>
            <a:endParaRPr/>
          </a:p>
          <a:p>
            <a:pPr indent="-342900" lvl="0" marL="457200" rtl="0" algn="l">
              <a:spcBef>
                <a:spcPts val="0"/>
              </a:spcBef>
              <a:spcAft>
                <a:spcPts val="0"/>
              </a:spcAft>
              <a:buSzPts val="1800"/>
              <a:buChar char="●"/>
            </a:pPr>
            <a:r>
              <a:rPr lang="id"/>
              <a:t>Contoh sebelumnya, saat kita membuka /data, maka tidak ada komponen yang ditampilkan, kita bisa tampilkan komponen yang kita mau dengan menggunakan Route index</a:t>
            </a:r>
            <a:endParaRPr/>
          </a:p>
          <a:p>
            <a:pPr indent="-342900" lvl="0" marL="457200" rtl="0" algn="l">
              <a:spcBef>
                <a:spcPts val="0"/>
              </a:spcBef>
              <a:spcAft>
                <a:spcPts val="0"/>
              </a:spcAft>
              <a:buSzPts val="1800"/>
              <a:buChar char="●"/>
            </a:pPr>
            <a:r>
              <a:rPr lang="id"/>
              <a:t>Misal, sekarang kita akan buat komponen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36" name="Google Shape;236;p43"/>
          <p:cNvPicPr preferRelativeResize="0"/>
          <p:nvPr/>
        </p:nvPicPr>
        <p:blipFill>
          <a:blip r:embed="rId3">
            <a:alphaModFix/>
          </a:blip>
          <a:stretch>
            <a:fillRect/>
          </a:stretch>
        </p:blipFill>
        <p:spPr>
          <a:xfrm>
            <a:off x="152400" y="1170125"/>
            <a:ext cx="5933750" cy="3820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Outlet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Outlet</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kita membuat halaman web, kadang beberapa halaman memiliki Layout yang sama. Misal header dan footer nya sama, namun isi content nya berbeda</a:t>
            </a:r>
            <a:endParaRPr/>
          </a:p>
          <a:p>
            <a:pPr indent="-342900" lvl="0" marL="457200" rtl="0" algn="l">
              <a:spcBef>
                <a:spcPts val="0"/>
              </a:spcBef>
              <a:spcAft>
                <a:spcPts val="0"/>
              </a:spcAft>
              <a:buSzPts val="1800"/>
              <a:buChar char="●"/>
            </a:pPr>
            <a:r>
              <a:rPr lang="id"/>
              <a:t>Sebenarnya kita bisa menggunakan JSX untuk melakukan ini dengan menggunakan children</a:t>
            </a:r>
            <a:endParaRPr/>
          </a:p>
          <a:p>
            <a:pPr indent="-342900" lvl="0" marL="457200" rtl="0" algn="l">
              <a:spcBef>
                <a:spcPts val="0"/>
              </a:spcBef>
              <a:spcAft>
                <a:spcPts val="0"/>
              </a:spcAft>
              <a:buSzPts val="1800"/>
              <a:buChar char="●"/>
            </a:pPr>
            <a:r>
              <a:rPr lang="id"/>
              <a:t>Namun, React Router memiliki cara yang lebih mudah, kita bisa membuat Route dengan component yang digunakan sebagai Layout</a:t>
            </a:r>
            <a:endParaRPr/>
          </a:p>
          <a:p>
            <a:pPr indent="-342900" lvl="0" marL="457200" rtl="0" algn="l">
              <a:spcBef>
                <a:spcPts val="0"/>
              </a:spcBef>
              <a:spcAft>
                <a:spcPts val="0"/>
              </a:spcAft>
              <a:buSzPts val="1800"/>
              <a:buChar char="●"/>
            </a:pPr>
            <a:r>
              <a:rPr lang="id"/>
              <a:t>Lalu kita bisa tambahkan Route di dalamnya yang digunakan sebagai children</a:t>
            </a:r>
            <a:endParaRPr/>
          </a:p>
          <a:p>
            <a:pPr indent="-342900" lvl="0" marL="457200" rtl="0" algn="l">
              <a:spcBef>
                <a:spcPts val="0"/>
              </a:spcBef>
              <a:spcAft>
                <a:spcPts val="0"/>
              </a:spcAft>
              <a:buSzPts val="1800"/>
              <a:buChar char="●"/>
            </a:pPr>
            <a:r>
              <a:rPr lang="id"/>
              <a:t>Namun kita tidak menggunakan children Props lagi, melainkan menggunakan Component Outlet</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https://api.reactrouter.com/v7/functions/react_router.Outlet.html</a:t>
            </a:r>
            <a:r>
              <a:rPr lang="id"/>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Sekarang kita akan coba buat komponen yang digunakan sebagai Layout dengan nama DataLayout. </a:t>
            </a:r>
            <a:endParaRPr/>
          </a:p>
          <a:p>
            <a:pPr indent="-342900" lvl="0" marL="457200" rtl="0" algn="l">
              <a:spcBef>
                <a:spcPts val="0"/>
              </a:spcBef>
              <a:spcAft>
                <a:spcPts val="0"/>
              </a:spcAft>
              <a:buSzPts val="1800"/>
              <a:buChar char="●"/>
            </a:pPr>
            <a:r>
              <a:rPr lang="id"/>
              <a:t>Layout ini kita gunakan sebagai Layout untuk semua halaman Data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src/DataLayout.jsx</a:t>
            </a:r>
            <a:endParaRPr/>
          </a:p>
        </p:txBody>
      </p:sp>
      <p:pic>
        <p:nvPicPr>
          <p:cNvPr id="259" name="Google Shape;259;p47"/>
          <p:cNvPicPr preferRelativeResize="0"/>
          <p:nvPr/>
        </p:nvPicPr>
        <p:blipFill>
          <a:blip r:embed="rId3">
            <a:alphaModFix/>
          </a:blip>
          <a:stretch>
            <a:fillRect/>
          </a:stretch>
        </p:blipFill>
        <p:spPr>
          <a:xfrm>
            <a:off x="152400" y="1170125"/>
            <a:ext cx="4018441" cy="3820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65" name="Google Shape;265;p48"/>
          <p:cNvPicPr preferRelativeResize="0"/>
          <p:nvPr/>
        </p:nvPicPr>
        <p:blipFill>
          <a:blip r:embed="rId3">
            <a:alphaModFix/>
          </a:blip>
          <a:stretch>
            <a:fillRect/>
          </a:stretch>
        </p:blipFill>
        <p:spPr>
          <a:xfrm>
            <a:off x="152400" y="1170125"/>
            <a:ext cx="5848215"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Route Param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Route Param</a:t>
            </a:r>
            <a:endParaRPr/>
          </a:p>
        </p:txBody>
      </p:sp>
      <p:sp>
        <p:nvSpPr>
          <p:cNvPr id="276" name="Google Shape;276;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kita membuat URL Path, kadang kita tidak membuat Path yang statis, kadang kita membuat Path yang dinamis</a:t>
            </a:r>
            <a:endParaRPr/>
          </a:p>
          <a:p>
            <a:pPr indent="-342900" lvl="0" marL="457200" rtl="0" algn="l">
              <a:spcBef>
                <a:spcPts val="0"/>
              </a:spcBef>
              <a:spcAft>
                <a:spcPts val="0"/>
              </a:spcAft>
              <a:buSzPts val="1800"/>
              <a:buChar char="●"/>
            </a:pPr>
            <a:r>
              <a:rPr lang="id"/>
              <a:t>Misal, kita ingin menambahkan id / kode pada Path, misal /products/123, dimana 123 adalah id dari Product</a:t>
            </a:r>
            <a:endParaRPr/>
          </a:p>
          <a:p>
            <a:pPr indent="-342900" lvl="0" marL="457200" rtl="0" algn="l">
              <a:spcBef>
                <a:spcPts val="0"/>
              </a:spcBef>
              <a:spcAft>
                <a:spcPts val="0"/>
              </a:spcAft>
              <a:buSzPts val="1800"/>
              <a:buChar char="●"/>
            </a:pPr>
            <a:r>
              <a:rPr lang="id"/>
              <a:t>Di React Router, kita juga bisa lakukan itu dengan menambah tanda : (titik dua) diikuti dengan nama param, misal /products/:id, id dianggap sebagai parameter dinamis</a:t>
            </a:r>
            <a:endParaRPr/>
          </a:p>
          <a:p>
            <a:pPr indent="-342900" lvl="0" marL="457200" rtl="0" algn="l">
              <a:spcBef>
                <a:spcPts val="0"/>
              </a:spcBef>
              <a:spcAft>
                <a:spcPts val="0"/>
              </a:spcAft>
              <a:buSzPts val="1800"/>
              <a:buChar char="●"/>
            </a:pPr>
            <a:r>
              <a:rPr lang="id"/>
              <a:t>Jika kita menggunakan /products/123, maka 123 akan dianggap sebagai data parameter id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282" name="Google Shape;28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tambahkan komponen ProductDetail, dimana komponen tersebut akan kita gunakan pada route path /data/products/:id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Sebelum Belajar</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ReactJS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src/ProductDetail.jsx</a:t>
            </a:r>
            <a:endParaRPr/>
          </a:p>
        </p:txBody>
      </p:sp>
      <p:pic>
        <p:nvPicPr>
          <p:cNvPr id="288" name="Google Shape;288;p52"/>
          <p:cNvPicPr preferRelativeResize="0"/>
          <p:nvPr/>
        </p:nvPicPr>
        <p:blipFill>
          <a:blip r:embed="rId3">
            <a:alphaModFix/>
          </a:blip>
          <a:stretch>
            <a:fillRect/>
          </a:stretch>
        </p:blipFill>
        <p:spPr>
          <a:xfrm>
            <a:off x="152400" y="1170125"/>
            <a:ext cx="7044923" cy="3820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94" name="Google Shape;294;p53"/>
          <p:cNvPicPr preferRelativeResize="0"/>
          <p:nvPr/>
        </p:nvPicPr>
        <p:blipFill>
          <a:blip r:embed="rId3">
            <a:alphaModFix/>
          </a:blip>
          <a:stretch>
            <a:fillRect/>
          </a:stretch>
        </p:blipFill>
        <p:spPr>
          <a:xfrm>
            <a:off x="152400" y="1170125"/>
            <a:ext cx="7580122"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useParams()</a:t>
            </a:r>
            <a:endParaRPr/>
          </a:p>
        </p:txBody>
      </p:sp>
      <p:sp>
        <p:nvSpPr>
          <p:cNvPr id="300" name="Google Shape;30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kita membuat Path yang dinamis, biasanya kita ingin mendapatkan informasi Path yang dinamis tersebut</a:t>
            </a:r>
            <a:endParaRPr/>
          </a:p>
          <a:p>
            <a:pPr indent="-342900" lvl="0" marL="457200" rtl="0" algn="l">
              <a:spcBef>
                <a:spcPts val="0"/>
              </a:spcBef>
              <a:spcAft>
                <a:spcPts val="0"/>
              </a:spcAft>
              <a:buSzPts val="1800"/>
              <a:buChar char="●"/>
            </a:pPr>
            <a:r>
              <a:rPr lang="id"/>
              <a:t>Seluruh dynamic param yang terdapat di URL Path secara otomatis akan disimpan dalam object, dan kita bisa mengambilnya menggunakan function useParams()</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https://api.reactrouter.com/v7/functions/react_router.useParams.html</a:t>
            </a:r>
            <a:r>
              <a:rPr lang="id"/>
              <a:t> </a:t>
            </a:r>
            <a:endParaRPr/>
          </a:p>
          <a:p>
            <a:pPr indent="-342900" lvl="0" marL="457200" rtl="0" algn="l">
              <a:spcBef>
                <a:spcPts val="0"/>
              </a:spcBef>
              <a:spcAft>
                <a:spcPts val="0"/>
              </a:spcAft>
              <a:buSzPts val="1800"/>
              <a:buChar char="●"/>
            </a:pPr>
            <a:r>
              <a:rPr lang="id"/>
              <a:t>Misal, sekarang kita akan coba tambahkan useParams() pada komponen ProductDetail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src/ProductDetail.jsx</a:t>
            </a:r>
            <a:endParaRPr/>
          </a:p>
        </p:txBody>
      </p:sp>
      <p:pic>
        <p:nvPicPr>
          <p:cNvPr id="306" name="Google Shape;306;p55"/>
          <p:cNvPicPr preferRelativeResize="0"/>
          <p:nvPr/>
        </p:nvPicPr>
        <p:blipFill>
          <a:blip r:embed="rId3">
            <a:alphaModFix/>
          </a:blip>
          <a:stretch>
            <a:fillRect/>
          </a:stretch>
        </p:blipFill>
        <p:spPr>
          <a:xfrm>
            <a:off x="152400" y="1170125"/>
            <a:ext cx="5724759" cy="38209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Multiple Route Param</a:t>
            </a:r>
            <a:endParaRPr/>
          </a:p>
        </p:txBody>
      </p:sp>
      <p:sp>
        <p:nvSpPr>
          <p:cNvPr id="312" name="Google Shape;31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bisa menambahkan dynamic param pada Path lebih dari satu</a:t>
            </a:r>
            <a:endParaRPr/>
          </a:p>
          <a:p>
            <a:pPr indent="-342900" lvl="0" marL="457200" rtl="0" algn="l">
              <a:spcBef>
                <a:spcPts val="0"/>
              </a:spcBef>
              <a:spcAft>
                <a:spcPts val="0"/>
              </a:spcAft>
              <a:buSzPts val="1800"/>
              <a:buChar char="●"/>
            </a:pPr>
            <a:r>
              <a:rPr lang="id"/>
              <a:t>Yang penting kita gunakan nama dynamic param yang berbeda, misal</a:t>
            </a:r>
            <a:endParaRPr/>
          </a:p>
          <a:p>
            <a:pPr indent="-342900" lvl="0" marL="457200" rtl="0" algn="l">
              <a:spcBef>
                <a:spcPts val="0"/>
              </a:spcBef>
              <a:spcAft>
                <a:spcPts val="0"/>
              </a:spcAft>
              <a:buSzPts val="1800"/>
              <a:buChar char="●"/>
            </a:pPr>
            <a:r>
              <a:rPr lang="id"/>
              <a:t>/users/:userId/addresses/:addressId</a:t>
            </a:r>
            <a:endParaRPr/>
          </a:p>
          <a:p>
            <a:pPr indent="-342900" lvl="0" marL="457200" rtl="0" algn="l">
              <a:spcBef>
                <a:spcPts val="0"/>
              </a:spcBef>
              <a:spcAft>
                <a:spcPts val="0"/>
              </a:spcAft>
              <a:buSzPts val="1800"/>
              <a:buChar char="●"/>
            </a:pPr>
            <a:r>
              <a:rPr lang="id"/>
              <a:t>Maka kita bisa dapatkan informasi userId dan addressId di Object hasil dari useParams()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Star Segment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Star Segment</a:t>
            </a:r>
            <a:endParaRPr/>
          </a:p>
        </p:txBody>
      </p:sp>
      <p:sp>
        <p:nvSpPr>
          <p:cNvPr id="323" name="Google Shape;32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Jika route path diakhiri dengan /* (star segment), maka itu akan cocok dengan karakter apapun, termasuk karakter / itu sendiri</a:t>
            </a:r>
            <a:endParaRPr/>
          </a:p>
          <a:p>
            <a:pPr indent="-342900" lvl="0" marL="457200" rtl="0" algn="l">
              <a:spcBef>
                <a:spcPts val="0"/>
              </a:spcBef>
              <a:spcAft>
                <a:spcPts val="0"/>
              </a:spcAft>
              <a:buSzPts val="1800"/>
              <a:buChar char="●"/>
            </a:pPr>
            <a:r>
              <a:rPr lang="id"/>
              <a:t>Misal, ketika kita memiliki path /files/*, maka itu akan cocok dengan /files/contoh dan /files/lagi/contoh</a:t>
            </a:r>
            <a:endParaRPr/>
          </a:p>
          <a:p>
            <a:pPr indent="-342900" lvl="0" marL="457200" rtl="0" algn="l">
              <a:spcBef>
                <a:spcPts val="0"/>
              </a:spcBef>
              <a:spcAft>
                <a:spcPts val="0"/>
              </a:spcAft>
              <a:buSzPts val="1800"/>
              <a:buChar char="●"/>
            </a:pPr>
            <a:r>
              <a:rPr lang="id"/>
              <a:t>Star segment juga bisa diambil diambil nilainya pada useParams()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329" name="Google Shape;32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Misal sekarang kita akan coba membuat komponen Image dengan Path /images/*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src/Image.jsx</a:t>
            </a:r>
            <a:endParaRPr/>
          </a:p>
        </p:txBody>
      </p:sp>
      <p:pic>
        <p:nvPicPr>
          <p:cNvPr id="335" name="Google Shape;335;p60"/>
          <p:cNvPicPr preferRelativeResize="0"/>
          <p:nvPr/>
        </p:nvPicPr>
        <p:blipFill>
          <a:blip r:embed="rId3">
            <a:alphaModFix/>
          </a:blip>
          <a:stretch>
            <a:fillRect/>
          </a:stretch>
        </p:blipFill>
        <p:spPr>
          <a:xfrm>
            <a:off x="152400" y="1170125"/>
            <a:ext cx="5438043" cy="3820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341" name="Google Shape;341;p61"/>
          <p:cNvPicPr preferRelativeResize="0"/>
          <p:nvPr/>
        </p:nvPicPr>
        <p:blipFill>
          <a:blip r:embed="rId3">
            <a:alphaModFix/>
          </a:blip>
          <a:stretch>
            <a:fillRect/>
          </a:stretch>
        </p:blipFill>
        <p:spPr>
          <a:xfrm>
            <a:off x="152400" y="1170125"/>
            <a:ext cx="7742501"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Pengenalan Single Page Application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Star Segment sebagai Not Found Page</a:t>
            </a:r>
            <a:endParaRPr/>
          </a:p>
        </p:txBody>
      </p:sp>
      <p:sp>
        <p:nvSpPr>
          <p:cNvPr id="347" name="Google Shape;347;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Apa yang terjadi jika kita mengakses URL Path yang tidak tersedia di Router?</a:t>
            </a:r>
            <a:endParaRPr/>
          </a:p>
          <a:p>
            <a:pPr indent="-342900" lvl="0" marL="457200" rtl="0" algn="l">
              <a:spcBef>
                <a:spcPts val="0"/>
              </a:spcBef>
              <a:spcAft>
                <a:spcPts val="0"/>
              </a:spcAft>
              <a:buSzPts val="1800"/>
              <a:buChar char="●"/>
            </a:pPr>
            <a:r>
              <a:rPr lang="id"/>
              <a:t>Kita akan mendapatkan error bahwa tidak ada route yang cocok dengan path yang kita akses</a:t>
            </a:r>
            <a:endParaRPr/>
          </a:p>
          <a:p>
            <a:pPr indent="-342900" lvl="0" marL="457200" rtl="0" algn="l">
              <a:spcBef>
                <a:spcPts val="0"/>
              </a:spcBef>
              <a:spcAft>
                <a:spcPts val="0"/>
              </a:spcAft>
              <a:buSzPts val="1800"/>
              <a:buChar char="●"/>
            </a:pPr>
            <a:r>
              <a:rPr lang="id"/>
              <a:t>Salah satu yang biasa dilakukan di React Router adalah, kita bisa menambah star segment untuk path /* pada bagian bawah sebagai handler untuk halaman Not Found</a:t>
            </a:r>
            <a:endParaRPr/>
          </a:p>
          <a:p>
            <a:pPr indent="-342900" lvl="0" marL="457200" rtl="0" algn="l">
              <a:spcBef>
                <a:spcPts val="0"/>
              </a:spcBef>
              <a:spcAft>
                <a:spcPts val="0"/>
              </a:spcAft>
              <a:buSzPts val="1800"/>
              <a:buChar char="●"/>
            </a:pPr>
            <a:r>
              <a:rPr lang="id"/>
              <a:t>Sekarang kita akan coba buat komponen NotFound, dan registrasikan ke Route path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src/NotFound.jsx</a:t>
            </a:r>
            <a:endParaRPr/>
          </a:p>
        </p:txBody>
      </p:sp>
      <p:pic>
        <p:nvPicPr>
          <p:cNvPr id="353" name="Google Shape;353;p63"/>
          <p:cNvPicPr preferRelativeResize="0"/>
          <p:nvPr/>
        </p:nvPicPr>
        <p:blipFill>
          <a:blip r:embed="rId3">
            <a:alphaModFix/>
          </a:blip>
          <a:stretch>
            <a:fillRect/>
          </a:stretch>
        </p:blipFill>
        <p:spPr>
          <a:xfrm>
            <a:off x="152400" y="1170125"/>
            <a:ext cx="6274443" cy="38209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359" name="Google Shape;359;p64"/>
          <p:cNvPicPr preferRelativeResize="0"/>
          <p:nvPr/>
        </p:nvPicPr>
        <p:blipFill>
          <a:blip r:embed="rId3">
            <a:alphaModFix/>
          </a:blip>
          <a:stretch>
            <a:fillRect/>
          </a:stretch>
        </p:blipFill>
        <p:spPr>
          <a:xfrm>
            <a:off x="152400" y="1170125"/>
            <a:ext cx="6453918" cy="382097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Navigation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Navigation</a:t>
            </a:r>
            <a:endParaRPr/>
          </a:p>
        </p:txBody>
      </p:sp>
      <p:sp>
        <p:nvSpPr>
          <p:cNvPr id="370" name="Google Shape;37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Salah satu yang biasa kita lakukan saat membuat web, adalah berpindah dari satu halaman ke halaman yang lainnya</a:t>
            </a:r>
            <a:endParaRPr/>
          </a:p>
          <a:p>
            <a:pPr indent="-342900" lvl="0" marL="457200" rtl="0" algn="l">
              <a:spcBef>
                <a:spcPts val="0"/>
              </a:spcBef>
              <a:spcAft>
                <a:spcPts val="0"/>
              </a:spcAft>
              <a:buSzPts val="1800"/>
              <a:buChar char="●"/>
            </a:pPr>
            <a:r>
              <a:rPr lang="id"/>
              <a:t>Biasanya untuk perpindahan halaman, kita biasanya akan menggunakan Anchor Element, yaitu menggunakan tag &lt;a&gt;</a:t>
            </a:r>
            <a:endParaRPr/>
          </a:p>
          <a:p>
            <a:pPr indent="-342900" lvl="0" marL="457200" rtl="0" algn="l">
              <a:spcBef>
                <a:spcPts val="0"/>
              </a:spcBef>
              <a:spcAft>
                <a:spcPts val="0"/>
              </a:spcAft>
              <a:buSzPts val="1800"/>
              <a:buChar char="●"/>
            </a:pPr>
            <a:r>
              <a:rPr lang="id"/>
              <a:t>Namun permasalahannya adalah, ketika menggunakan Anchor Element, maka browser akan melakukan reload ke halaman baru, yang artinya halaman akan dimuat ulang, termasuk object React juga akan dibuat ulang semuanya</a:t>
            </a:r>
            <a:endParaRPr/>
          </a:p>
          <a:p>
            <a:pPr indent="-342900" lvl="0" marL="457200" rtl="0" algn="l">
              <a:spcBef>
                <a:spcPts val="0"/>
              </a:spcBef>
              <a:spcAft>
                <a:spcPts val="0"/>
              </a:spcAft>
              <a:buSzPts val="1800"/>
              <a:buChar char="●"/>
            </a:pPr>
            <a:r>
              <a:rPr lang="id"/>
              <a:t>Hal ini mungkin akan memperlambat proses perpindahan halaman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376" name="Google Shape;37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ubah komponen DataLayout agar di bagian atas terdapat menu menuju semua halaman data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src/DataLayout.jsx</a:t>
            </a:r>
            <a:endParaRPr/>
          </a:p>
        </p:txBody>
      </p:sp>
      <p:pic>
        <p:nvPicPr>
          <p:cNvPr id="382" name="Google Shape;382;p68"/>
          <p:cNvPicPr preferRelativeResize="0"/>
          <p:nvPr/>
        </p:nvPicPr>
        <p:blipFill>
          <a:blip r:embed="rId3">
            <a:alphaModFix/>
          </a:blip>
          <a:stretch>
            <a:fillRect/>
          </a:stretch>
        </p:blipFill>
        <p:spPr>
          <a:xfrm>
            <a:off x="152400" y="1170125"/>
            <a:ext cx="6184237" cy="38209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Link Element</a:t>
            </a:r>
            <a:endParaRPr/>
          </a:p>
        </p:txBody>
      </p:sp>
      <p:sp>
        <p:nvSpPr>
          <p:cNvPr id="388" name="Google Shape;38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React Router menyediakan komponen Link</a:t>
            </a:r>
            <a:endParaRPr/>
          </a:p>
          <a:p>
            <a:pPr indent="-342900" lvl="0" marL="457200" rtl="0" algn="l">
              <a:spcBef>
                <a:spcPts val="0"/>
              </a:spcBef>
              <a:spcAft>
                <a:spcPts val="0"/>
              </a:spcAft>
              <a:buSzPts val="1800"/>
              <a:buChar char="●"/>
            </a:pPr>
            <a:r>
              <a:rPr lang="id"/>
              <a:t>Komponen Link ini digunakan sebagai pengganti Anchor Element</a:t>
            </a:r>
            <a:endParaRPr/>
          </a:p>
          <a:p>
            <a:pPr indent="-342900" lvl="0" marL="457200" rtl="0" algn="l">
              <a:spcBef>
                <a:spcPts val="0"/>
              </a:spcBef>
              <a:spcAft>
                <a:spcPts val="0"/>
              </a:spcAft>
              <a:buSzPts val="1800"/>
              <a:buChar char="●"/>
            </a:pPr>
            <a:r>
              <a:rPr lang="id"/>
              <a:t>Berbeda dengan Anchor Element, komponen Link ini tidak akan melakukan reload halaman</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https://api.reactrouter.com/v7/functions/react_router.Link.html</a:t>
            </a:r>
            <a:r>
              <a:rPr lang="id"/>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src/DataLayout.jsx</a:t>
            </a:r>
            <a:endParaRPr/>
          </a:p>
        </p:txBody>
      </p:sp>
      <p:pic>
        <p:nvPicPr>
          <p:cNvPr id="394" name="Google Shape;394;p70"/>
          <p:cNvPicPr preferRelativeResize="0"/>
          <p:nvPr/>
        </p:nvPicPr>
        <p:blipFill>
          <a:blip r:embed="rId3">
            <a:alphaModFix/>
          </a:blip>
          <a:stretch>
            <a:fillRect/>
          </a:stretch>
        </p:blipFill>
        <p:spPr>
          <a:xfrm>
            <a:off x="152400" y="1170125"/>
            <a:ext cx="6170714" cy="382097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Link To</a:t>
            </a:r>
            <a:endParaRPr/>
          </a:p>
        </p:txBody>
      </p:sp>
      <p:sp>
        <p:nvSpPr>
          <p:cNvPr id="400" name="Google Shape;40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Attribute to di komponen Link bisa menerima parameter Object, dimana terdapat attribute pathname, search dan hash</a:t>
            </a:r>
            <a:endParaRPr/>
          </a:p>
          <a:p>
            <a:pPr indent="-342900" lvl="0" marL="457200" rtl="0" algn="l">
              <a:spcBef>
                <a:spcPts val="0"/>
              </a:spcBef>
              <a:spcAft>
                <a:spcPts val="0"/>
              </a:spcAft>
              <a:buSzPts val="1800"/>
              <a:buChar char="●"/>
            </a:pPr>
            <a:r>
              <a:rPr lang="id"/>
              <a:t>Attribute pathname untuk lokasi path</a:t>
            </a:r>
            <a:endParaRPr/>
          </a:p>
          <a:p>
            <a:pPr indent="-342900" lvl="0" marL="457200" rtl="0" algn="l">
              <a:spcBef>
                <a:spcPts val="0"/>
              </a:spcBef>
              <a:spcAft>
                <a:spcPts val="0"/>
              </a:spcAft>
              <a:buSzPts val="1800"/>
              <a:buChar char="●"/>
            </a:pPr>
            <a:r>
              <a:rPr lang="id"/>
              <a:t>Attribute search untuk query parameter</a:t>
            </a:r>
            <a:endParaRPr/>
          </a:p>
          <a:p>
            <a:pPr indent="-342900" lvl="0" marL="457200" rtl="0" algn="l">
              <a:spcBef>
                <a:spcPts val="0"/>
              </a:spcBef>
              <a:spcAft>
                <a:spcPts val="0"/>
              </a:spcAft>
              <a:buSzPts val="1800"/>
              <a:buChar char="●"/>
            </a:pPr>
            <a:r>
              <a:rPr lang="id"/>
              <a:t>Attribute hash untuk #fragmen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Client atau Server Side</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kita membuat Web, terdapat dua pilihan yang bisa kita pilih, CSR (Client Side Render) atau SSR (Server Side Render)</a:t>
            </a:r>
            <a:endParaRPr/>
          </a:p>
          <a:p>
            <a:pPr indent="-342900" lvl="0" marL="457200" rtl="0" algn="l">
              <a:spcBef>
                <a:spcPts val="0"/>
              </a:spcBef>
              <a:spcAft>
                <a:spcPts val="0"/>
              </a:spcAft>
              <a:buSzPts val="1800"/>
              <a:buChar char="●"/>
            </a:pPr>
            <a:r>
              <a:rPr lang="id"/>
              <a:t>Saat kita menggunakan Frontend Framework seperti React, biasanya pilihan pertama adalah menggunakan CSR (Client Side Render)</a:t>
            </a:r>
            <a:endParaRPr/>
          </a:p>
          <a:p>
            <a:pPr indent="-342900" lvl="0" marL="457200" rtl="0" algn="l">
              <a:spcBef>
                <a:spcPts val="0"/>
              </a:spcBef>
              <a:spcAft>
                <a:spcPts val="0"/>
              </a:spcAft>
              <a:buSzPts val="1800"/>
              <a:buChar char="●"/>
            </a:pPr>
            <a:r>
              <a:rPr lang="id"/>
              <a:t>Hal ini menjadikan bagian Server tidak menangani halaman Web lagi dan tidak perlu membuat halaman HTML lagi, semua dikerjakan di Client oleh React</a:t>
            </a:r>
            <a:endParaRPr/>
          </a:p>
          <a:p>
            <a:pPr indent="-342900" lvl="0" marL="457200" rtl="0" algn="l">
              <a:spcBef>
                <a:spcPts val="0"/>
              </a:spcBef>
              <a:spcAft>
                <a:spcPts val="0"/>
              </a:spcAft>
              <a:buSzPts val="1800"/>
              <a:buChar char="●"/>
            </a:pPr>
            <a:r>
              <a:rPr lang="id"/>
              <a:t>Secara otomatis CSR akan semakin cepat dibandingkan SSR, karena komunikasi ke Server bisa dibuat minimal dan data yang dikirim/diterima tidak terlalu besar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src/DataLayout.jsx</a:t>
            </a:r>
            <a:endParaRPr/>
          </a:p>
        </p:txBody>
      </p:sp>
      <p:pic>
        <p:nvPicPr>
          <p:cNvPr id="406" name="Google Shape;406;p72"/>
          <p:cNvPicPr preferRelativeResize="0"/>
          <p:nvPr/>
        </p:nvPicPr>
        <p:blipFill>
          <a:blip r:embed="rId3">
            <a:alphaModFix/>
          </a:blip>
          <a:stretch>
            <a:fillRect/>
          </a:stretch>
        </p:blipFill>
        <p:spPr>
          <a:xfrm>
            <a:off x="152400" y="1170125"/>
            <a:ext cx="7263513" cy="3820974"/>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NavLink</a:t>
            </a:r>
            <a:endParaRPr/>
          </a:p>
        </p:txBody>
      </p:sp>
      <p:sp>
        <p:nvSpPr>
          <p:cNvPr id="412" name="Google Shape;41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Salah satu yang biasa kita lakukan ketika membuat Link adalah, membedakan style Link yang sedang aktif dan yang tidak aktif</a:t>
            </a:r>
            <a:endParaRPr/>
          </a:p>
          <a:p>
            <a:pPr indent="-342900" lvl="0" marL="457200" rtl="0" algn="l">
              <a:spcBef>
                <a:spcPts val="0"/>
              </a:spcBef>
              <a:spcAft>
                <a:spcPts val="0"/>
              </a:spcAft>
              <a:buSzPts val="1800"/>
              <a:buChar char="●"/>
            </a:pPr>
            <a:r>
              <a:rPr lang="id"/>
              <a:t>Biasanya, kita lakukan pengecekan, jika URL path yang sedang dikunjungi sama dengan tujuan Link, maka kita ubah style nya menjadi aktif</a:t>
            </a:r>
            <a:endParaRPr/>
          </a:p>
          <a:p>
            <a:pPr indent="-342900" lvl="0" marL="457200" rtl="0" algn="l">
              <a:spcBef>
                <a:spcPts val="0"/>
              </a:spcBef>
              <a:spcAft>
                <a:spcPts val="0"/>
              </a:spcAft>
              <a:buSzPts val="1800"/>
              <a:buChar char="●"/>
            </a:pPr>
            <a:r>
              <a:rPr lang="id"/>
              <a:t>React Router menyediakan komponen khusus untuk mempermudah hal ini, cara penggunaannya sama seperti komponen Link, namun bedanya jika URL path saat ini sama dengan tujuan dari NavLink, maka secara otomatis NavLink akan menggunakan style a.active</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https://api.reactrouter.com/v7/functions/react_router.NavLink.html</a:t>
            </a:r>
            <a:r>
              <a:rPr lang="id"/>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src/data.css</a:t>
            </a:r>
            <a:endParaRPr/>
          </a:p>
        </p:txBody>
      </p:sp>
      <p:pic>
        <p:nvPicPr>
          <p:cNvPr id="418" name="Google Shape;418;p74"/>
          <p:cNvPicPr preferRelativeResize="0"/>
          <p:nvPr/>
        </p:nvPicPr>
        <p:blipFill>
          <a:blip r:embed="rId3">
            <a:alphaModFix/>
          </a:blip>
          <a:stretch>
            <a:fillRect/>
          </a:stretch>
        </p:blipFill>
        <p:spPr>
          <a:xfrm>
            <a:off x="152400" y="1170125"/>
            <a:ext cx="8648700" cy="22288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src/DataLayout.jsx</a:t>
            </a:r>
            <a:endParaRPr/>
          </a:p>
        </p:txBody>
      </p:sp>
      <p:pic>
        <p:nvPicPr>
          <p:cNvPr id="424" name="Google Shape;424;p75"/>
          <p:cNvPicPr preferRelativeResize="0"/>
          <p:nvPr/>
        </p:nvPicPr>
        <p:blipFill>
          <a:blip r:embed="rId3">
            <a:alphaModFix/>
          </a:blip>
          <a:stretch>
            <a:fillRect/>
          </a:stretch>
        </p:blipFill>
        <p:spPr>
          <a:xfrm>
            <a:off x="152400" y="1170125"/>
            <a:ext cx="5271454" cy="38209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Use Navigate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 Navigate</a:t>
            </a:r>
            <a:endParaRPr/>
          </a:p>
        </p:txBody>
      </p:sp>
      <p:sp>
        <p:nvSpPr>
          <p:cNvPr id="435" name="Google Shape;435;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Pada kasus tertentu, mungkin kita ingin melakukan navigasi dari satu halaman ke halaman lain menggunakan JavaScript</a:t>
            </a:r>
            <a:endParaRPr/>
          </a:p>
          <a:p>
            <a:pPr indent="-342900" lvl="0" marL="457200" rtl="0" algn="l">
              <a:spcBef>
                <a:spcPts val="0"/>
              </a:spcBef>
              <a:spcAft>
                <a:spcPts val="0"/>
              </a:spcAft>
              <a:buSzPts val="1800"/>
              <a:buChar char="●"/>
            </a:pPr>
            <a:r>
              <a:rPr lang="id"/>
              <a:t>Untuk melakukan ini, React Router menyediakan Hooks useNavigate()</a:t>
            </a:r>
            <a:endParaRPr/>
          </a:p>
          <a:p>
            <a:pPr indent="-342900" lvl="0" marL="457200" rtl="0" algn="l">
              <a:spcBef>
                <a:spcPts val="0"/>
              </a:spcBef>
              <a:spcAft>
                <a:spcPts val="0"/>
              </a:spcAft>
              <a:buSzPts val="1800"/>
              <a:buChar char="●"/>
            </a:pPr>
            <a:r>
              <a:rPr lang="id" u="sng">
                <a:solidFill>
                  <a:schemeClr val="accent5"/>
                </a:solidFill>
                <a:hlinkClick r:id="rId3">
                  <a:extLst>
                    <a:ext uri="{A12FA001-AC4F-418D-AE19-62706E023703}">
                      <ahyp:hlinkClr val="tx"/>
                    </a:ext>
                  </a:extLst>
                </a:hlinkClick>
              </a:rPr>
              <a:t>https://api.reactrouter.com/v7/functions/react_router.useNavigate.html</a:t>
            </a:r>
            <a:r>
              <a:rPr lang="id"/>
              <a:t> </a:t>
            </a:r>
            <a:endParaRPr/>
          </a:p>
          <a:p>
            <a:pPr indent="-342900" lvl="0" marL="457200" rtl="0" algn="l">
              <a:spcBef>
                <a:spcPts val="0"/>
              </a:spcBef>
              <a:spcAft>
                <a:spcPts val="0"/>
              </a:spcAft>
              <a:buSzPts val="1800"/>
              <a:buChar char="●"/>
            </a:pPr>
            <a:r>
              <a:rPr lang="id"/>
              <a:t>useNavigate() akan mengembalikan function yang bisa kita gunakan untuk berpindah ke halaman lain</a:t>
            </a:r>
            <a:endParaRPr/>
          </a:p>
          <a:p>
            <a:pPr indent="-342900" lvl="0" marL="457200" rtl="0" algn="l">
              <a:spcBef>
                <a:spcPts val="0"/>
              </a:spcBef>
              <a:spcAft>
                <a:spcPts val="0"/>
              </a:spcAft>
              <a:buSzPts val="1800"/>
              <a:buChar char="●"/>
            </a:pPr>
            <a:r>
              <a:rPr lang="id" u="sng">
                <a:solidFill>
                  <a:schemeClr val="hlink"/>
                </a:solidFill>
                <a:hlinkClick r:id="rId4"/>
              </a:rPr>
              <a:t>https://api.reactrouter.com/v7/interfaces/react_router.NavigateFunction.html</a:t>
            </a:r>
            <a:r>
              <a:rPr lang="id"/>
              <a:t> </a:t>
            </a:r>
            <a:endParaRPr/>
          </a:p>
          <a:p>
            <a:pPr indent="-342900" lvl="0" marL="457200" rtl="0" algn="l">
              <a:spcBef>
                <a:spcPts val="0"/>
              </a:spcBef>
              <a:spcAft>
                <a:spcPts val="0"/>
              </a:spcAft>
              <a:buSzPts val="1800"/>
              <a:buChar char="●"/>
            </a:pPr>
            <a:r>
              <a:rPr lang="id"/>
              <a:t>Kita bisa gunakan parameter </a:t>
            </a:r>
            <a:r>
              <a:rPr lang="id"/>
              <a:t>Path</a:t>
            </a:r>
            <a:endParaRPr/>
          </a:p>
          <a:p>
            <a:pPr indent="-342900" lvl="0" marL="457200" rtl="0" algn="l">
              <a:spcBef>
                <a:spcPts val="0"/>
              </a:spcBef>
              <a:spcAft>
                <a:spcPts val="0"/>
              </a:spcAft>
              <a:buSzPts val="1800"/>
              <a:buChar char="●"/>
            </a:pPr>
            <a:r>
              <a:rPr lang="id" u="sng">
                <a:solidFill>
                  <a:schemeClr val="hlink"/>
                </a:solidFill>
                <a:hlinkClick r:id="rId5"/>
              </a:rPr>
              <a:t>https://api.reactrouter.com/v7/interfaces/react_router.Path.html</a:t>
            </a:r>
            <a:r>
              <a:rPr lang="id"/>
              <a:t> </a:t>
            </a:r>
            <a:endParaRPr/>
          </a:p>
          <a:p>
            <a:pPr indent="-342900" lvl="0" marL="457200" rtl="0" algn="l">
              <a:spcBef>
                <a:spcPts val="0"/>
              </a:spcBef>
              <a:spcAft>
                <a:spcPts val="0"/>
              </a:spcAft>
              <a:buSzPts val="1800"/>
              <a:buChar char="●"/>
            </a:pPr>
            <a:r>
              <a:rPr lang="id"/>
              <a:t>A</a:t>
            </a:r>
            <a:r>
              <a:rPr lang="id"/>
              <a:t>tau number (untuk maju/mundur)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441" name="Google Shape;441;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tambahkan tombol di halaman Home untuk menuju halaman Data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src/Home.jsx</a:t>
            </a:r>
            <a:endParaRPr/>
          </a:p>
        </p:txBody>
      </p:sp>
      <p:pic>
        <p:nvPicPr>
          <p:cNvPr id="447" name="Google Shape;447;p79"/>
          <p:cNvPicPr preferRelativeResize="0"/>
          <p:nvPr/>
        </p:nvPicPr>
        <p:blipFill>
          <a:blip r:embed="rId3">
            <a:alphaModFix/>
          </a:blip>
          <a:stretch>
            <a:fillRect/>
          </a:stretch>
        </p:blipFill>
        <p:spPr>
          <a:xfrm>
            <a:off x="152400" y="1170125"/>
            <a:ext cx="5555381" cy="38209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Use Search Param</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 Search Param</a:t>
            </a:r>
            <a:endParaRPr/>
          </a:p>
        </p:txBody>
      </p:sp>
      <p:sp>
        <p:nvSpPr>
          <p:cNvPr id="458" name="Google Shape;458;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menggunakan URL, kadang kita akan memanfaatkan Query Parameter untuk mengirim data</a:t>
            </a:r>
            <a:endParaRPr/>
          </a:p>
          <a:p>
            <a:pPr indent="-342900" lvl="0" marL="457200" rtl="0" algn="l">
              <a:spcBef>
                <a:spcPts val="0"/>
              </a:spcBef>
              <a:spcAft>
                <a:spcPts val="0"/>
              </a:spcAft>
              <a:buSzPts val="1800"/>
              <a:buChar char="●"/>
            </a:pPr>
            <a:r>
              <a:rPr lang="id"/>
              <a:t>React Router menyediakan Hook useSearchParams() yang bisa kita gunakan untuk mendapatkan data Query Parameter</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https://api.reactrouter.com/v7/functions/react_router.useSearchParams.html</a:t>
            </a:r>
            <a:r>
              <a:rPr lang="id"/>
              <a:t> </a:t>
            </a:r>
            <a:endParaRPr/>
          </a:p>
          <a:p>
            <a:pPr indent="-342900" lvl="0" marL="457200" rtl="0" algn="l">
              <a:spcBef>
                <a:spcPts val="0"/>
              </a:spcBef>
              <a:spcAft>
                <a:spcPts val="0"/>
              </a:spcAft>
              <a:buSzPts val="1800"/>
              <a:buChar char="●"/>
            </a:pPr>
            <a:r>
              <a:rPr lang="id"/>
              <a:t>useSearchParams() akan mengembalikan Array yang berisi object URLSearchParams dan setter function nya</a:t>
            </a:r>
            <a:endParaRPr/>
          </a:p>
          <a:p>
            <a:pPr indent="-342900" lvl="0" marL="457200" rtl="0" algn="l">
              <a:spcBef>
                <a:spcPts val="0"/>
              </a:spcBef>
              <a:spcAft>
                <a:spcPts val="0"/>
              </a:spcAft>
              <a:buSzPts val="1800"/>
              <a:buChar char="●"/>
            </a:pPr>
            <a:r>
              <a:rPr lang="id" u="sng">
                <a:solidFill>
                  <a:schemeClr val="hlink"/>
                </a:solidFill>
                <a:hlinkClick r:id="rId4"/>
              </a:rPr>
              <a:t>https://developer.mozilla.org/en-US/docs/Web/API/URLSearchParams</a:t>
            </a:r>
            <a:r>
              <a:rPr lang="id"/>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Diagram Server Side Render</a:t>
            </a:r>
            <a:endParaRPr/>
          </a:p>
        </p:txBody>
      </p:sp>
      <p:pic>
        <p:nvPicPr>
          <p:cNvPr id="96" name="Google Shape;96;p19"/>
          <p:cNvPicPr preferRelativeResize="0"/>
          <p:nvPr/>
        </p:nvPicPr>
        <p:blipFill>
          <a:blip r:embed="rId3">
            <a:alphaModFix/>
          </a:blip>
          <a:stretch>
            <a:fillRect/>
          </a:stretch>
        </p:blipFill>
        <p:spPr>
          <a:xfrm>
            <a:off x="152400" y="1170125"/>
            <a:ext cx="8839204" cy="353050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464" name="Google Shape;464;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coba membuat halaman pencarian Product, data pencariannya akan kita kirim lewat Query Parameter</a:t>
            </a:r>
            <a:endParaRPr/>
          </a:p>
          <a:p>
            <a:pPr indent="-342900" lvl="0" marL="457200" rtl="0" algn="l">
              <a:spcBef>
                <a:spcPts val="0"/>
              </a:spcBef>
              <a:spcAft>
                <a:spcPts val="0"/>
              </a:spcAft>
              <a:buSzPts val="1800"/>
              <a:buChar char="●"/>
            </a:pPr>
            <a:r>
              <a:rPr lang="id"/>
              <a:t>Kita akan buat komponen untuk halaman /data/products/search</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src/ProductSearch.jsx (1)</a:t>
            </a:r>
            <a:endParaRPr/>
          </a:p>
        </p:txBody>
      </p:sp>
      <p:pic>
        <p:nvPicPr>
          <p:cNvPr id="470" name="Google Shape;470;p83"/>
          <p:cNvPicPr preferRelativeResize="0"/>
          <p:nvPr/>
        </p:nvPicPr>
        <p:blipFill>
          <a:blip r:embed="rId3">
            <a:alphaModFix/>
          </a:blip>
          <a:stretch>
            <a:fillRect/>
          </a:stretch>
        </p:blipFill>
        <p:spPr>
          <a:xfrm>
            <a:off x="152400" y="1170125"/>
            <a:ext cx="5940707" cy="3820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src/ProductSearch.jsx (2)</a:t>
            </a:r>
            <a:endParaRPr/>
          </a:p>
        </p:txBody>
      </p:sp>
      <p:pic>
        <p:nvPicPr>
          <p:cNvPr id="476" name="Google Shape;476;p84"/>
          <p:cNvPicPr preferRelativeResize="0"/>
          <p:nvPr/>
        </p:nvPicPr>
        <p:blipFill>
          <a:blip r:embed="rId3">
            <a:alphaModFix/>
          </a:blip>
          <a:stretch>
            <a:fillRect/>
          </a:stretch>
        </p:blipFill>
        <p:spPr>
          <a:xfrm>
            <a:off x="152400" y="1170125"/>
            <a:ext cx="8839200" cy="32258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482" name="Google Shape;482;p85"/>
          <p:cNvPicPr preferRelativeResize="0"/>
          <p:nvPr/>
        </p:nvPicPr>
        <p:blipFill>
          <a:blip r:embed="rId3">
            <a:alphaModFix/>
          </a:blip>
          <a:stretch>
            <a:fillRect/>
          </a:stretch>
        </p:blipFill>
        <p:spPr>
          <a:xfrm>
            <a:off x="152400" y="1170125"/>
            <a:ext cx="7410374" cy="382097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Use Location</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Use Location</a:t>
            </a:r>
            <a:endParaRPr/>
          </a:p>
        </p:txBody>
      </p:sp>
      <p:sp>
        <p:nvSpPr>
          <p:cNvPr id="493" name="Google Shape;49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Untuk mendapatkan URL saat ini, sebenarnya kita bisa menggunakan window.location.href</a:t>
            </a:r>
            <a:endParaRPr/>
          </a:p>
          <a:p>
            <a:pPr indent="-342900" lvl="0" marL="457200" rtl="0" algn="l">
              <a:spcBef>
                <a:spcPts val="0"/>
              </a:spcBef>
              <a:spcAft>
                <a:spcPts val="0"/>
              </a:spcAft>
              <a:buSzPts val="1800"/>
              <a:buChar char="●"/>
            </a:pPr>
            <a:r>
              <a:rPr lang="id"/>
              <a:t>Tapi React Router menyediakan Hook useLocation(), yang bisa digunakan untuk mendapatkan lokasi path saat ini</a:t>
            </a:r>
            <a:endParaRPr/>
          </a:p>
          <a:p>
            <a:pPr indent="-342900" lvl="0" marL="457200" rtl="0" algn="l">
              <a:spcBef>
                <a:spcPts val="0"/>
              </a:spcBef>
              <a:spcAft>
                <a:spcPts val="0"/>
              </a:spcAft>
              <a:buSzPts val="1800"/>
              <a:buChar char="●"/>
            </a:pPr>
            <a:r>
              <a:rPr lang="id" u="sng">
                <a:solidFill>
                  <a:schemeClr val="hlink"/>
                </a:solidFill>
                <a:hlinkClick r:id="rId3"/>
              </a:rPr>
              <a:t>https://api.reactrouter.com/v7/functions/react_router.useLocation.html</a:t>
            </a:r>
            <a:r>
              <a:rPr lang="id"/>
              <a:t> </a:t>
            </a:r>
            <a:endParaRPr/>
          </a:p>
          <a:p>
            <a:pPr indent="-342900" lvl="0" marL="457200" rtl="0" algn="l">
              <a:spcBef>
                <a:spcPts val="0"/>
              </a:spcBef>
              <a:spcAft>
                <a:spcPts val="0"/>
              </a:spcAft>
              <a:buSzPts val="1800"/>
              <a:buChar char="●"/>
            </a:pPr>
            <a:r>
              <a:rPr lang="id"/>
              <a:t>Hasil return dari useLocation() adalah object Location, sehingga kita bisa dapat informasi lengkap dari location, seperti path, query sampai ke #fragment</a:t>
            </a:r>
            <a:endParaRPr/>
          </a:p>
          <a:p>
            <a:pPr indent="-342900" lvl="0" marL="457200" rtl="0" algn="l">
              <a:spcBef>
                <a:spcPts val="0"/>
              </a:spcBef>
              <a:spcAft>
                <a:spcPts val="0"/>
              </a:spcAft>
              <a:buSzPts val="1800"/>
              <a:buChar char="●"/>
            </a:pPr>
            <a:r>
              <a:rPr lang="id" u="sng">
                <a:solidFill>
                  <a:schemeClr val="hlink"/>
                </a:solidFill>
                <a:hlinkClick r:id="rId4"/>
              </a:rPr>
              <a:t>https://api.reactrouter.com/v7/interfaces/react_router.Location.html</a:t>
            </a:r>
            <a:r>
              <a:rPr lang="id"/>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499" name="Google Shape;49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coba tambahkan di footer komponen DataLayout, informasi location saat ini</a:t>
            </a:r>
            <a:endParaRPr/>
          </a:p>
          <a:p>
            <a:pPr indent="-342900" lvl="0" marL="457200" rtl="0" algn="l">
              <a:spcBef>
                <a:spcPts val="0"/>
              </a:spcBef>
              <a:spcAft>
                <a:spcPts val="0"/>
              </a:spcAft>
              <a:buSzPts val="1800"/>
              <a:buChar char="●"/>
            </a:pPr>
            <a:r>
              <a:rPr lang="id"/>
              <a:t>Sehingga setiap berpindah lokasi, kita bisa melihat lokasinya di footer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src/DataLayout.jsx</a:t>
            </a:r>
            <a:endParaRPr/>
          </a:p>
        </p:txBody>
      </p:sp>
      <p:pic>
        <p:nvPicPr>
          <p:cNvPr id="505" name="Google Shape;505;p89"/>
          <p:cNvPicPr preferRelativeResize="0"/>
          <p:nvPr/>
        </p:nvPicPr>
        <p:blipFill>
          <a:blip r:embed="rId3">
            <a:alphaModFix/>
          </a:blip>
          <a:stretch>
            <a:fillRect/>
          </a:stretch>
        </p:blipFill>
        <p:spPr>
          <a:xfrm>
            <a:off x="152400" y="1170125"/>
            <a:ext cx="5818871" cy="38209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9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Materi Selanjutnya</a:t>
            </a:r>
            <a:endParaRPr/>
          </a:p>
        </p:txBody>
      </p:sp>
      <p:sp>
        <p:nvSpPr>
          <p:cNvPr id="516" name="Google Shape;516;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ReactJS Redux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Diagram Client Side Render</a:t>
            </a:r>
            <a:endParaRPr/>
          </a:p>
        </p:txBody>
      </p:sp>
      <p:pic>
        <p:nvPicPr>
          <p:cNvPr id="102" name="Google Shape;102;p20"/>
          <p:cNvPicPr preferRelativeResize="0"/>
          <p:nvPr/>
        </p:nvPicPr>
        <p:blipFill>
          <a:blip r:embed="rId3">
            <a:alphaModFix/>
          </a:blip>
          <a:stretch>
            <a:fillRect/>
          </a:stretch>
        </p:blipFill>
        <p:spPr>
          <a:xfrm>
            <a:off x="152400" y="1170125"/>
            <a:ext cx="8839204" cy="34743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Multi Page Application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Sebelumnya, ketika belajar React Dasar, kita membuat banyak sekali halaman HTML, dan tiap halaman HTML menampilkan component React</a:t>
            </a:r>
            <a:endParaRPr/>
          </a:p>
          <a:p>
            <a:pPr indent="-342900" lvl="0" marL="457200" rtl="0" algn="l">
              <a:spcBef>
                <a:spcPts val="0"/>
              </a:spcBef>
              <a:spcAft>
                <a:spcPts val="0"/>
              </a:spcAft>
              <a:buSzPts val="1800"/>
              <a:buChar char="●"/>
            </a:pPr>
            <a:r>
              <a:rPr lang="id"/>
              <a:t>Hal ini artinya walaupun aplikasi yang sudah kita buat adalah CSR, namun tetap Multi Page</a:t>
            </a:r>
            <a:endParaRPr/>
          </a:p>
          <a:p>
            <a:pPr indent="-342900" lvl="0" marL="457200" rtl="0" algn="l">
              <a:spcBef>
                <a:spcPts val="0"/>
              </a:spcBef>
              <a:spcAft>
                <a:spcPts val="0"/>
              </a:spcAft>
              <a:buSzPts val="1800"/>
              <a:buChar char="●"/>
            </a:pPr>
            <a:r>
              <a:rPr lang="id"/>
              <a:t>Problem dengan MPA (Multi Page Application) adalah, setiap berganti halaman, maka Browser akan menjalankan ulang program React nya dari awal lagi</a:t>
            </a:r>
            <a:endParaRPr/>
          </a:p>
          <a:p>
            <a:pPr indent="-342900" lvl="0" marL="457200" rtl="0" algn="l">
              <a:spcBef>
                <a:spcPts val="0"/>
              </a:spcBef>
              <a:spcAft>
                <a:spcPts val="0"/>
              </a:spcAft>
              <a:buSzPts val="1800"/>
              <a:buChar char="●"/>
            </a:pPr>
            <a:r>
              <a:rPr lang="id"/>
              <a:t>Hal ini menyebabkan walaupun sudah menggunakan CSR, namun kemungkinan tidak optimal karena harus di load ulang semuanya ketika berpindah halaman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008DAD"/>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