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Lst>
  <p:sldSz cy="5143500" cx="9144000"/>
  <p:notesSz cx="6858000" cy="9144000"/>
  <p:embeddedFontLst>
    <p:embeddedFont>
      <p:font typeface="Raleway"/>
      <p:regular r:id="rId117"/>
      <p:bold r:id="rId118"/>
      <p:italic r:id="rId119"/>
      <p:boldItalic r:id="rId120"/>
    </p:embeddedFont>
    <p:embeddedFont>
      <p:font typeface="Lato"/>
      <p:regular r:id="rId121"/>
      <p:bold r:id="rId122"/>
      <p:italic r:id="rId123"/>
      <p:boldItalic r:id="rId1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BD5341-11FD-4F4A-AED3-28EDAD7A8B33}">
  <a:tblStyle styleId="{02BD5341-11FD-4F4A-AED3-28EDAD7A8B3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07" Type="http://schemas.openxmlformats.org/officeDocument/2006/relationships/slide" Target="slides/slide100.xml"/><Relationship Id="rId106" Type="http://schemas.openxmlformats.org/officeDocument/2006/relationships/slide" Target="slides/slide99.xml"/><Relationship Id="rId105" Type="http://schemas.openxmlformats.org/officeDocument/2006/relationships/slide" Target="slides/slide98.xml"/><Relationship Id="rId104" Type="http://schemas.openxmlformats.org/officeDocument/2006/relationships/slide" Target="slides/slide97.xml"/><Relationship Id="rId109" Type="http://schemas.openxmlformats.org/officeDocument/2006/relationships/slide" Target="slides/slide102.xml"/><Relationship Id="rId108" Type="http://schemas.openxmlformats.org/officeDocument/2006/relationships/slide" Target="slides/slide101.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slide" Target="slides/slide96.xml"/><Relationship Id="rId102" Type="http://schemas.openxmlformats.org/officeDocument/2006/relationships/slide" Target="slides/slide95.xml"/><Relationship Id="rId101" Type="http://schemas.openxmlformats.org/officeDocument/2006/relationships/slide" Target="slides/slide94.xml"/><Relationship Id="rId100" Type="http://schemas.openxmlformats.org/officeDocument/2006/relationships/slide" Target="slides/slide93.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121" Type="http://schemas.openxmlformats.org/officeDocument/2006/relationships/font" Target="fonts/Lato-regular.fntdata"/><Relationship Id="rId25" Type="http://schemas.openxmlformats.org/officeDocument/2006/relationships/slide" Target="slides/slide18.xml"/><Relationship Id="rId120" Type="http://schemas.openxmlformats.org/officeDocument/2006/relationships/font" Target="fonts/Raleway-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124" Type="http://schemas.openxmlformats.org/officeDocument/2006/relationships/font" Target="fonts/Lato-boldItalic.fntdata"/><Relationship Id="rId123" Type="http://schemas.openxmlformats.org/officeDocument/2006/relationships/font" Target="fonts/Lato-italic.fntdata"/><Relationship Id="rId122" Type="http://schemas.openxmlformats.org/officeDocument/2006/relationships/font" Target="fonts/Lato-bold.fntdata"/><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slide" Target="slides/slide90.xml"/><Relationship Id="rId96" Type="http://schemas.openxmlformats.org/officeDocument/2006/relationships/slide" Target="slides/slide89.xml"/><Relationship Id="rId11" Type="http://schemas.openxmlformats.org/officeDocument/2006/relationships/slide" Target="slides/slide4.xml"/><Relationship Id="rId99" Type="http://schemas.openxmlformats.org/officeDocument/2006/relationships/slide" Target="slides/slide92.xml"/><Relationship Id="rId10" Type="http://schemas.openxmlformats.org/officeDocument/2006/relationships/slide" Target="slides/slide3.xml"/><Relationship Id="rId98" Type="http://schemas.openxmlformats.org/officeDocument/2006/relationships/slide" Target="slides/slide91.xml"/><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18" Type="http://schemas.openxmlformats.org/officeDocument/2006/relationships/font" Target="fonts/Raleway-bold.fntdata"/><Relationship Id="rId117" Type="http://schemas.openxmlformats.org/officeDocument/2006/relationships/font" Target="fonts/Raleway-regular.fntdata"/><Relationship Id="rId116" Type="http://schemas.openxmlformats.org/officeDocument/2006/relationships/slide" Target="slides/slide109.xml"/><Relationship Id="rId115" Type="http://schemas.openxmlformats.org/officeDocument/2006/relationships/slide" Target="slides/slide108.xml"/><Relationship Id="rId119" Type="http://schemas.openxmlformats.org/officeDocument/2006/relationships/font" Target="fonts/Raleway-italic.fntdata"/><Relationship Id="rId15" Type="http://schemas.openxmlformats.org/officeDocument/2006/relationships/slide" Target="slides/slide8.xml"/><Relationship Id="rId110" Type="http://schemas.openxmlformats.org/officeDocument/2006/relationships/slide" Target="slides/slide103.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14" Type="http://schemas.openxmlformats.org/officeDocument/2006/relationships/slide" Target="slides/slide107.xml"/><Relationship Id="rId18" Type="http://schemas.openxmlformats.org/officeDocument/2006/relationships/slide" Target="slides/slide11.xml"/><Relationship Id="rId113" Type="http://schemas.openxmlformats.org/officeDocument/2006/relationships/slide" Target="slides/slide106.xml"/><Relationship Id="rId112" Type="http://schemas.openxmlformats.org/officeDocument/2006/relationships/slide" Target="slides/slide105.xml"/><Relationship Id="rId111" Type="http://schemas.openxmlformats.org/officeDocument/2006/relationships/slide" Target="slides/slide104.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51031e0c2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51031e0c2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af7e5c6ba4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af7e5c6ba4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af7e5c6ba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af7e5c6ba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af7e5c6ba4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af7e5c6ba4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b51031e0c2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b51031e0c2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af7e5c6ba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af7e5c6ba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af7e5c6ba4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af7e5c6ba4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af7e5c6ba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3" name="Google Shape;773;gaf7e5c6ba4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af7e5c6ba4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af7e5c6ba4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b51031e0c2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b51031e0c2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51031e0c2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b51031e0c2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51031e0c2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51031e0c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b51031e0c2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b51031e0c2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51031e0c2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51031e0c2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51031e0c2_0_3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51031e0c2_0_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b51031e0c2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b51031e0c2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b51031e0c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b51031e0c2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b51031e0c2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b51031e0c2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51031e0c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b51031e0c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51031e0c2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51031e0c2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51031e0c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b51031e0c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51031e0c2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51031e0c2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51031e0c2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51031e0c2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6761a657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6761a657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b6761a65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b6761a65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51031e0c2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b51031e0c2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51031e0c2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51031e0c2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b51031e0c2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b51031e0c2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51031e0c2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51031e0c2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51031e0c2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51031e0c2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51031e0c2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51031e0c2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51031e0c2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51031e0c2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b51031e0c2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b51031e0c2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51031e0c2_0_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51031e0c2_0_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51031e0c2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51031e0c2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51031e0c2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51031e0c2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b51031e0c2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b51031e0c2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51031e0c2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51031e0c2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51031e0c2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51031e0c2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51031e0c2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51031e0c2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51031e0c2_0_6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51031e0c2_0_6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51031e0c2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51031e0c2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51031e0c2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51031e0c2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b51031e0c2_0_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b51031e0c2_0_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b51031e0c2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b51031e0c2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b51031e0c2_0_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b51031e0c2_0_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51031e0c2_0_6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b51031e0c2_0_6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b51031e0c2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b51031e0c2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b51031e0c2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b51031e0c2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51031e0c2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b51031e0c2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b51031e0c2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b51031e0c2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b51031e0c2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b51031e0c2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b51031e0c2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b51031e0c2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51031e0c2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51031e0c2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b51031e0c2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b51031e0c2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b51031e0c2_0_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b51031e0c2_0_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b51031e0c2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b51031e0c2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b51031e0c2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b51031e0c2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51031e0c2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51031e0c2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b51031e0c2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b51031e0c2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b51031e0c2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b51031e0c2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51031e0c2_0_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51031e0c2_0_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b51031e0c2_0_7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b51031e0c2_0_7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b51031e0c2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b51031e0c2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51031e0c2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51031e0c2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b51031e0c2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b51031e0c2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b51031e0c2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b51031e0c2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b51031e0c2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b51031e0c2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b51031e0c2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b51031e0c2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51031e0c2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51031e0c2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b51031e0c2_0_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b51031e0c2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b51031e0c2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b51031e0c2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2" name="Shape 542"/>
        <p:cNvGrpSpPr/>
        <p:nvPr/>
      </p:nvGrpSpPr>
      <p:grpSpPr>
        <a:xfrm>
          <a:off x="0" y="0"/>
          <a:ext cx="0" cy="0"/>
          <a:chOff x="0" y="0"/>
          <a:chExt cx="0" cy="0"/>
        </a:xfrm>
      </p:grpSpPr>
      <p:sp>
        <p:nvSpPr>
          <p:cNvPr id="543" name="Google Shape;543;gb51031e0c2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b51031e0c2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b51031e0c2_0_5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b51031e0c2_0_5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51031e0c2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51031e0c2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51031e0c2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51031e0c2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51031e0c2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51031e0c2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b51031e0c2_0_8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b51031e0c2_0_8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b51031e0c2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b51031e0c2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b51031e0c2_0_8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b51031e0c2_0_8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b51031e0c2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b51031e0c2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gb51031e0c2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3" name="Google Shape;593;gb51031e0c2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b51031e0c2_0_8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b51031e0c2_0_8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b51031e0c2_0_8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b51031e0c2_0_8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b51031e0c2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b51031e0c2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af7e5c6b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af7e5c6b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51031e0c2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51031e0c2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af7e5c6ba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af7e5c6ba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af7e5c6ba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af7e5c6ba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b51031e0c2_0_5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b51031e0c2_0_5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af7e5c6ba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af7e5c6ba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af7e5c6ba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af7e5c6ba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b51031e0c2_0_5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b51031e0c2_0_5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af7e5c6ba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af7e5c6ba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af7e5c6ba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af7e5c6ba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b51031e0c2_0_5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b51031e0c2_0_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af7e5c6ba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af7e5c6ba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51031e0c2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51031e0c2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af7e5c6ba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af7e5c6ba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b51031e0c2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b51031e0c2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b6761a65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b6761a65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b6761a65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b6761a65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af7e5c6ba4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af7e5c6ba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af7e5c6ba4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af7e5c6ba4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b6761a657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b6761a657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af7e5c6ba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af7e5c6ba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b6761a657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b6761a657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af7e5c6ba4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af7e5c6ba4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0.xml"/><Relationship Id="rId3" Type="http://schemas.openxmlformats.org/officeDocument/2006/relationships/image" Target="../media/image40.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2.xml"/><Relationship Id="rId3" Type="http://schemas.openxmlformats.org/officeDocument/2006/relationships/image" Target="../media/image36.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5.xml"/><Relationship Id="rId3" Type="http://schemas.openxmlformats.org/officeDocument/2006/relationships/image" Target="../media/image28.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6.xml"/><Relationship Id="rId3" Type="http://schemas.openxmlformats.org/officeDocument/2006/relationships/image" Target="../media/image4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hyperlink" Target="https://www.udemy.com/course/pemrograman-go-lang-pemula-sampai-mahir/?referralCode=C9C831DC7A42D8714259"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image" Target="../media/image5.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 Id="rId3" Type="http://schemas.openxmlformats.org/officeDocument/2006/relationships/image" Target="../media/image18.png"/><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1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4.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image" Target="../media/image8.png"/><Relationship Id="rId4" Type="http://schemas.openxmlformats.org/officeDocument/2006/relationships/image" Target="../media/image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image" Target="../media/image25.png"/><Relationship Id="rId4" Type="http://schemas.openxmlformats.org/officeDocument/2006/relationships/image" Target="../media/image2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1.xml"/><Relationship Id="rId3" Type="http://schemas.openxmlformats.org/officeDocument/2006/relationships/image" Target="../media/image2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4.xml"/><Relationship Id="rId3" Type="http://schemas.openxmlformats.org/officeDocument/2006/relationships/image" Target="../media/image34.png"/><Relationship Id="rId4" Type="http://schemas.openxmlformats.org/officeDocument/2006/relationships/image" Target="../media/image3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32.png"/><Relationship Id="rId4" Type="http://schemas.openxmlformats.org/officeDocument/2006/relationships/image" Target="../media/image2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 Id="rId3" Type="http://schemas.openxmlformats.org/officeDocument/2006/relationships/image" Target="../media/image3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2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 Id="rId3" Type="http://schemas.openxmlformats.org/officeDocument/2006/relationships/image" Target="../media/image33.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7.xml"/><Relationship Id="rId3" Type="http://schemas.openxmlformats.org/officeDocument/2006/relationships/image" Target="../media/image31.png"/><Relationship Id="rId4" Type="http://schemas.openxmlformats.org/officeDocument/2006/relationships/image" Target="../media/image35.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9.xml"/><Relationship Id="rId3" Type="http://schemas.openxmlformats.org/officeDocument/2006/relationships/hyperlink" Target="https://golang.org/pkg/sync/atomic/"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0.xml"/><Relationship Id="rId3" Type="http://schemas.openxmlformats.org/officeDocument/2006/relationships/image" Target="../media/image38.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3.xml"/><Relationship Id="rId3" Type="http://schemas.openxmlformats.org/officeDocument/2006/relationships/image" Target="../media/image4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5.xml"/><Relationship Id="rId3" Type="http://schemas.openxmlformats.org/officeDocument/2006/relationships/image" Target="../media/image42.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7.xml"/><Relationship Id="rId3" Type="http://schemas.openxmlformats.org/officeDocument/2006/relationships/image" Target="../media/image39.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Goroutines</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Parallel vs Concurrency</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Berbeda dengan paralel (menjalankan beberapa pekerjaan secara bersamaan), concurrency adalah menjalankan beberapa pekerjaan secara bergantian</a:t>
            </a:r>
            <a:endParaRPr/>
          </a:p>
          <a:p>
            <a:pPr indent="-311150" lvl="0" marL="457200" rtl="0" algn="l">
              <a:spcBef>
                <a:spcPts val="0"/>
              </a:spcBef>
              <a:spcAft>
                <a:spcPts val="0"/>
              </a:spcAft>
              <a:buSzPts val="1300"/>
              <a:buChar char="●"/>
            </a:pPr>
            <a:r>
              <a:rPr lang="id"/>
              <a:t>Dalam parallel kita biasanya membutuhkan banyak Thread, sedangkan dalam concurrency, kita hanya membutuhkan sedikit Thread</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Ticker</a:t>
            </a:r>
            <a:endParaRPr/>
          </a:p>
        </p:txBody>
      </p:sp>
      <p:pic>
        <p:nvPicPr>
          <p:cNvPr id="741" name="Google Shape;741;p124"/>
          <p:cNvPicPr preferRelativeResize="0"/>
          <p:nvPr/>
        </p:nvPicPr>
        <p:blipFill>
          <a:blip r:embed="rId3">
            <a:alphaModFix/>
          </a:blip>
          <a:stretch>
            <a:fillRect/>
          </a:stretch>
        </p:blipFill>
        <p:spPr>
          <a:xfrm>
            <a:off x="152400" y="2006250"/>
            <a:ext cx="8839201" cy="2445467"/>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a:t>
            </a:r>
            <a:endParaRPr/>
          </a:p>
        </p:txBody>
      </p:sp>
      <p:sp>
        <p:nvSpPr>
          <p:cNvPr id="747" name="Google Shape;747;p1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tidak butuh data Ticker nya, kita hanya butuh channel nya saja</a:t>
            </a:r>
            <a:endParaRPr/>
          </a:p>
          <a:p>
            <a:pPr indent="-311150" lvl="0" marL="457200" rtl="0" algn="l">
              <a:spcBef>
                <a:spcPts val="0"/>
              </a:spcBef>
              <a:spcAft>
                <a:spcPts val="0"/>
              </a:spcAft>
              <a:buSzPts val="1300"/>
              <a:buChar char="●"/>
            </a:pPr>
            <a:r>
              <a:rPr lang="id"/>
              <a:t>Jika demikian, kita bisa menggunakan function timer.Tick(duration), function ini tidak akan mengembalikan Ticker, hanya mengembalikan channel timer nya saja</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Tick</a:t>
            </a:r>
            <a:endParaRPr/>
          </a:p>
        </p:txBody>
      </p:sp>
      <p:pic>
        <p:nvPicPr>
          <p:cNvPr id="753" name="Google Shape;753;p126"/>
          <p:cNvPicPr preferRelativeResize="0"/>
          <p:nvPr/>
        </p:nvPicPr>
        <p:blipFill>
          <a:blip r:embed="rId3">
            <a:alphaModFix/>
          </a:blip>
          <a:stretch>
            <a:fillRect/>
          </a:stretch>
        </p:blipFill>
        <p:spPr>
          <a:xfrm>
            <a:off x="152400" y="2006250"/>
            <a:ext cx="8839198" cy="263264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2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1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GOMAXPROCS</a:t>
            </a:r>
            <a:endParaRPr/>
          </a:p>
        </p:txBody>
      </p:sp>
      <p:sp>
        <p:nvSpPr>
          <p:cNvPr id="764" name="Google Shape;764;p1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diawal kita sudah bahas bahwa goroutine itu sebenarnya dijalankan di dalam Thread</a:t>
            </a:r>
            <a:endParaRPr/>
          </a:p>
          <a:p>
            <a:pPr indent="-311150" lvl="0" marL="457200" rtl="0" algn="l">
              <a:spcBef>
                <a:spcPts val="0"/>
              </a:spcBef>
              <a:spcAft>
                <a:spcPts val="0"/>
              </a:spcAft>
              <a:buSzPts val="1300"/>
              <a:buChar char="●"/>
            </a:pPr>
            <a:r>
              <a:rPr lang="id"/>
              <a:t>Pertanyaannya, seberapa banyak Thread yang ada di Go-Lang ketika aplikasi kita berjalan?</a:t>
            </a:r>
            <a:endParaRPr/>
          </a:p>
          <a:p>
            <a:pPr indent="-311150" lvl="0" marL="457200" rtl="0" algn="l">
              <a:spcBef>
                <a:spcPts val="0"/>
              </a:spcBef>
              <a:spcAft>
                <a:spcPts val="0"/>
              </a:spcAft>
              <a:buSzPts val="1300"/>
              <a:buChar char="●"/>
            </a:pPr>
            <a:r>
              <a:rPr lang="id"/>
              <a:t>Untuk mengetahui berapa jumlah Thread, kita bisa menggunakan GOMAXPROCS, yaitu sebuah function di package runtime yang bisa kita gunakan untuk mengubah jumlah thread atau mengambil jumlah thread</a:t>
            </a:r>
            <a:endParaRPr/>
          </a:p>
          <a:p>
            <a:pPr indent="-311150" lvl="0" marL="457200" rtl="0" algn="l">
              <a:spcBef>
                <a:spcPts val="0"/>
              </a:spcBef>
              <a:spcAft>
                <a:spcPts val="0"/>
              </a:spcAft>
              <a:buSzPts val="1300"/>
              <a:buChar char="●"/>
            </a:pPr>
            <a:r>
              <a:rPr lang="id"/>
              <a:t>Secara default, jumlah thread di Go-Lang itu sebanyak jumlah CPU di komputer kita. </a:t>
            </a:r>
            <a:endParaRPr/>
          </a:p>
          <a:p>
            <a:pPr indent="-311150" lvl="0" marL="457200" rtl="0" algn="l">
              <a:spcBef>
                <a:spcPts val="0"/>
              </a:spcBef>
              <a:spcAft>
                <a:spcPts val="0"/>
              </a:spcAft>
              <a:buSzPts val="1300"/>
              <a:buChar char="●"/>
            </a:pPr>
            <a:r>
              <a:rPr lang="id"/>
              <a:t>Kita juga bisa melihat berapa jumlah CPU kita dengan menggunakan function runtime.NumCpu()</a:t>
            </a:r>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Melihat Jumlah Thread</a:t>
            </a:r>
            <a:endParaRPr/>
          </a:p>
        </p:txBody>
      </p:sp>
      <p:pic>
        <p:nvPicPr>
          <p:cNvPr id="770" name="Google Shape;770;p129"/>
          <p:cNvPicPr preferRelativeResize="0"/>
          <p:nvPr/>
        </p:nvPicPr>
        <p:blipFill>
          <a:blip r:embed="rId3">
            <a:alphaModFix/>
          </a:blip>
          <a:stretch>
            <a:fillRect/>
          </a:stretch>
        </p:blipFill>
        <p:spPr>
          <a:xfrm>
            <a:off x="152400" y="2006250"/>
            <a:ext cx="8839201" cy="255439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Mengubah Jumlah Thread</a:t>
            </a:r>
            <a:endParaRPr/>
          </a:p>
        </p:txBody>
      </p:sp>
      <p:pic>
        <p:nvPicPr>
          <p:cNvPr id="776" name="Google Shape;776;p130"/>
          <p:cNvPicPr preferRelativeResize="0"/>
          <p:nvPr/>
        </p:nvPicPr>
        <p:blipFill>
          <a:blip r:embed="rId3">
            <a:alphaModFix/>
          </a:blip>
          <a:stretch>
            <a:fillRect/>
          </a:stretch>
        </p:blipFill>
        <p:spPr>
          <a:xfrm>
            <a:off x="152400" y="2006250"/>
            <a:ext cx="8839199" cy="2785614"/>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Peringatan</a:t>
            </a:r>
            <a:endParaRPr/>
          </a:p>
        </p:txBody>
      </p:sp>
      <p:sp>
        <p:nvSpPr>
          <p:cNvPr id="782" name="Google Shape;782;p1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Menambah jumlah thread tidak berarti membuat aplikasi kita menjadi lebih cepat</a:t>
            </a:r>
            <a:endParaRPr/>
          </a:p>
          <a:p>
            <a:pPr indent="-311150" lvl="0" marL="457200" rtl="0" algn="l">
              <a:spcBef>
                <a:spcPts val="0"/>
              </a:spcBef>
              <a:spcAft>
                <a:spcPts val="0"/>
              </a:spcAft>
              <a:buSzPts val="1300"/>
              <a:buChar char="●"/>
            </a:pPr>
            <a:r>
              <a:rPr lang="id"/>
              <a:t>Karena pada saat yang sama, 1 CPU hanya akan menjalankan  1 goroutine dengan 1 thread</a:t>
            </a:r>
            <a:endParaRPr/>
          </a:p>
          <a:p>
            <a:pPr indent="-311150" lvl="0" marL="457200" rtl="0" algn="l">
              <a:spcBef>
                <a:spcPts val="0"/>
              </a:spcBef>
              <a:spcAft>
                <a:spcPts val="0"/>
              </a:spcAft>
              <a:buSzPts val="1300"/>
              <a:buChar char="●"/>
            </a:pPr>
            <a:r>
              <a:rPr lang="id"/>
              <a:t>Oleh karena ini, jika ingin menambah </a:t>
            </a:r>
            <a:r>
              <a:rPr lang="id"/>
              <a:t>throughput aplikasi, disarankan lakukan vertical scaling (dengan menambah jumlah CPU) atau horizontal scaling (menambah node baru)</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3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793" name="Google Shape;793;p1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Database</a:t>
            </a:r>
            <a:endParaRPr/>
          </a:p>
          <a:p>
            <a:pPr indent="-311150" lvl="0" marL="457200" rtl="0" algn="l">
              <a:spcBef>
                <a:spcPts val="0"/>
              </a:spcBef>
              <a:spcAft>
                <a:spcPts val="0"/>
              </a:spcAft>
              <a:buSzPts val="1300"/>
              <a:buChar char="●"/>
            </a:pPr>
            <a:r>
              <a:rPr lang="id"/>
              <a:t>Go-Lang Web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Parallel</a:t>
            </a:r>
            <a:endParaRPr/>
          </a:p>
        </p:txBody>
      </p:sp>
      <p:pic>
        <p:nvPicPr>
          <p:cNvPr id="224" name="Google Shape;224;p35"/>
          <p:cNvPicPr preferRelativeResize="0"/>
          <p:nvPr/>
        </p:nvPicPr>
        <p:blipFill>
          <a:blip r:embed="rId3">
            <a:alphaModFix/>
          </a:blip>
          <a:stretch>
            <a:fillRect/>
          </a:stretch>
        </p:blipFill>
        <p:spPr>
          <a:xfrm>
            <a:off x="1142725" y="2006250"/>
            <a:ext cx="6862157" cy="2984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Concurrency</a:t>
            </a:r>
            <a:endParaRPr/>
          </a:p>
        </p:txBody>
      </p:sp>
      <p:pic>
        <p:nvPicPr>
          <p:cNvPr id="230" name="Google Shape;230;p36"/>
          <p:cNvPicPr preferRelativeResize="0"/>
          <p:nvPr/>
        </p:nvPicPr>
        <p:blipFill>
          <a:blip r:embed="rId3">
            <a:alphaModFix/>
          </a:blip>
          <a:stretch>
            <a:fillRect/>
          </a:stretch>
        </p:blipFill>
        <p:spPr>
          <a:xfrm>
            <a:off x="152400" y="2006250"/>
            <a:ext cx="8839203" cy="225766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Concurrency</a:t>
            </a:r>
            <a:endParaRPr/>
          </a:p>
        </p:txBody>
      </p:sp>
      <p:sp>
        <p:nvSpPr>
          <p:cNvPr id="236" name="Google Shape;236;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makan di cafe, kita bisa makan, lalu ngobrol, lalu minum, makan lagi, ngobrol lagi, minum lagi, dan seterusnya. Tetapi kita tidak bisa pada saat yang bersamaan minum, makan dan ngobrol, hanya bisa melakukan satu hal pada satu waktu, namun bisa berganti kapanpun kita mau.</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CPU-bound</a:t>
            </a:r>
            <a:endParaRPr/>
          </a:p>
        </p:txBody>
      </p:sp>
      <p:sp>
        <p:nvSpPr>
          <p:cNvPr id="242" name="Google Shape;242;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Banyak algoritma dibuat yang hanya membutuhkan CPU untuk menjalankannya. Algoritma jenis ini biasanya sangat tergantung dengan kecepatan CPU.</a:t>
            </a:r>
            <a:endParaRPr/>
          </a:p>
          <a:p>
            <a:pPr indent="-311150" lvl="0" marL="457200" rtl="0" algn="l">
              <a:spcBef>
                <a:spcPts val="0"/>
              </a:spcBef>
              <a:spcAft>
                <a:spcPts val="0"/>
              </a:spcAft>
              <a:buSzPts val="1300"/>
              <a:buChar char="●"/>
            </a:pPr>
            <a:r>
              <a:rPr lang="id"/>
              <a:t>Contoh yang paling populer adalah Machine Learning, oleh karena itu sekarang banyak sekali teknologi Machine Learning yang banyak menggunakan GPU karena memiliki core yang lebih banyak dibanding CPU biasanya.</a:t>
            </a:r>
            <a:endParaRPr/>
          </a:p>
          <a:p>
            <a:pPr indent="-311150" lvl="0" marL="457200" rtl="0" algn="l">
              <a:spcBef>
                <a:spcPts val="0"/>
              </a:spcBef>
              <a:spcAft>
                <a:spcPts val="0"/>
              </a:spcAft>
              <a:buSzPts val="1300"/>
              <a:buChar char="●"/>
            </a:pPr>
            <a:r>
              <a:rPr lang="id"/>
              <a:t>Jenis algoritma seperti ini tidak ada benefitnya menggunakan Concurrency Programming, namun bisa dibantu dengan implementasi Parallel Programming.</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I/O-bound</a:t>
            </a:r>
            <a:endParaRPr/>
          </a:p>
        </p:txBody>
      </p:sp>
      <p:sp>
        <p:nvSpPr>
          <p:cNvPr id="248" name="Google Shape;248;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I/O-bound adalah kebalikan dari sebelumnya, dimana biasanya algoritma atau aplikasinya sangat tergantung dengan kecepatan input output devices yang digunakan. </a:t>
            </a:r>
            <a:endParaRPr/>
          </a:p>
          <a:p>
            <a:pPr indent="-311150" lvl="0" marL="457200" rtl="0" algn="l">
              <a:spcBef>
                <a:spcPts val="0"/>
              </a:spcBef>
              <a:spcAft>
                <a:spcPts val="0"/>
              </a:spcAft>
              <a:buSzPts val="1300"/>
              <a:buChar char="●"/>
            </a:pPr>
            <a:r>
              <a:rPr lang="id"/>
              <a:t>Contohnya aplikasi seperti membaca data dari file, database, dan lain-lain.</a:t>
            </a:r>
            <a:endParaRPr/>
          </a:p>
          <a:p>
            <a:pPr indent="-311150" lvl="0" marL="457200" rtl="0" algn="l">
              <a:spcBef>
                <a:spcPts val="0"/>
              </a:spcBef>
              <a:spcAft>
                <a:spcPts val="0"/>
              </a:spcAft>
              <a:buSzPts val="1300"/>
              <a:buChar char="●"/>
            </a:pPr>
            <a:r>
              <a:rPr lang="id"/>
              <a:t>Kebanyakan saat ini, biasanya kita akan membuat aplikasi jenis seperti ini.</a:t>
            </a:r>
            <a:endParaRPr/>
          </a:p>
          <a:p>
            <a:pPr indent="-311150" lvl="0" marL="457200" rtl="0" algn="l">
              <a:spcBef>
                <a:spcPts val="0"/>
              </a:spcBef>
              <a:spcAft>
                <a:spcPts val="0"/>
              </a:spcAft>
              <a:buSzPts val="1300"/>
              <a:buChar char="●"/>
            </a:pPr>
            <a:r>
              <a:rPr lang="id"/>
              <a:t>Aplikasi jenis I/O-bound, walaupun bisa terbantu dengan implementasi Parallel Programming, tapi benefitnya akan lebih baik jika menggunakan Concurrency Programming.</a:t>
            </a:r>
            <a:endParaRPr/>
          </a:p>
          <a:p>
            <a:pPr indent="-311150" lvl="0" marL="457200" rtl="0" algn="l">
              <a:spcBef>
                <a:spcPts val="0"/>
              </a:spcBef>
              <a:spcAft>
                <a:spcPts val="0"/>
              </a:spcAft>
              <a:buSzPts val="1300"/>
              <a:buChar char="●"/>
            </a:pPr>
            <a:r>
              <a:rPr lang="id"/>
              <a:t>Bayangkan kita membaca data dari database, dan Thread harus menunggu 1 detik untuk mendapat balasan dari database, padahal waktu 1 detik itu jika menggunakan Concurrency Programming, bisa digunakan untuk melakukan hal lain lagi</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Goroutine</a:t>
            </a:r>
            <a:endParaRPr/>
          </a:p>
        </p:txBody>
      </p:sp>
      <p:sp>
        <p:nvSpPr>
          <p:cNvPr id="259" name="Google Shape;259;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Goroutine adalah sebuah thread ringan yang dikelola oleh Go Runtime</a:t>
            </a:r>
            <a:endParaRPr/>
          </a:p>
          <a:p>
            <a:pPr indent="-311150" lvl="0" marL="457200" rtl="0" algn="l">
              <a:spcBef>
                <a:spcPts val="0"/>
              </a:spcBef>
              <a:spcAft>
                <a:spcPts val="0"/>
              </a:spcAft>
              <a:buSzPts val="1300"/>
              <a:buChar char="●"/>
            </a:pPr>
            <a:r>
              <a:rPr lang="id"/>
              <a:t>Ukuran Goroutine sangat kecil, sekitar 2kb, jauh lebih kecil dibandingkan Thread yang bisa sampai 1mb atau 1000kb</a:t>
            </a:r>
            <a:endParaRPr/>
          </a:p>
          <a:p>
            <a:pPr indent="-311150" lvl="0" marL="457200" rtl="0" algn="l">
              <a:spcBef>
                <a:spcPts val="0"/>
              </a:spcBef>
              <a:spcAft>
                <a:spcPts val="0"/>
              </a:spcAft>
              <a:buSzPts val="1300"/>
              <a:buChar char="●"/>
            </a:pPr>
            <a:r>
              <a:rPr lang="id"/>
              <a:t>Namun tidak seperti thread yang berjalan parallel, goroutine berjalan secara concurrent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Goroutine</a:t>
            </a:r>
            <a:endParaRPr/>
          </a:p>
        </p:txBody>
      </p:sp>
      <p:sp>
        <p:nvSpPr>
          <p:cNvPr id="265" name="Google Shape;265;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Sebenarnya, Goroutine dijalankan oleh Go Scheduler dalam thread, dimana jumlah thread nya sebanyak </a:t>
            </a:r>
            <a:r>
              <a:rPr lang="id">
                <a:solidFill>
                  <a:srgbClr val="515151"/>
                </a:solidFill>
                <a:highlight>
                  <a:srgbClr val="FFFFFF"/>
                </a:highlight>
                <a:latin typeface="Arial"/>
                <a:ea typeface="Arial"/>
                <a:cs typeface="Arial"/>
                <a:sym typeface="Arial"/>
              </a:rPr>
              <a:t>GOMAXPROCS (biasanya sejumlah core CPU)</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Jadi sebenarnya tidak bisa dibilang Goroutine itu pengganti Thread, karena Goroutine sendiri berjalan di atas Thread</a:t>
            </a:r>
            <a:endParaRPr>
              <a:solidFill>
                <a:srgbClr val="515151"/>
              </a:solidFill>
              <a:highlight>
                <a:srgbClr val="FFFFFF"/>
              </a:highlight>
              <a:latin typeface="Arial"/>
              <a:ea typeface="Arial"/>
              <a:cs typeface="Arial"/>
              <a:sym typeface="Arial"/>
            </a:endParaRPr>
          </a:p>
          <a:p>
            <a:pPr indent="-311150" lvl="0" marL="457200" rtl="0" algn="l">
              <a:spcBef>
                <a:spcPts val="0"/>
              </a:spcBef>
              <a:spcAft>
                <a:spcPts val="0"/>
              </a:spcAft>
              <a:buClr>
                <a:srgbClr val="515151"/>
              </a:buClr>
              <a:buSzPts val="1300"/>
              <a:buFont typeface="Arial"/>
              <a:buChar char="●"/>
            </a:pPr>
            <a:r>
              <a:rPr lang="id">
                <a:solidFill>
                  <a:srgbClr val="515151"/>
                </a:solidFill>
                <a:highlight>
                  <a:srgbClr val="FFFFFF"/>
                </a:highlight>
                <a:latin typeface="Arial"/>
                <a:ea typeface="Arial"/>
                <a:cs typeface="Arial"/>
                <a:sym typeface="Arial"/>
              </a:rPr>
              <a:t>Namun yang mempermudah kita adalah, kita tidak perlu melakukan manajemen Thread secara manual, semua sudah diatur oleh Go Scheduler</a:t>
            </a:r>
            <a:endParaRPr>
              <a:solidFill>
                <a:srgbClr val="515151"/>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 Scheduler</a:t>
            </a:r>
            <a:endParaRPr/>
          </a:p>
        </p:txBody>
      </p:sp>
      <p:sp>
        <p:nvSpPr>
          <p:cNvPr id="271" name="Google Shape;271;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Dalam Go-Scheduler, kita akan mengenal beberapa terminologi</a:t>
            </a:r>
            <a:endParaRPr/>
          </a:p>
          <a:p>
            <a:pPr indent="-311150" lvl="0" marL="457200" rtl="0" algn="l">
              <a:spcBef>
                <a:spcPts val="1600"/>
              </a:spcBef>
              <a:spcAft>
                <a:spcPts val="0"/>
              </a:spcAft>
              <a:buSzPts val="1300"/>
              <a:buChar char="●"/>
            </a:pPr>
            <a:r>
              <a:rPr lang="id"/>
              <a:t>G : Goroutine</a:t>
            </a:r>
            <a:endParaRPr/>
          </a:p>
          <a:p>
            <a:pPr indent="-311150" lvl="0" marL="457200" rtl="0" algn="l">
              <a:spcBef>
                <a:spcPts val="0"/>
              </a:spcBef>
              <a:spcAft>
                <a:spcPts val="0"/>
              </a:spcAft>
              <a:buSzPts val="1300"/>
              <a:buChar char="●"/>
            </a:pPr>
            <a:r>
              <a:rPr lang="id"/>
              <a:t>M : Thread (Machine)</a:t>
            </a:r>
            <a:endParaRPr/>
          </a:p>
          <a:p>
            <a:pPr indent="-311150" lvl="0" marL="457200" rtl="0" algn="l">
              <a:spcBef>
                <a:spcPts val="0"/>
              </a:spcBef>
              <a:spcAft>
                <a:spcPts val="0"/>
              </a:spcAft>
              <a:buSzPts val="1300"/>
              <a:buChar char="●"/>
            </a:pPr>
            <a:r>
              <a:rPr lang="id"/>
              <a:t>P : Processor</a:t>
            </a:r>
            <a:endParaRPr/>
          </a:p>
          <a:p>
            <a:pPr indent="0" lvl="0" marL="0" rtl="0" algn="l">
              <a:spcBef>
                <a:spcPts val="1600"/>
              </a:spcBef>
              <a:spcAft>
                <a:spcPts val="16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Go-Scheduler</a:t>
            </a:r>
            <a:endParaRPr/>
          </a:p>
        </p:txBody>
      </p:sp>
      <p:pic>
        <p:nvPicPr>
          <p:cNvPr id="277" name="Google Shape;277;p44"/>
          <p:cNvPicPr preferRelativeResize="0"/>
          <p:nvPr/>
        </p:nvPicPr>
        <p:blipFill>
          <a:blip r:embed="rId3">
            <a:alphaModFix/>
          </a:blip>
          <a:stretch>
            <a:fillRect/>
          </a:stretch>
        </p:blipFill>
        <p:spPr>
          <a:xfrm>
            <a:off x="1808250" y="2006250"/>
            <a:ext cx="5527499" cy="298484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Project</a:t>
            </a:r>
            <a:endParaRPr/>
          </a:p>
        </p:txBody>
      </p:sp>
      <p:sp>
        <p:nvSpPr>
          <p:cNvPr id="288" name="Google Shape;288;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folder belajar-golang-goroutine</a:t>
            </a:r>
            <a:endParaRPr/>
          </a:p>
          <a:p>
            <a:pPr indent="-311150" lvl="0" marL="457200" rtl="0" algn="l">
              <a:spcBef>
                <a:spcPts val="0"/>
              </a:spcBef>
              <a:spcAft>
                <a:spcPts val="0"/>
              </a:spcAft>
              <a:buSzPts val="1300"/>
              <a:buChar char="●"/>
            </a:pPr>
            <a:r>
              <a:rPr lang="id"/>
              <a:t>Buat module : go mod init belajar-golang-goroutine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Goroutine</a:t>
            </a:r>
            <a:endParaRPr/>
          </a:p>
        </p:txBody>
      </p:sp>
      <p:sp>
        <p:nvSpPr>
          <p:cNvPr id="299" name="Google Shape;299;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membuat goroutine di Golang sangatlah sederhana</a:t>
            </a:r>
            <a:endParaRPr/>
          </a:p>
          <a:p>
            <a:pPr indent="-311150" lvl="0" marL="457200" rtl="0" algn="l">
              <a:spcBef>
                <a:spcPts val="0"/>
              </a:spcBef>
              <a:spcAft>
                <a:spcPts val="0"/>
              </a:spcAft>
              <a:buSzPts val="1300"/>
              <a:buChar char="●"/>
            </a:pPr>
            <a:r>
              <a:rPr lang="id"/>
              <a:t>Kita hanya cukup menambahkan perintah go sebelum memanggil function yang akan kita jalankan dalam goroutine</a:t>
            </a:r>
            <a:endParaRPr/>
          </a:p>
          <a:p>
            <a:pPr indent="-311150" lvl="0" marL="457200" rtl="0" algn="l">
              <a:spcBef>
                <a:spcPts val="0"/>
              </a:spcBef>
              <a:spcAft>
                <a:spcPts val="0"/>
              </a:spcAft>
              <a:buSzPts val="1300"/>
              <a:buChar char="●"/>
            </a:pPr>
            <a:r>
              <a:rPr lang="id"/>
              <a:t>Saat sebuah function kita jalankan dalam goroutine, function tersebut akan berjalan secara asynchronous, artinya tidak akan ditunggu sampai function tersebut selesai</a:t>
            </a:r>
            <a:endParaRPr/>
          </a:p>
          <a:p>
            <a:pPr indent="-311150" lvl="0" marL="457200" rtl="0" algn="l">
              <a:spcBef>
                <a:spcPts val="0"/>
              </a:spcBef>
              <a:spcAft>
                <a:spcPts val="0"/>
              </a:spcAft>
              <a:buSzPts val="1300"/>
              <a:buChar char="●"/>
            </a:pPr>
            <a:r>
              <a:rPr lang="id"/>
              <a:t>Aplikasi akan lanjut berjalan ke kode program selanjutnya tanpa menunggu goroutine yang kita buat selesai</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Goroutine</a:t>
            </a:r>
            <a:endParaRPr/>
          </a:p>
        </p:txBody>
      </p:sp>
      <p:pic>
        <p:nvPicPr>
          <p:cNvPr id="305" name="Google Shape;305;p49"/>
          <p:cNvPicPr preferRelativeResize="0"/>
          <p:nvPr/>
        </p:nvPicPr>
        <p:blipFill>
          <a:blip r:embed="rId3">
            <a:alphaModFix/>
          </a:blip>
          <a:stretch>
            <a:fillRect/>
          </a:stretch>
        </p:blipFill>
        <p:spPr>
          <a:xfrm>
            <a:off x="152400" y="2006250"/>
            <a:ext cx="7288009" cy="2984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Menjalankan Test</a:t>
            </a:r>
            <a:endParaRPr/>
          </a:p>
        </p:txBody>
      </p:sp>
      <p:pic>
        <p:nvPicPr>
          <p:cNvPr id="311" name="Google Shape;311;p50"/>
          <p:cNvPicPr preferRelativeResize="0"/>
          <p:nvPr/>
        </p:nvPicPr>
        <p:blipFill>
          <a:blip r:embed="rId3">
            <a:alphaModFix/>
          </a:blip>
          <a:stretch>
            <a:fillRect/>
          </a:stretch>
        </p:blipFill>
        <p:spPr>
          <a:xfrm>
            <a:off x="152400" y="2006250"/>
            <a:ext cx="8839198" cy="276500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Goroutine Sangat Ringan</a:t>
            </a:r>
            <a:endParaRPr/>
          </a:p>
        </p:txBody>
      </p:sp>
      <p:sp>
        <p:nvSpPr>
          <p:cNvPr id="322" name="Google Shape;322;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sebelumnya dijelaskan, bahwa goroutine itu sangat ringan</a:t>
            </a:r>
            <a:endParaRPr/>
          </a:p>
          <a:p>
            <a:pPr indent="-311150" lvl="0" marL="457200" rtl="0" algn="l">
              <a:spcBef>
                <a:spcPts val="0"/>
              </a:spcBef>
              <a:spcAft>
                <a:spcPts val="0"/>
              </a:spcAft>
              <a:buSzPts val="1300"/>
              <a:buChar char="●"/>
            </a:pPr>
            <a:r>
              <a:rPr lang="id"/>
              <a:t>Kita bisa membuat ribuan, bahkan sampai jutaan goroutine tanpa takut boros memory</a:t>
            </a:r>
            <a:endParaRPr/>
          </a:p>
          <a:p>
            <a:pPr indent="-311150" lvl="0" marL="457200" rtl="0" algn="l">
              <a:spcBef>
                <a:spcPts val="0"/>
              </a:spcBef>
              <a:spcAft>
                <a:spcPts val="0"/>
              </a:spcAft>
              <a:buSzPts val="1300"/>
              <a:buChar char="●"/>
            </a:pPr>
            <a:r>
              <a:rPr lang="id"/>
              <a:t>Tidak seperti thread yang ukurannya berat, goroutine sangatlah ringan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Banyak Goroutine</a:t>
            </a:r>
            <a:endParaRPr/>
          </a:p>
        </p:txBody>
      </p:sp>
      <p:pic>
        <p:nvPicPr>
          <p:cNvPr id="328" name="Google Shape;328;p53"/>
          <p:cNvPicPr preferRelativeResize="0"/>
          <p:nvPr/>
        </p:nvPicPr>
        <p:blipFill>
          <a:blip r:embed="rId3">
            <a:alphaModFix/>
          </a:blip>
          <a:stretch>
            <a:fillRect/>
          </a:stretch>
        </p:blipFill>
        <p:spPr>
          <a:xfrm>
            <a:off x="152400" y="2006250"/>
            <a:ext cx="8091163"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Channel</a:t>
            </a:r>
            <a:endParaRPr/>
          </a:p>
        </p:txBody>
      </p:sp>
      <p:sp>
        <p:nvSpPr>
          <p:cNvPr id="339" name="Google Shape;339;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adalah tempat komunikasi secara synchronous yang bisa dilakukan oleh goroutine</a:t>
            </a:r>
            <a:endParaRPr/>
          </a:p>
          <a:p>
            <a:pPr indent="-311150" lvl="0" marL="457200" rtl="0" algn="l">
              <a:spcBef>
                <a:spcPts val="0"/>
              </a:spcBef>
              <a:spcAft>
                <a:spcPts val="0"/>
              </a:spcAft>
              <a:buSzPts val="1300"/>
              <a:buChar char="●"/>
            </a:pPr>
            <a:r>
              <a:rPr lang="id"/>
              <a:t>Di Channel terdapat pengirim dan penerima, biasanya pengirim dan penerima adalah goroutine yang berbeda</a:t>
            </a:r>
            <a:endParaRPr/>
          </a:p>
          <a:p>
            <a:pPr indent="-311150" lvl="0" marL="457200" rtl="0" algn="l">
              <a:spcBef>
                <a:spcPts val="0"/>
              </a:spcBef>
              <a:spcAft>
                <a:spcPts val="0"/>
              </a:spcAft>
              <a:buSzPts val="1300"/>
              <a:buChar char="●"/>
            </a:pPr>
            <a:r>
              <a:rPr lang="id"/>
              <a:t>Saat melakukan pengiriman data ke Channel, goroutine akan ter-block, sampai ada yang menerima data tersebut</a:t>
            </a:r>
            <a:endParaRPr/>
          </a:p>
          <a:p>
            <a:pPr indent="-311150" lvl="0" marL="457200" rtl="0" algn="l">
              <a:spcBef>
                <a:spcPts val="0"/>
              </a:spcBef>
              <a:spcAft>
                <a:spcPts val="0"/>
              </a:spcAft>
              <a:buSzPts val="1300"/>
              <a:buChar char="●"/>
            </a:pPr>
            <a:r>
              <a:rPr lang="id"/>
              <a:t>Maka dari itu, channel disebut sebagai alat komunikasi synchronous (blocking)</a:t>
            </a:r>
            <a:endParaRPr/>
          </a:p>
          <a:p>
            <a:pPr indent="-311150" lvl="0" marL="457200" rtl="0" algn="l">
              <a:spcBef>
                <a:spcPts val="0"/>
              </a:spcBef>
              <a:spcAft>
                <a:spcPts val="0"/>
              </a:spcAft>
              <a:buSzPts val="1300"/>
              <a:buChar char="●"/>
            </a:pPr>
            <a:r>
              <a:rPr lang="id"/>
              <a:t>Channel cocok sekali sebagai alternatif seperti mekanisme async await yang terdapat di beberapa bahasa pemrograman 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a:t>
            </a:r>
            <a:endParaRPr/>
          </a:p>
        </p:txBody>
      </p:sp>
      <p:pic>
        <p:nvPicPr>
          <p:cNvPr id="345" name="Google Shape;345;p56"/>
          <p:cNvPicPr preferRelativeResize="0"/>
          <p:nvPr/>
        </p:nvPicPr>
        <p:blipFill>
          <a:blip r:embed="rId3">
            <a:alphaModFix/>
          </a:blip>
          <a:stretch>
            <a:fillRect/>
          </a:stretch>
        </p:blipFill>
        <p:spPr>
          <a:xfrm>
            <a:off x="152400" y="2006250"/>
            <a:ext cx="8839200" cy="275252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Karakteristik Channel</a:t>
            </a:r>
            <a:endParaRPr/>
          </a:p>
        </p:txBody>
      </p:sp>
      <p:sp>
        <p:nvSpPr>
          <p:cNvPr id="351" name="Google Shape;351;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channel hanya bisa menampung satu data, jika kita ingin menambahkan data lagi, harus menunggu data yang ada di channel diambil</a:t>
            </a:r>
            <a:endParaRPr/>
          </a:p>
          <a:p>
            <a:pPr indent="-311150" lvl="0" marL="457200" rtl="0" algn="l">
              <a:spcBef>
                <a:spcPts val="0"/>
              </a:spcBef>
              <a:spcAft>
                <a:spcPts val="0"/>
              </a:spcAft>
              <a:buSzPts val="1300"/>
              <a:buChar char="●"/>
            </a:pPr>
            <a:r>
              <a:rPr lang="id"/>
              <a:t>Channel hanya bisa menerima satu jenis data</a:t>
            </a:r>
            <a:endParaRPr/>
          </a:p>
          <a:p>
            <a:pPr indent="-311150" lvl="0" marL="457200" rtl="0" algn="l">
              <a:spcBef>
                <a:spcPts val="0"/>
              </a:spcBef>
              <a:spcAft>
                <a:spcPts val="0"/>
              </a:spcAft>
              <a:buSzPts val="1300"/>
              <a:buChar char="●"/>
            </a:pPr>
            <a:r>
              <a:rPr lang="id"/>
              <a:t>Channel bisa diambil dari lebih dari satu goroutine</a:t>
            </a:r>
            <a:endParaRPr/>
          </a:p>
          <a:p>
            <a:pPr indent="-311150" lvl="0" marL="457200" rtl="0" algn="l">
              <a:spcBef>
                <a:spcPts val="0"/>
              </a:spcBef>
              <a:spcAft>
                <a:spcPts val="0"/>
              </a:spcAft>
              <a:buSzPts val="1300"/>
              <a:buChar char="●"/>
            </a:pPr>
            <a:r>
              <a:rPr lang="id"/>
              <a:t>Channel harus di close jika tidak digunakan, atau bisa menyebabkan memory leak</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a:t>
            </a:r>
            <a:r>
              <a:rPr lang="id"/>
              <a:t> Channel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Channel</a:t>
            </a:r>
            <a:endParaRPr/>
          </a:p>
        </p:txBody>
      </p:sp>
      <p:sp>
        <p:nvSpPr>
          <p:cNvPr id="362" name="Google Shape;362;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Channel di Go-Lang direpresentasikan dengan tipe data chan</a:t>
            </a:r>
            <a:endParaRPr/>
          </a:p>
          <a:p>
            <a:pPr indent="-311150" lvl="0" marL="457200" rtl="0" algn="l">
              <a:spcBef>
                <a:spcPts val="0"/>
              </a:spcBef>
              <a:spcAft>
                <a:spcPts val="0"/>
              </a:spcAft>
              <a:buSzPts val="1300"/>
              <a:buChar char="●"/>
            </a:pPr>
            <a:r>
              <a:rPr lang="id"/>
              <a:t>Untuk membuat channel sangat mudah, kita bisa menggunakan make(), mirip ketika membuat map</a:t>
            </a:r>
            <a:endParaRPr/>
          </a:p>
          <a:p>
            <a:pPr indent="-311150" lvl="0" marL="457200" rtl="0" algn="l">
              <a:spcBef>
                <a:spcPts val="0"/>
              </a:spcBef>
              <a:spcAft>
                <a:spcPts val="0"/>
              </a:spcAft>
              <a:buSzPts val="1300"/>
              <a:buChar char="●"/>
            </a:pPr>
            <a:r>
              <a:rPr lang="id"/>
              <a:t>Namun saat pembuatan channel, kita harus tentukan tipe data apa yang bisa dimasukkan kedalam channel tersebut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Channel</a:t>
            </a:r>
            <a:endParaRPr/>
          </a:p>
        </p:txBody>
      </p:sp>
      <p:pic>
        <p:nvPicPr>
          <p:cNvPr id="368" name="Google Shape;368;p60"/>
          <p:cNvPicPr preferRelativeResize="0"/>
          <p:nvPr/>
        </p:nvPicPr>
        <p:blipFill>
          <a:blip r:embed="rId3">
            <a:alphaModFix/>
          </a:blip>
          <a:stretch>
            <a:fillRect/>
          </a:stretch>
        </p:blipFill>
        <p:spPr>
          <a:xfrm>
            <a:off x="152400" y="2006250"/>
            <a:ext cx="8801100" cy="16573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Mengirim dan Menerima Data dari Channel</a:t>
            </a:r>
            <a:endParaRPr/>
          </a:p>
        </p:txBody>
      </p:sp>
      <p:sp>
        <p:nvSpPr>
          <p:cNvPr id="374" name="Google Shape;374;p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sudah dibahas sebelumnya, channel bisa digunakan untuk mengirim dan menerima data</a:t>
            </a:r>
            <a:endParaRPr/>
          </a:p>
          <a:p>
            <a:pPr indent="-311150" lvl="0" marL="457200" rtl="0" algn="l">
              <a:spcBef>
                <a:spcPts val="0"/>
              </a:spcBef>
              <a:spcAft>
                <a:spcPts val="0"/>
              </a:spcAft>
              <a:buSzPts val="1300"/>
              <a:buChar char="●"/>
            </a:pPr>
            <a:r>
              <a:rPr lang="id"/>
              <a:t>Untuk mengirim data, kita bisa gunakan kode : channel &lt;- data</a:t>
            </a:r>
            <a:endParaRPr/>
          </a:p>
          <a:p>
            <a:pPr indent="-311150" lvl="0" marL="457200" rtl="0" algn="l">
              <a:spcBef>
                <a:spcPts val="0"/>
              </a:spcBef>
              <a:spcAft>
                <a:spcPts val="0"/>
              </a:spcAft>
              <a:buSzPts val="1300"/>
              <a:buChar char="●"/>
            </a:pPr>
            <a:r>
              <a:rPr lang="id"/>
              <a:t>Sedangkan untuk menerima data, bisa gunakan kode : data &lt;- channel</a:t>
            </a:r>
            <a:endParaRPr/>
          </a:p>
          <a:p>
            <a:pPr indent="-311150" lvl="0" marL="457200" rtl="0" algn="l">
              <a:spcBef>
                <a:spcPts val="0"/>
              </a:spcBef>
              <a:spcAft>
                <a:spcPts val="0"/>
              </a:spcAft>
              <a:buSzPts val="1300"/>
              <a:buChar char="●"/>
            </a:pPr>
            <a:r>
              <a:rPr lang="id"/>
              <a:t>Jika selesai, jangan lupa untuk menutup channel menggunakan function close()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a:t>
            </a:r>
            <a:endParaRPr/>
          </a:p>
        </p:txBody>
      </p:sp>
      <p:pic>
        <p:nvPicPr>
          <p:cNvPr id="380" name="Google Shape;380;p62"/>
          <p:cNvPicPr preferRelativeResize="0"/>
          <p:nvPr/>
        </p:nvPicPr>
        <p:blipFill>
          <a:blip r:embed="rId3">
            <a:alphaModFix/>
          </a:blip>
          <a:stretch>
            <a:fillRect/>
          </a:stretch>
        </p:blipFill>
        <p:spPr>
          <a:xfrm>
            <a:off x="152400" y="2006250"/>
            <a:ext cx="8839198" cy="2954641"/>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a:p>
            <a:pPr indent="-311150" lvl="0" marL="457200" rtl="0" algn="l">
              <a:spcBef>
                <a:spcPts val="0"/>
              </a:spcBef>
              <a:spcAft>
                <a:spcPts val="0"/>
              </a:spcAft>
              <a:buSzPts val="1300"/>
              <a:buChar char="●"/>
            </a:pPr>
            <a:r>
              <a:rPr lang="id" u="sng">
                <a:solidFill>
                  <a:schemeClr val="hlink"/>
                </a:solidFill>
                <a:hlinkClick r:id="rId3"/>
              </a:rPr>
              <a:t>https://www.udemy.com/course/pemrograman-go-lang-pemula-sampai-mahir/?referralCode=C9C831DC7A42D8714259</a:t>
            </a:r>
            <a:r>
              <a:rPr lang="id"/>
              <a:t>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Sebagai Parameter</a:t>
            </a:r>
            <a:endParaRPr/>
          </a:p>
        </p:txBody>
      </p:sp>
      <p:sp>
        <p:nvSpPr>
          <p:cNvPr id="391" name="Google Shape;391;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kenyataan pembuatan aplikasi, seringnya kita akan mengirim channel ke function lain via parameter</a:t>
            </a:r>
            <a:endParaRPr/>
          </a:p>
          <a:p>
            <a:pPr indent="-311150" lvl="0" marL="457200" rtl="0" algn="l">
              <a:spcBef>
                <a:spcPts val="0"/>
              </a:spcBef>
              <a:spcAft>
                <a:spcPts val="0"/>
              </a:spcAft>
              <a:buSzPts val="1300"/>
              <a:buChar char="●"/>
            </a:pPr>
            <a:r>
              <a:rPr lang="id"/>
              <a:t>Sebelumnya kita tahu bahkan di Go-Lang by default, parameter adalah pass by value, artinya value akan diduplikasi lalu dikirim ke function parameter, sehingga jika kita ingin mengirim data asli, kita biasa gunakan pointer (agar pass by reference). </a:t>
            </a:r>
            <a:endParaRPr/>
          </a:p>
          <a:p>
            <a:pPr indent="-311150" lvl="0" marL="457200" rtl="0" algn="l">
              <a:spcBef>
                <a:spcPts val="0"/>
              </a:spcBef>
              <a:spcAft>
                <a:spcPts val="0"/>
              </a:spcAft>
              <a:buSzPts val="1300"/>
              <a:buChar char="●"/>
            </a:pPr>
            <a:r>
              <a:rPr lang="id"/>
              <a:t>Berbeda dengan Channel, kita tidak perlu melakukan hal tersebut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Sebagai Parameter</a:t>
            </a:r>
            <a:endParaRPr/>
          </a:p>
        </p:txBody>
      </p:sp>
      <p:pic>
        <p:nvPicPr>
          <p:cNvPr id="397" name="Google Shape;397;p65"/>
          <p:cNvPicPr preferRelativeResize="0"/>
          <p:nvPr/>
        </p:nvPicPr>
        <p:blipFill>
          <a:blip r:embed="rId3">
            <a:alphaModFix/>
          </a:blip>
          <a:stretch>
            <a:fillRect/>
          </a:stretch>
        </p:blipFill>
        <p:spPr>
          <a:xfrm>
            <a:off x="152400" y="2006250"/>
            <a:ext cx="5276789" cy="2984850"/>
          </a:xfrm>
          <a:prstGeom prst="rect">
            <a:avLst/>
          </a:prstGeom>
          <a:noFill/>
          <a:ln>
            <a:noFill/>
          </a:ln>
        </p:spPr>
      </p:pic>
      <p:pic>
        <p:nvPicPr>
          <p:cNvPr id="398" name="Google Shape;398;p65"/>
          <p:cNvPicPr preferRelativeResize="0"/>
          <p:nvPr/>
        </p:nvPicPr>
        <p:blipFill>
          <a:blip r:embed="rId4">
            <a:alphaModFix/>
          </a:blip>
          <a:stretch>
            <a:fillRect/>
          </a:stretch>
        </p:blipFill>
        <p:spPr>
          <a:xfrm>
            <a:off x="3962450" y="3503500"/>
            <a:ext cx="5025699" cy="14876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Channel In dan Out</a:t>
            </a:r>
            <a:endParaRPr/>
          </a:p>
        </p:txBody>
      </p:sp>
      <p:sp>
        <p:nvSpPr>
          <p:cNvPr id="409" name="Google Shape;409;p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mengirim channel sebagai parameter, isi function tersebut bisa mengirim dan menerima data dari channel tersebut</a:t>
            </a:r>
            <a:endParaRPr/>
          </a:p>
          <a:p>
            <a:pPr indent="-311150" lvl="0" marL="457200" rtl="0" algn="l">
              <a:spcBef>
                <a:spcPts val="0"/>
              </a:spcBef>
              <a:spcAft>
                <a:spcPts val="0"/>
              </a:spcAft>
              <a:buSzPts val="1300"/>
              <a:buChar char="●"/>
            </a:pPr>
            <a:r>
              <a:rPr lang="id"/>
              <a:t>Kadang kita ingin memberi tahu terhadap function, misal bahwa channel tersebut hanya digunakan untuk mengirim data, atau hanya dapat digunakan untuk menerima data</a:t>
            </a:r>
            <a:endParaRPr/>
          </a:p>
          <a:p>
            <a:pPr indent="-311150" lvl="0" marL="457200" rtl="0" algn="l">
              <a:spcBef>
                <a:spcPts val="0"/>
              </a:spcBef>
              <a:spcAft>
                <a:spcPts val="0"/>
              </a:spcAft>
              <a:buSzPts val="1300"/>
              <a:buChar char="●"/>
            </a:pPr>
            <a:r>
              <a:rPr lang="id"/>
              <a:t>Hal ini bisa kita lakukan di parameter dengan cara menandai apakah channel ini digunakan untuk in (mengirim data) atau out (menerima data)</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Channel In dan Out</a:t>
            </a:r>
            <a:endParaRPr/>
          </a:p>
        </p:txBody>
      </p:sp>
      <p:pic>
        <p:nvPicPr>
          <p:cNvPr id="415" name="Google Shape;415;p68"/>
          <p:cNvPicPr preferRelativeResize="0"/>
          <p:nvPr/>
        </p:nvPicPr>
        <p:blipFill>
          <a:blip r:embed="rId3">
            <a:alphaModFix/>
          </a:blip>
          <a:stretch>
            <a:fillRect/>
          </a:stretch>
        </p:blipFill>
        <p:spPr>
          <a:xfrm>
            <a:off x="152400" y="2006250"/>
            <a:ext cx="4720229" cy="2984850"/>
          </a:xfrm>
          <a:prstGeom prst="rect">
            <a:avLst/>
          </a:prstGeom>
          <a:noFill/>
          <a:ln>
            <a:noFill/>
          </a:ln>
        </p:spPr>
      </p:pic>
      <p:pic>
        <p:nvPicPr>
          <p:cNvPr id="416" name="Google Shape;416;p68"/>
          <p:cNvPicPr preferRelativeResize="0"/>
          <p:nvPr/>
        </p:nvPicPr>
        <p:blipFill>
          <a:blip r:embed="rId4">
            <a:alphaModFix/>
          </a:blip>
          <a:stretch>
            <a:fillRect/>
          </a:stretch>
        </p:blipFill>
        <p:spPr>
          <a:xfrm>
            <a:off x="5025029" y="2006250"/>
            <a:ext cx="3966572" cy="2592609"/>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a:t>
            </a:r>
            <a:r>
              <a:rPr lang="id"/>
              <a:t> Channel</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Buffered Channel</a:t>
            </a:r>
            <a:endParaRPr/>
          </a:p>
        </p:txBody>
      </p:sp>
      <p:sp>
        <p:nvSpPr>
          <p:cNvPr id="427" name="Google Shape;42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dijelaskan sebelumnya, bahwa secara default channel itu hanya bisa menerima 1 data</a:t>
            </a:r>
            <a:endParaRPr/>
          </a:p>
          <a:p>
            <a:pPr indent="-311150" lvl="0" marL="457200" rtl="0" algn="l">
              <a:spcBef>
                <a:spcPts val="0"/>
              </a:spcBef>
              <a:spcAft>
                <a:spcPts val="0"/>
              </a:spcAft>
              <a:buSzPts val="1300"/>
              <a:buChar char="●"/>
            </a:pPr>
            <a:r>
              <a:rPr lang="id"/>
              <a:t>Artinya jika kita menambah data ke-2, maka kita akan diminta menunggu sampai data ke-1 ada yang mengambil</a:t>
            </a:r>
            <a:endParaRPr/>
          </a:p>
          <a:p>
            <a:pPr indent="-311150" lvl="0" marL="457200" rtl="0" algn="l">
              <a:spcBef>
                <a:spcPts val="0"/>
              </a:spcBef>
              <a:spcAft>
                <a:spcPts val="0"/>
              </a:spcAft>
              <a:buSzPts val="1300"/>
              <a:buChar char="●"/>
            </a:pPr>
            <a:r>
              <a:rPr lang="id"/>
              <a:t>Kadang-kadang ada kasus dimana pengirim lebih cepat dibanding penerima, dalam hal ini jika kita menggunakan channel, maka otomatis pengirim akan ikut lambat juga</a:t>
            </a:r>
            <a:endParaRPr/>
          </a:p>
          <a:p>
            <a:pPr indent="-311150" lvl="0" marL="457200" rtl="0" algn="l">
              <a:spcBef>
                <a:spcPts val="0"/>
              </a:spcBef>
              <a:spcAft>
                <a:spcPts val="0"/>
              </a:spcAft>
              <a:buSzPts val="1300"/>
              <a:buChar char="●"/>
            </a:pPr>
            <a:r>
              <a:rPr lang="id"/>
              <a:t>Untuknya ada Buffered Channel, yaitu buffer yang bisa digunakan untuk menampung data antrian di Channel</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Buffer Capacity</a:t>
            </a:r>
            <a:endParaRPr/>
          </a:p>
        </p:txBody>
      </p:sp>
      <p:sp>
        <p:nvSpPr>
          <p:cNvPr id="433" name="Google Shape;433;p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bebas memasukkan berapa jumlah kapasitas antrian di dalam buffer</a:t>
            </a:r>
            <a:endParaRPr/>
          </a:p>
          <a:p>
            <a:pPr indent="-311150" lvl="0" marL="457200" rtl="0" algn="l">
              <a:spcBef>
                <a:spcPts val="0"/>
              </a:spcBef>
              <a:spcAft>
                <a:spcPts val="0"/>
              </a:spcAft>
              <a:buSzPts val="1300"/>
              <a:buChar char="●"/>
            </a:pPr>
            <a:r>
              <a:rPr lang="id"/>
              <a:t>Jika kita set misal 5, </a:t>
            </a:r>
            <a:r>
              <a:rPr lang="id"/>
              <a:t>artinya kita bisa menerima </a:t>
            </a:r>
            <a:r>
              <a:rPr lang="id"/>
              <a:t>5 data di buffer.</a:t>
            </a:r>
            <a:endParaRPr/>
          </a:p>
          <a:p>
            <a:pPr indent="-311150" lvl="0" marL="457200" rtl="0" algn="l">
              <a:spcBef>
                <a:spcPts val="0"/>
              </a:spcBef>
              <a:spcAft>
                <a:spcPts val="0"/>
              </a:spcAft>
              <a:buSzPts val="1300"/>
              <a:buChar char="●"/>
            </a:pPr>
            <a:r>
              <a:rPr lang="id"/>
              <a:t>Jika kita mengirim data ke 6, maka kita diminta untuk menunggu sampai buffer ada yang kosong</a:t>
            </a:r>
            <a:endParaRPr/>
          </a:p>
          <a:p>
            <a:pPr indent="-311150" lvl="0" marL="457200" rtl="0" algn="l">
              <a:spcBef>
                <a:spcPts val="0"/>
              </a:spcBef>
              <a:spcAft>
                <a:spcPts val="0"/>
              </a:spcAft>
              <a:buSzPts val="1300"/>
              <a:buChar char="●"/>
            </a:pPr>
            <a:r>
              <a:rPr lang="id"/>
              <a:t>Ini cocok sekali ketika memang goroutine yang menerima data lebih lambat dari yang mengirim data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Channel Buffer</a:t>
            </a:r>
            <a:endParaRPr/>
          </a:p>
        </p:txBody>
      </p:sp>
      <p:pic>
        <p:nvPicPr>
          <p:cNvPr id="439" name="Google Shape;439;p72"/>
          <p:cNvPicPr preferRelativeResize="0"/>
          <p:nvPr/>
        </p:nvPicPr>
        <p:blipFill>
          <a:blip r:embed="rId3">
            <a:alphaModFix/>
          </a:blip>
          <a:stretch>
            <a:fillRect/>
          </a:stretch>
        </p:blipFill>
        <p:spPr>
          <a:xfrm>
            <a:off x="152400" y="2006250"/>
            <a:ext cx="8839201" cy="233628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Buffered Channel</a:t>
            </a:r>
            <a:endParaRPr/>
          </a:p>
        </p:txBody>
      </p:sp>
      <p:pic>
        <p:nvPicPr>
          <p:cNvPr id="445" name="Google Shape;445;p73"/>
          <p:cNvPicPr preferRelativeResize="0"/>
          <p:nvPr/>
        </p:nvPicPr>
        <p:blipFill>
          <a:blip r:embed="rId3">
            <a:alphaModFix/>
          </a:blip>
          <a:stretch>
            <a:fillRect/>
          </a:stretch>
        </p:blipFill>
        <p:spPr>
          <a:xfrm>
            <a:off x="152400" y="2006250"/>
            <a:ext cx="8839200" cy="171873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Concurrency &amp; Parallel Programming</a:t>
            </a:r>
            <a:endParaRPr/>
          </a:p>
          <a:p>
            <a:pPr indent="-311150" lvl="0" marL="457200" rtl="0" algn="l">
              <a:spcBef>
                <a:spcPts val="0"/>
              </a:spcBef>
              <a:spcAft>
                <a:spcPts val="0"/>
              </a:spcAft>
              <a:buSzPts val="1300"/>
              <a:buChar char="●"/>
            </a:pPr>
            <a:r>
              <a:rPr lang="id"/>
              <a:t>Goroutines</a:t>
            </a:r>
            <a:endParaRPr/>
          </a:p>
          <a:p>
            <a:pPr indent="-311150" lvl="0" marL="457200" rtl="0" algn="l">
              <a:spcBef>
                <a:spcPts val="0"/>
              </a:spcBef>
              <a:spcAft>
                <a:spcPts val="0"/>
              </a:spcAft>
              <a:buSzPts val="1300"/>
              <a:buChar char="●"/>
            </a:pPr>
            <a:r>
              <a:rPr lang="id"/>
              <a:t>Channel</a:t>
            </a:r>
            <a:endParaRPr/>
          </a:p>
          <a:p>
            <a:pPr indent="-311150" lvl="0" marL="457200" rtl="0" algn="l">
              <a:spcBef>
                <a:spcPts val="0"/>
              </a:spcBef>
              <a:spcAft>
                <a:spcPts val="0"/>
              </a:spcAft>
              <a:buSzPts val="1300"/>
              <a:buChar char="●"/>
            </a:pPr>
            <a:r>
              <a:rPr lang="id"/>
              <a:t>Buffered Channel</a:t>
            </a:r>
            <a:endParaRPr/>
          </a:p>
          <a:p>
            <a:pPr indent="-311150" lvl="0" marL="457200" rtl="0" algn="l">
              <a:spcBef>
                <a:spcPts val="0"/>
              </a:spcBef>
              <a:spcAft>
                <a:spcPts val="0"/>
              </a:spcAft>
              <a:buSzPts val="1300"/>
              <a:buChar char="●"/>
            </a:pPr>
            <a:r>
              <a:rPr lang="id"/>
              <a:t>Mutex</a:t>
            </a:r>
            <a:endParaRPr/>
          </a:p>
          <a:p>
            <a:pPr indent="-311150" lvl="0" marL="457200" rtl="0" algn="l">
              <a:spcBef>
                <a:spcPts val="0"/>
              </a:spcBef>
              <a:spcAft>
                <a:spcPts val="0"/>
              </a:spcAft>
              <a:buSzPts val="1300"/>
              <a:buChar char="●"/>
            </a:pPr>
            <a:r>
              <a:rPr lang="id"/>
              <a:t>WaitGroup</a:t>
            </a:r>
            <a:endParaRPr/>
          </a:p>
          <a:p>
            <a:pPr indent="-311150" lvl="0" marL="457200" rtl="0" algn="l">
              <a:spcBef>
                <a:spcPts val="0"/>
              </a:spcBef>
              <a:spcAft>
                <a:spcPts val="0"/>
              </a:spcAft>
              <a:buSzPts val="1300"/>
              <a:buChar char="●"/>
            </a:pPr>
            <a:r>
              <a:rPr lang="id"/>
              <a:t>Atomic</a:t>
            </a:r>
            <a:endParaRPr/>
          </a:p>
          <a:p>
            <a:pPr indent="-311150" lvl="0" marL="457200" rtl="0" algn="l">
              <a:spcBef>
                <a:spcPts val="0"/>
              </a:spcBef>
              <a:spcAft>
                <a:spcPts val="0"/>
              </a:spcAft>
              <a:buSzPts val="1300"/>
              <a:buChar char="●"/>
            </a:pPr>
            <a:r>
              <a:rPr lang="id"/>
              <a:t>Ticker</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Range Channel</a:t>
            </a:r>
            <a:endParaRPr/>
          </a:p>
        </p:txBody>
      </p:sp>
      <p:sp>
        <p:nvSpPr>
          <p:cNvPr id="456" name="Google Shape;456;p7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Kadang-kadang ada kasus sebuah channel dikirim data secara terus menerus oleh pengirim</a:t>
            </a:r>
            <a:endParaRPr/>
          </a:p>
          <a:p>
            <a:pPr indent="-311150" lvl="0" marL="457200" rtl="0" algn="l">
              <a:spcBef>
                <a:spcPts val="0"/>
              </a:spcBef>
              <a:spcAft>
                <a:spcPts val="0"/>
              </a:spcAft>
              <a:buSzPts val="1300"/>
              <a:buChar char="●"/>
            </a:pPr>
            <a:r>
              <a:rPr lang="id"/>
              <a:t>Dan kadang tidak jelas kapan channel tersebut akan berhenti menerima data</a:t>
            </a:r>
            <a:endParaRPr/>
          </a:p>
          <a:p>
            <a:pPr indent="-311150" lvl="0" marL="457200" rtl="0" algn="l">
              <a:spcBef>
                <a:spcPts val="0"/>
              </a:spcBef>
              <a:spcAft>
                <a:spcPts val="0"/>
              </a:spcAft>
              <a:buSzPts val="1300"/>
              <a:buChar char="●"/>
            </a:pPr>
            <a:r>
              <a:rPr lang="id"/>
              <a:t>Salah satu yang bisa kita lakukan adalah dengan menggunakan perulangan range ketika menerima data dari channel</a:t>
            </a:r>
            <a:endParaRPr/>
          </a:p>
          <a:p>
            <a:pPr indent="-311150" lvl="0" marL="457200" rtl="0" algn="l">
              <a:spcBef>
                <a:spcPts val="0"/>
              </a:spcBef>
              <a:spcAft>
                <a:spcPts val="0"/>
              </a:spcAft>
              <a:buSzPts val="1300"/>
              <a:buChar char="●"/>
            </a:pPr>
            <a:r>
              <a:rPr lang="id"/>
              <a:t>Ketika sebuah channel di close(), maka secara otomatis perulangan tersebut akan berhenti</a:t>
            </a:r>
            <a:endParaRPr/>
          </a:p>
          <a:p>
            <a:pPr indent="-311150" lvl="0" marL="457200" rtl="0" algn="l">
              <a:spcBef>
                <a:spcPts val="0"/>
              </a:spcBef>
              <a:spcAft>
                <a:spcPts val="0"/>
              </a:spcAft>
              <a:buSzPts val="1300"/>
              <a:buChar char="●"/>
            </a:pPr>
            <a:r>
              <a:rPr lang="id"/>
              <a:t>Ini lebih sederhana dari pada kita melakukan pengecekan channel secara manual</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Range Channel</a:t>
            </a:r>
            <a:endParaRPr/>
          </a:p>
        </p:txBody>
      </p:sp>
      <p:pic>
        <p:nvPicPr>
          <p:cNvPr id="462" name="Google Shape;462;p76"/>
          <p:cNvPicPr preferRelativeResize="0"/>
          <p:nvPr/>
        </p:nvPicPr>
        <p:blipFill>
          <a:blip r:embed="rId3">
            <a:alphaModFix/>
          </a:blip>
          <a:stretch>
            <a:fillRect/>
          </a:stretch>
        </p:blipFill>
        <p:spPr>
          <a:xfrm>
            <a:off x="152400" y="2006250"/>
            <a:ext cx="7854868" cy="29848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Select Channel</a:t>
            </a:r>
            <a:endParaRPr/>
          </a:p>
        </p:txBody>
      </p:sp>
      <p:sp>
        <p:nvSpPr>
          <p:cNvPr id="473" name="Google Shape;47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membuat beberapa channel, dan menjalankan beberapa goroutine</a:t>
            </a:r>
            <a:endParaRPr/>
          </a:p>
          <a:p>
            <a:pPr indent="-311150" lvl="0" marL="457200" rtl="0" algn="l">
              <a:spcBef>
                <a:spcPts val="0"/>
              </a:spcBef>
              <a:spcAft>
                <a:spcPts val="0"/>
              </a:spcAft>
              <a:buSzPts val="1300"/>
              <a:buChar char="●"/>
            </a:pPr>
            <a:r>
              <a:rPr lang="id"/>
              <a:t>Lalu kita ingin mendapatkan data dari semua channel tersebut</a:t>
            </a:r>
            <a:endParaRPr/>
          </a:p>
          <a:p>
            <a:pPr indent="-311150" lvl="0" marL="457200" rtl="0" algn="l">
              <a:spcBef>
                <a:spcPts val="0"/>
              </a:spcBef>
              <a:spcAft>
                <a:spcPts val="0"/>
              </a:spcAft>
              <a:buSzPts val="1300"/>
              <a:buChar char="●"/>
            </a:pPr>
            <a:r>
              <a:rPr lang="id"/>
              <a:t>Untuk melakukan hal tersebut, kita bisa menggunakan select channel di Go-Lang</a:t>
            </a:r>
            <a:endParaRPr/>
          </a:p>
          <a:p>
            <a:pPr indent="-311150" lvl="0" marL="457200" rtl="0" algn="l">
              <a:spcBef>
                <a:spcPts val="0"/>
              </a:spcBef>
              <a:spcAft>
                <a:spcPts val="0"/>
              </a:spcAft>
              <a:buSzPts val="1300"/>
              <a:buChar char="●"/>
            </a:pPr>
            <a:r>
              <a:rPr lang="id"/>
              <a:t>Dengan select channel, kita bisa memilih data tercepat dari beberapa channel, jika data datang secara bersamaan di beberapa channel, maka akan dipilih secara random</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Select Multiple Channel</a:t>
            </a:r>
            <a:endParaRPr/>
          </a:p>
        </p:txBody>
      </p:sp>
      <p:pic>
        <p:nvPicPr>
          <p:cNvPr id="479" name="Google Shape;479;p79"/>
          <p:cNvPicPr preferRelativeResize="0"/>
          <p:nvPr/>
        </p:nvPicPr>
        <p:blipFill>
          <a:blip r:embed="rId3">
            <a:alphaModFix/>
          </a:blip>
          <a:stretch>
            <a:fillRect/>
          </a:stretch>
        </p:blipFill>
        <p:spPr>
          <a:xfrm>
            <a:off x="152400" y="2006250"/>
            <a:ext cx="4637281" cy="2984849"/>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Default Select</a:t>
            </a:r>
            <a:endParaRPr/>
          </a:p>
        </p:txBody>
      </p:sp>
      <p:sp>
        <p:nvSpPr>
          <p:cNvPr id="490" name="Google Shape;490;p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Apa yang terjadi jika kita melakukan select terhadap channel yang ternyata tidak ada datanya?</a:t>
            </a:r>
            <a:endParaRPr/>
          </a:p>
          <a:p>
            <a:pPr indent="-311150" lvl="0" marL="457200" rtl="0" algn="l">
              <a:spcBef>
                <a:spcPts val="0"/>
              </a:spcBef>
              <a:spcAft>
                <a:spcPts val="0"/>
              </a:spcAft>
              <a:buSzPts val="1300"/>
              <a:buChar char="●"/>
            </a:pPr>
            <a:r>
              <a:rPr lang="id"/>
              <a:t>Maka kita akan menunggu sampai data ada</a:t>
            </a:r>
            <a:endParaRPr/>
          </a:p>
          <a:p>
            <a:pPr indent="-311150" lvl="0" marL="457200" rtl="0" algn="l">
              <a:spcBef>
                <a:spcPts val="0"/>
              </a:spcBef>
              <a:spcAft>
                <a:spcPts val="0"/>
              </a:spcAft>
              <a:buSzPts val="1300"/>
              <a:buChar char="●"/>
            </a:pPr>
            <a:r>
              <a:rPr lang="id"/>
              <a:t>Kadang mungkin kita ingin melakukan sesuatu jika misal semua channel tidak ada datanya ketika kita melakukan select channel</a:t>
            </a:r>
            <a:endParaRPr/>
          </a:p>
          <a:p>
            <a:pPr indent="-311150" lvl="0" marL="457200" rtl="0" algn="l">
              <a:spcBef>
                <a:spcPts val="0"/>
              </a:spcBef>
              <a:spcAft>
                <a:spcPts val="0"/>
              </a:spcAft>
              <a:buSzPts val="1300"/>
              <a:buChar char="●"/>
            </a:pPr>
            <a:r>
              <a:rPr lang="id"/>
              <a:t>Dalam select, kita bisa menambahkan default, dimana ini akan dieksekusi jika memang di semua channel yang kita select tidak ada datanya</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Default Select</a:t>
            </a:r>
            <a:endParaRPr/>
          </a:p>
        </p:txBody>
      </p:sp>
      <p:pic>
        <p:nvPicPr>
          <p:cNvPr id="496" name="Google Shape;496;p82"/>
          <p:cNvPicPr preferRelativeResize="0"/>
          <p:nvPr/>
        </p:nvPicPr>
        <p:blipFill>
          <a:blip r:embed="rId3">
            <a:alphaModFix/>
          </a:blip>
          <a:stretch>
            <a:fillRect/>
          </a:stretch>
        </p:blipFill>
        <p:spPr>
          <a:xfrm>
            <a:off x="152400" y="2006250"/>
            <a:ext cx="5510492" cy="29848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Race Condition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Concurrency dan Parallel Programming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Goroutine</a:t>
            </a:r>
            <a:endParaRPr/>
          </a:p>
        </p:txBody>
      </p:sp>
      <p:sp>
        <p:nvSpPr>
          <p:cNvPr id="507" name="Google Shape;507;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menggunakan goroutine, dia tidak hanya berjalan secara concurrent, tapi bisa parallel juga, karena bisa ada beberapa thread yang berjalan secara parallel</a:t>
            </a:r>
            <a:endParaRPr/>
          </a:p>
          <a:p>
            <a:pPr indent="-311150" lvl="0" marL="457200" rtl="0" algn="l">
              <a:spcBef>
                <a:spcPts val="0"/>
              </a:spcBef>
              <a:spcAft>
                <a:spcPts val="0"/>
              </a:spcAft>
              <a:buSzPts val="1300"/>
              <a:buChar char="●"/>
            </a:pPr>
            <a:r>
              <a:rPr lang="id"/>
              <a:t>Hal ini sangat berbahaya ketika kita melakukan manipulasi data variable yang sama oleh beberapa goroutine secara bersamaan</a:t>
            </a:r>
            <a:endParaRPr/>
          </a:p>
          <a:p>
            <a:pPr indent="-311150" lvl="0" marL="457200" rtl="0" algn="l">
              <a:spcBef>
                <a:spcPts val="0"/>
              </a:spcBef>
              <a:spcAft>
                <a:spcPts val="0"/>
              </a:spcAft>
              <a:buSzPts val="1300"/>
              <a:buChar char="●"/>
            </a:pPr>
            <a:r>
              <a:rPr lang="id"/>
              <a:t>Hal ini bisa menyebabkan masalah yang namanya Race Condition</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Race Condition</a:t>
            </a:r>
            <a:endParaRPr/>
          </a:p>
        </p:txBody>
      </p:sp>
      <p:pic>
        <p:nvPicPr>
          <p:cNvPr id="513" name="Google Shape;513;p85"/>
          <p:cNvPicPr preferRelativeResize="0"/>
          <p:nvPr/>
        </p:nvPicPr>
        <p:blipFill>
          <a:blip r:embed="rId3">
            <a:alphaModFix/>
          </a:blip>
          <a:stretch>
            <a:fillRect/>
          </a:stretch>
        </p:blipFill>
        <p:spPr>
          <a:xfrm>
            <a:off x="152400" y="2006250"/>
            <a:ext cx="8544133"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8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Mutex</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Mutex (Mutual Exclusion)</a:t>
            </a:r>
            <a:endParaRPr/>
          </a:p>
        </p:txBody>
      </p:sp>
      <p:sp>
        <p:nvSpPr>
          <p:cNvPr id="524" name="Google Shape;524;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mengatasi masalah race condition tersebut, di Go-Lang terdapat sebuah struct bernama sync.Mutex</a:t>
            </a:r>
            <a:endParaRPr/>
          </a:p>
          <a:p>
            <a:pPr indent="-311150" lvl="0" marL="457200" rtl="0" algn="l">
              <a:spcBef>
                <a:spcPts val="0"/>
              </a:spcBef>
              <a:spcAft>
                <a:spcPts val="0"/>
              </a:spcAft>
              <a:buSzPts val="1300"/>
              <a:buChar char="●"/>
            </a:pPr>
            <a:r>
              <a:rPr lang="id"/>
              <a:t>Mutex bisa digunakan untuk melakukan locking dan unlocking, dimana ketika kita melakukan locking terhadap mutex, maka tidak ada yang bisa melakukan locking lagi sampai kita melakukan unlock</a:t>
            </a:r>
            <a:endParaRPr/>
          </a:p>
          <a:p>
            <a:pPr indent="-311150" lvl="0" marL="457200" rtl="0" algn="l">
              <a:spcBef>
                <a:spcPts val="0"/>
              </a:spcBef>
              <a:spcAft>
                <a:spcPts val="0"/>
              </a:spcAft>
              <a:buSzPts val="1300"/>
              <a:buChar char="●"/>
            </a:pPr>
            <a:r>
              <a:rPr lang="id"/>
              <a:t>Dengan demikian, jika ada beberapa goroutine melakukan lock terhadap Mutex, maka hanya 1 goroutine yang diperbolehkan, setelah goroutine tersebut melakukan unlock, baru goroutine selanjutnya diperbolehkan melakukan lock lagi</a:t>
            </a:r>
            <a:endParaRPr/>
          </a:p>
          <a:p>
            <a:pPr indent="-311150" lvl="0" marL="457200" rtl="0" algn="l">
              <a:spcBef>
                <a:spcPts val="0"/>
              </a:spcBef>
              <a:spcAft>
                <a:spcPts val="0"/>
              </a:spcAft>
              <a:buSzPts val="1300"/>
              <a:buChar char="●"/>
            </a:pPr>
            <a:r>
              <a:rPr lang="id"/>
              <a:t>Ini sangat cocok sebagai solusi ketika ada masalah race condition yang sebelumnya kita hadapi</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Mutex</a:t>
            </a:r>
            <a:endParaRPr/>
          </a:p>
        </p:txBody>
      </p:sp>
      <p:pic>
        <p:nvPicPr>
          <p:cNvPr id="530" name="Google Shape;530;p88"/>
          <p:cNvPicPr preferRelativeResize="0"/>
          <p:nvPr/>
        </p:nvPicPr>
        <p:blipFill>
          <a:blip r:embed="rId3">
            <a:alphaModFix/>
          </a:blip>
          <a:stretch>
            <a:fillRect/>
          </a:stretch>
        </p:blipFill>
        <p:spPr>
          <a:xfrm>
            <a:off x="152400" y="2006250"/>
            <a:ext cx="7703474" cy="298485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sync.RW</a:t>
            </a:r>
            <a:r>
              <a:rPr lang="id"/>
              <a:t>Mutex</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RWMutex (Read Write Mutex)</a:t>
            </a:r>
            <a:endParaRPr/>
          </a:p>
        </p:txBody>
      </p:sp>
      <p:sp>
        <p:nvSpPr>
          <p:cNvPr id="541" name="Google Shape;541;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kasus dimana kita ingin melakukan locking tidak hanya pada proses mengubah data, tapi juga membaca data</a:t>
            </a:r>
            <a:endParaRPr/>
          </a:p>
          <a:p>
            <a:pPr indent="-311150" lvl="0" marL="457200" rtl="0" algn="l">
              <a:spcBef>
                <a:spcPts val="0"/>
              </a:spcBef>
              <a:spcAft>
                <a:spcPts val="0"/>
              </a:spcAft>
              <a:buSzPts val="1300"/>
              <a:buChar char="●"/>
            </a:pPr>
            <a:r>
              <a:rPr lang="id"/>
              <a:t>Kita sebenarnya bisa menggunakan Mutex saja, namun masalahnya nanti akan rebutan antara proses membaca dan mengubah</a:t>
            </a:r>
            <a:endParaRPr/>
          </a:p>
          <a:p>
            <a:pPr indent="-311150" lvl="0" marL="457200" rtl="0" algn="l">
              <a:spcBef>
                <a:spcPts val="0"/>
              </a:spcBef>
              <a:spcAft>
                <a:spcPts val="0"/>
              </a:spcAft>
              <a:buSzPts val="1300"/>
              <a:buChar char="●"/>
            </a:pPr>
            <a:r>
              <a:rPr lang="id"/>
              <a:t>Di Go-Lang telah disediakan struct RWMutex (Read Write Mutex) untuk menangani hal ini, dimana Mutex jenis ini memiliki dua lock, lock untuk Read dan lock untuk Write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RWMutex</a:t>
            </a:r>
            <a:endParaRPr/>
          </a:p>
        </p:txBody>
      </p:sp>
      <p:pic>
        <p:nvPicPr>
          <p:cNvPr id="547" name="Google Shape;547;p91"/>
          <p:cNvPicPr preferRelativeResize="0"/>
          <p:nvPr/>
        </p:nvPicPr>
        <p:blipFill>
          <a:blip r:embed="rId3">
            <a:alphaModFix/>
          </a:blip>
          <a:stretch>
            <a:fillRect/>
          </a:stretch>
        </p:blipFill>
        <p:spPr>
          <a:xfrm>
            <a:off x="152400" y="2006250"/>
            <a:ext cx="3468678" cy="2984850"/>
          </a:xfrm>
          <a:prstGeom prst="rect">
            <a:avLst/>
          </a:prstGeom>
          <a:noFill/>
          <a:ln>
            <a:noFill/>
          </a:ln>
        </p:spPr>
      </p:pic>
      <p:pic>
        <p:nvPicPr>
          <p:cNvPr id="548" name="Google Shape;548;p91"/>
          <p:cNvPicPr preferRelativeResize="0"/>
          <p:nvPr/>
        </p:nvPicPr>
        <p:blipFill>
          <a:blip r:embed="rId4">
            <a:alphaModFix/>
          </a:blip>
          <a:stretch>
            <a:fillRect/>
          </a:stretch>
        </p:blipFill>
        <p:spPr>
          <a:xfrm>
            <a:off x="3773478" y="2006250"/>
            <a:ext cx="4049086" cy="29848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Deadlock</a:t>
            </a:r>
            <a:endParaRPr/>
          </a:p>
        </p:txBody>
      </p:sp>
      <p:sp>
        <p:nvSpPr>
          <p:cNvPr id="559" name="Google Shape;559;p9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Hati-hati saat membuat aplikasi yang parallel atau concurrent, masalah yang sering kita hadapi adalah Deadlock</a:t>
            </a:r>
            <a:endParaRPr/>
          </a:p>
          <a:p>
            <a:pPr indent="-311150" lvl="0" marL="457200" rtl="0" algn="l">
              <a:spcBef>
                <a:spcPts val="0"/>
              </a:spcBef>
              <a:spcAft>
                <a:spcPts val="0"/>
              </a:spcAft>
              <a:buSzPts val="1300"/>
              <a:buChar char="●"/>
            </a:pPr>
            <a:r>
              <a:rPr lang="id"/>
              <a:t>Deadlock adalah keadaan dimana sebuah proses goroutine saling menunggu lock sehingga tidak ada satupun goroutine yang bisa jalan</a:t>
            </a:r>
            <a:endParaRPr/>
          </a:p>
          <a:p>
            <a:pPr indent="-311150" lvl="0" marL="457200" rtl="0" algn="l">
              <a:spcBef>
                <a:spcPts val="0"/>
              </a:spcBef>
              <a:spcAft>
                <a:spcPts val="0"/>
              </a:spcAft>
              <a:buSzPts val="1300"/>
              <a:buChar char="●"/>
            </a:pPr>
            <a:r>
              <a:rPr lang="id"/>
              <a:t>Sekarang kita coba simulasikan proses deadlock</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Parallel Programming</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ini kita hidup di era multicore, dimana jarang sekali kita menggunakan prosesor yang single core</a:t>
            </a:r>
            <a:endParaRPr/>
          </a:p>
          <a:p>
            <a:pPr indent="-311150" lvl="0" marL="457200" rtl="0" algn="l">
              <a:spcBef>
                <a:spcPts val="0"/>
              </a:spcBef>
              <a:spcAft>
                <a:spcPts val="0"/>
              </a:spcAft>
              <a:buSzPts val="1300"/>
              <a:buChar char="●"/>
            </a:pPr>
            <a:r>
              <a:rPr lang="id"/>
              <a:t>Semakin canggih perangkat keras, maka software pun akan mengikuti, dimana sekarang kita bisa dengan mudah membuat proses parallel di aplikasi.</a:t>
            </a:r>
            <a:endParaRPr/>
          </a:p>
          <a:p>
            <a:pPr indent="-311150" lvl="0" marL="457200" rtl="0" algn="l">
              <a:spcBef>
                <a:spcPts val="0"/>
              </a:spcBef>
              <a:spcAft>
                <a:spcPts val="0"/>
              </a:spcAft>
              <a:buSzPts val="1300"/>
              <a:buChar char="●"/>
            </a:pPr>
            <a:r>
              <a:rPr lang="id"/>
              <a:t>Parallel programming sederhananya adalah memecahkan suatu masalah dengan cara membaginya menjadi yang lebih kecil, dan dijalankan secara bersamaan pada waktu yang bersamaan pula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(1)</a:t>
            </a:r>
            <a:endParaRPr/>
          </a:p>
        </p:txBody>
      </p:sp>
      <p:pic>
        <p:nvPicPr>
          <p:cNvPr id="565" name="Google Shape;565;p94"/>
          <p:cNvPicPr preferRelativeResize="0"/>
          <p:nvPr/>
        </p:nvPicPr>
        <p:blipFill>
          <a:blip r:embed="rId3">
            <a:alphaModFix/>
          </a:blip>
          <a:stretch>
            <a:fillRect/>
          </a:stretch>
        </p:blipFill>
        <p:spPr>
          <a:xfrm>
            <a:off x="3342324" y="2006250"/>
            <a:ext cx="4616568" cy="2984850"/>
          </a:xfrm>
          <a:prstGeom prst="rect">
            <a:avLst/>
          </a:prstGeom>
          <a:noFill/>
          <a:ln>
            <a:noFill/>
          </a:ln>
        </p:spPr>
      </p:pic>
      <p:pic>
        <p:nvPicPr>
          <p:cNvPr id="566" name="Google Shape;566;p94"/>
          <p:cNvPicPr preferRelativeResize="0"/>
          <p:nvPr/>
        </p:nvPicPr>
        <p:blipFill>
          <a:blip r:embed="rId4">
            <a:alphaModFix/>
          </a:blip>
          <a:stretch>
            <a:fillRect/>
          </a:stretch>
        </p:blipFill>
        <p:spPr>
          <a:xfrm>
            <a:off x="152400" y="2006250"/>
            <a:ext cx="3046077" cy="2984849"/>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Simulasi Deadlock (2)</a:t>
            </a:r>
            <a:endParaRPr/>
          </a:p>
        </p:txBody>
      </p:sp>
      <p:pic>
        <p:nvPicPr>
          <p:cNvPr id="572" name="Google Shape;572;p95"/>
          <p:cNvPicPr preferRelativeResize="0"/>
          <p:nvPr/>
        </p:nvPicPr>
        <p:blipFill>
          <a:blip r:embed="rId3">
            <a:alphaModFix/>
          </a:blip>
          <a:stretch>
            <a:fillRect/>
          </a:stretch>
        </p:blipFill>
        <p:spPr>
          <a:xfrm>
            <a:off x="152400" y="2006250"/>
            <a:ext cx="3319688" cy="2984849"/>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sync.WaitGroup</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WaitGroup</a:t>
            </a:r>
            <a:endParaRPr/>
          </a:p>
        </p:txBody>
      </p:sp>
      <p:sp>
        <p:nvSpPr>
          <p:cNvPr id="583" name="Google Shape;583;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WaitGroup adalah fitur yang bisa digunakan untuk menunggu sebuah proses selesai dilakukan</a:t>
            </a:r>
            <a:endParaRPr/>
          </a:p>
          <a:p>
            <a:pPr indent="-311150" lvl="0" marL="457200" rtl="0" algn="l">
              <a:spcBef>
                <a:spcPts val="0"/>
              </a:spcBef>
              <a:spcAft>
                <a:spcPts val="0"/>
              </a:spcAft>
              <a:buSzPts val="1300"/>
              <a:buChar char="●"/>
            </a:pPr>
            <a:r>
              <a:rPr lang="id"/>
              <a:t>Hal ini kadang diperlukan, misal kita ingin menjalankan beberapa proses menggunakan goroutine, tapi kita ingin semua proses selesai terlebih dahulu sebelum aplikasi kita selesai</a:t>
            </a:r>
            <a:endParaRPr/>
          </a:p>
          <a:p>
            <a:pPr indent="-311150" lvl="0" marL="457200" rtl="0" algn="l">
              <a:spcBef>
                <a:spcPts val="0"/>
              </a:spcBef>
              <a:spcAft>
                <a:spcPts val="0"/>
              </a:spcAft>
              <a:buSzPts val="1300"/>
              <a:buChar char="●"/>
            </a:pPr>
            <a:r>
              <a:rPr lang="id"/>
              <a:t>Kasus seperti ini bisa menggunakan WaitGroup</a:t>
            </a:r>
            <a:endParaRPr/>
          </a:p>
          <a:p>
            <a:pPr indent="-311150" lvl="0" marL="457200" rtl="0" algn="l">
              <a:spcBef>
                <a:spcPts val="0"/>
              </a:spcBef>
              <a:spcAft>
                <a:spcPts val="0"/>
              </a:spcAft>
              <a:buSzPts val="1300"/>
              <a:buChar char="●"/>
            </a:pPr>
            <a:r>
              <a:rPr lang="id"/>
              <a:t>Untuk menandai bahwa ada proses goroutine, kita bisa menggunakan method Add(int), setelah proses goroutine selesai, kita bisa gunakan method Done()</a:t>
            </a:r>
            <a:endParaRPr/>
          </a:p>
          <a:p>
            <a:pPr indent="-311150" lvl="0" marL="457200" rtl="0" algn="l">
              <a:spcBef>
                <a:spcPts val="0"/>
              </a:spcBef>
              <a:spcAft>
                <a:spcPts val="0"/>
              </a:spcAft>
              <a:buSzPts val="1300"/>
              <a:buChar char="●"/>
            </a:pPr>
            <a:r>
              <a:rPr lang="id"/>
              <a:t>Untuk menunggu semua proses selesai, kita bisa menggunakan method Wait()</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WaitGroup</a:t>
            </a:r>
            <a:endParaRPr/>
          </a:p>
        </p:txBody>
      </p:sp>
      <p:pic>
        <p:nvPicPr>
          <p:cNvPr id="589" name="Google Shape;589;p98"/>
          <p:cNvPicPr preferRelativeResize="0"/>
          <p:nvPr/>
        </p:nvPicPr>
        <p:blipFill>
          <a:blip r:embed="rId3">
            <a:alphaModFix/>
          </a:blip>
          <a:stretch>
            <a:fillRect/>
          </a:stretch>
        </p:blipFill>
        <p:spPr>
          <a:xfrm>
            <a:off x="152400" y="2006250"/>
            <a:ext cx="4419600" cy="2198750"/>
          </a:xfrm>
          <a:prstGeom prst="rect">
            <a:avLst/>
          </a:prstGeom>
          <a:noFill/>
          <a:ln>
            <a:noFill/>
          </a:ln>
        </p:spPr>
      </p:pic>
      <p:pic>
        <p:nvPicPr>
          <p:cNvPr id="590" name="Google Shape;590;p98"/>
          <p:cNvPicPr preferRelativeResize="0"/>
          <p:nvPr/>
        </p:nvPicPr>
        <p:blipFill>
          <a:blip r:embed="rId4">
            <a:alphaModFix/>
          </a:blip>
          <a:stretch>
            <a:fillRect/>
          </a:stretch>
        </p:blipFill>
        <p:spPr>
          <a:xfrm>
            <a:off x="4724400" y="2006250"/>
            <a:ext cx="3984070" cy="298485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9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a:t>
            </a:r>
            <a:r>
              <a:rPr lang="id"/>
              <a:t>Once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Once</a:t>
            </a:r>
            <a:endParaRPr/>
          </a:p>
        </p:txBody>
      </p:sp>
      <p:sp>
        <p:nvSpPr>
          <p:cNvPr id="601" name="Google Shape;601;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Once adalah fitur di Go-Lang yang bisa kita gunakan untuk memastikan bahsa sebuah function di eksekusi hanya sekali</a:t>
            </a:r>
            <a:endParaRPr/>
          </a:p>
          <a:p>
            <a:pPr indent="-311150" lvl="0" marL="457200" rtl="0" algn="l">
              <a:spcBef>
                <a:spcPts val="0"/>
              </a:spcBef>
              <a:spcAft>
                <a:spcPts val="0"/>
              </a:spcAft>
              <a:buSzPts val="1300"/>
              <a:buChar char="●"/>
            </a:pPr>
            <a:r>
              <a:rPr lang="id"/>
              <a:t>Jadi berapa banyak pun goroutine yang mengakses, bisa dipastikan bahwa goroutine yang pertama yang bisa mengeksekusi function nya</a:t>
            </a:r>
            <a:endParaRPr/>
          </a:p>
          <a:p>
            <a:pPr indent="-311150" lvl="0" marL="457200" rtl="0" algn="l">
              <a:spcBef>
                <a:spcPts val="0"/>
              </a:spcBef>
              <a:spcAft>
                <a:spcPts val="0"/>
              </a:spcAft>
              <a:buSzPts val="1300"/>
              <a:buChar char="●"/>
            </a:pPr>
            <a:r>
              <a:rPr lang="id"/>
              <a:t>Goroutine yang lain akan di hiraukan, artinya function tidak akan dieksekusi lagi</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Once</a:t>
            </a:r>
            <a:endParaRPr/>
          </a:p>
        </p:txBody>
      </p:sp>
      <p:pic>
        <p:nvPicPr>
          <p:cNvPr id="607" name="Google Shape;607;p101"/>
          <p:cNvPicPr preferRelativeResize="0"/>
          <p:nvPr/>
        </p:nvPicPr>
        <p:blipFill>
          <a:blip r:embed="rId3">
            <a:alphaModFix/>
          </a:blip>
          <a:stretch>
            <a:fillRect/>
          </a:stretch>
        </p:blipFill>
        <p:spPr>
          <a:xfrm>
            <a:off x="152400" y="2006250"/>
            <a:ext cx="3295650" cy="2590800"/>
          </a:xfrm>
          <a:prstGeom prst="rect">
            <a:avLst/>
          </a:prstGeom>
          <a:noFill/>
          <a:ln>
            <a:noFill/>
          </a:ln>
        </p:spPr>
      </p:pic>
      <p:pic>
        <p:nvPicPr>
          <p:cNvPr id="608" name="Google Shape;608;p101"/>
          <p:cNvPicPr preferRelativeResize="0"/>
          <p:nvPr/>
        </p:nvPicPr>
        <p:blipFill>
          <a:blip r:embed="rId4">
            <a:alphaModFix/>
          </a:blip>
          <a:stretch>
            <a:fillRect/>
          </a:stretch>
        </p:blipFill>
        <p:spPr>
          <a:xfrm>
            <a:off x="3600450" y="670900"/>
            <a:ext cx="3660350" cy="43202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sync.Pool</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Pool</a:t>
            </a:r>
            <a:endParaRPr/>
          </a:p>
        </p:txBody>
      </p:sp>
      <p:sp>
        <p:nvSpPr>
          <p:cNvPr id="619" name="Google Shape;619;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Pool adalah implementasi design pattern bernama object pool pattern. </a:t>
            </a:r>
            <a:endParaRPr/>
          </a:p>
          <a:p>
            <a:pPr indent="-311150" lvl="0" marL="457200" rtl="0" algn="l">
              <a:spcBef>
                <a:spcPts val="0"/>
              </a:spcBef>
              <a:spcAft>
                <a:spcPts val="0"/>
              </a:spcAft>
              <a:buSzPts val="1300"/>
              <a:buChar char="●"/>
            </a:pPr>
            <a:r>
              <a:rPr lang="id"/>
              <a:t>Sederhananya, design pattern Pool ini digunakan untuk menyimpan data, selanjutnya untuk menggunakan datanya, kita bisa mengambil dari Pool, dan setelah selesai menggunakan datanya, kita bisa menyimpan kembali ke Pool nya</a:t>
            </a:r>
            <a:endParaRPr/>
          </a:p>
          <a:p>
            <a:pPr indent="-311150" lvl="0" marL="457200" rtl="0" algn="l">
              <a:spcBef>
                <a:spcPts val="0"/>
              </a:spcBef>
              <a:spcAft>
                <a:spcPts val="0"/>
              </a:spcAft>
              <a:buSzPts val="1300"/>
              <a:buChar char="●"/>
            </a:pPr>
            <a:r>
              <a:rPr lang="id"/>
              <a:t>Implementasi Pool di Go-Lang ini sudah aman dari problem race condition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Parallel</a:t>
            </a:r>
            <a:endParaRPr/>
          </a:p>
        </p:txBody>
      </p:sp>
      <p:sp>
        <p:nvSpPr>
          <p:cNvPr id="206" name="Google Shape;206;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Menjalankan beberapa aplikasi sekaligus di sistem operasi kita (office, editor, browser, dan lain-lain)</a:t>
            </a:r>
            <a:endParaRPr/>
          </a:p>
          <a:p>
            <a:pPr indent="-311150" lvl="0" marL="457200" rtl="0" algn="l">
              <a:spcBef>
                <a:spcPts val="0"/>
              </a:spcBef>
              <a:spcAft>
                <a:spcPts val="0"/>
              </a:spcAft>
              <a:buSzPts val="1300"/>
              <a:buChar char="●"/>
            </a:pPr>
            <a:r>
              <a:rPr lang="id"/>
              <a:t>Beberapa koki menyiapkan makanan di restoran, dimana tiap koki membuat makanan masing-masing</a:t>
            </a:r>
            <a:endParaRPr/>
          </a:p>
          <a:p>
            <a:pPr indent="-311150" lvl="0" marL="457200" rtl="0" algn="l">
              <a:spcBef>
                <a:spcPts val="0"/>
              </a:spcBef>
              <a:spcAft>
                <a:spcPts val="0"/>
              </a:spcAft>
              <a:buSzPts val="1300"/>
              <a:buChar char="●"/>
            </a:pPr>
            <a:r>
              <a:rPr lang="id"/>
              <a:t>Antrian di Bank, dimana tiap teller melayani nasabah nya masing-masing</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Pool</a:t>
            </a:r>
            <a:endParaRPr/>
          </a:p>
        </p:txBody>
      </p:sp>
      <p:pic>
        <p:nvPicPr>
          <p:cNvPr id="625" name="Google Shape;625;p104"/>
          <p:cNvPicPr preferRelativeResize="0"/>
          <p:nvPr/>
        </p:nvPicPr>
        <p:blipFill>
          <a:blip r:embed="rId3">
            <a:alphaModFix/>
          </a:blip>
          <a:stretch>
            <a:fillRect/>
          </a:stretch>
        </p:blipFill>
        <p:spPr>
          <a:xfrm>
            <a:off x="152400" y="2006250"/>
            <a:ext cx="5624969" cy="298484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Membuat Data Pool Otomatis</a:t>
            </a:r>
            <a:endParaRPr/>
          </a:p>
        </p:txBody>
      </p:sp>
      <p:pic>
        <p:nvPicPr>
          <p:cNvPr id="631" name="Google Shape;631;p105"/>
          <p:cNvPicPr preferRelativeResize="0"/>
          <p:nvPr/>
        </p:nvPicPr>
        <p:blipFill>
          <a:blip r:embed="rId3">
            <a:alphaModFix/>
          </a:blip>
          <a:stretch>
            <a:fillRect/>
          </a:stretch>
        </p:blipFill>
        <p:spPr>
          <a:xfrm>
            <a:off x="152400" y="2006250"/>
            <a:ext cx="8839202" cy="192348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10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sync.Map</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Map</a:t>
            </a:r>
            <a:endParaRPr/>
          </a:p>
        </p:txBody>
      </p:sp>
      <p:sp>
        <p:nvSpPr>
          <p:cNvPr id="642" name="Google Shape;642;p1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sebuah struct beranama sync.Map</a:t>
            </a:r>
            <a:endParaRPr/>
          </a:p>
          <a:p>
            <a:pPr indent="-311150" lvl="0" marL="457200" rtl="0" algn="l">
              <a:spcBef>
                <a:spcPts val="0"/>
              </a:spcBef>
              <a:spcAft>
                <a:spcPts val="0"/>
              </a:spcAft>
              <a:buSzPts val="1300"/>
              <a:buChar char="●"/>
            </a:pPr>
            <a:r>
              <a:rPr lang="id"/>
              <a:t>Map ini mirip Go-Lang map, namun yang membedakan, Map ini aman untuk menggunaan concurrent menggunakan goroutine</a:t>
            </a:r>
            <a:endParaRPr/>
          </a:p>
          <a:p>
            <a:pPr indent="-311150" lvl="0" marL="457200" rtl="0" algn="l">
              <a:spcBef>
                <a:spcPts val="0"/>
              </a:spcBef>
              <a:spcAft>
                <a:spcPts val="0"/>
              </a:spcAft>
              <a:buSzPts val="1300"/>
              <a:buChar char="●"/>
            </a:pPr>
            <a:r>
              <a:rPr lang="id"/>
              <a:t>Ada beberapa function yang bisa kita gunakan di Map :</a:t>
            </a:r>
            <a:endParaRPr/>
          </a:p>
          <a:p>
            <a:pPr indent="-298450" lvl="1" marL="914400" rtl="0" algn="l">
              <a:spcBef>
                <a:spcPts val="0"/>
              </a:spcBef>
              <a:spcAft>
                <a:spcPts val="0"/>
              </a:spcAft>
              <a:buSzPts val="1100"/>
              <a:buChar char="○"/>
            </a:pPr>
            <a:r>
              <a:rPr lang="id"/>
              <a:t>Store(key, value) untuk menyimpan data ke Map</a:t>
            </a:r>
            <a:endParaRPr/>
          </a:p>
          <a:p>
            <a:pPr indent="-298450" lvl="1" marL="914400" rtl="0" algn="l">
              <a:spcBef>
                <a:spcPts val="0"/>
              </a:spcBef>
              <a:spcAft>
                <a:spcPts val="0"/>
              </a:spcAft>
              <a:buSzPts val="1100"/>
              <a:buChar char="○"/>
            </a:pPr>
            <a:r>
              <a:rPr lang="id"/>
              <a:t>Load(key) untuk mengambil data dari Map menggunakan key</a:t>
            </a:r>
            <a:endParaRPr/>
          </a:p>
          <a:p>
            <a:pPr indent="-298450" lvl="1" marL="914400" rtl="0" algn="l">
              <a:spcBef>
                <a:spcPts val="0"/>
              </a:spcBef>
              <a:spcAft>
                <a:spcPts val="0"/>
              </a:spcAft>
              <a:buSzPts val="1100"/>
              <a:buChar char="○"/>
            </a:pPr>
            <a:r>
              <a:rPr lang="id"/>
              <a:t>Delete(key) untuk menghapus data di Map menggunakan key</a:t>
            </a:r>
            <a:endParaRPr/>
          </a:p>
          <a:p>
            <a:pPr indent="-298450" lvl="1" marL="914400" rtl="0" algn="l">
              <a:spcBef>
                <a:spcPts val="0"/>
              </a:spcBef>
              <a:spcAft>
                <a:spcPts val="0"/>
              </a:spcAft>
              <a:buSzPts val="1100"/>
              <a:buChar char="○"/>
            </a:pPr>
            <a:r>
              <a:rPr lang="id"/>
              <a:t>Range(function(key, value)) digunakan untuk melakukan iterasi seluruh data di Map</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Map</a:t>
            </a:r>
            <a:endParaRPr/>
          </a:p>
        </p:txBody>
      </p:sp>
      <p:pic>
        <p:nvPicPr>
          <p:cNvPr id="648" name="Google Shape;648;p108"/>
          <p:cNvPicPr preferRelativeResize="0"/>
          <p:nvPr/>
        </p:nvPicPr>
        <p:blipFill>
          <a:blip r:embed="rId3">
            <a:alphaModFix/>
          </a:blip>
          <a:stretch>
            <a:fillRect/>
          </a:stretch>
        </p:blipFill>
        <p:spPr>
          <a:xfrm>
            <a:off x="152400" y="2006250"/>
            <a:ext cx="5626720" cy="298485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sync.Cond</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Cond</a:t>
            </a:r>
            <a:endParaRPr/>
          </a:p>
        </p:txBody>
      </p:sp>
      <p:sp>
        <p:nvSpPr>
          <p:cNvPr id="659" name="Google Shape;659;p11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Cond adalah adalah implementasi locking berbasis kondisi. </a:t>
            </a:r>
            <a:endParaRPr/>
          </a:p>
          <a:p>
            <a:pPr indent="-311150" lvl="0" marL="457200" rtl="0" algn="l">
              <a:spcBef>
                <a:spcPts val="0"/>
              </a:spcBef>
              <a:spcAft>
                <a:spcPts val="0"/>
              </a:spcAft>
              <a:buSzPts val="1300"/>
              <a:buChar char="●"/>
            </a:pPr>
            <a:r>
              <a:rPr lang="id"/>
              <a:t>Cond membutuhkan Locker (bisa menggunakan Mutex atau RWMutex) untuk implementasi locking nya, namun berbeda dengan Locker biasanya, di Cond terdapat function Wait() untuk menunggu apakah perlu menunggu atau tidak</a:t>
            </a:r>
            <a:endParaRPr/>
          </a:p>
          <a:p>
            <a:pPr indent="-311150" lvl="0" marL="457200" rtl="0" algn="l">
              <a:spcBef>
                <a:spcPts val="0"/>
              </a:spcBef>
              <a:spcAft>
                <a:spcPts val="0"/>
              </a:spcAft>
              <a:buSzPts val="1300"/>
              <a:buChar char="●"/>
            </a:pPr>
            <a:r>
              <a:rPr lang="id"/>
              <a:t>Function Signal() bisa digunakan untuk memberi tahu sebuah goroutine agar tidak perlu menunggu lagi, sedangkan function Broadcast() digunakan untuk memberi tahu semua goroutine agar tidak perlu menunggu lagi</a:t>
            </a:r>
            <a:endParaRPr/>
          </a:p>
          <a:p>
            <a:pPr indent="-311150" lvl="0" marL="457200" rtl="0" algn="l">
              <a:spcBef>
                <a:spcPts val="0"/>
              </a:spcBef>
              <a:spcAft>
                <a:spcPts val="0"/>
              </a:spcAft>
              <a:buSzPts val="1300"/>
              <a:buChar char="●"/>
            </a:pPr>
            <a:r>
              <a:rPr lang="id"/>
              <a:t>Untuk membuat Cond, kita bisa menggunakan function sync.NewCond(Locker)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Cond</a:t>
            </a:r>
            <a:endParaRPr/>
          </a:p>
        </p:txBody>
      </p:sp>
      <p:pic>
        <p:nvPicPr>
          <p:cNvPr id="665" name="Google Shape;665;p111"/>
          <p:cNvPicPr preferRelativeResize="0"/>
          <p:nvPr/>
        </p:nvPicPr>
        <p:blipFill>
          <a:blip r:embed="rId3">
            <a:alphaModFix/>
          </a:blip>
          <a:stretch>
            <a:fillRect/>
          </a:stretch>
        </p:blipFill>
        <p:spPr>
          <a:xfrm>
            <a:off x="152400" y="2006250"/>
            <a:ext cx="4201364" cy="2984850"/>
          </a:xfrm>
          <a:prstGeom prst="rect">
            <a:avLst/>
          </a:prstGeom>
          <a:noFill/>
          <a:ln>
            <a:noFill/>
          </a:ln>
        </p:spPr>
      </p:pic>
      <p:pic>
        <p:nvPicPr>
          <p:cNvPr id="666" name="Google Shape;666;p111"/>
          <p:cNvPicPr preferRelativeResize="0"/>
          <p:nvPr/>
        </p:nvPicPr>
        <p:blipFill>
          <a:blip r:embed="rId4">
            <a:alphaModFix/>
          </a:blip>
          <a:stretch>
            <a:fillRect/>
          </a:stretch>
        </p:blipFill>
        <p:spPr>
          <a:xfrm>
            <a:off x="4506180" y="642950"/>
            <a:ext cx="4300750" cy="434815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11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1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Atomic</a:t>
            </a:r>
            <a:endParaRPr/>
          </a:p>
        </p:txBody>
      </p:sp>
      <p:sp>
        <p:nvSpPr>
          <p:cNvPr id="677" name="Google Shape;677;p11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Go-Lang memiliki package yang bernama sync/atomic</a:t>
            </a:r>
            <a:endParaRPr/>
          </a:p>
          <a:p>
            <a:pPr indent="-311150" lvl="0" marL="457200" rtl="0" algn="l">
              <a:spcBef>
                <a:spcPts val="0"/>
              </a:spcBef>
              <a:spcAft>
                <a:spcPts val="0"/>
              </a:spcAft>
              <a:buSzPts val="1300"/>
              <a:buChar char="●"/>
            </a:pPr>
            <a:r>
              <a:rPr lang="id"/>
              <a:t>Atomic merupakan package yang digunakan untuk menggunakan data primitive secara aman pada proses concurrent</a:t>
            </a:r>
            <a:endParaRPr/>
          </a:p>
          <a:p>
            <a:pPr indent="-311150" lvl="0" marL="457200" rtl="0" algn="l">
              <a:spcBef>
                <a:spcPts val="0"/>
              </a:spcBef>
              <a:spcAft>
                <a:spcPts val="0"/>
              </a:spcAft>
              <a:buSzPts val="1300"/>
              <a:buChar char="●"/>
            </a:pPr>
            <a:r>
              <a:rPr lang="id"/>
              <a:t>Contohnya sebelumnya kita telah menggunakan Mutex untuk melakukan locking ketika ingin menaikkan angka di counter. Hal ini sebenarnya bisa digunakan menggunakan Atomic package</a:t>
            </a:r>
            <a:endParaRPr/>
          </a:p>
          <a:p>
            <a:pPr indent="-311150" lvl="0" marL="457200" rtl="0" algn="l">
              <a:spcBef>
                <a:spcPts val="0"/>
              </a:spcBef>
              <a:spcAft>
                <a:spcPts val="0"/>
              </a:spcAft>
              <a:buSzPts val="1300"/>
              <a:buChar char="●"/>
            </a:pPr>
            <a:r>
              <a:rPr lang="id"/>
              <a:t>Ada banyak sekali function di atomic package, kita bisa eksplore sendiri di halaman dokumentasinya</a:t>
            </a:r>
            <a:endParaRPr/>
          </a:p>
          <a:p>
            <a:pPr indent="-311150" lvl="0" marL="457200" rtl="0" algn="l">
              <a:spcBef>
                <a:spcPts val="0"/>
              </a:spcBef>
              <a:spcAft>
                <a:spcPts val="0"/>
              </a:spcAft>
              <a:buSzPts val="1300"/>
              <a:buChar char="●"/>
            </a:pPr>
            <a:r>
              <a:rPr lang="id" u="sng">
                <a:solidFill>
                  <a:schemeClr val="hlink"/>
                </a:solidFill>
                <a:hlinkClick r:id="rId3"/>
              </a:rPr>
              <a:t>https://golang.org/pkg/sync/atomic/</a:t>
            </a:r>
            <a:r>
              <a:rPr lang="id"/>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Process vs Thread</a:t>
            </a:r>
            <a:endParaRPr/>
          </a:p>
        </p:txBody>
      </p:sp>
      <p:graphicFrame>
        <p:nvGraphicFramePr>
          <p:cNvPr id="212" name="Google Shape;212;p33"/>
          <p:cNvGraphicFramePr/>
          <p:nvPr/>
        </p:nvGraphicFramePr>
        <p:xfrm>
          <a:off x="952500" y="2190750"/>
          <a:ext cx="3000000" cy="3000000"/>
        </p:xfrm>
        <a:graphic>
          <a:graphicData uri="http://schemas.openxmlformats.org/drawingml/2006/table">
            <a:tbl>
              <a:tblPr>
                <a:noFill/>
                <a:tableStyleId>{02BD5341-11FD-4F4A-AED3-28EDAD7A8B33}</a:tableStyleId>
              </a:tblPr>
              <a:tblGrid>
                <a:gridCol w="3619500"/>
                <a:gridCol w="3619500"/>
              </a:tblGrid>
              <a:tr h="381000">
                <a:tc>
                  <a:txBody>
                    <a:bodyPr/>
                    <a:lstStyle/>
                    <a:p>
                      <a:pPr indent="0" lvl="0" marL="0" rtl="0" algn="l">
                        <a:spcBef>
                          <a:spcPts val="0"/>
                        </a:spcBef>
                        <a:spcAft>
                          <a:spcPts val="0"/>
                        </a:spcAft>
                        <a:buNone/>
                      </a:pPr>
                      <a:r>
                        <a:rPr lang="id"/>
                        <a:t>Process</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Thread</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Process adalah sebuah eksekusi program</a:t>
                      </a:r>
                      <a:endParaRPr/>
                    </a:p>
                  </a:txBody>
                  <a:tcPr marT="91425" marB="91425" marR="91425" marL="91425"/>
                </a:tc>
                <a:tc>
                  <a:txBody>
                    <a:bodyPr/>
                    <a:lstStyle/>
                    <a:p>
                      <a:pPr indent="0" lvl="0" marL="0" rtl="0" algn="l">
                        <a:spcBef>
                          <a:spcPts val="0"/>
                        </a:spcBef>
                        <a:spcAft>
                          <a:spcPts val="0"/>
                        </a:spcAft>
                        <a:buNone/>
                      </a:pPr>
                      <a:r>
                        <a:rPr lang="id"/>
                        <a:t>Thread adalah segmen dari process</a:t>
                      </a:r>
                      <a:endParaRPr/>
                    </a:p>
                  </a:txBody>
                  <a:tcPr marT="91425" marB="91425" marR="91425" marL="91425"/>
                </a:tc>
              </a:tr>
              <a:tr h="381000">
                <a:tc>
                  <a:txBody>
                    <a:bodyPr/>
                    <a:lstStyle/>
                    <a:p>
                      <a:pPr indent="0" lvl="0" marL="0" rtl="0" algn="l">
                        <a:spcBef>
                          <a:spcPts val="0"/>
                        </a:spcBef>
                        <a:spcAft>
                          <a:spcPts val="0"/>
                        </a:spcAft>
                        <a:buNone/>
                      </a:pPr>
                      <a:r>
                        <a:rPr lang="id"/>
                        <a:t>Process mengkonsumsi memory besar</a:t>
                      </a:r>
                      <a:endParaRPr/>
                    </a:p>
                  </a:txBody>
                  <a:tcPr marT="91425" marB="91425" marR="91425" marL="91425"/>
                </a:tc>
                <a:tc>
                  <a:txBody>
                    <a:bodyPr/>
                    <a:lstStyle/>
                    <a:p>
                      <a:pPr indent="0" lvl="0" marL="0" rtl="0" algn="l">
                        <a:spcBef>
                          <a:spcPts val="0"/>
                        </a:spcBef>
                        <a:spcAft>
                          <a:spcPts val="0"/>
                        </a:spcAft>
                        <a:buNone/>
                      </a:pPr>
                      <a:r>
                        <a:rPr lang="id"/>
                        <a:t>Thread menggunakan memory kecil</a:t>
                      </a:r>
                      <a:endParaRPr/>
                    </a:p>
                  </a:txBody>
                  <a:tcPr marT="91425" marB="91425" marR="91425" marL="91425"/>
                </a:tc>
              </a:tr>
              <a:tr h="381000">
                <a:tc>
                  <a:txBody>
                    <a:bodyPr/>
                    <a:lstStyle/>
                    <a:p>
                      <a:pPr indent="0" lvl="0" marL="0" rtl="0" algn="l">
                        <a:spcBef>
                          <a:spcPts val="0"/>
                        </a:spcBef>
                        <a:spcAft>
                          <a:spcPts val="0"/>
                        </a:spcAft>
                        <a:buNone/>
                      </a:pPr>
                      <a:r>
                        <a:rPr lang="id"/>
                        <a:t>Process saling terisolasi dengan process lain</a:t>
                      </a:r>
                      <a:endParaRPr/>
                    </a:p>
                  </a:txBody>
                  <a:tcPr marT="91425" marB="91425" marR="91425" marL="91425"/>
                </a:tc>
                <a:tc>
                  <a:txBody>
                    <a:bodyPr/>
                    <a:lstStyle/>
                    <a:p>
                      <a:pPr indent="0" lvl="0" marL="0" rtl="0" algn="l">
                        <a:spcBef>
                          <a:spcPts val="0"/>
                        </a:spcBef>
                        <a:spcAft>
                          <a:spcPts val="0"/>
                        </a:spcAft>
                        <a:buNone/>
                      </a:pPr>
                      <a:r>
                        <a:rPr lang="id"/>
                        <a:t>Thread bisa saling berhubungan jika dalam process yang sama</a:t>
                      </a:r>
                      <a:endParaRPr/>
                    </a:p>
                  </a:txBody>
                  <a:tcPr marT="91425" marB="91425" marR="91425" marL="91425"/>
                </a:tc>
              </a:tr>
              <a:tr h="381000">
                <a:tc>
                  <a:txBody>
                    <a:bodyPr/>
                    <a:lstStyle/>
                    <a:p>
                      <a:pPr indent="0" lvl="0" marL="0" rtl="0" algn="l">
                        <a:spcBef>
                          <a:spcPts val="0"/>
                        </a:spcBef>
                        <a:spcAft>
                          <a:spcPts val="0"/>
                        </a:spcAft>
                        <a:buNone/>
                      </a:pPr>
                      <a:r>
                        <a:rPr lang="id"/>
                        <a:t>Process lama untuk dijalankan dihentikan</a:t>
                      </a:r>
                      <a:endParaRPr/>
                    </a:p>
                  </a:txBody>
                  <a:tcPr marT="91425" marB="91425" marR="91425" marL="91425"/>
                </a:tc>
                <a:tc>
                  <a:txBody>
                    <a:bodyPr/>
                    <a:lstStyle/>
                    <a:p>
                      <a:pPr indent="0" lvl="0" marL="0" rtl="0" algn="l">
                        <a:spcBef>
                          <a:spcPts val="0"/>
                        </a:spcBef>
                        <a:spcAft>
                          <a:spcPts val="0"/>
                        </a:spcAft>
                        <a:buNone/>
                      </a:pPr>
                      <a:r>
                        <a:rPr lang="id"/>
                        <a:t>Thread cepat untuk dijalankan dan dihentikan</a:t>
                      </a:r>
                      <a:endParaRPr/>
                    </a:p>
                  </a:txBody>
                  <a:tcPr marT="91425" marB="91425" marR="91425" marL="91425"/>
                </a:tc>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1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Atomic</a:t>
            </a:r>
            <a:endParaRPr/>
          </a:p>
        </p:txBody>
      </p:sp>
      <p:pic>
        <p:nvPicPr>
          <p:cNvPr id="683" name="Google Shape;683;p114"/>
          <p:cNvPicPr preferRelativeResize="0"/>
          <p:nvPr/>
        </p:nvPicPr>
        <p:blipFill>
          <a:blip r:embed="rId3">
            <a:alphaModFix/>
          </a:blip>
          <a:stretch>
            <a:fillRect/>
          </a:stretch>
        </p:blipFill>
        <p:spPr>
          <a:xfrm>
            <a:off x="152400" y="2006250"/>
            <a:ext cx="6339422" cy="2984849"/>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1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time.Timer</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Timer</a:t>
            </a:r>
            <a:endParaRPr/>
          </a:p>
        </p:txBody>
      </p:sp>
      <p:sp>
        <p:nvSpPr>
          <p:cNvPr id="694" name="Google Shape;694;p1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Timer adalah representasi satu kejadian</a:t>
            </a:r>
            <a:endParaRPr/>
          </a:p>
          <a:p>
            <a:pPr indent="-311150" lvl="0" marL="457200" rtl="0" algn="l">
              <a:spcBef>
                <a:spcPts val="0"/>
              </a:spcBef>
              <a:spcAft>
                <a:spcPts val="0"/>
              </a:spcAft>
              <a:buSzPts val="1300"/>
              <a:buChar char="●"/>
            </a:pPr>
            <a:r>
              <a:rPr lang="id"/>
              <a:t>Ketika waktu timer sudah expire, maka event akan dikirim ke dalam channel</a:t>
            </a:r>
            <a:endParaRPr/>
          </a:p>
          <a:p>
            <a:pPr indent="-311150" lvl="0" marL="457200" rtl="0" algn="l">
              <a:spcBef>
                <a:spcPts val="0"/>
              </a:spcBef>
              <a:spcAft>
                <a:spcPts val="0"/>
              </a:spcAft>
              <a:buSzPts val="1300"/>
              <a:buChar char="●"/>
            </a:pPr>
            <a:r>
              <a:rPr lang="id"/>
              <a:t>Untuk membuat Timer kita bisa menggunakan time.NewTimer(duration)</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Timer</a:t>
            </a:r>
            <a:endParaRPr/>
          </a:p>
        </p:txBody>
      </p:sp>
      <p:pic>
        <p:nvPicPr>
          <p:cNvPr id="700" name="Google Shape;700;p117"/>
          <p:cNvPicPr preferRelativeResize="0"/>
          <p:nvPr/>
        </p:nvPicPr>
        <p:blipFill>
          <a:blip r:embed="rId3">
            <a:alphaModFix/>
          </a:blip>
          <a:stretch>
            <a:fillRect/>
          </a:stretch>
        </p:blipFill>
        <p:spPr>
          <a:xfrm>
            <a:off x="152400" y="2006250"/>
            <a:ext cx="8820150" cy="268605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a:t>
            </a:r>
            <a:endParaRPr/>
          </a:p>
        </p:txBody>
      </p:sp>
      <p:sp>
        <p:nvSpPr>
          <p:cNvPr id="706" name="Google Shape;706;p1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hanya butuh channel nya saja, tidak membutuhkan data Timer nya</a:t>
            </a:r>
            <a:endParaRPr/>
          </a:p>
          <a:p>
            <a:pPr indent="-311150" lvl="0" marL="457200" rtl="0" algn="l">
              <a:spcBef>
                <a:spcPts val="0"/>
              </a:spcBef>
              <a:spcAft>
                <a:spcPts val="0"/>
              </a:spcAft>
              <a:buSzPts val="1300"/>
              <a:buChar char="●"/>
            </a:pPr>
            <a:r>
              <a:rPr lang="id"/>
              <a:t>Untuk melakukan hal itu kita bisa menggunakan function time.After(duration)</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a:t>
            </a:r>
            <a:endParaRPr/>
          </a:p>
        </p:txBody>
      </p:sp>
      <p:pic>
        <p:nvPicPr>
          <p:cNvPr id="712" name="Google Shape;712;p119"/>
          <p:cNvPicPr preferRelativeResize="0"/>
          <p:nvPr/>
        </p:nvPicPr>
        <p:blipFill>
          <a:blip r:embed="rId3">
            <a:alphaModFix/>
          </a:blip>
          <a:stretch>
            <a:fillRect/>
          </a:stretch>
        </p:blipFill>
        <p:spPr>
          <a:xfrm>
            <a:off x="152400" y="2006250"/>
            <a:ext cx="8839199" cy="2377979"/>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time.AfterFunc()</a:t>
            </a:r>
            <a:endParaRPr/>
          </a:p>
        </p:txBody>
      </p:sp>
      <p:sp>
        <p:nvSpPr>
          <p:cNvPr id="718" name="Google Shape;718;p12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ada kebutuhan kita ingin menjalankan sebuah function dengan delay waktu tertentu</a:t>
            </a:r>
            <a:endParaRPr/>
          </a:p>
          <a:p>
            <a:pPr indent="-311150" lvl="0" marL="457200" rtl="0" algn="l">
              <a:spcBef>
                <a:spcPts val="0"/>
              </a:spcBef>
              <a:spcAft>
                <a:spcPts val="0"/>
              </a:spcAft>
              <a:buSzPts val="1300"/>
              <a:buChar char="●"/>
            </a:pPr>
            <a:r>
              <a:rPr lang="id"/>
              <a:t>Kita bisa memanfaatkan Timer dengan menggunakan function time.AfterFunc()</a:t>
            </a:r>
            <a:endParaRPr/>
          </a:p>
          <a:p>
            <a:pPr indent="-311150" lvl="0" marL="457200" rtl="0" algn="l">
              <a:spcBef>
                <a:spcPts val="0"/>
              </a:spcBef>
              <a:spcAft>
                <a:spcPts val="0"/>
              </a:spcAft>
              <a:buSzPts val="1300"/>
              <a:buChar char="●"/>
            </a:pPr>
            <a:r>
              <a:rPr lang="id"/>
              <a:t>Kita tidak perlu lagi menggunakan channel nya, cukup kirim kan function yang akan dipanggil ketika Timer mengirim kejadiannya</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 Menggunakan Function AfterFunc</a:t>
            </a:r>
            <a:endParaRPr/>
          </a:p>
        </p:txBody>
      </p:sp>
      <p:pic>
        <p:nvPicPr>
          <p:cNvPr id="724" name="Google Shape;724;p121"/>
          <p:cNvPicPr preferRelativeResize="0"/>
          <p:nvPr/>
        </p:nvPicPr>
        <p:blipFill>
          <a:blip r:embed="rId3">
            <a:alphaModFix/>
          </a:blip>
          <a:stretch>
            <a:fillRect/>
          </a:stretch>
        </p:blipFill>
        <p:spPr>
          <a:xfrm>
            <a:off x="152400" y="2006250"/>
            <a:ext cx="8839200" cy="2704703"/>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2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time.Ticker</a:t>
            </a:r>
            <a:endParaRPr/>
          </a:p>
        </p:txBody>
      </p:sp>
      <p:sp>
        <p:nvSpPr>
          <p:cNvPr id="735" name="Google Shape;735;p1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Ticker</a:t>
            </a:r>
            <a:r>
              <a:rPr lang="id"/>
              <a:t> adalah representasi kejadian yang berulang</a:t>
            </a:r>
            <a:endParaRPr/>
          </a:p>
          <a:p>
            <a:pPr indent="-311150" lvl="0" marL="457200" rtl="0" algn="l">
              <a:spcBef>
                <a:spcPts val="0"/>
              </a:spcBef>
              <a:spcAft>
                <a:spcPts val="0"/>
              </a:spcAft>
              <a:buSzPts val="1300"/>
              <a:buChar char="●"/>
            </a:pPr>
            <a:r>
              <a:rPr lang="id"/>
              <a:t>Ketika waktu ticker sudah expire, maka event akan dikirim ke dalam channel</a:t>
            </a:r>
            <a:endParaRPr/>
          </a:p>
          <a:p>
            <a:pPr indent="-311150" lvl="0" marL="457200" rtl="0" algn="l">
              <a:spcBef>
                <a:spcPts val="0"/>
              </a:spcBef>
              <a:spcAft>
                <a:spcPts val="0"/>
              </a:spcAft>
              <a:buSzPts val="1300"/>
              <a:buChar char="●"/>
            </a:pPr>
            <a:r>
              <a:rPr lang="id"/>
              <a:t>Untuk membuat ticker, kita bisa menggunakan time.NewTicker(duration)</a:t>
            </a:r>
            <a:endParaRPr/>
          </a:p>
          <a:p>
            <a:pPr indent="-311150" lvl="0" marL="457200" rtl="0" algn="l">
              <a:spcBef>
                <a:spcPts val="0"/>
              </a:spcBef>
              <a:spcAft>
                <a:spcPts val="0"/>
              </a:spcAft>
              <a:buSzPts val="1300"/>
              <a:buChar char="●"/>
            </a:pPr>
            <a:r>
              <a:rPr lang="id"/>
              <a:t>Untuk menghentikan ticker, kita bisa menggunakan Ticker.Stop()</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