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3" r:id="rId5"/>
    <p:sldId id="287" r:id="rId6"/>
    <p:sldId id="273" r:id="rId7"/>
    <p:sldId id="285" r:id="rId8"/>
    <p:sldId id="296" r:id="rId9"/>
    <p:sldId id="301" r:id="rId10"/>
    <p:sldId id="274" r:id="rId11"/>
    <p:sldId id="276" r:id="rId12"/>
    <p:sldId id="278" r:id="rId13"/>
    <p:sldId id="280" r:id="rId14"/>
    <p:sldId id="297" r:id="rId15"/>
    <p:sldId id="298" r:id="rId16"/>
    <p:sldId id="299" r:id="rId17"/>
    <p:sldId id="300" r:id="rId18"/>
    <p:sldId id="279" r:id="rId19"/>
    <p:sldId id="303" r:id="rId20"/>
    <p:sldId id="302" r:id="rId21"/>
    <p:sldId id="30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79" d="100"/>
          <a:sy n="79" d="100"/>
        </p:scale>
        <p:origin x="-12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b="1" dirty="0" smtClean="0"/>
              <a:t>Analysis of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3ABDE40-6023-46AB-88F0-BB2608D2900A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Unless otherwise stated, images are taken from Introduction to Algorithms, 3</a:t>
            </a:r>
            <a:r>
              <a:rPr lang="en-US" baseline="30000" dirty="0" smtClean="0"/>
              <a:t>rd</a:t>
            </a:r>
            <a:r>
              <a:rPr lang="en-US" dirty="0" smtClean="0"/>
              <a:t>, by </a:t>
            </a:r>
            <a:r>
              <a:rPr lang="en-US" dirty="0" err="1" smtClean="0"/>
              <a:t>Cormen</a:t>
            </a:r>
            <a:r>
              <a:rPr lang="en-US" dirty="0" smtClean="0"/>
              <a:t>, </a:t>
            </a:r>
            <a:r>
              <a:rPr lang="en-US" dirty="0" err="1" smtClean="0"/>
              <a:t>Leiserson</a:t>
            </a:r>
            <a:r>
              <a:rPr lang="en-US" dirty="0" smtClean="0"/>
              <a:t>, </a:t>
            </a:r>
            <a:r>
              <a:rPr lang="en-US" dirty="0" err="1" smtClean="0"/>
              <a:t>Rivest</a:t>
            </a:r>
            <a:r>
              <a:rPr lang="en-US" dirty="0" smtClean="0"/>
              <a:t>, &amp; Stein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33327BF-9260-49AE-BE3B-B3A385A275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3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4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4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b="1" dirty="0" smtClean="0"/>
              <a:t>Analysis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Unless otherwise stated, images are taken from Introduction to Algorithms, 3</a:t>
            </a:r>
            <a:r>
              <a:rPr lang="en-US" baseline="30000" dirty="0" smtClean="0"/>
              <a:t>rd</a:t>
            </a:r>
            <a:r>
              <a:rPr lang="en-US" dirty="0" smtClean="0"/>
              <a:t>, by </a:t>
            </a:r>
            <a:r>
              <a:rPr lang="en-US" dirty="0" err="1" smtClean="0"/>
              <a:t>Cormen</a:t>
            </a:r>
            <a:r>
              <a:rPr lang="en-US" dirty="0" smtClean="0"/>
              <a:t>, </a:t>
            </a:r>
            <a:r>
              <a:rPr lang="en-US" dirty="0" err="1" smtClean="0"/>
              <a:t>Leiserson</a:t>
            </a:r>
            <a:r>
              <a:rPr lang="en-US" dirty="0" smtClean="0"/>
              <a:t>, </a:t>
            </a:r>
            <a:r>
              <a:rPr lang="en-US" dirty="0" err="1" smtClean="0"/>
              <a:t>Rivest</a:t>
            </a:r>
            <a:r>
              <a:rPr lang="en-US" dirty="0" smtClean="0"/>
              <a:t>, &amp; Stein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6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1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b="1" dirty="0" smtClean="0"/>
              <a:t>Analysis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Unless otherwise stated, images are taken from Introduction to Algorithms, 3</a:t>
            </a:r>
            <a:r>
              <a:rPr lang="en-US" baseline="30000" dirty="0" smtClean="0"/>
              <a:t>rd</a:t>
            </a:r>
            <a:r>
              <a:rPr lang="en-US" dirty="0" smtClean="0"/>
              <a:t>, by </a:t>
            </a:r>
            <a:r>
              <a:rPr lang="en-US" dirty="0" err="1" smtClean="0"/>
              <a:t>Cormen</a:t>
            </a:r>
            <a:r>
              <a:rPr lang="en-US" dirty="0" smtClean="0"/>
              <a:t>, </a:t>
            </a:r>
            <a:r>
              <a:rPr lang="en-US" dirty="0" err="1" smtClean="0"/>
              <a:t>Leiserson</a:t>
            </a:r>
            <a:r>
              <a:rPr lang="en-US" dirty="0" smtClean="0"/>
              <a:t>, </a:t>
            </a:r>
            <a:r>
              <a:rPr lang="en-US" dirty="0" err="1" smtClean="0"/>
              <a:t>Rivest</a:t>
            </a:r>
            <a:r>
              <a:rPr lang="en-US" dirty="0" smtClean="0"/>
              <a:t>, &amp; Stein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4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7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8/10/2017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8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1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2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/>
              <a:t>Analysis of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3ABDE40-6023-46AB-88F0-BB2608D2900A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Unless otherwise stated, images are taken from Introduction to Algorithms, 3</a:t>
            </a:r>
            <a:r>
              <a:rPr lang="en-US" baseline="30000" dirty="0" smtClean="0"/>
              <a:t>rd</a:t>
            </a:r>
            <a:r>
              <a:rPr lang="en-US" dirty="0" smtClean="0"/>
              <a:t>, by </a:t>
            </a:r>
            <a:r>
              <a:rPr lang="en-US" dirty="0" err="1" smtClean="0"/>
              <a:t>Cormen</a:t>
            </a:r>
            <a:r>
              <a:rPr lang="en-US" dirty="0" smtClean="0"/>
              <a:t>, </a:t>
            </a:r>
            <a:r>
              <a:rPr lang="en-US" dirty="0" err="1" smtClean="0"/>
              <a:t>Leiserson</a:t>
            </a:r>
            <a:r>
              <a:rPr lang="en-US" dirty="0" smtClean="0"/>
              <a:t>, </a:t>
            </a:r>
            <a:r>
              <a:rPr lang="en-US" dirty="0" err="1" smtClean="0"/>
              <a:t>Rivest</a:t>
            </a:r>
            <a:r>
              <a:rPr lang="en-US" dirty="0" smtClean="0"/>
              <a:t>, &amp; Stein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33327BF-9260-49AE-BE3B-B3A385A275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9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Jeffrey W. Holcomb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41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Greedy</a:t>
            </a:r>
          </a:p>
          <a:p>
            <a:r>
              <a:rPr lang="en-US" dirty="0" smtClean="0"/>
              <a:t>Divide and Conquer</a:t>
            </a:r>
          </a:p>
          <a:p>
            <a:r>
              <a:rPr lang="en-US" dirty="0" smtClean="0"/>
              <a:t>Dynamic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96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019800" cy="91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Greedy Algorithms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590801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Greedy algorithms are like, bubble sort, insertion sort, </a:t>
            </a:r>
            <a:r>
              <a:rPr lang="en-US" i="1" dirty="0" smtClean="0"/>
              <a:t>etc</a:t>
            </a:r>
            <a:r>
              <a:rPr lang="en-US" dirty="0" smtClean="0"/>
              <a:t>.  They take information one value at a time and process that value before moving on to the next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9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019800" cy="91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Divide and Conquer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590801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Divide and conquer algorithms break a problem up into smaller pieces, solve the smaller pieces, and then combine the solution to the smaller pieces to create a solution to the entire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4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	Divide and Conquer: Strassen’s algorithm for matrix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990600" y="2819400"/>
                <a:ext cx="7382933" cy="914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𝑜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𝑏𝑚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𝑐𝑝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𝑏𝑛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𝑐𝑞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𝑒𝑛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𝑓𝑞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h𝑛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𝑖𝑞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𝑏𝑜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𝑐𝑟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𝑒𝑜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𝑓𝑟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h𝑜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𝑖𝑟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819400"/>
                <a:ext cx="7382933" cy="914400"/>
              </a:xfrm>
              <a:prstGeom prst="rect">
                <a:avLst/>
              </a:prstGeom>
              <a:blipFill rotWithShape="1">
                <a:blip r:embed="rId2"/>
                <a:stretch>
                  <a:fillRect t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419600"/>
            <a:ext cx="2812692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3810000"/>
            <a:ext cx="3472794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181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	Divide and Conquer: Strassen’s algorithm for matrix multiplication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2590800"/>
            <a:ext cx="5791199" cy="364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120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	Divide and Conquer: Strassen’s algorithm for matrix multiplication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47" y="2732540"/>
            <a:ext cx="7005107" cy="368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330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	Divide and Conquer: Strassen’s algorithm for matrix multiplication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09603" y="6858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) = </a:t>
            </a:r>
            <a:r>
              <a:rPr lang="en-US" sz="2400" i="1" dirty="0" smtClean="0">
                <a:sym typeface="Symbol"/>
              </a:rPr>
              <a:t></a:t>
            </a:r>
            <a:r>
              <a:rPr lang="en-US" sz="2400" dirty="0" smtClean="0">
                <a:sym typeface="Symbol"/>
              </a:rPr>
              <a:t>(</a:t>
            </a:r>
            <a:r>
              <a:rPr lang="en-US" sz="2400" i="1" dirty="0" smtClean="0">
                <a:sym typeface="Symbol"/>
              </a:rPr>
              <a:t>n</a:t>
            </a:r>
            <a:r>
              <a:rPr lang="en-US" sz="2400" baseline="30000" dirty="0" smtClean="0">
                <a:sym typeface="Symbol"/>
              </a:rPr>
              <a:t>2</a:t>
            </a:r>
            <a:r>
              <a:rPr lang="en-US" sz="2400" dirty="0" smtClean="0">
                <a:sym typeface="Symbol"/>
              </a:rPr>
              <a:t>)</a:t>
            </a:r>
            <a:endParaRPr lang="en-US" sz="2400" i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19399"/>
            <a:ext cx="5791200" cy="3344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931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	Divide and Conquer: Strassen’s algorithm for matrix multiplication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09603" y="6858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) = </a:t>
            </a:r>
            <a:r>
              <a:rPr lang="en-US" sz="2400" i="1" dirty="0" smtClean="0">
                <a:sym typeface="Symbol"/>
              </a:rPr>
              <a:t></a:t>
            </a:r>
            <a:r>
              <a:rPr lang="en-US" sz="2400" dirty="0" smtClean="0">
                <a:sym typeface="Symbol"/>
              </a:rPr>
              <a:t>(</a:t>
            </a:r>
            <a:r>
              <a:rPr lang="en-US" sz="2400" i="1" dirty="0" smtClean="0">
                <a:sym typeface="Symbol"/>
              </a:rPr>
              <a:t>n</a:t>
            </a:r>
            <a:r>
              <a:rPr lang="en-US" sz="2400" baseline="30000" dirty="0" smtClean="0">
                <a:sym typeface="Symbol"/>
              </a:rPr>
              <a:t>2</a:t>
            </a:r>
            <a:r>
              <a:rPr lang="en-US" sz="2400" dirty="0" smtClean="0">
                <a:sym typeface="Symbol"/>
              </a:rPr>
              <a:t>)</a:t>
            </a:r>
            <a:endParaRPr lang="en-US" sz="2400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563" y="2590800"/>
            <a:ext cx="5886874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53000" y="3429000"/>
                <a:ext cx="3733800" cy="687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7+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𝑜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7+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𝑜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2.8074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429000"/>
                <a:ext cx="3733800" cy="6871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513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019800" cy="91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Dynamic Programming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590801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Dynamic programming utilizes tables and other structures to dynamically store the state of the problem as the algorithm processes the input.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86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019800" cy="91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Dynamic Programming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456" y="4724400"/>
            <a:ext cx="5336056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514600"/>
            <a:ext cx="8458200" cy="122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89670"/>
            <a:ext cx="5867400" cy="706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891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629400" cy="685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Measuring Growth of Algorithms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74133" y="3276601"/>
            <a:ext cx="8268995" cy="2666999"/>
            <a:chOff x="474133" y="3276601"/>
            <a:chExt cx="8268995" cy="2666999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474133" y="3276601"/>
              <a:ext cx="6256867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800" dirty="0" smtClean="0"/>
                <a:t>Three methods for solving recurrences</a:t>
              </a:r>
              <a:endParaRPr lang="en-US" sz="2800" dirty="0"/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916" y="3962400"/>
              <a:ext cx="8036212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491066" y="2438400"/>
            <a:ext cx="6824134" cy="685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Hardest methods to asses are recurrences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77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019800" cy="91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Dynamic Programming</a:t>
            </a:r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99668"/>
            <a:ext cx="4800600" cy="20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316536"/>
            <a:ext cx="5104859" cy="3058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4829175" cy="58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333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019800" cy="91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Dynamic Programming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88" y="2658533"/>
            <a:ext cx="84648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200400"/>
            <a:ext cx="496244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31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629400" cy="685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Recurrence: substitution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6766" y="2514601"/>
            <a:ext cx="4047067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Recurrence for Merge-Sort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352800"/>
            <a:ext cx="3276600" cy="654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4191000"/>
            <a:ext cx="2895600" cy="340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724400" y="2540003"/>
            <a:ext cx="4047067" cy="5079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err="1" smtClean="0"/>
              <a:t>Collatz</a:t>
            </a:r>
            <a:r>
              <a:rPr lang="en-US" sz="2800" dirty="0" smtClean="0"/>
              <a:t> </a:t>
            </a:r>
            <a:r>
              <a:rPr lang="en-US" sz="2800" dirty="0" err="1" smtClean="0"/>
              <a:t>Recussion</a:t>
            </a:r>
            <a:r>
              <a:rPr lang="en-US" sz="2800" dirty="0" smtClean="0"/>
              <a:t>: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105400" y="3048001"/>
            <a:ext cx="3666067" cy="1552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Start with any positive number </a:t>
            </a:r>
            <a:r>
              <a:rPr lang="en-US" sz="2000" i="1" dirty="0" smtClean="0"/>
              <a:t>x.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If </a:t>
            </a:r>
            <a:r>
              <a:rPr lang="en-US" sz="2000" i="1" dirty="0" smtClean="0"/>
              <a:t>x</a:t>
            </a:r>
            <a:r>
              <a:rPr lang="en-US" sz="2000" dirty="0" smtClean="0"/>
              <a:t> is even, then </a:t>
            </a:r>
            <a:r>
              <a:rPr lang="en-US" sz="2000" i="1" dirty="0" smtClean="0"/>
              <a:t>x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 </a:t>
            </a:r>
            <a:r>
              <a:rPr lang="en-US" sz="2000" i="1" dirty="0" smtClean="0">
                <a:sym typeface="Symbol"/>
              </a:rPr>
              <a:t>x</a:t>
            </a:r>
            <a:r>
              <a:rPr lang="en-US" sz="2000" dirty="0" smtClean="0">
                <a:sym typeface="Symbol"/>
              </a:rPr>
              <a:t>/2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ym typeface="Symbol"/>
              </a:rPr>
              <a:t>If </a:t>
            </a:r>
            <a:r>
              <a:rPr lang="en-US" sz="2000" i="1" dirty="0" smtClean="0">
                <a:sym typeface="Symbol"/>
              </a:rPr>
              <a:t>x</a:t>
            </a:r>
            <a:r>
              <a:rPr lang="en-US" sz="2000" dirty="0" smtClean="0">
                <a:sym typeface="Symbol"/>
              </a:rPr>
              <a:t> is odd, then </a:t>
            </a:r>
            <a:r>
              <a:rPr lang="en-US" sz="2000" i="1" dirty="0" smtClean="0">
                <a:sym typeface="Symbol"/>
              </a:rPr>
              <a:t>x</a:t>
            </a:r>
            <a:r>
              <a:rPr lang="en-US" sz="2000" dirty="0" smtClean="0">
                <a:sym typeface="Symbol"/>
              </a:rPr>
              <a:t>  3</a:t>
            </a:r>
            <a:r>
              <a:rPr lang="en-US" sz="2000" i="1" dirty="0" smtClean="0">
                <a:sym typeface="Symbol"/>
              </a:rPr>
              <a:t>x</a:t>
            </a:r>
            <a:r>
              <a:rPr lang="en-US" sz="2000" dirty="0" smtClean="0">
                <a:sym typeface="Symbol"/>
              </a:rPr>
              <a:t> + 1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Halt if </a:t>
            </a:r>
            <a:r>
              <a:rPr lang="en-US" sz="2000" i="1" dirty="0" smtClean="0"/>
              <a:t>x</a:t>
            </a:r>
            <a:r>
              <a:rPr lang="en-US" sz="2000" dirty="0" smtClean="0"/>
              <a:t> = 1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914899" y="4569415"/>
            <a:ext cx="3666067" cy="1145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 smtClean="0"/>
              <a:t>Collatz</a:t>
            </a:r>
            <a:r>
              <a:rPr lang="en-US" sz="2000" dirty="0" smtClean="0"/>
              <a:t> Conjecture: no matter the choice of </a:t>
            </a:r>
            <a:r>
              <a:rPr lang="en-US" sz="2000" i="1" dirty="0" smtClean="0"/>
              <a:t>x</a:t>
            </a:r>
            <a:r>
              <a:rPr lang="en-US" sz="2000" dirty="0" smtClean="0"/>
              <a:t> the above recursion will always halt at </a:t>
            </a:r>
            <a:r>
              <a:rPr lang="en-US" sz="2000" i="1" dirty="0" smtClean="0"/>
              <a:t>x</a:t>
            </a:r>
            <a:r>
              <a:rPr lang="en-US" sz="2000" dirty="0" smtClean="0"/>
              <a:t> = 1.</a:t>
            </a:r>
          </a:p>
        </p:txBody>
      </p:sp>
    </p:spTree>
    <p:extLst>
      <p:ext uri="{BB962C8B-B14F-4D97-AF65-F5344CB8AC3E}">
        <p14:creationId xmlns:p14="http://schemas.microsoft.com/office/powerpoint/2010/main" val="322357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629400" cy="685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Divide and Conquer: Recurrence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6765" y="2743200"/>
            <a:ext cx="6216471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Collatz</a:t>
            </a:r>
            <a:r>
              <a:rPr lang="en-US" sz="2800" dirty="0"/>
              <a:t> </a:t>
            </a:r>
            <a:r>
              <a:rPr lang="en-US" sz="2800" dirty="0" err="1"/>
              <a:t>Recussion</a:t>
            </a:r>
            <a:r>
              <a:rPr lang="en-US" sz="2800" dirty="0" smtClean="0"/>
              <a:t>:  ~</a:t>
            </a: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 = (3/4)</a:t>
            </a:r>
            <a:r>
              <a:rPr lang="en-US" sz="2800" i="1" dirty="0" smtClean="0"/>
              <a:t>x</a:t>
            </a:r>
            <a:r>
              <a:rPr lang="en-US" sz="2800" dirty="0" smtClean="0"/>
              <a:t> + 1/2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581399"/>
            <a:ext cx="2670875" cy="2764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990600" y="4216399"/>
            <a:ext cx="3047035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In class Solve-</a:t>
            </a:r>
            <a:r>
              <a:rPr lang="en-US" sz="2800" dirty="0" err="1" smtClean="0"/>
              <a:t>ish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792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019800" cy="6857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	recursion tree method: Merge Sort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4104271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86001"/>
            <a:ext cx="3276601" cy="153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687" y="4038600"/>
            <a:ext cx="32480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67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019800" cy="91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recursions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33" y="3048000"/>
            <a:ext cx="3113801" cy="160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969" y="2339744"/>
            <a:ext cx="5084031" cy="354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67700" cy="6857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Recurrence: recursion tree for 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= 3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/4) + </a:t>
            </a:r>
            <a:r>
              <a:rPr lang="en-US" i="1" dirty="0" smtClean="0"/>
              <a:t>cn</a:t>
            </a:r>
            <a:r>
              <a:rPr lang="en-US" baseline="30000" dirty="0" smtClean="0"/>
              <a:t>2</a:t>
            </a:r>
            <a:endParaRPr lang="en-US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4332941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72434"/>
            <a:ext cx="3543300" cy="1067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264" y="3886200"/>
            <a:ext cx="3055825" cy="231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97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019800" cy="91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The Master Method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37987"/>
            <a:ext cx="8382000" cy="383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159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019800" cy="91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The Master Method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25" y="2277533"/>
            <a:ext cx="6640750" cy="413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5561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346</Words>
  <Application>Microsoft Office PowerPoint</Application>
  <PresentationFormat>On-screen Show (4:3)</PresentationFormat>
  <Paragraphs>41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W. Holcomb</dc:creator>
  <cp:lastModifiedBy>Jeffrey W. Holcomb</cp:lastModifiedBy>
  <cp:revision>56</cp:revision>
  <dcterms:created xsi:type="dcterms:W3CDTF">2017-07-25T01:51:47Z</dcterms:created>
  <dcterms:modified xsi:type="dcterms:W3CDTF">2017-08-10T13:46:57Z</dcterms:modified>
</cp:coreProperties>
</file>