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4FFA5-D66E-4695-AFFB-07D35038AF4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F30A3-B783-4D3E-A1E6-B952186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9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6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4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2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7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5" r:id="rId6"/>
    <p:sldLayoutId id="2147483680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52B113-E2FC-4234-8413-06DDF47ED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2E399C2-EE3C-4F52-92BA-9CA33E707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375815" y="136526"/>
            <a:ext cx="10816185" cy="6721987"/>
          </a:xfrm>
          <a:custGeom>
            <a:avLst/>
            <a:gdLst>
              <a:gd name="connsiteX0" fmla="*/ 221942 w 10854022"/>
              <a:gd name="connsiteY0" fmla="*/ 0 h 6734599"/>
              <a:gd name="connsiteX1" fmla="*/ 8881057 w 10854022"/>
              <a:gd name="connsiteY1" fmla="*/ 0 h 6734599"/>
              <a:gd name="connsiteX2" fmla="*/ 10854022 w 10854022"/>
              <a:gd name="connsiteY2" fmla="*/ 68898 h 6734599"/>
              <a:gd name="connsiteX3" fmla="*/ 10854022 w 10854022"/>
              <a:gd name="connsiteY3" fmla="*/ 6734599 h 6734599"/>
              <a:gd name="connsiteX4" fmla="*/ 0 w 10854022"/>
              <a:gd name="connsiteY4" fmla="*/ 6355568 h 6734599"/>
              <a:gd name="connsiteX0" fmla="*/ 221942 w 10854022"/>
              <a:gd name="connsiteY0" fmla="*/ 0 h 6734599"/>
              <a:gd name="connsiteX1" fmla="*/ 8881057 w 10854022"/>
              <a:gd name="connsiteY1" fmla="*/ 0 h 6734599"/>
              <a:gd name="connsiteX2" fmla="*/ 10854022 w 10854022"/>
              <a:gd name="connsiteY2" fmla="*/ 29710 h 6734599"/>
              <a:gd name="connsiteX3" fmla="*/ 10854022 w 10854022"/>
              <a:gd name="connsiteY3" fmla="*/ 6734599 h 6734599"/>
              <a:gd name="connsiteX4" fmla="*/ 0 w 10854022"/>
              <a:gd name="connsiteY4" fmla="*/ 6355568 h 6734599"/>
              <a:gd name="connsiteX5" fmla="*/ 221942 w 10854022"/>
              <a:gd name="connsiteY5" fmla="*/ 0 h 6734599"/>
              <a:gd name="connsiteX0" fmla="*/ 221942 w 10854022"/>
              <a:gd name="connsiteY0" fmla="*/ 0 h 6734599"/>
              <a:gd name="connsiteX1" fmla="*/ 10854022 w 10854022"/>
              <a:gd name="connsiteY1" fmla="*/ 29710 h 6734599"/>
              <a:gd name="connsiteX2" fmla="*/ 10854022 w 10854022"/>
              <a:gd name="connsiteY2" fmla="*/ 6734599 h 6734599"/>
              <a:gd name="connsiteX3" fmla="*/ 0 w 10854022"/>
              <a:gd name="connsiteY3" fmla="*/ 6355568 h 6734599"/>
              <a:gd name="connsiteX4" fmla="*/ 221942 w 10854022"/>
              <a:gd name="connsiteY4" fmla="*/ 0 h 6734599"/>
              <a:gd name="connsiteX0" fmla="*/ 184105 w 10816185"/>
              <a:gd name="connsiteY0" fmla="*/ 0 h 6734599"/>
              <a:gd name="connsiteX1" fmla="*/ 10816185 w 10816185"/>
              <a:gd name="connsiteY1" fmla="*/ 29710 h 6734599"/>
              <a:gd name="connsiteX2" fmla="*/ 10816185 w 10816185"/>
              <a:gd name="connsiteY2" fmla="*/ 6734599 h 6734599"/>
              <a:gd name="connsiteX3" fmla="*/ 0 w 10816185"/>
              <a:gd name="connsiteY3" fmla="*/ 6355568 h 6734599"/>
              <a:gd name="connsiteX4" fmla="*/ 184105 w 10816185"/>
              <a:gd name="connsiteY4" fmla="*/ 0 h 6734599"/>
              <a:gd name="connsiteX0" fmla="*/ 209330 w 10816185"/>
              <a:gd name="connsiteY0" fmla="*/ 0 h 6721987"/>
              <a:gd name="connsiteX1" fmla="*/ 10816185 w 10816185"/>
              <a:gd name="connsiteY1" fmla="*/ 17098 h 6721987"/>
              <a:gd name="connsiteX2" fmla="*/ 10816185 w 10816185"/>
              <a:gd name="connsiteY2" fmla="*/ 6721987 h 6721987"/>
              <a:gd name="connsiteX3" fmla="*/ 0 w 10816185"/>
              <a:gd name="connsiteY3" fmla="*/ 6342956 h 6721987"/>
              <a:gd name="connsiteX4" fmla="*/ 209330 w 10816185"/>
              <a:gd name="connsiteY4" fmla="*/ 0 h 672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6185" h="6721987">
                <a:moveTo>
                  <a:pt x="209330" y="0"/>
                </a:moveTo>
                <a:lnTo>
                  <a:pt x="10816185" y="17098"/>
                </a:lnTo>
                <a:lnTo>
                  <a:pt x="10816185" y="6721987"/>
                </a:lnTo>
                <a:lnTo>
                  <a:pt x="0" y="6342956"/>
                </a:lnTo>
                <a:lnTo>
                  <a:pt x="209330" y="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E0BB6453-0315-8D06-E0BD-90846BA2C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7829"/>
          <a:stretch/>
        </p:blipFill>
        <p:spPr>
          <a:xfrm>
            <a:off x="1515390" y="285631"/>
            <a:ext cx="10676610" cy="6579963"/>
          </a:xfrm>
          <a:custGeom>
            <a:avLst/>
            <a:gdLst/>
            <a:ahLst/>
            <a:cxnLst/>
            <a:rect l="l" t="t" r="r" b="b"/>
            <a:pathLst>
              <a:path w="10676610" h="6579963">
                <a:moveTo>
                  <a:pt x="10676610" y="0"/>
                </a:moveTo>
                <a:lnTo>
                  <a:pt x="10676610" y="6579963"/>
                </a:lnTo>
                <a:lnTo>
                  <a:pt x="215405" y="6579963"/>
                </a:lnTo>
                <a:lnTo>
                  <a:pt x="109891" y="3558470"/>
                </a:lnTo>
                <a:lnTo>
                  <a:pt x="114183" y="3547036"/>
                </a:lnTo>
                <a:lnTo>
                  <a:pt x="109134" y="3537986"/>
                </a:lnTo>
                <a:lnTo>
                  <a:pt x="21" y="413402"/>
                </a:lnTo>
                <a:cubicBezTo>
                  <a:pt x="-317" y="402839"/>
                  <a:pt x="3640" y="393132"/>
                  <a:pt x="10323" y="385965"/>
                </a:cubicBezTo>
                <a:lnTo>
                  <a:pt x="36752" y="373879"/>
                </a:lnTo>
                <a:lnTo>
                  <a:pt x="36670" y="371555"/>
                </a:lnTo>
                <a:lnTo>
                  <a:pt x="636157" y="350620"/>
                </a:lnTo>
                <a:lnTo>
                  <a:pt x="651351" y="345898"/>
                </a:lnTo>
                <a:cubicBezTo>
                  <a:pt x="659514" y="343866"/>
                  <a:pt x="670765" y="341853"/>
                  <a:pt x="687848" y="340411"/>
                </a:cubicBezTo>
                <a:cubicBezTo>
                  <a:pt x="730857" y="352898"/>
                  <a:pt x="784876" y="317244"/>
                  <a:pt x="838376" y="334185"/>
                </a:cubicBezTo>
                <a:cubicBezTo>
                  <a:pt x="857833" y="338062"/>
                  <a:pt x="916739" y="335648"/>
                  <a:pt x="927065" y="326415"/>
                </a:cubicBezTo>
                <a:cubicBezTo>
                  <a:pt x="939179" y="324105"/>
                  <a:pt x="953810" y="326801"/>
                  <a:pt x="958597" y="317111"/>
                </a:cubicBezTo>
                <a:cubicBezTo>
                  <a:pt x="966910" y="305372"/>
                  <a:pt x="1011465" y="321701"/>
                  <a:pt x="1004086" y="308390"/>
                </a:cubicBezTo>
                <a:cubicBezTo>
                  <a:pt x="1035684" y="319543"/>
                  <a:pt x="1057648" y="294809"/>
                  <a:pt x="1082697" y="288077"/>
                </a:cubicBezTo>
                <a:lnTo>
                  <a:pt x="1158774" y="277846"/>
                </a:lnTo>
                <a:lnTo>
                  <a:pt x="1210048" y="274589"/>
                </a:lnTo>
                <a:lnTo>
                  <a:pt x="1217504" y="274619"/>
                </a:lnTo>
                <a:lnTo>
                  <a:pt x="1279438" y="282825"/>
                </a:lnTo>
                <a:cubicBezTo>
                  <a:pt x="1280807" y="280883"/>
                  <a:pt x="1282678" y="279057"/>
                  <a:pt x="1284995" y="277409"/>
                </a:cubicBezTo>
                <a:lnTo>
                  <a:pt x="1304103" y="271419"/>
                </a:lnTo>
                <a:lnTo>
                  <a:pt x="1320851" y="277066"/>
                </a:lnTo>
                <a:lnTo>
                  <a:pt x="1398646" y="285458"/>
                </a:lnTo>
                <a:lnTo>
                  <a:pt x="1512242" y="291726"/>
                </a:lnTo>
                <a:lnTo>
                  <a:pt x="1529578" y="297530"/>
                </a:lnTo>
                <a:cubicBezTo>
                  <a:pt x="1568880" y="303194"/>
                  <a:pt x="1615727" y="294263"/>
                  <a:pt x="1641181" y="309295"/>
                </a:cubicBezTo>
                <a:lnTo>
                  <a:pt x="1699541" y="309677"/>
                </a:lnTo>
                <a:lnTo>
                  <a:pt x="1705819" y="303600"/>
                </a:lnTo>
                <a:lnTo>
                  <a:pt x="1723075" y="304544"/>
                </a:lnTo>
                <a:lnTo>
                  <a:pt x="1727673" y="303512"/>
                </a:lnTo>
                <a:cubicBezTo>
                  <a:pt x="1736444" y="301512"/>
                  <a:pt x="1745153" y="299743"/>
                  <a:pt x="1754015" y="298880"/>
                </a:cubicBezTo>
                <a:cubicBezTo>
                  <a:pt x="1753270" y="304436"/>
                  <a:pt x="1755431" y="307822"/>
                  <a:pt x="1759313" y="309819"/>
                </a:cubicBezTo>
                <a:lnTo>
                  <a:pt x="1767173" y="311124"/>
                </a:lnTo>
                <a:lnTo>
                  <a:pt x="2053052" y="301141"/>
                </a:lnTo>
                <a:lnTo>
                  <a:pt x="2077203" y="290088"/>
                </a:lnTo>
                <a:lnTo>
                  <a:pt x="2153281" y="279856"/>
                </a:lnTo>
                <a:lnTo>
                  <a:pt x="2204556" y="276599"/>
                </a:lnTo>
                <a:lnTo>
                  <a:pt x="2212012" y="276629"/>
                </a:lnTo>
                <a:lnTo>
                  <a:pt x="2273947" y="284835"/>
                </a:lnTo>
                <a:cubicBezTo>
                  <a:pt x="2275315" y="282895"/>
                  <a:pt x="2277186" y="281068"/>
                  <a:pt x="2279503" y="279419"/>
                </a:cubicBezTo>
                <a:lnTo>
                  <a:pt x="2298611" y="273429"/>
                </a:lnTo>
                <a:lnTo>
                  <a:pt x="2315360" y="279076"/>
                </a:lnTo>
                <a:lnTo>
                  <a:pt x="2393154" y="287468"/>
                </a:lnTo>
                <a:lnTo>
                  <a:pt x="2413092" y="288568"/>
                </a:lnTo>
                <a:lnTo>
                  <a:pt x="3243372" y="259574"/>
                </a:lnTo>
                <a:lnTo>
                  <a:pt x="3961112" y="234510"/>
                </a:lnTo>
                <a:lnTo>
                  <a:pt x="4433861" y="218001"/>
                </a:lnTo>
                <a:lnTo>
                  <a:pt x="4471633" y="216503"/>
                </a:lnTo>
                <a:cubicBezTo>
                  <a:pt x="4462970" y="208565"/>
                  <a:pt x="4637875" y="203830"/>
                  <a:pt x="4701194" y="208401"/>
                </a:cubicBezTo>
                <a:lnTo>
                  <a:pt x="4702794" y="208610"/>
                </a:lnTo>
                <a:lnTo>
                  <a:pt x="7355966" y="115959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C3D8A1-AE94-48EF-A40B-960A2153F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15391" y="278037"/>
            <a:ext cx="10676609" cy="6579963"/>
          </a:xfrm>
          <a:custGeom>
            <a:avLst/>
            <a:gdLst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109890 w 10676609"/>
              <a:gd name="connsiteY53" fmla="*/ 3021493 h 657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676609" h="6579963">
                <a:moveTo>
                  <a:pt x="215404" y="0"/>
                </a:moveTo>
                <a:lnTo>
                  <a:pt x="10676609" y="0"/>
                </a:lnTo>
                <a:lnTo>
                  <a:pt x="10676609" y="6579963"/>
                </a:lnTo>
                <a:lnTo>
                  <a:pt x="7355965" y="6464004"/>
                </a:lnTo>
                <a:lnTo>
                  <a:pt x="4702793" y="6371353"/>
                </a:lnTo>
                <a:lnTo>
                  <a:pt x="4701193" y="6371562"/>
                </a:lnTo>
                <a:cubicBezTo>
                  <a:pt x="4637874" y="6376133"/>
                  <a:pt x="4462969" y="6371398"/>
                  <a:pt x="4471632" y="6363460"/>
                </a:cubicBezTo>
                <a:lnTo>
                  <a:pt x="4433860" y="6361962"/>
                </a:lnTo>
                <a:lnTo>
                  <a:pt x="3961111" y="6345453"/>
                </a:lnTo>
                <a:lnTo>
                  <a:pt x="3243371" y="6320389"/>
                </a:lnTo>
                <a:lnTo>
                  <a:pt x="2413091" y="6291395"/>
                </a:lnTo>
                <a:lnTo>
                  <a:pt x="2393153" y="6292495"/>
                </a:lnTo>
                <a:lnTo>
                  <a:pt x="2315359" y="6300887"/>
                </a:lnTo>
                <a:lnTo>
                  <a:pt x="2298610" y="6306534"/>
                </a:lnTo>
                <a:lnTo>
                  <a:pt x="2279502" y="6300544"/>
                </a:lnTo>
                <a:cubicBezTo>
                  <a:pt x="2277185" y="6298895"/>
                  <a:pt x="2275314" y="6297068"/>
                  <a:pt x="2273946" y="6295128"/>
                </a:cubicBezTo>
                <a:lnTo>
                  <a:pt x="2212011" y="6303334"/>
                </a:lnTo>
                <a:lnTo>
                  <a:pt x="2204555" y="6303364"/>
                </a:lnTo>
                <a:lnTo>
                  <a:pt x="2153280" y="6300107"/>
                </a:lnTo>
                <a:lnTo>
                  <a:pt x="2077202" y="6289875"/>
                </a:lnTo>
                <a:lnTo>
                  <a:pt x="2053051" y="6278822"/>
                </a:lnTo>
                <a:lnTo>
                  <a:pt x="1767172" y="6268839"/>
                </a:lnTo>
                <a:lnTo>
                  <a:pt x="1759312" y="6270144"/>
                </a:lnTo>
                <a:cubicBezTo>
                  <a:pt x="1755430" y="6272141"/>
                  <a:pt x="1753269" y="6275527"/>
                  <a:pt x="1754014" y="6281083"/>
                </a:cubicBezTo>
                <a:cubicBezTo>
                  <a:pt x="1745152" y="6280220"/>
                  <a:pt x="1736443" y="6278451"/>
                  <a:pt x="1727672" y="6276451"/>
                </a:cubicBezTo>
                <a:lnTo>
                  <a:pt x="1723074" y="6275419"/>
                </a:lnTo>
                <a:lnTo>
                  <a:pt x="1705818" y="6276363"/>
                </a:lnTo>
                <a:lnTo>
                  <a:pt x="1699540" y="6270286"/>
                </a:lnTo>
                <a:lnTo>
                  <a:pt x="1641180" y="6270668"/>
                </a:lnTo>
                <a:cubicBezTo>
                  <a:pt x="1615726" y="6285700"/>
                  <a:pt x="1568879" y="6276769"/>
                  <a:pt x="1529577" y="6282433"/>
                </a:cubicBezTo>
                <a:lnTo>
                  <a:pt x="1512241" y="6288237"/>
                </a:lnTo>
                <a:lnTo>
                  <a:pt x="1398645" y="6294505"/>
                </a:lnTo>
                <a:lnTo>
                  <a:pt x="1320850" y="6302897"/>
                </a:lnTo>
                <a:lnTo>
                  <a:pt x="1304102" y="6308544"/>
                </a:lnTo>
                <a:lnTo>
                  <a:pt x="1284994" y="6302554"/>
                </a:lnTo>
                <a:cubicBezTo>
                  <a:pt x="1282677" y="6300906"/>
                  <a:pt x="1280806" y="6299080"/>
                  <a:pt x="1279437" y="6297138"/>
                </a:cubicBezTo>
                <a:lnTo>
                  <a:pt x="1217503" y="6305344"/>
                </a:lnTo>
                <a:lnTo>
                  <a:pt x="1210047" y="6305374"/>
                </a:lnTo>
                <a:lnTo>
                  <a:pt x="1158773" y="6302117"/>
                </a:lnTo>
                <a:lnTo>
                  <a:pt x="1082696" y="6291886"/>
                </a:lnTo>
                <a:cubicBezTo>
                  <a:pt x="1057647" y="6285154"/>
                  <a:pt x="1035683" y="6260420"/>
                  <a:pt x="1004085" y="6271573"/>
                </a:cubicBezTo>
                <a:cubicBezTo>
                  <a:pt x="1011464" y="6258262"/>
                  <a:pt x="966909" y="6274591"/>
                  <a:pt x="958596" y="6262852"/>
                </a:cubicBezTo>
                <a:cubicBezTo>
                  <a:pt x="953809" y="6253162"/>
                  <a:pt x="939178" y="6255858"/>
                  <a:pt x="927064" y="6253548"/>
                </a:cubicBezTo>
                <a:cubicBezTo>
                  <a:pt x="916738" y="6244315"/>
                  <a:pt x="857832" y="6241901"/>
                  <a:pt x="838375" y="6245778"/>
                </a:cubicBezTo>
                <a:cubicBezTo>
                  <a:pt x="784875" y="6262719"/>
                  <a:pt x="730856" y="6227065"/>
                  <a:pt x="687847" y="6239552"/>
                </a:cubicBezTo>
                <a:cubicBezTo>
                  <a:pt x="670764" y="6238110"/>
                  <a:pt x="659513" y="6236097"/>
                  <a:pt x="651350" y="6234065"/>
                </a:cubicBezTo>
                <a:lnTo>
                  <a:pt x="636156" y="6229343"/>
                </a:lnTo>
                <a:lnTo>
                  <a:pt x="36669" y="6208408"/>
                </a:lnTo>
                <a:lnTo>
                  <a:pt x="36751" y="6206084"/>
                </a:lnTo>
                <a:lnTo>
                  <a:pt x="10322" y="6193998"/>
                </a:lnTo>
                <a:cubicBezTo>
                  <a:pt x="3639" y="6186831"/>
                  <a:pt x="-318" y="6177124"/>
                  <a:pt x="20" y="6166561"/>
                </a:cubicBezTo>
                <a:lnTo>
                  <a:pt x="109133" y="3041977"/>
                </a:lnTo>
                <a:lnTo>
                  <a:pt x="114182" y="3032927"/>
                </a:lnTo>
                <a:lnTo>
                  <a:pt x="109890" y="3021493"/>
                </a:lnTo>
                <a:close/>
              </a:path>
            </a:pathLst>
          </a:custGeom>
          <a:gradFill>
            <a:gsLst>
              <a:gs pos="0">
                <a:srgbClr val="000000">
                  <a:alpha val="42745"/>
                </a:srgbClr>
              </a:gs>
              <a:gs pos="35000">
                <a:srgbClr val="000000">
                  <a:alpha val="0"/>
                </a:srgbClr>
              </a:gs>
              <a:gs pos="20000">
                <a:srgbClr val="000000">
                  <a:alpha val="2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D0D56-FD3D-BA0E-781A-05F5ACEB7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912462"/>
            <a:ext cx="5564776" cy="2933003"/>
          </a:xfrm>
        </p:spPr>
        <p:txBody>
          <a:bodyPr>
            <a:normAutofit/>
          </a:bodyPr>
          <a:lstStyle/>
          <a:p>
            <a:r>
              <a:rPr lang="en-US" sz="4000" dirty="0"/>
              <a:t>CSCI 297: Generative AI: Creating with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B24C-43AB-A983-3DF3-0185A4E6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806" y="5255663"/>
            <a:ext cx="6559243" cy="1224227"/>
          </a:xfrm>
        </p:spPr>
        <p:txBody>
          <a:bodyPr>
            <a:normAutofit/>
          </a:bodyPr>
          <a:lstStyle/>
          <a:p>
            <a:r>
              <a:rPr lang="en-US" dirty="0"/>
              <a:t>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298840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68CCD9-1CF0-496C-B93A-52C179E7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44D9DE-6A7C-4B79-9784-D35FBEB1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1295"/>
          </a:xfrm>
          <a:custGeom>
            <a:avLst/>
            <a:gdLst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2509997 w 12192000"/>
              <a:gd name="connsiteY61" fmla="*/ 2669557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3418260 w 12192000"/>
              <a:gd name="connsiteY61" fmla="*/ 1049412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79" fmla="*/ 0 w 12192000"/>
              <a:gd name="connsiteY79" fmla="*/ 0 h 2669557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7149503 w 12192000"/>
              <a:gd name="connsiteY59" fmla="*/ 1975385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951722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112901 w 12192000"/>
              <a:gd name="connsiteY57" fmla="*/ 1843979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2192000" h="2401295">
                <a:moveTo>
                  <a:pt x="0" y="0"/>
                </a:moveTo>
                <a:lnTo>
                  <a:pt x="12192000" y="0"/>
                </a:lnTo>
                <a:lnTo>
                  <a:pt x="12192000" y="2262228"/>
                </a:lnTo>
                <a:lnTo>
                  <a:pt x="12187428" y="2262896"/>
                </a:lnTo>
                <a:cubicBezTo>
                  <a:pt x="12175466" y="2262888"/>
                  <a:pt x="12162312" y="2261278"/>
                  <a:pt x="12154355" y="2267516"/>
                </a:cubicBezTo>
                <a:lnTo>
                  <a:pt x="12114359" y="2279772"/>
                </a:lnTo>
                <a:cubicBezTo>
                  <a:pt x="12075069" y="2284622"/>
                  <a:pt x="11968426" y="2291762"/>
                  <a:pt x="11918614" y="2296618"/>
                </a:cubicBezTo>
                <a:cubicBezTo>
                  <a:pt x="11880597" y="2300618"/>
                  <a:pt x="11847624" y="2311097"/>
                  <a:pt x="11815487" y="2308905"/>
                </a:cubicBezTo>
                <a:cubicBezTo>
                  <a:pt x="11802378" y="2315881"/>
                  <a:pt x="11790041" y="2319357"/>
                  <a:pt x="11778165" y="2311873"/>
                </a:cubicBezTo>
                <a:cubicBezTo>
                  <a:pt x="11742553" y="2320519"/>
                  <a:pt x="11736280" y="2331858"/>
                  <a:pt x="11671329" y="2337810"/>
                </a:cubicBezTo>
                <a:cubicBezTo>
                  <a:pt x="11657629" y="2338121"/>
                  <a:pt x="11616110" y="2333320"/>
                  <a:pt x="11594775" y="2337831"/>
                </a:cubicBezTo>
                <a:cubicBezTo>
                  <a:pt x="11546068" y="2343032"/>
                  <a:pt x="11429033" y="2337623"/>
                  <a:pt x="11379086" y="2369019"/>
                </a:cubicBezTo>
                <a:cubicBezTo>
                  <a:pt x="11334159" y="2376875"/>
                  <a:pt x="11278142" y="2372212"/>
                  <a:pt x="11221749" y="2380739"/>
                </a:cubicBezTo>
                <a:cubicBezTo>
                  <a:pt x="11158708" y="2382269"/>
                  <a:pt x="11020097" y="2376287"/>
                  <a:pt x="10996653" y="2371440"/>
                </a:cubicBezTo>
                <a:cubicBezTo>
                  <a:pt x="10982150" y="2370634"/>
                  <a:pt x="10931890" y="2380827"/>
                  <a:pt x="10912235" y="2389968"/>
                </a:cubicBezTo>
                <a:cubicBezTo>
                  <a:pt x="10885398" y="2394030"/>
                  <a:pt x="10850832" y="2394410"/>
                  <a:pt x="10835633" y="2395810"/>
                </a:cubicBezTo>
                <a:lnTo>
                  <a:pt x="10821038" y="2398367"/>
                </a:lnTo>
                <a:cubicBezTo>
                  <a:pt x="10808008" y="2398266"/>
                  <a:pt x="10801949" y="2406793"/>
                  <a:pt x="10757451" y="2395202"/>
                </a:cubicBezTo>
                <a:cubicBezTo>
                  <a:pt x="10695759" y="2367816"/>
                  <a:pt x="10604694" y="2365758"/>
                  <a:pt x="10554052" y="2328825"/>
                </a:cubicBezTo>
                <a:cubicBezTo>
                  <a:pt x="10500506" y="2316498"/>
                  <a:pt x="10472909" y="2291246"/>
                  <a:pt x="10432944" y="2278457"/>
                </a:cubicBezTo>
                <a:cubicBezTo>
                  <a:pt x="10373231" y="2260636"/>
                  <a:pt x="10352854" y="2253139"/>
                  <a:pt x="10314272" y="2252083"/>
                </a:cubicBezTo>
                <a:cubicBezTo>
                  <a:pt x="10295649" y="2263181"/>
                  <a:pt x="10179424" y="2212893"/>
                  <a:pt x="10149756" y="2203372"/>
                </a:cubicBezTo>
                <a:lnTo>
                  <a:pt x="10133939" y="2195206"/>
                </a:lnTo>
                <a:cubicBezTo>
                  <a:pt x="10113508" y="2187093"/>
                  <a:pt x="10058004" y="2162303"/>
                  <a:pt x="10027169" y="2154689"/>
                </a:cubicBezTo>
                <a:cubicBezTo>
                  <a:pt x="9986373" y="2150618"/>
                  <a:pt x="9970026" y="2157324"/>
                  <a:pt x="9904781" y="2142477"/>
                </a:cubicBezTo>
                <a:cubicBezTo>
                  <a:pt x="9883031" y="2140352"/>
                  <a:pt x="9849920" y="2147346"/>
                  <a:pt x="9818432" y="2147267"/>
                </a:cubicBezTo>
                <a:cubicBezTo>
                  <a:pt x="9778153" y="2143325"/>
                  <a:pt x="9754866" y="2158434"/>
                  <a:pt x="9715853" y="2142000"/>
                </a:cubicBezTo>
                <a:lnTo>
                  <a:pt x="9478478" y="2133283"/>
                </a:lnTo>
                <a:lnTo>
                  <a:pt x="9473084" y="2134027"/>
                </a:lnTo>
                <a:lnTo>
                  <a:pt x="9348338" y="2135775"/>
                </a:lnTo>
                <a:cubicBezTo>
                  <a:pt x="9335211" y="2139291"/>
                  <a:pt x="9322404" y="2138820"/>
                  <a:pt x="9317108" y="2139620"/>
                </a:cubicBezTo>
                <a:lnTo>
                  <a:pt x="9316564" y="2140576"/>
                </a:lnTo>
                <a:lnTo>
                  <a:pt x="9249142" y="2123844"/>
                </a:lnTo>
                <a:lnTo>
                  <a:pt x="9196066" y="2108535"/>
                </a:lnTo>
                <a:cubicBezTo>
                  <a:pt x="9190862" y="2105839"/>
                  <a:pt x="9186125" y="2102610"/>
                  <a:pt x="9182090" y="2098653"/>
                </a:cubicBezTo>
                <a:cubicBezTo>
                  <a:pt x="9139653" y="2071867"/>
                  <a:pt x="9071021" y="2084433"/>
                  <a:pt x="8911903" y="2057646"/>
                </a:cubicBezTo>
                <a:cubicBezTo>
                  <a:pt x="8879561" y="2039583"/>
                  <a:pt x="8830973" y="2055511"/>
                  <a:pt x="8786230" y="2041547"/>
                </a:cubicBezTo>
                <a:cubicBezTo>
                  <a:pt x="8728356" y="2034611"/>
                  <a:pt x="8679135" y="2034403"/>
                  <a:pt x="8624741" y="2029639"/>
                </a:cubicBezTo>
                <a:cubicBezTo>
                  <a:pt x="8566018" y="2023791"/>
                  <a:pt x="8474712" y="2009670"/>
                  <a:pt x="8433895" y="2006458"/>
                </a:cubicBezTo>
                <a:cubicBezTo>
                  <a:pt x="8411898" y="2005377"/>
                  <a:pt x="8413482" y="2011365"/>
                  <a:pt x="8379838" y="2010365"/>
                </a:cubicBezTo>
                <a:cubicBezTo>
                  <a:pt x="8347941" y="1993320"/>
                  <a:pt x="8300068" y="2014971"/>
                  <a:pt x="8260604" y="1992586"/>
                </a:cubicBezTo>
                <a:cubicBezTo>
                  <a:pt x="8245905" y="1986361"/>
                  <a:pt x="8199251" y="1979386"/>
                  <a:pt x="8189733" y="1985551"/>
                </a:cubicBezTo>
                <a:cubicBezTo>
                  <a:pt x="8179862" y="1985638"/>
                  <a:pt x="8168776" y="1981141"/>
                  <a:pt x="8163540" y="1988537"/>
                </a:cubicBezTo>
                <a:cubicBezTo>
                  <a:pt x="8155220" y="1997113"/>
                  <a:pt x="8122695" y="1976608"/>
                  <a:pt x="8126468" y="1988901"/>
                </a:cubicBezTo>
                <a:lnTo>
                  <a:pt x="8000268" y="1990885"/>
                </a:lnTo>
                <a:lnTo>
                  <a:pt x="7959483" y="1985782"/>
                </a:lnTo>
                <a:lnTo>
                  <a:pt x="7953628" y="1984617"/>
                </a:lnTo>
                <a:lnTo>
                  <a:pt x="7901019" y="1971965"/>
                </a:lnTo>
                <a:cubicBezTo>
                  <a:pt x="7878802" y="1956055"/>
                  <a:pt x="7842297" y="1955886"/>
                  <a:pt x="7812936" y="1947847"/>
                </a:cubicBezTo>
                <a:lnTo>
                  <a:pt x="7732190" y="1927169"/>
                </a:lnTo>
                <a:lnTo>
                  <a:pt x="7678276" y="1920855"/>
                </a:lnTo>
                <a:lnTo>
                  <a:pt x="7655497" y="1913714"/>
                </a:lnTo>
                <a:cubicBezTo>
                  <a:pt x="7639161" y="1911029"/>
                  <a:pt x="7577449" y="1909745"/>
                  <a:pt x="7551687" y="1912613"/>
                </a:cubicBezTo>
                <a:cubicBezTo>
                  <a:pt x="7529853" y="1915427"/>
                  <a:pt x="7534209" y="1925977"/>
                  <a:pt x="7500925" y="1930924"/>
                </a:cubicBezTo>
                <a:cubicBezTo>
                  <a:pt x="7466644" y="1919746"/>
                  <a:pt x="7423194" y="1949531"/>
                  <a:pt x="7380560" y="1934424"/>
                </a:cubicBezTo>
                <a:cubicBezTo>
                  <a:pt x="7365038" y="1930881"/>
                  <a:pt x="7317938" y="1932231"/>
                  <a:pt x="7309614" y="1939987"/>
                </a:cubicBezTo>
                <a:cubicBezTo>
                  <a:pt x="7299913" y="1941814"/>
                  <a:pt x="7288240" y="1939336"/>
                  <a:pt x="7284338" y="1947550"/>
                </a:cubicBezTo>
                <a:cubicBezTo>
                  <a:pt x="7277604" y="1957469"/>
                  <a:pt x="7107106" y="1832529"/>
                  <a:pt x="7112901" y="1843979"/>
                </a:cubicBezTo>
                <a:cubicBezTo>
                  <a:pt x="7087729" y="1834079"/>
                  <a:pt x="6849056" y="1756738"/>
                  <a:pt x="6828984" y="1762183"/>
                </a:cubicBezTo>
                <a:lnTo>
                  <a:pt x="6204418" y="1570349"/>
                </a:lnTo>
                <a:lnTo>
                  <a:pt x="3418260" y="1049412"/>
                </a:lnTo>
                <a:lnTo>
                  <a:pt x="2509997" y="958822"/>
                </a:lnTo>
                <a:lnTo>
                  <a:pt x="2508995" y="958423"/>
                </a:lnTo>
                <a:cubicBezTo>
                  <a:pt x="2477790" y="921138"/>
                  <a:pt x="2463257" y="944198"/>
                  <a:pt x="2424909" y="933150"/>
                </a:cubicBezTo>
                <a:cubicBezTo>
                  <a:pt x="2384842" y="916507"/>
                  <a:pt x="2318581" y="871004"/>
                  <a:pt x="2273752" y="875350"/>
                </a:cubicBezTo>
                <a:lnTo>
                  <a:pt x="2248113" y="861965"/>
                </a:lnTo>
                <a:cubicBezTo>
                  <a:pt x="2240669" y="836062"/>
                  <a:pt x="2219557" y="858951"/>
                  <a:pt x="2194956" y="836227"/>
                </a:cubicBezTo>
                <a:cubicBezTo>
                  <a:pt x="2160792" y="833299"/>
                  <a:pt x="2060029" y="814649"/>
                  <a:pt x="2024005" y="815554"/>
                </a:cubicBezTo>
                <a:cubicBezTo>
                  <a:pt x="2019057" y="802961"/>
                  <a:pt x="1996088" y="815897"/>
                  <a:pt x="1980800" y="822703"/>
                </a:cubicBezTo>
                <a:cubicBezTo>
                  <a:pt x="1864758" y="829356"/>
                  <a:pt x="1765024" y="801179"/>
                  <a:pt x="1733238" y="809719"/>
                </a:cubicBezTo>
                <a:cubicBezTo>
                  <a:pt x="1651146" y="810948"/>
                  <a:pt x="1450148" y="832760"/>
                  <a:pt x="1388954" y="830009"/>
                </a:cubicBezTo>
                <a:cubicBezTo>
                  <a:pt x="1342837" y="837343"/>
                  <a:pt x="1218481" y="812350"/>
                  <a:pt x="1133245" y="803521"/>
                </a:cubicBezTo>
                <a:cubicBezTo>
                  <a:pt x="1051750" y="789055"/>
                  <a:pt x="1078655" y="807725"/>
                  <a:pt x="1026791" y="802701"/>
                </a:cubicBezTo>
                <a:cubicBezTo>
                  <a:pt x="1007125" y="787895"/>
                  <a:pt x="875767" y="809029"/>
                  <a:pt x="833545" y="801351"/>
                </a:cubicBezTo>
                <a:cubicBezTo>
                  <a:pt x="742331" y="828973"/>
                  <a:pt x="703084" y="801412"/>
                  <a:pt x="631576" y="801805"/>
                </a:cubicBezTo>
                <a:cubicBezTo>
                  <a:pt x="598969" y="794081"/>
                  <a:pt x="578952" y="794231"/>
                  <a:pt x="542046" y="803532"/>
                </a:cubicBezTo>
                <a:cubicBezTo>
                  <a:pt x="487002" y="800808"/>
                  <a:pt x="391655" y="785160"/>
                  <a:pt x="301314" y="785458"/>
                </a:cubicBezTo>
                <a:cubicBezTo>
                  <a:pt x="200876" y="792080"/>
                  <a:pt x="157588" y="811818"/>
                  <a:pt x="0" y="805324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77F6AA2-2C08-4316-B512-A0013FC82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129"/>
            <a:ext cx="6704268" cy="5796283"/>
          </a:xfrm>
          <a:custGeom>
            <a:avLst/>
            <a:gdLst>
              <a:gd name="connsiteX0" fmla="*/ 6605136 w 6704268"/>
              <a:gd name="connsiteY0" fmla="*/ 0 h 5796283"/>
              <a:gd name="connsiteX1" fmla="*/ 6704268 w 6704268"/>
              <a:gd name="connsiteY1" fmla="*/ 5679259 h 5796283"/>
              <a:gd name="connsiteX2" fmla="*/ 0 w 6704268"/>
              <a:gd name="connsiteY2" fmla="*/ 5796283 h 5796283"/>
              <a:gd name="connsiteX3" fmla="*/ 0 w 6704268"/>
              <a:gd name="connsiteY3" fmla="*/ 115293 h 579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4268" h="5796283">
                <a:moveTo>
                  <a:pt x="6605136" y="0"/>
                </a:moveTo>
                <a:lnTo>
                  <a:pt x="6704268" y="5679259"/>
                </a:lnTo>
                <a:lnTo>
                  <a:pt x="0" y="5796283"/>
                </a:lnTo>
                <a:lnTo>
                  <a:pt x="0" y="115293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6FDC66C-A447-4AC7-B19C-08F413830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53191"/>
            <a:ext cx="6592333" cy="5517241"/>
          </a:xfrm>
          <a:custGeom>
            <a:avLst/>
            <a:gdLst>
              <a:gd name="connsiteX0" fmla="*/ 6467941 w 6592333"/>
              <a:gd name="connsiteY0" fmla="*/ 0 h 5517241"/>
              <a:gd name="connsiteX1" fmla="*/ 6491615 w 6592333"/>
              <a:gd name="connsiteY1" fmla="*/ 22453 h 5517241"/>
              <a:gd name="connsiteX2" fmla="*/ 6494951 w 6592333"/>
              <a:gd name="connsiteY2" fmla="*/ 41286 h 5517241"/>
              <a:gd name="connsiteX3" fmla="*/ 6588033 w 6592333"/>
              <a:gd name="connsiteY3" fmla="*/ 5365193 h 5517241"/>
              <a:gd name="connsiteX4" fmla="*/ 6549140 w 6592333"/>
              <a:gd name="connsiteY4" fmla="*/ 5405213 h 5517241"/>
              <a:gd name="connsiteX5" fmla="*/ 1459876 w 6592333"/>
              <a:gd name="connsiteY5" fmla="*/ 5498851 h 5517241"/>
              <a:gd name="connsiteX6" fmla="*/ 0 w 6592333"/>
              <a:gd name="connsiteY6" fmla="*/ 5517241 h 5517241"/>
              <a:gd name="connsiteX7" fmla="*/ 0 w 6592333"/>
              <a:gd name="connsiteY7" fmla="*/ 85695 h 55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333" h="5517241">
                <a:moveTo>
                  <a:pt x="6467941" y="0"/>
                </a:moveTo>
                <a:cubicBezTo>
                  <a:pt x="6481439" y="7387"/>
                  <a:pt x="6483627" y="9444"/>
                  <a:pt x="6491615" y="22453"/>
                </a:cubicBezTo>
                <a:lnTo>
                  <a:pt x="6494951" y="41286"/>
                </a:lnTo>
                <a:cubicBezTo>
                  <a:pt x="6511021" y="931743"/>
                  <a:pt x="6579001" y="4471206"/>
                  <a:pt x="6588033" y="5365193"/>
                </a:cubicBezTo>
                <a:cubicBezTo>
                  <a:pt x="6588349" y="5386892"/>
                  <a:pt x="6610989" y="5402770"/>
                  <a:pt x="6549140" y="5405213"/>
                </a:cubicBezTo>
                <a:cubicBezTo>
                  <a:pt x="4811929" y="5473855"/>
                  <a:pt x="3139981" y="5482610"/>
                  <a:pt x="1459876" y="5498851"/>
                </a:cubicBezTo>
                <a:lnTo>
                  <a:pt x="0" y="5517241"/>
                </a:lnTo>
                <a:lnTo>
                  <a:pt x="0" y="85695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36083-3C80-0B32-E39F-0053277F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3" y="1444048"/>
            <a:ext cx="6312174" cy="3945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28841-F740-C30B-51AF-11A05E22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196" y="713364"/>
            <a:ext cx="5410473" cy="171365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Join the Encoder and Decoder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83A-67C2-B0FE-ACA0-B12B0DB3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848" y="2590801"/>
            <a:ext cx="4067822" cy="3733800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To train the encoder and decoder simultaneously, we need to define a model that will represent the flow of an image through the encoder and back out through the decoder</a:t>
            </a:r>
          </a:p>
          <a:p>
            <a:endParaRPr lang="en-US" dirty="0"/>
          </a:p>
          <a:p>
            <a:r>
              <a:rPr lang="en-US" dirty="0"/>
              <a:t>Now that we’ve defined our model, we just need to compile it with a loss function and optimizer</a:t>
            </a:r>
          </a:p>
          <a:p>
            <a:pPr lvl="1"/>
            <a:r>
              <a:rPr lang="en-US" dirty="0"/>
              <a:t>Root mean squared error or binary cross-entropy between pixels</a:t>
            </a:r>
          </a:p>
        </p:txBody>
      </p:sp>
    </p:spTree>
    <p:extLst>
      <p:ext uri="{BB962C8B-B14F-4D97-AF65-F5344CB8AC3E}">
        <p14:creationId xmlns:p14="http://schemas.microsoft.com/office/powerpoint/2010/main" val="268275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B5FF-2846-7FB3-CF3A-62B93693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7C1D-2302-F74B-DBCC-64445996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Optimizing for RMSE means that your generated output will be symmetrically distributed around the average pixel values</a:t>
            </a:r>
          </a:p>
          <a:p>
            <a:pPr lvl="1"/>
            <a:r>
              <a:rPr lang="en-US" dirty="0"/>
              <a:t>Overestimation == Underestimation</a:t>
            </a:r>
          </a:p>
          <a:p>
            <a:pPr lvl="1"/>
            <a:endParaRPr lang="en-US" dirty="0"/>
          </a:p>
          <a:p>
            <a:r>
              <a:rPr lang="en-US" dirty="0"/>
              <a:t>Binary cross-entropy loss is asymmetrical—it penalizes errors toward the extremes more heavily than errors toward the center</a:t>
            </a:r>
          </a:p>
          <a:p>
            <a:endParaRPr lang="en-US" dirty="0"/>
          </a:p>
          <a:p>
            <a:r>
              <a:rPr lang="en-US" dirty="0"/>
              <a:t>This has the effect of binary cross-entropy loss producing slightly blurrier images than RMSE loss (as it tends to push predictions toward 0.5), but sometimes this is desirable as RMSE can lead to obviously pixelized edges</a:t>
            </a:r>
          </a:p>
        </p:txBody>
      </p:sp>
    </p:spTree>
    <p:extLst>
      <p:ext uri="{BB962C8B-B14F-4D97-AF65-F5344CB8AC3E}">
        <p14:creationId xmlns:p14="http://schemas.microsoft.com/office/powerpoint/2010/main" val="395908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8543-ECD9-6A33-D865-CC7E8AA5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789B-3889-9370-AF8D-A9E2B782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test the ability to reconstruct images by passing images from the test set through the autoencoder and comparing the output to the original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how the reconstruction isn’t perfect—there are still some details of the original images that aren’t captured by the decoding process, such as logos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71BEB-7C52-7E17-6706-42C188C1F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3196214"/>
            <a:ext cx="67627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1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4E8BBB-86D9-4509-BCBB-77E9305B4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97DB1A-DE82-4C45-83B4-3DAC7D8B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86299" y="0"/>
            <a:ext cx="10105701" cy="1635919"/>
          </a:xfrm>
          <a:custGeom>
            <a:avLst/>
            <a:gdLst>
              <a:gd name="connsiteX0" fmla="*/ 10105701 w 10105701"/>
              <a:gd name="connsiteY0" fmla="*/ 0 h 1635919"/>
              <a:gd name="connsiteX1" fmla="*/ 0 w 10105701"/>
              <a:gd name="connsiteY1" fmla="*/ 0 h 1635919"/>
              <a:gd name="connsiteX2" fmla="*/ 0 w 10105701"/>
              <a:gd name="connsiteY2" fmla="*/ 1490941 h 1635919"/>
              <a:gd name="connsiteX3" fmla="*/ 4607 w 10105701"/>
              <a:gd name="connsiteY3" fmla="*/ 1491637 h 1635919"/>
              <a:gd name="connsiteX4" fmla="*/ 37930 w 10105701"/>
              <a:gd name="connsiteY4" fmla="*/ 1496454 h 1635919"/>
              <a:gd name="connsiteX5" fmla="*/ 78230 w 10105701"/>
              <a:gd name="connsiteY5" fmla="*/ 1509231 h 1635919"/>
              <a:gd name="connsiteX6" fmla="*/ 275459 w 10105701"/>
              <a:gd name="connsiteY6" fmla="*/ 1526793 h 1635919"/>
              <a:gd name="connsiteX7" fmla="*/ 379368 w 10105701"/>
              <a:gd name="connsiteY7" fmla="*/ 1539602 h 1635919"/>
              <a:gd name="connsiteX8" fmla="*/ 416973 w 10105701"/>
              <a:gd name="connsiteY8" fmla="*/ 1542697 h 1635919"/>
              <a:gd name="connsiteX9" fmla="*/ 524619 w 10105701"/>
              <a:gd name="connsiteY9" fmla="*/ 1569736 h 1635919"/>
              <a:gd name="connsiteX10" fmla="*/ 601753 w 10105701"/>
              <a:gd name="connsiteY10" fmla="*/ 1569757 h 1635919"/>
              <a:gd name="connsiteX11" fmla="*/ 819077 w 10105701"/>
              <a:gd name="connsiteY11" fmla="*/ 1602271 h 1635919"/>
              <a:gd name="connsiteX12" fmla="*/ 977607 w 10105701"/>
              <a:gd name="connsiteY12" fmla="*/ 1614490 h 1635919"/>
              <a:gd name="connsiteX13" fmla="*/ 1204410 w 10105701"/>
              <a:gd name="connsiteY13" fmla="*/ 1604796 h 1635919"/>
              <a:gd name="connsiteX14" fmla="*/ 1289468 w 10105701"/>
              <a:gd name="connsiteY14" fmla="*/ 1624111 h 1635919"/>
              <a:gd name="connsiteX15" fmla="*/ 1366651 w 10105701"/>
              <a:gd name="connsiteY15" fmla="*/ 1630201 h 1635919"/>
              <a:gd name="connsiteX16" fmla="*/ 1381356 w 10105701"/>
              <a:gd name="connsiteY16" fmla="*/ 1632866 h 1635919"/>
              <a:gd name="connsiteX17" fmla="*/ 1445426 w 10105701"/>
              <a:gd name="connsiteY17" fmla="*/ 1629568 h 1635919"/>
              <a:gd name="connsiteX18" fmla="*/ 1650367 w 10105701"/>
              <a:gd name="connsiteY18" fmla="*/ 1560368 h 1635919"/>
              <a:gd name="connsiteX19" fmla="*/ 1772393 w 10105701"/>
              <a:gd name="connsiteY19" fmla="*/ 1507860 h 1635919"/>
              <a:gd name="connsiteX20" fmla="*/ 1891965 w 10105701"/>
              <a:gd name="connsiteY20" fmla="*/ 1480365 h 1635919"/>
              <a:gd name="connsiteX21" fmla="*/ 2057728 w 10105701"/>
              <a:gd name="connsiteY21" fmla="*/ 1429583 h 1635919"/>
              <a:gd name="connsiteX22" fmla="*/ 2073665 w 10105701"/>
              <a:gd name="connsiteY22" fmla="*/ 1421070 h 1635919"/>
              <a:gd name="connsiteX23" fmla="*/ 2181244 w 10105701"/>
              <a:gd name="connsiteY23" fmla="*/ 1378831 h 1635919"/>
              <a:gd name="connsiteX24" fmla="*/ 2304560 w 10105701"/>
              <a:gd name="connsiteY24" fmla="*/ 1366100 h 1635919"/>
              <a:gd name="connsiteX25" fmla="*/ 2391564 w 10105701"/>
              <a:gd name="connsiteY25" fmla="*/ 1371094 h 1635919"/>
              <a:gd name="connsiteX26" fmla="*/ 2494921 w 10105701"/>
              <a:gd name="connsiteY26" fmla="*/ 1365603 h 1635919"/>
              <a:gd name="connsiteX27" fmla="*/ 2734096 w 10105701"/>
              <a:gd name="connsiteY27" fmla="*/ 1356515 h 1635919"/>
              <a:gd name="connsiteX28" fmla="*/ 2739531 w 10105701"/>
              <a:gd name="connsiteY28" fmla="*/ 1357291 h 1635919"/>
              <a:gd name="connsiteX29" fmla="*/ 2865222 w 10105701"/>
              <a:gd name="connsiteY29" fmla="*/ 1359114 h 1635919"/>
              <a:gd name="connsiteX30" fmla="*/ 2896689 w 10105701"/>
              <a:gd name="connsiteY30" fmla="*/ 1363122 h 1635919"/>
              <a:gd name="connsiteX31" fmla="*/ 2897238 w 10105701"/>
              <a:gd name="connsiteY31" fmla="*/ 1364119 h 1635919"/>
              <a:gd name="connsiteX32" fmla="*/ 2965170 w 10105701"/>
              <a:gd name="connsiteY32" fmla="*/ 1346675 h 1635919"/>
              <a:gd name="connsiteX33" fmla="*/ 3018649 w 10105701"/>
              <a:gd name="connsiteY33" fmla="*/ 1330715 h 1635919"/>
              <a:gd name="connsiteX34" fmla="*/ 3032731 w 10105701"/>
              <a:gd name="connsiteY34" fmla="*/ 1320413 h 1635919"/>
              <a:gd name="connsiteX35" fmla="*/ 3304966 w 10105701"/>
              <a:gd name="connsiteY35" fmla="*/ 1277664 h 1635919"/>
              <a:gd name="connsiteX36" fmla="*/ 3431592 w 10105701"/>
              <a:gd name="connsiteY36" fmla="*/ 1260880 h 1635919"/>
              <a:gd name="connsiteX37" fmla="*/ 3594306 w 10105701"/>
              <a:gd name="connsiteY37" fmla="*/ 1248466 h 1635919"/>
              <a:gd name="connsiteX38" fmla="*/ 3786599 w 10105701"/>
              <a:gd name="connsiteY38" fmla="*/ 1224300 h 1635919"/>
              <a:gd name="connsiteX39" fmla="*/ 3841066 w 10105701"/>
              <a:gd name="connsiteY39" fmla="*/ 1228373 h 1635919"/>
              <a:gd name="connsiteX40" fmla="*/ 3961204 w 10105701"/>
              <a:gd name="connsiteY40" fmla="*/ 1209839 h 1635919"/>
              <a:gd name="connsiteX41" fmla="*/ 4032612 w 10105701"/>
              <a:gd name="connsiteY41" fmla="*/ 1202505 h 1635919"/>
              <a:gd name="connsiteX42" fmla="*/ 4059004 w 10105701"/>
              <a:gd name="connsiteY42" fmla="*/ 1205617 h 1635919"/>
              <a:gd name="connsiteX43" fmla="*/ 4096357 w 10105701"/>
              <a:gd name="connsiteY43" fmla="*/ 1205997 h 1635919"/>
              <a:gd name="connsiteX44" fmla="*/ 4223514 w 10105701"/>
              <a:gd name="connsiteY44" fmla="*/ 1208065 h 1635919"/>
              <a:gd name="connsiteX45" fmla="*/ 4264608 w 10105701"/>
              <a:gd name="connsiteY45" fmla="*/ 1202745 h 1635919"/>
              <a:gd name="connsiteX46" fmla="*/ 4270507 w 10105701"/>
              <a:gd name="connsiteY46" fmla="*/ 1201530 h 1635919"/>
              <a:gd name="connsiteX47" fmla="*/ 4323515 w 10105701"/>
              <a:gd name="connsiteY47" fmla="*/ 1188341 h 1635919"/>
              <a:gd name="connsiteX48" fmla="*/ 4412266 w 10105701"/>
              <a:gd name="connsiteY48" fmla="*/ 1163198 h 1635919"/>
              <a:gd name="connsiteX49" fmla="*/ 4493624 w 10105701"/>
              <a:gd name="connsiteY49" fmla="*/ 1141641 h 1635919"/>
              <a:gd name="connsiteX50" fmla="*/ 4547947 w 10105701"/>
              <a:gd name="connsiteY50" fmla="*/ 1135059 h 1635919"/>
              <a:gd name="connsiteX51" fmla="*/ 4570899 w 10105701"/>
              <a:gd name="connsiteY51" fmla="*/ 1127614 h 1635919"/>
              <a:gd name="connsiteX52" fmla="*/ 4675496 w 10105701"/>
              <a:gd name="connsiteY52" fmla="*/ 1126467 h 1635919"/>
              <a:gd name="connsiteX53" fmla="*/ 4726643 w 10105701"/>
              <a:gd name="connsiteY53" fmla="*/ 1145555 h 1635919"/>
              <a:gd name="connsiteX54" fmla="*/ 4847920 w 10105701"/>
              <a:gd name="connsiteY54" fmla="*/ 1149205 h 1635919"/>
              <a:gd name="connsiteX55" fmla="*/ 4919404 w 10105701"/>
              <a:gd name="connsiteY55" fmla="*/ 1155004 h 1635919"/>
              <a:gd name="connsiteX56" fmla="*/ 4944872 w 10105701"/>
              <a:gd name="connsiteY56" fmla="*/ 1162888 h 1635919"/>
              <a:gd name="connsiteX57" fmla="*/ 4981573 w 10105701"/>
              <a:gd name="connsiteY57" fmla="*/ 1170076 h 1635919"/>
              <a:gd name="connsiteX58" fmla="*/ 5045039 w 10105701"/>
              <a:gd name="connsiteY58" fmla="*/ 1187167 h 1635919"/>
              <a:gd name="connsiteX59" fmla="*/ 5106386 w 10105701"/>
              <a:gd name="connsiteY59" fmla="*/ 1195314 h 1635919"/>
              <a:gd name="connsiteX60" fmla="*/ 5147706 w 10105701"/>
              <a:gd name="connsiteY60" fmla="*/ 1197569 h 1635919"/>
              <a:gd name="connsiteX61" fmla="*/ 5153708 w 10105701"/>
              <a:gd name="connsiteY61" fmla="*/ 1197448 h 1635919"/>
              <a:gd name="connsiteX62" fmla="*/ 5188848 w 10105701"/>
              <a:gd name="connsiteY62" fmla="*/ 1194117 h 1635919"/>
              <a:gd name="connsiteX63" fmla="*/ 5261123 w 10105701"/>
              <a:gd name="connsiteY63" fmla="*/ 1196468 h 1635919"/>
              <a:gd name="connsiteX64" fmla="*/ 5494654 w 10105701"/>
              <a:gd name="connsiteY64" fmla="*/ 1161268 h 1635919"/>
              <a:gd name="connsiteX65" fmla="*/ 5546753 w 10105701"/>
              <a:gd name="connsiteY65" fmla="*/ 1165525 h 1635919"/>
              <a:gd name="connsiteX66" fmla="*/ 5560642 w 10105701"/>
              <a:gd name="connsiteY66" fmla="*/ 1164466 h 1635919"/>
              <a:gd name="connsiteX67" fmla="*/ 5686323 w 10105701"/>
              <a:gd name="connsiteY67" fmla="*/ 1147265 h 1635919"/>
              <a:gd name="connsiteX68" fmla="*/ 5829828 w 10105701"/>
              <a:gd name="connsiteY68" fmla="*/ 1116410 h 1635919"/>
              <a:gd name="connsiteX69" fmla="*/ 5925239 w 10105701"/>
              <a:gd name="connsiteY69" fmla="*/ 1121255 h 1635919"/>
              <a:gd name="connsiteX70" fmla="*/ 6144558 w 10105701"/>
              <a:gd name="connsiteY70" fmla="*/ 1056445 h 1635919"/>
              <a:gd name="connsiteX71" fmla="*/ 6290656 w 10105701"/>
              <a:gd name="connsiteY71" fmla="*/ 1027295 h 1635919"/>
              <a:gd name="connsiteX72" fmla="*/ 6412287 w 10105701"/>
              <a:gd name="connsiteY72" fmla="*/ 996143 h 1635919"/>
              <a:gd name="connsiteX73" fmla="*/ 6520075 w 10105701"/>
              <a:gd name="connsiteY73" fmla="*/ 1008347 h 1635919"/>
              <a:gd name="connsiteX74" fmla="*/ 6557889 w 10105701"/>
              <a:gd name="connsiteY74" fmla="*/ 997343 h 1635919"/>
              <a:gd name="connsiteX75" fmla="*/ 6566004 w 10105701"/>
              <a:gd name="connsiteY75" fmla="*/ 995911 h 1635919"/>
              <a:gd name="connsiteX76" fmla="*/ 6604593 w 10105701"/>
              <a:gd name="connsiteY76" fmla="*/ 992506 h 1635919"/>
              <a:gd name="connsiteX77" fmla="*/ 6705694 w 10105701"/>
              <a:gd name="connsiteY77" fmla="*/ 989646 h 1635919"/>
              <a:gd name="connsiteX78" fmla="*/ 6742991 w 10105701"/>
              <a:gd name="connsiteY78" fmla="*/ 983487 h 1635919"/>
              <a:gd name="connsiteX79" fmla="*/ 6846894 w 10105701"/>
              <a:gd name="connsiteY79" fmla="*/ 970622 h 1635919"/>
              <a:gd name="connsiteX80" fmla="*/ 6952494 w 10105701"/>
              <a:gd name="connsiteY80" fmla="*/ 960756 h 1635919"/>
              <a:gd name="connsiteX81" fmla="*/ 7218923 w 10105701"/>
              <a:gd name="connsiteY81" fmla="*/ 927762 h 1635919"/>
              <a:gd name="connsiteX82" fmla="*/ 7237583 w 10105701"/>
              <a:gd name="connsiteY82" fmla="*/ 915103 h 1635919"/>
              <a:gd name="connsiteX83" fmla="*/ 7279234 w 10105701"/>
              <a:gd name="connsiteY83" fmla="*/ 890347 h 1635919"/>
              <a:gd name="connsiteX84" fmla="*/ 7285560 w 10105701"/>
              <a:gd name="connsiteY84" fmla="*/ 878753 h 1635919"/>
              <a:gd name="connsiteX85" fmla="*/ 7433809 w 10105701"/>
              <a:gd name="connsiteY85" fmla="*/ 834821 h 1635919"/>
              <a:gd name="connsiteX86" fmla="*/ 7540176 w 10105701"/>
              <a:gd name="connsiteY86" fmla="*/ 784348 h 1635919"/>
              <a:gd name="connsiteX87" fmla="*/ 7605402 w 10105701"/>
              <a:gd name="connsiteY87" fmla="*/ 716527 h 1635919"/>
              <a:gd name="connsiteX88" fmla="*/ 7845858 w 10105701"/>
              <a:gd name="connsiteY88" fmla="*/ 673516 h 1635919"/>
              <a:gd name="connsiteX89" fmla="*/ 7900059 w 10105701"/>
              <a:gd name="connsiteY89" fmla="*/ 662791 h 1635919"/>
              <a:gd name="connsiteX90" fmla="*/ 7962243 w 10105701"/>
              <a:gd name="connsiteY90" fmla="*/ 636522 h 1635919"/>
              <a:gd name="connsiteX91" fmla="*/ 8135456 w 10105701"/>
              <a:gd name="connsiteY91" fmla="*/ 587387 h 1635919"/>
              <a:gd name="connsiteX92" fmla="*/ 8338241 w 10105701"/>
              <a:gd name="connsiteY92" fmla="*/ 545483 h 1635919"/>
              <a:gd name="connsiteX93" fmla="*/ 8426880 w 10105701"/>
              <a:gd name="connsiteY93" fmla="*/ 525661 h 1635919"/>
              <a:gd name="connsiteX94" fmla="*/ 8460314 w 10105701"/>
              <a:gd name="connsiteY94" fmla="*/ 504220 h 1635919"/>
              <a:gd name="connsiteX95" fmla="*/ 8467254 w 10105701"/>
              <a:gd name="connsiteY95" fmla="*/ 497500 h 1635919"/>
              <a:gd name="connsiteX96" fmla="*/ 8464303 w 10105701"/>
              <a:gd name="connsiteY96" fmla="*/ 498549 h 1635919"/>
              <a:gd name="connsiteX97" fmla="*/ 8475402 w 10105701"/>
              <a:gd name="connsiteY97" fmla="*/ 489611 h 1635919"/>
              <a:gd name="connsiteX98" fmla="*/ 8467254 w 10105701"/>
              <a:gd name="connsiteY98" fmla="*/ 497500 h 1635919"/>
              <a:gd name="connsiteX99" fmla="*/ 8483593 w 10105701"/>
              <a:gd name="connsiteY99" fmla="*/ 491693 h 1635919"/>
              <a:gd name="connsiteX100" fmla="*/ 8731307 w 10105701"/>
              <a:gd name="connsiteY100" fmla="*/ 373834 h 1635919"/>
              <a:gd name="connsiteX101" fmla="*/ 8905624 w 10105701"/>
              <a:gd name="connsiteY101" fmla="*/ 333941 h 1635919"/>
              <a:gd name="connsiteX102" fmla="*/ 8953374 w 10105701"/>
              <a:gd name="connsiteY102" fmla="*/ 325422 h 1635919"/>
              <a:gd name="connsiteX103" fmla="*/ 9036443 w 10105701"/>
              <a:gd name="connsiteY103" fmla="*/ 308326 h 1635919"/>
              <a:gd name="connsiteX104" fmla="*/ 9071726 w 10105701"/>
              <a:gd name="connsiteY104" fmla="*/ 297416 h 1635919"/>
              <a:gd name="connsiteX105" fmla="*/ 9203238 w 10105701"/>
              <a:gd name="connsiteY105" fmla="*/ 301935 h 1635919"/>
              <a:gd name="connsiteX106" fmla="*/ 9225389 w 10105701"/>
              <a:gd name="connsiteY106" fmla="*/ 302331 h 1635919"/>
              <a:gd name="connsiteX107" fmla="*/ 9257841 w 10105701"/>
              <a:gd name="connsiteY107" fmla="*/ 289670 h 1635919"/>
              <a:gd name="connsiteX108" fmla="*/ 9338289 w 10105701"/>
              <a:gd name="connsiteY108" fmla="*/ 258345 h 1635919"/>
              <a:gd name="connsiteX109" fmla="*/ 9464136 w 10105701"/>
              <a:gd name="connsiteY109" fmla="*/ 244057 h 1635919"/>
              <a:gd name="connsiteX110" fmla="*/ 9481363 w 10105701"/>
              <a:gd name="connsiteY110" fmla="*/ 243247 h 1635919"/>
              <a:gd name="connsiteX111" fmla="*/ 9572531 w 10105701"/>
              <a:gd name="connsiteY111" fmla="*/ 199385 h 1635919"/>
              <a:gd name="connsiteX112" fmla="*/ 9756421 w 10105701"/>
              <a:gd name="connsiteY112" fmla="*/ 131720 h 1635919"/>
              <a:gd name="connsiteX113" fmla="*/ 9841144 w 10105701"/>
              <a:gd name="connsiteY113" fmla="*/ 105373 h 1635919"/>
              <a:gd name="connsiteX114" fmla="*/ 9993448 w 10105701"/>
              <a:gd name="connsiteY114" fmla="*/ 45117 h 1635919"/>
              <a:gd name="connsiteX115" fmla="*/ 10019281 w 10105701"/>
              <a:gd name="connsiteY115" fmla="*/ 31163 h 1635919"/>
              <a:gd name="connsiteX116" fmla="*/ 10072841 w 10105701"/>
              <a:gd name="connsiteY116" fmla="*/ 4330 h 163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0105701" h="1635919">
                <a:moveTo>
                  <a:pt x="10105701" y="0"/>
                </a:moveTo>
                <a:lnTo>
                  <a:pt x="0" y="0"/>
                </a:lnTo>
                <a:lnTo>
                  <a:pt x="0" y="1490941"/>
                </a:lnTo>
                <a:lnTo>
                  <a:pt x="4607" y="1491637"/>
                </a:lnTo>
                <a:cubicBezTo>
                  <a:pt x="16659" y="1491630"/>
                  <a:pt x="29913" y="1489951"/>
                  <a:pt x="37930" y="1496454"/>
                </a:cubicBezTo>
                <a:lnTo>
                  <a:pt x="78230" y="1509231"/>
                </a:lnTo>
                <a:cubicBezTo>
                  <a:pt x="117818" y="1514287"/>
                  <a:pt x="225269" y="1521731"/>
                  <a:pt x="275459" y="1526793"/>
                </a:cubicBezTo>
                <a:cubicBezTo>
                  <a:pt x="313764" y="1530963"/>
                  <a:pt x="346987" y="1541888"/>
                  <a:pt x="379368" y="1539602"/>
                </a:cubicBezTo>
                <a:cubicBezTo>
                  <a:pt x="392576" y="1546875"/>
                  <a:pt x="405007" y="1550499"/>
                  <a:pt x="416973" y="1542697"/>
                </a:cubicBezTo>
                <a:cubicBezTo>
                  <a:pt x="452855" y="1551710"/>
                  <a:pt x="459175" y="1563531"/>
                  <a:pt x="524619" y="1569736"/>
                </a:cubicBezTo>
                <a:cubicBezTo>
                  <a:pt x="538423" y="1570060"/>
                  <a:pt x="580256" y="1565055"/>
                  <a:pt x="601753" y="1569757"/>
                </a:cubicBezTo>
                <a:cubicBezTo>
                  <a:pt x="650829" y="1575179"/>
                  <a:pt x="768752" y="1569541"/>
                  <a:pt x="819077" y="1602271"/>
                </a:cubicBezTo>
                <a:cubicBezTo>
                  <a:pt x="864345" y="1610461"/>
                  <a:pt x="920787" y="1605600"/>
                  <a:pt x="977607" y="1614490"/>
                </a:cubicBezTo>
                <a:cubicBezTo>
                  <a:pt x="1041126" y="1616084"/>
                  <a:pt x="1180788" y="1609848"/>
                  <a:pt x="1204410" y="1604796"/>
                </a:cubicBezTo>
                <a:cubicBezTo>
                  <a:pt x="1219023" y="1603955"/>
                  <a:pt x="1269664" y="1614581"/>
                  <a:pt x="1289468" y="1624111"/>
                </a:cubicBezTo>
                <a:cubicBezTo>
                  <a:pt x="1316509" y="1628345"/>
                  <a:pt x="1351337" y="1628742"/>
                  <a:pt x="1366651" y="1630201"/>
                </a:cubicBezTo>
                <a:lnTo>
                  <a:pt x="1381356" y="1632866"/>
                </a:lnTo>
                <a:cubicBezTo>
                  <a:pt x="1394485" y="1632761"/>
                  <a:pt x="1400590" y="1641651"/>
                  <a:pt x="1445426" y="1629568"/>
                </a:cubicBezTo>
                <a:cubicBezTo>
                  <a:pt x="1507585" y="1601017"/>
                  <a:pt x="1599341" y="1598872"/>
                  <a:pt x="1650367" y="1560368"/>
                </a:cubicBezTo>
                <a:cubicBezTo>
                  <a:pt x="1704319" y="1547517"/>
                  <a:pt x="1732125" y="1521192"/>
                  <a:pt x="1772393" y="1507860"/>
                </a:cubicBezTo>
                <a:cubicBezTo>
                  <a:pt x="1832559" y="1489282"/>
                  <a:pt x="1853090" y="1481466"/>
                  <a:pt x="1891965" y="1480365"/>
                </a:cubicBezTo>
                <a:cubicBezTo>
                  <a:pt x="1910729" y="1491935"/>
                  <a:pt x="2027835" y="1439510"/>
                  <a:pt x="2057728" y="1429583"/>
                </a:cubicBezTo>
                <a:lnTo>
                  <a:pt x="2073665" y="1421070"/>
                </a:lnTo>
                <a:cubicBezTo>
                  <a:pt x="2094251" y="1412612"/>
                  <a:pt x="2150176" y="1386769"/>
                  <a:pt x="2181244" y="1378831"/>
                </a:cubicBezTo>
                <a:cubicBezTo>
                  <a:pt x="2222350" y="1374587"/>
                  <a:pt x="2238821" y="1381578"/>
                  <a:pt x="2304560" y="1366100"/>
                </a:cubicBezTo>
                <a:cubicBezTo>
                  <a:pt x="2326476" y="1363885"/>
                  <a:pt x="2359838" y="1371177"/>
                  <a:pt x="2391564" y="1371094"/>
                </a:cubicBezTo>
                <a:cubicBezTo>
                  <a:pt x="2432149" y="1366985"/>
                  <a:pt x="2455612" y="1382736"/>
                  <a:pt x="2494921" y="1365603"/>
                </a:cubicBezTo>
                <a:lnTo>
                  <a:pt x="2734096" y="1356515"/>
                </a:lnTo>
                <a:lnTo>
                  <a:pt x="2739531" y="1357291"/>
                </a:lnTo>
                <a:lnTo>
                  <a:pt x="2865222" y="1359114"/>
                </a:lnTo>
                <a:cubicBezTo>
                  <a:pt x="2878449" y="1362779"/>
                  <a:pt x="2891353" y="1362288"/>
                  <a:pt x="2896689" y="1363122"/>
                </a:cubicBezTo>
                <a:lnTo>
                  <a:pt x="2897238" y="1364119"/>
                </a:lnTo>
                <a:lnTo>
                  <a:pt x="2965170" y="1346675"/>
                </a:lnTo>
                <a:lnTo>
                  <a:pt x="3018649" y="1330715"/>
                </a:lnTo>
                <a:cubicBezTo>
                  <a:pt x="3023892" y="1327905"/>
                  <a:pt x="3028665" y="1324539"/>
                  <a:pt x="3032731" y="1320413"/>
                </a:cubicBezTo>
                <a:cubicBezTo>
                  <a:pt x="3075490" y="1292489"/>
                  <a:pt x="3144642" y="1305589"/>
                  <a:pt x="3304966" y="1277664"/>
                </a:cubicBezTo>
                <a:cubicBezTo>
                  <a:pt x="3337554" y="1258833"/>
                  <a:pt x="3386510" y="1275439"/>
                  <a:pt x="3431592" y="1260880"/>
                </a:cubicBezTo>
                <a:cubicBezTo>
                  <a:pt x="3489905" y="1253650"/>
                  <a:pt x="3539499" y="1253433"/>
                  <a:pt x="3594306" y="1248466"/>
                </a:cubicBezTo>
                <a:cubicBezTo>
                  <a:pt x="3653474" y="1242369"/>
                  <a:pt x="3745472" y="1227649"/>
                  <a:pt x="3786599" y="1224300"/>
                </a:cubicBezTo>
                <a:cubicBezTo>
                  <a:pt x="3808763" y="1223174"/>
                  <a:pt x="3807167" y="1229416"/>
                  <a:pt x="3841066" y="1228373"/>
                </a:cubicBezTo>
                <a:cubicBezTo>
                  <a:pt x="3873205" y="1210604"/>
                  <a:pt x="3921441" y="1233175"/>
                  <a:pt x="3961204" y="1209839"/>
                </a:cubicBezTo>
                <a:cubicBezTo>
                  <a:pt x="3976014" y="1203349"/>
                  <a:pt x="4023022" y="1196077"/>
                  <a:pt x="4032612" y="1202505"/>
                </a:cubicBezTo>
                <a:cubicBezTo>
                  <a:pt x="4042558" y="1202595"/>
                  <a:pt x="4053728" y="1197908"/>
                  <a:pt x="4059004" y="1205617"/>
                </a:cubicBezTo>
                <a:cubicBezTo>
                  <a:pt x="4067387" y="1214558"/>
                  <a:pt x="4100158" y="1193182"/>
                  <a:pt x="4096357" y="1205997"/>
                </a:cubicBezTo>
                <a:lnTo>
                  <a:pt x="4223514" y="1208065"/>
                </a:lnTo>
                <a:lnTo>
                  <a:pt x="4264608" y="1202745"/>
                </a:lnTo>
                <a:lnTo>
                  <a:pt x="4270507" y="1201530"/>
                </a:lnTo>
                <a:cubicBezTo>
                  <a:pt x="4280325" y="1199130"/>
                  <a:pt x="4309940" y="1191442"/>
                  <a:pt x="4323515" y="1188341"/>
                </a:cubicBezTo>
                <a:cubicBezTo>
                  <a:pt x="4345901" y="1171754"/>
                  <a:pt x="4382682" y="1171579"/>
                  <a:pt x="4412266" y="1163198"/>
                </a:cubicBezTo>
                <a:lnTo>
                  <a:pt x="4493624" y="1141641"/>
                </a:lnTo>
                <a:lnTo>
                  <a:pt x="4547947" y="1135059"/>
                </a:lnTo>
                <a:lnTo>
                  <a:pt x="4570899" y="1127614"/>
                </a:lnTo>
                <a:cubicBezTo>
                  <a:pt x="4587359" y="1124815"/>
                  <a:pt x="4649538" y="1123476"/>
                  <a:pt x="4675496" y="1126467"/>
                </a:cubicBezTo>
                <a:cubicBezTo>
                  <a:pt x="4697495" y="1129400"/>
                  <a:pt x="4693106" y="1140398"/>
                  <a:pt x="4726643" y="1145555"/>
                </a:cubicBezTo>
                <a:cubicBezTo>
                  <a:pt x="4761184" y="1133902"/>
                  <a:pt x="4804963" y="1164954"/>
                  <a:pt x="4847920" y="1149205"/>
                </a:cubicBezTo>
                <a:cubicBezTo>
                  <a:pt x="4863560" y="1145511"/>
                  <a:pt x="4911017" y="1146919"/>
                  <a:pt x="4919404" y="1155004"/>
                </a:cubicBezTo>
                <a:cubicBezTo>
                  <a:pt x="4929179" y="1156909"/>
                  <a:pt x="4940940" y="1154325"/>
                  <a:pt x="4944872" y="1162888"/>
                </a:cubicBezTo>
                <a:cubicBezTo>
                  <a:pt x="4951657" y="1173230"/>
                  <a:pt x="4987412" y="1158139"/>
                  <a:pt x="4981573" y="1170076"/>
                </a:cubicBezTo>
                <a:cubicBezTo>
                  <a:pt x="5006936" y="1159755"/>
                  <a:pt x="5024814" y="1181490"/>
                  <a:pt x="5045039" y="1187167"/>
                </a:cubicBezTo>
                <a:lnTo>
                  <a:pt x="5106386" y="1195314"/>
                </a:lnTo>
                <a:lnTo>
                  <a:pt x="5147706" y="1197569"/>
                </a:lnTo>
                <a:lnTo>
                  <a:pt x="5153708" y="1197448"/>
                </a:lnTo>
                <a:cubicBezTo>
                  <a:pt x="5163764" y="1196873"/>
                  <a:pt x="5177220" y="1193824"/>
                  <a:pt x="5188848" y="1194117"/>
                </a:cubicBezTo>
                <a:lnTo>
                  <a:pt x="5261123" y="1196468"/>
                </a:lnTo>
                <a:cubicBezTo>
                  <a:pt x="5312090" y="1190994"/>
                  <a:pt x="5405461" y="1183748"/>
                  <a:pt x="5494654" y="1161268"/>
                </a:cubicBezTo>
                <a:lnTo>
                  <a:pt x="5546753" y="1165525"/>
                </a:lnTo>
                <a:lnTo>
                  <a:pt x="5560642" y="1164466"/>
                </a:lnTo>
                <a:lnTo>
                  <a:pt x="5686323" y="1147265"/>
                </a:lnTo>
                <a:cubicBezTo>
                  <a:pt x="5750755" y="1126913"/>
                  <a:pt x="5775685" y="1148046"/>
                  <a:pt x="5829828" y="1116410"/>
                </a:cubicBezTo>
                <a:cubicBezTo>
                  <a:pt x="5821148" y="1128698"/>
                  <a:pt x="5906454" y="1127104"/>
                  <a:pt x="5925239" y="1121255"/>
                </a:cubicBezTo>
                <a:cubicBezTo>
                  <a:pt x="5947279" y="1110562"/>
                  <a:pt x="6082280" y="1070391"/>
                  <a:pt x="6144558" y="1056445"/>
                </a:cubicBezTo>
                <a:cubicBezTo>
                  <a:pt x="6209398" y="1040785"/>
                  <a:pt x="6259985" y="1033313"/>
                  <a:pt x="6290656" y="1027295"/>
                </a:cubicBezTo>
                <a:lnTo>
                  <a:pt x="6412287" y="996143"/>
                </a:lnTo>
                <a:cubicBezTo>
                  <a:pt x="6444202" y="994146"/>
                  <a:pt x="6495808" y="1008147"/>
                  <a:pt x="6520075" y="1008347"/>
                </a:cubicBezTo>
                <a:cubicBezTo>
                  <a:pt x="6532061" y="1004377"/>
                  <a:pt x="6544742" y="1000649"/>
                  <a:pt x="6557889" y="997343"/>
                </a:cubicBezTo>
                <a:lnTo>
                  <a:pt x="6566004" y="995911"/>
                </a:lnTo>
                <a:lnTo>
                  <a:pt x="6604593" y="992506"/>
                </a:lnTo>
                <a:cubicBezTo>
                  <a:pt x="6627875" y="991462"/>
                  <a:pt x="6682628" y="991149"/>
                  <a:pt x="6705694" y="989646"/>
                </a:cubicBezTo>
                <a:cubicBezTo>
                  <a:pt x="6715818" y="979115"/>
                  <a:pt x="6728665" y="979617"/>
                  <a:pt x="6742991" y="983487"/>
                </a:cubicBezTo>
                <a:cubicBezTo>
                  <a:pt x="6774125" y="973355"/>
                  <a:pt x="6808701" y="975904"/>
                  <a:pt x="6846894" y="970622"/>
                </a:cubicBezTo>
                <a:cubicBezTo>
                  <a:pt x="6881758" y="952640"/>
                  <a:pt x="6911718" y="966478"/>
                  <a:pt x="6952494" y="960756"/>
                </a:cubicBezTo>
                <a:cubicBezTo>
                  <a:pt x="7014499" y="953613"/>
                  <a:pt x="7171408" y="935371"/>
                  <a:pt x="7218923" y="927762"/>
                </a:cubicBezTo>
                <a:lnTo>
                  <a:pt x="7237583" y="915103"/>
                </a:lnTo>
                <a:lnTo>
                  <a:pt x="7279234" y="890347"/>
                </a:lnTo>
                <a:cubicBezTo>
                  <a:pt x="7282367" y="886883"/>
                  <a:pt x="7284610" y="883060"/>
                  <a:pt x="7285560" y="878753"/>
                </a:cubicBezTo>
                <a:cubicBezTo>
                  <a:pt x="7345735" y="880000"/>
                  <a:pt x="7379697" y="849179"/>
                  <a:pt x="7433809" y="834821"/>
                </a:cubicBezTo>
                <a:cubicBezTo>
                  <a:pt x="7489109" y="811390"/>
                  <a:pt x="7502976" y="798781"/>
                  <a:pt x="7540176" y="784348"/>
                </a:cubicBezTo>
                <a:cubicBezTo>
                  <a:pt x="7556139" y="775738"/>
                  <a:pt x="7577389" y="711736"/>
                  <a:pt x="7605402" y="716527"/>
                </a:cubicBezTo>
                <a:cubicBezTo>
                  <a:pt x="7613742" y="707888"/>
                  <a:pt x="7791241" y="703328"/>
                  <a:pt x="7845858" y="673516"/>
                </a:cubicBezTo>
                <a:cubicBezTo>
                  <a:pt x="7895453" y="685047"/>
                  <a:pt x="7862372" y="670105"/>
                  <a:pt x="7900059" y="662791"/>
                </a:cubicBezTo>
                <a:cubicBezTo>
                  <a:pt x="7920787" y="654035"/>
                  <a:pt x="7936717" y="664423"/>
                  <a:pt x="7962243" y="636522"/>
                </a:cubicBezTo>
                <a:cubicBezTo>
                  <a:pt x="7996549" y="637997"/>
                  <a:pt x="8072790" y="602560"/>
                  <a:pt x="8135456" y="587387"/>
                </a:cubicBezTo>
                <a:cubicBezTo>
                  <a:pt x="8203051" y="573419"/>
                  <a:pt x="8256250" y="537571"/>
                  <a:pt x="8338241" y="545483"/>
                </a:cubicBezTo>
                <a:cubicBezTo>
                  <a:pt x="8345964" y="530066"/>
                  <a:pt x="8385415" y="539169"/>
                  <a:pt x="8426880" y="525661"/>
                </a:cubicBezTo>
                <a:cubicBezTo>
                  <a:pt x="8432865" y="512576"/>
                  <a:pt x="8445661" y="514079"/>
                  <a:pt x="8460314" y="504220"/>
                </a:cubicBezTo>
                <a:lnTo>
                  <a:pt x="8467254" y="497500"/>
                </a:lnTo>
                <a:lnTo>
                  <a:pt x="8464303" y="498549"/>
                </a:lnTo>
                <a:cubicBezTo>
                  <a:pt x="8456468" y="500532"/>
                  <a:pt x="8477290" y="490312"/>
                  <a:pt x="8475402" y="489611"/>
                </a:cubicBezTo>
                <a:lnTo>
                  <a:pt x="8467254" y="497500"/>
                </a:lnTo>
                <a:lnTo>
                  <a:pt x="8483593" y="491693"/>
                </a:lnTo>
                <a:cubicBezTo>
                  <a:pt x="8555805" y="463970"/>
                  <a:pt x="8656042" y="369236"/>
                  <a:pt x="8731307" y="373834"/>
                </a:cubicBezTo>
                <a:cubicBezTo>
                  <a:pt x="8796803" y="371769"/>
                  <a:pt x="8847519" y="347239"/>
                  <a:pt x="8905624" y="333941"/>
                </a:cubicBezTo>
                <a:cubicBezTo>
                  <a:pt x="8930484" y="326336"/>
                  <a:pt x="8914464" y="305954"/>
                  <a:pt x="8953374" y="325422"/>
                </a:cubicBezTo>
                <a:lnTo>
                  <a:pt x="9036443" y="308326"/>
                </a:lnTo>
                <a:lnTo>
                  <a:pt x="9071726" y="297416"/>
                </a:lnTo>
                <a:cubicBezTo>
                  <a:pt x="9087610" y="280477"/>
                  <a:pt x="9181257" y="320181"/>
                  <a:pt x="9203238" y="301935"/>
                </a:cubicBezTo>
                <a:cubicBezTo>
                  <a:pt x="9207855" y="296522"/>
                  <a:pt x="9224145" y="296813"/>
                  <a:pt x="9225389" y="302331"/>
                </a:cubicBezTo>
                <a:cubicBezTo>
                  <a:pt x="9231986" y="298884"/>
                  <a:pt x="9251736" y="281850"/>
                  <a:pt x="9257841" y="289670"/>
                </a:cubicBezTo>
                <a:lnTo>
                  <a:pt x="9338289" y="258345"/>
                </a:lnTo>
                <a:cubicBezTo>
                  <a:pt x="9364865" y="253056"/>
                  <a:pt x="9440290" y="246574"/>
                  <a:pt x="9464136" y="244057"/>
                </a:cubicBezTo>
                <a:cubicBezTo>
                  <a:pt x="9467020" y="239819"/>
                  <a:pt x="9479694" y="239220"/>
                  <a:pt x="9481363" y="243247"/>
                </a:cubicBezTo>
                <a:cubicBezTo>
                  <a:pt x="9499429" y="235801"/>
                  <a:pt x="9523607" y="212357"/>
                  <a:pt x="9572531" y="199385"/>
                </a:cubicBezTo>
                <a:cubicBezTo>
                  <a:pt x="9625765" y="194838"/>
                  <a:pt x="9711652" y="147390"/>
                  <a:pt x="9756421" y="131720"/>
                </a:cubicBezTo>
                <a:cubicBezTo>
                  <a:pt x="9787863" y="92850"/>
                  <a:pt x="9802506" y="116890"/>
                  <a:pt x="9841144" y="105373"/>
                </a:cubicBezTo>
                <a:cubicBezTo>
                  <a:pt x="9881515" y="88023"/>
                  <a:pt x="9948279" y="40585"/>
                  <a:pt x="9993448" y="45117"/>
                </a:cubicBezTo>
                <a:lnTo>
                  <a:pt x="10019281" y="31163"/>
                </a:lnTo>
                <a:cubicBezTo>
                  <a:pt x="10026781" y="4158"/>
                  <a:pt x="10048053" y="28021"/>
                  <a:pt x="10072841" y="433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0BCE0-FB46-966E-A1AF-76D1C239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23606"/>
            <a:ext cx="5295901" cy="170658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Visualizing Latent Spaces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12A-1A07-C79E-03E2-D1D5D529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10014"/>
            <a:ext cx="5295899" cy="3506704"/>
          </a:xfrm>
        </p:spPr>
        <p:txBody>
          <a:bodyPr anchor="ctr">
            <a:normAutofit/>
          </a:bodyPr>
          <a:lstStyle/>
          <a:p>
            <a:r>
              <a:rPr lang="en-US" dirty="0"/>
              <a:t>We can visualize how images are embedded into the latent space by passing the test set through the encoder and plotting the resulting embeddings</a:t>
            </a:r>
          </a:p>
          <a:p>
            <a:endParaRPr lang="en-US" dirty="0"/>
          </a:p>
          <a:p>
            <a:r>
              <a:rPr lang="en-US" dirty="0"/>
              <a:t>We can make use of the labels that come with the Fashion-MNIST dataset, describing the type of item in each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DC72A-3E06-5EFF-7A16-2A7A5901F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73332"/>
            <a:ext cx="4931229" cy="49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7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EA6A-7B9C-9380-84F7-7E00C3B0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New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6E0C-0989-4C91-EA1B-8D8DCFB0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generate novel images by sampling some points in the latent space and using the decoder to convert these back into pixel space</a:t>
            </a:r>
          </a:p>
          <a:p>
            <a:endParaRPr lang="en-US" dirty="0"/>
          </a:p>
          <a:p>
            <a:pPr marL="411480" lvl="2" indent="0">
              <a:buNone/>
            </a:pPr>
            <a:r>
              <a:rPr lang="en-US" dirty="0"/>
              <a:t>def </a:t>
            </a:r>
            <a:r>
              <a:rPr lang="en-US" dirty="0" err="1"/>
              <a:t>generate_digit</a:t>
            </a:r>
            <a:r>
              <a:rPr lang="en-US" dirty="0"/>
              <a:t>(mean, var):</a:t>
            </a:r>
          </a:p>
          <a:p>
            <a:pPr marL="411480" lvl="2" indent="0">
              <a:buNone/>
            </a:pPr>
            <a:r>
              <a:rPr lang="en-US" dirty="0"/>
              <a:t>    </a:t>
            </a:r>
            <a:r>
              <a:rPr lang="en-US" dirty="0" err="1"/>
              <a:t>z_sample</a:t>
            </a:r>
            <a:r>
              <a:rPr lang="en-US" dirty="0"/>
              <a:t> = </a:t>
            </a:r>
            <a:r>
              <a:rPr lang="en-US" dirty="0" err="1"/>
              <a:t>torch.tensor</a:t>
            </a:r>
            <a:r>
              <a:rPr lang="en-US" dirty="0"/>
              <a:t>([[mean, var]], </a:t>
            </a:r>
            <a:r>
              <a:rPr lang="en-US" dirty="0" err="1"/>
              <a:t>dtype</a:t>
            </a:r>
            <a:r>
              <a:rPr lang="en-US" dirty="0"/>
              <a:t>=</a:t>
            </a:r>
            <a:r>
              <a:rPr lang="en-US" dirty="0" err="1"/>
              <a:t>torch.float</a:t>
            </a:r>
            <a:r>
              <a:rPr lang="en-US" dirty="0"/>
              <a:t>).to(device)</a:t>
            </a:r>
          </a:p>
          <a:p>
            <a:pPr marL="411480" lvl="2" indent="0">
              <a:buNone/>
            </a:pPr>
            <a:r>
              <a:rPr lang="en-US" dirty="0"/>
              <a:t>    </a:t>
            </a:r>
            <a:r>
              <a:rPr lang="en-US" dirty="0" err="1"/>
              <a:t>x_decoded</a:t>
            </a:r>
            <a:r>
              <a:rPr lang="en-US" dirty="0"/>
              <a:t> = </a:t>
            </a:r>
            <a:r>
              <a:rPr lang="en-US" dirty="0" err="1"/>
              <a:t>model.decode</a:t>
            </a:r>
            <a:r>
              <a:rPr lang="en-US" dirty="0"/>
              <a:t>(</a:t>
            </a:r>
            <a:r>
              <a:rPr lang="en-US" dirty="0" err="1"/>
              <a:t>z_sample</a:t>
            </a:r>
            <a:r>
              <a:rPr lang="en-US" dirty="0"/>
              <a:t>)</a:t>
            </a:r>
          </a:p>
          <a:p>
            <a:pPr marL="411480" lvl="2" indent="0">
              <a:buNone/>
            </a:pPr>
            <a:r>
              <a:rPr lang="en-US" dirty="0"/>
              <a:t>    digit = </a:t>
            </a:r>
            <a:r>
              <a:rPr lang="en-US" dirty="0" err="1"/>
              <a:t>x_decoded.detach</a:t>
            </a:r>
            <a:r>
              <a:rPr lang="en-US" dirty="0"/>
              <a:t>().</a:t>
            </a:r>
            <a:r>
              <a:rPr lang="en-US" dirty="0" err="1"/>
              <a:t>cpu</a:t>
            </a:r>
            <a:r>
              <a:rPr lang="en-US" dirty="0"/>
              <a:t>().reshape(28, 28) # reshape vector to 2d array</a:t>
            </a:r>
          </a:p>
          <a:p>
            <a:pPr marL="411480" lvl="2" indent="0">
              <a:buNone/>
            </a:pPr>
            <a:r>
              <a:rPr lang="en-US" dirty="0"/>
              <a:t>    </a:t>
            </a:r>
            <a:r>
              <a:rPr lang="en-US" dirty="0" err="1"/>
              <a:t>plt.imshow</a:t>
            </a:r>
            <a:r>
              <a:rPr lang="en-US" dirty="0"/>
              <a:t>(digit, </a:t>
            </a:r>
            <a:r>
              <a:rPr lang="en-US" dirty="0" err="1"/>
              <a:t>cmap</a:t>
            </a:r>
            <a:r>
              <a:rPr lang="en-US" dirty="0"/>
              <a:t>='gray')</a:t>
            </a:r>
          </a:p>
          <a:p>
            <a:pPr marL="411480" lvl="2" indent="0">
              <a:buNone/>
            </a:pPr>
            <a:r>
              <a:rPr lang="en-US" dirty="0"/>
              <a:t>    </a:t>
            </a:r>
            <a:r>
              <a:rPr lang="en-US" dirty="0" err="1"/>
              <a:t>plt.axis</a:t>
            </a:r>
            <a:r>
              <a:rPr lang="en-US" dirty="0"/>
              <a:t>('off')</a:t>
            </a:r>
          </a:p>
          <a:p>
            <a:pPr marL="411480" lvl="2" indent="0">
              <a:buNone/>
            </a:pPr>
            <a:r>
              <a:rPr lang="en-US" dirty="0"/>
              <a:t>   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411480" lvl="2" indent="0">
              <a:buNone/>
            </a:pPr>
            <a:endParaRPr lang="en-US" dirty="0"/>
          </a:p>
          <a:p>
            <a:pPr marL="411480" lvl="2" indent="0">
              <a:buNone/>
            </a:pPr>
            <a:r>
              <a:rPr lang="en-US" dirty="0" err="1"/>
              <a:t>generate_digit</a:t>
            </a:r>
            <a:r>
              <a:rPr lang="en-US" dirty="0"/>
              <a:t>(0.0, 1.0), </a:t>
            </a:r>
            <a:r>
              <a:rPr lang="en-US" dirty="0" err="1"/>
              <a:t>generate_digit</a:t>
            </a:r>
            <a:r>
              <a:rPr lang="en-US" dirty="0"/>
              <a:t>(1.0, 0.0)</a:t>
            </a:r>
          </a:p>
        </p:txBody>
      </p:sp>
    </p:spTree>
    <p:extLst>
      <p:ext uri="{BB962C8B-B14F-4D97-AF65-F5344CB8AC3E}">
        <p14:creationId xmlns:p14="http://schemas.microsoft.com/office/powerpoint/2010/main" val="253661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4E8BBB-86D9-4509-BCBB-77E9305B4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97DB1A-DE82-4C45-83B4-3DAC7D8B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86299" y="0"/>
            <a:ext cx="10105701" cy="1635919"/>
          </a:xfrm>
          <a:custGeom>
            <a:avLst/>
            <a:gdLst>
              <a:gd name="connsiteX0" fmla="*/ 10105701 w 10105701"/>
              <a:gd name="connsiteY0" fmla="*/ 0 h 1635919"/>
              <a:gd name="connsiteX1" fmla="*/ 0 w 10105701"/>
              <a:gd name="connsiteY1" fmla="*/ 0 h 1635919"/>
              <a:gd name="connsiteX2" fmla="*/ 0 w 10105701"/>
              <a:gd name="connsiteY2" fmla="*/ 1490941 h 1635919"/>
              <a:gd name="connsiteX3" fmla="*/ 4607 w 10105701"/>
              <a:gd name="connsiteY3" fmla="*/ 1491637 h 1635919"/>
              <a:gd name="connsiteX4" fmla="*/ 37930 w 10105701"/>
              <a:gd name="connsiteY4" fmla="*/ 1496454 h 1635919"/>
              <a:gd name="connsiteX5" fmla="*/ 78230 w 10105701"/>
              <a:gd name="connsiteY5" fmla="*/ 1509231 h 1635919"/>
              <a:gd name="connsiteX6" fmla="*/ 275459 w 10105701"/>
              <a:gd name="connsiteY6" fmla="*/ 1526793 h 1635919"/>
              <a:gd name="connsiteX7" fmla="*/ 379368 w 10105701"/>
              <a:gd name="connsiteY7" fmla="*/ 1539602 h 1635919"/>
              <a:gd name="connsiteX8" fmla="*/ 416973 w 10105701"/>
              <a:gd name="connsiteY8" fmla="*/ 1542697 h 1635919"/>
              <a:gd name="connsiteX9" fmla="*/ 524619 w 10105701"/>
              <a:gd name="connsiteY9" fmla="*/ 1569736 h 1635919"/>
              <a:gd name="connsiteX10" fmla="*/ 601753 w 10105701"/>
              <a:gd name="connsiteY10" fmla="*/ 1569757 h 1635919"/>
              <a:gd name="connsiteX11" fmla="*/ 819077 w 10105701"/>
              <a:gd name="connsiteY11" fmla="*/ 1602271 h 1635919"/>
              <a:gd name="connsiteX12" fmla="*/ 977607 w 10105701"/>
              <a:gd name="connsiteY12" fmla="*/ 1614490 h 1635919"/>
              <a:gd name="connsiteX13" fmla="*/ 1204410 w 10105701"/>
              <a:gd name="connsiteY13" fmla="*/ 1604796 h 1635919"/>
              <a:gd name="connsiteX14" fmla="*/ 1289468 w 10105701"/>
              <a:gd name="connsiteY14" fmla="*/ 1624111 h 1635919"/>
              <a:gd name="connsiteX15" fmla="*/ 1366651 w 10105701"/>
              <a:gd name="connsiteY15" fmla="*/ 1630201 h 1635919"/>
              <a:gd name="connsiteX16" fmla="*/ 1381356 w 10105701"/>
              <a:gd name="connsiteY16" fmla="*/ 1632866 h 1635919"/>
              <a:gd name="connsiteX17" fmla="*/ 1445426 w 10105701"/>
              <a:gd name="connsiteY17" fmla="*/ 1629568 h 1635919"/>
              <a:gd name="connsiteX18" fmla="*/ 1650367 w 10105701"/>
              <a:gd name="connsiteY18" fmla="*/ 1560368 h 1635919"/>
              <a:gd name="connsiteX19" fmla="*/ 1772393 w 10105701"/>
              <a:gd name="connsiteY19" fmla="*/ 1507860 h 1635919"/>
              <a:gd name="connsiteX20" fmla="*/ 1891965 w 10105701"/>
              <a:gd name="connsiteY20" fmla="*/ 1480365 h 1635919"/>
              <a:gd name="connsiteX21" fmla="*/ 2057728 w 10105701"/>
              <a:gd name="connsiteY21" fmla="*/ 1429583 h 1635919"/>
              <a:gd name="connsiteX22" fmla="*/ 2073665 w 10105701"/>
              <a:gd name="connsiteY22" fmla="*/ 1421070 h 1635919"/>
              <a:gd name="connsiteX23" fmla="*/ 2181244 w 10105701"/>
              <a:gd name="connsiteY23" fmla="*/ 1378831 h 1635919"/>
              <a:gd name="connsiteX24" fmla="*/ 2304560 w 10105701"/>
              <a:gd name="connsiteY24" fmla="*/ 1366100 h 1635919"/>
              <a:gd name="connsiteX25" fmla="*/ 2391564 w 10105701"/>
              <a:gd name="connsiteY25" fmla="*/ 1371094 h 1635919"/>
              <a:gd name="connsiteX26" fmla="*/ 2494921 w 10105701"/>
              <a:gd name="connsiteY26" fmla="*/ 1365603 h 1635919"/>
              <a:gd name="connsiteX27" fmla="*/ 2734096 w 10105701"/>
              <a:gd name="connsiteY27" fmla="*/ 1356515 h 1635919"/>
              <a:gd name="connsiteX28" fmla="*/ 2739531 w 10105701"/>
              <a:gd name="connsiteY28" fmla="*/ 1357291 h 1635919"/>
              <a:gd name="connsiteX29" fmla="*/ 2865222 w 10105701"/>
              <a:gd name="connsiteY29" fmla="*/ 1359114 h 1635919"/>
              <a:gd name="connsiteX30" fmla="*/ 2896689 w 10105701"/>
              <a:gd name="connsiteY30" fmla="*/ 1363122 h 1635919"/>
              <a:gd name="connsiteX31" fmla="*/ 2897238 w 10105701"/>
              <a:gd name="connsiteY31" fmla="*/ 1364119 h 1635919"/>
              <a:gd name="connsiteX32" fmla="*/ 2965170 w 10105701"/>
              <a:gd name="connsiteY32" fmla="*/ 1346675 h 1635919"/>
              <a:gd name="connsiteX33" fmla="*/ 3018649 w 10105701"/>
              <a:gd name="connsiteY33" fmla="*/ 1330715 h 1635919"/>
              <a:gd name="connsiteX34" fmla="*/ 3032731 w 10105701"/>
              <a:gd name="connsiteY34" fmla="*/ 1320413 h 1635919"/>
              <a:gd name="connsiteX35" fmla="*/ 3304966 w 10105701"/>
              <a:gd name="connsiteY35" fmla="*/ 1277664 h 1635919"/>
              <a:gd name="connsiteX36" fmla="*/ 3431592 w 10105701"/>
              <a:gd name="connsiteY36" fmla="*/ 1260880 h 1635919"/>
              <a:gd name="connsiteX37" fmla="*/ 3594306 w 10105701"/>
              <a:gd name="connsiteY37" fmla="*/ 1248466 h 1635919"/>
              <a:gd name="connsiteX38" fmla="*/ 3786599 w 10105701"/>
              <a:gd name="connsiteY38" fmla="*/ 1224300 h 1635919"/>
              <a:gd name="connsiteX39" fmla="*/ 3841066 w 10105701"/>
              <a:gd name="connsiteY39" fmla="*/ 1228373 h 1635919"/>
              <a:gd name="connsiteX40" fmla="*/ 3961204 w 10105701"/>
              <a:gd name="connsiteY40" fmla="*/ 1209839 h 1635919"/>
              <a:gd name="connsiteX41" fmla="*/ 4032612 w 10105701"/>
              <a:gd name="connsiteY41" fmla="*/ 1202505 h 1635919"/>
              <a:gd name="connsiteX42" fmla="*/ 4059004 w 10105701"/>
              <a:gd name="connsiteY42" fmla="*/ 1205617 h 1635919"/>
              <a:gd name="connsiteX43" fmla="*/ 4096357 w 10105701"/>
              <a:gd name="connsiteY43" fmla="*/ 1205997 h 1635919"/>
              <a:gd name="connsiteX44" fmla="*/ 4223514 w 10105701"/>
              <a:gd name="connsiteY44" fmla="*/ 1208065 h 1635919"/>
              <a:gd name="connsiteX45" fmla="*/ 4264608 w 10105701"/>
              <a:gd name="connsiteY45" fmla="*/ 1202745 h 1635919"/>
              <a:gd name="connsiteX46" fmla="*/ 4270507 w 10105701"/>
              <a:gd name="connsiteY46" fmla="*/ 1201530 h 1635919"/>
              <a:gd name="connsiteX47" fmla="*/ 4323515 w 10105701"/>
              <a:gd name="connsiteY47" fmla="*/ 1188341 h 1635919"/>
              <a:gd name="connsiteX48" fmla="*/ 4412266 w 10105701"/>
              <a:gd name="connsiteY48" fmla="*/ 1163198 h 1635919"/>
              <a:gd name="connsiteX49" fmla="*/ 4493624 w 10105701"/>
              <a:gd name="connsiteY49" fmla="*/ 1141641 h 1635919"/>
              <a:gd name="connsiteX50" fmla="*/ 4547947 w 10105701"/>
              <a:gd name="connsiteY50" fmla="*/ 1135059 h 1635919"/>
              <a:gd name="connsiteX51" fmla="*/ 4570899 w 10105701"/>
              <a:gd name="connsiteY51" fmla="*/ 1127614 h 1635919"/>
              <a:gd name="connsiteX52" fmla="*/ 4675496 w 10105701"/>
              <a:gd name="connsiteY52" fmla="*/ 1126467 h 1635919"/>
              <a:gd name="connsiteX53" fmla="*/ 4726643 w 10105701"/>
              <a:gd name="connsiteY53" fmla="*/ 1145555 h 1635919"/>
              <a:gd name="connsiteX54" fmla="*/ 4847920 w 10105701"/>
              <a:gd name="connsiteY54" fmla="*/ 1149205 h 1635919"/>
              <a:gd name="connsiteX55" fmla="*/ 4919404 w 10105701"/>
              <a:gd name="connsiteY55" fmla="*/ 1155004 h 1635919"/>
              <a:gd name="connsiteX56" fmla="*/ 4944872 w 10105701"/>
              <a:gd name="connsiteY56" fmla="*/ 1162888 h 1635919"/>
              <a:gd name="connsiteX57" fmla="*/ 4981573 w 10105701"/>
              <a:gd name="connsiteY57" fmla="*/ 1170076 h 1635919"/>
              <a:gd name="connsiteX58" fmla="*/ 5045039 w 10105701"/>
              <a:gd name="connsiteY58" fmla="*/ 1187167 h 1635919"/>
              <a:gd name="connsiteX59" fmla="*/ 5106386 w 10105701"/>
              <a:gd name="connsiteY59" fmla="*/ 1195314 h 1635919"/>
              <a:gd name="connsiteX60" fmla="*/ 5147706 w 10105701"/>
              <a:gd name="connsiteY60" fmla="*/ 1197569 h 1635919"/>
              <a:gd name="connsiteX61" fmla="*/ 5153708 w 10105701"/>
              <a:gd name="connsiteY61" fmla="*/ 1197448 h 1635919"/>
              <a:gd name="connsiteX62" fmla="*/ 5188848 w 10105701"/>
              <a:gd name="connsiteY62" fmla="*/ 1194117 h 1635919"/>
              <a:gd name="connsiteX63" fmla="*/ 5261123 w 10105701"/>
              <a:gd name="connsiteY63" fmla="*/ 1196468 h 1635919"/>
              <a:gd name="connsiteX64" fmla="*/ 5494654 w 10105701"/>
              <a:gd name="connsiteY64" fmla="*/ 1161268 h 1635919"/>
              <a:gd name="connsiteX65" fmla="*/ 5546753 w 10105701"/>
              <a:gd name="connsiteY65" fmla="*/ 1165525 h 1635919"/>
              <a:gd name="connsiteX66" fmla="*/ 5560642 w 10105701"/>
              <a:gd name="connsiteY66" fmla="*/ 1164466 h 1635919"/>
              <a:gd name="connsiteX67" fmla="*/ 5686323 w 10105701"/>
              <a:gd name="connsiteY67" fmla="*/ 1147265 h 1635919"/>
              <a:gd name="connsiteX68" fmla="*/ 5829828 w 10105701"/>
              <a:gd name="connsiteY68" fmla="*/ 1116410 h 1635919"/>
              <a:gd name="connsiteX69" fmla="*/ 5925239 w 10105701"/>
              <a:gd name="connsiteY69" fmla="*/ 1121255 h 1635919"/>
              <a:gd name="connsiteX70" fmla="*/ 6144558 w 10105701"/>
              <a:gd name="connsiteY70" fmla="*/ 1056445 h 1635919"/>
              <a:gd name="connsiteX71" fmla="*/ 6290656 w 10105701"/>
              <a:gd name="connsiteY71" fmla="*/ 1027295 h 1635919"/>
              <a:gd name="connsiteX72" fmla="*/ 6412287 w 10105701"/>
              <a:gd name="connsiteY72" fmla="*/ 996143 h 1635919"/>
              <a:gd name="connsiteX73" fmla="*/ 6520075 w 10105701"/>
              <a:gd name="connsiteY73" fmla="*/ 1008347 h 1635919"/>
              <a:gd name="connsiteX74" fmla="*/ 6557889 w 10105701"/>
              <a:gd name="connsiteY74" fmla="*/ 997343 h 1635919"/>
              <a:gd name="connsiteX75" fmla="*/ 6566004 w 10105701"/>
              <a:gd name="connsiteY75" fmla="*/ 995911 h 1635919"/>
              <a:gd name="connsiteX76" fmla="*/ 6604593 w 10105701"/>
              <a:gd name="connsiteY76" fmla="*/ 992506 h 1635919"/>
              <a:gd name="connsiteX77" fmla="*/ 6705694 w 10105701"/>
              <a:gd name="connsiteY77" fmla="*/ 989646 h 1635919"/>
              <a:gd name="connsiteX78" fmla="*/ 6742991 w 10105701"/>
              <a:gd name="connsiteY78" fmla="*/ 983487 h 1635919"/>
              <a:gd name="connsiteX79" fmla="*/ 6846894 w 10105701"/>
              <a:gd name="connsiteY79" fmla="*/ 970622 h 1635919"/>
              <a:gd name="connsiteX80" fmla="*/ 6952494 w 10105701"/>
              <a:gd name="connsiteY80" fmla="*/ 960756 h 1635919"/>
              <a:gd name="connsiteX81" fmla="*/ 7218923 w 10105701"/>
              <a:gd name="connsiteY81" fmla="*/ 927762 h 1635919"/>
              <a:gd name="connsiteX82" fmla="*/ 7237583 w 10105701"/>
              <a:gd name="connsiteY82" fmla="*/ 915103 h 1635919"/>
              <a:gd name="connsiteX83" fmla="*/ 7279234 w 10105701"/>
              <a:gd name="connsiteY83" fmla="*/ 890347 h 1635919"/>
              <a:gd name="connsiteX84" fmla="*/ 7285560 w 10105701"/>
              <a:gd name="connsiteY84" fmla="*/ 878753 h 1635919"/>
              <a:gd name="connsiteX85" fmla="*/ 7433809 w 10105701"/>
              <a:gd name="connsiteY85" fmla="*/ 834821 h 1635919"/>
              <a:gd name="connsiteX86" fmla="*/ 7540176 w 10105701"/>
              <a:gd name="connsiteY86" fmla="*/ 784348 h 1635919"/>
              <a:gd name="connsiteX87" fmla="*/ 7605402 w 10105701"/>
              <a:gd name="connsiteY87" fmla="*/ 716527 h 1635919"/>
              <a:gd name="connsiteX88" fmla="*/ 7845858 w 10105701"/>
              <a:gd name="connsiteY88" fmla="*/ 673516 h 1635919"/>
              <a:gd name="connsiteX89" fmla="*/ 7900059 w 10105701"/>
              <a:gd name="connsiteY89" fmla="*/ 662791 h 1635919"/>
              <a:gd name="connsiteX90" fmla="*/ 7962243 w 10105701"/>
              <a:gd name="connsiteY90" fmla="*/ 636522 h 1635919"/>
              <a:gd name="connsiteX91" fmla="*/ 8135456 w 10105701"/>
              <a:gd name="connsiteY91" fmla="*/ 587387 h 1635919"/>
              <a:gd name="connsiteX92" fmla="*/ 8338241 w 10105701"/>
              <a:gd name="connsiteY92" fmla="*/ 545483 h 1635919"/>
              <a:gd name="connsiteX93" fmla="*/ 8426880 w 10105701"/>
              <a:gd name="connsiteY93" fmla="*/ 525661 h 1635919"/>
              <a:gd name="connsiteX94" fmla="*/ 8460314 w 10105701"/>
              <a:gd name="connsiteY94" fmla="*/ 504220 h 1635919"/>
              <a:gd name="connsiteX95" fmla="*/ 8467254 w 10105701"/>
              <a:gd name="connsiteY95" fmla="*/ 497500 h 1635919"/>
              <a:gd name="connsiteX96" fmla="*/ 8464303 w 10105701"/>
              <a:gd name="connsiteY96" fmla="*/ 498549 h 1635919"/>
              <a:gd name="connsiteX97" fmla="*/ 8475402 w 10105701"/>
              <a:gd name="connsiteY97" fmla="*/ 489611 h 1635919"/>
              <a:gd name="connsiteX98" fmla="*/ 8467254 w 10105701"/>
              <a:gd name="connsiteY98" fmla="*/ 497500 h 1635919"/>
              <a:gd name="connsiteX99" fmla="*/ 8483593 w 10105701"/>
              <a:gd name="connsiteY99" fmla="*/ 491693 h 1635919"/>
              <a:gd name="connsiteX100" fmla="*/ 8731307 w 10105701"/>
              <a:gd name="connsiteY100" fmla="*/ 373834 h 1635919"/>
              <a:gd name="connsiteX101" fmla="*/ 8905624 w 10105701"/>
              <a:gd name="connsiteY101" fmla="*/ 333941 h 1635919"/>
              <a:gd name="connsiteX102" fmla="*/ 8953374 w 10105701"/>
              <a:gd name="connsiteY102" fmla="*/ 325422 h 1635919"/>
              <a:gd name="connsiteX103" fmla="*/ 9036443 w 10105701"/>
              <a:gd name="connsiteY103" fmla="*/ 308326 h 1635919"/>
              <a:gd name="connsiteX104" fmla="*/ 9071726 w 10105701"/>
              <a:gd name="connsiteY104" fmla="*/ 297416 h 1635919"/>
              <a:gd name="connsiteX105" fmla="*/ 9203238 w 10105701"/>
              <a:gd name="connsiteY105" fmla="*/ 301935 h 1635919"/>
              <a:gd name="connsiteX106" fmla="*/ 9225389 w 10105701"/>
              <a:gd name="connsiteY106" fmla="*/ 302331 h 1635919"/>
              <a:gd name="connsiteX107" fmla="*/ 9257841 w 10105701"/>
              <a:gd name="connsiteY107" fmla="*/ 289670 h 1635919"/>
              <a:gd name="connsiteX108" fmla="*/ 9338289 w 10105701"/>
              <a:gd name="connsiteY108" fmla="*/ 258345 h 1635919"/>
              <a:gd name="connsiteX109" fmla="*/ 9464136 w 10105701"/>
              <a:gd name="connsiteY109" fmla="*/ 244057 h 1635919"/>
              <a:gd name="connsiteX110" fmla="*/ 9481363 w 10105701"/>
              <a:gd name="connsiteY110" fmla="*/ 243247 h 1635919"/>
              <a:gd name="connsiteX111" fmla="*/ 9572531 w 10105701"/>
              <a:gd name="connsiteY111" fmla="*/ 199385 h 1635919"/>
              <a:gd name="connsiteX112" fmla="*/ 9756421 w 10105701"/>
              <a:gd name="connsiteY112" fmla="*/ 131720 h 1635919"/>
              <a:gd name="connsiteX113" fmla="*/ 9841144 w 10105701"/>
              <a:gd name="connsiteY113" fmla="*/ 105373 h 1635919"/>
              <a:gd name="connsiteX114" fmla="*/ 9993448 w 10105701"/>
              <a:gd name="connsiteY114" fmla="*/ 45117 h 1635919"/>
              <a:gd name="connsiteX115" fmla="*/ 10019281 w 10105701"/>
              <a:gd name="connsiteY115" fmla="*/ 31163 h 1635919"/>
              <a:gd name="connsiteX116" fmla="*/ 10072841 w 10105701"/>
              <a:gd name="connsiteY116" fmla="*/ 4330 h 163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0105701" h="1635919">
                <a:moveTo>
                  <a:pt x="10105701" y="0"/>
                </a:moveTo>
                <a:lnTo>
                  <a:pt x="0" y="0"/>
                </a:lnTo>
                <a:lnTo>
                  <a:pt x="0" y="1490941"/>
                </a:lnTo>
                <a:lnTo>
                  <a:pt x="4607" y="1491637"/>
                </a:lnTo>
                <a:cubicBezTo>
                  <a:pt x="16659" y="1491630"/>
                  <a:pt x="29913" y="1489951"/>
                  <a:pt x="37930" y="1496454"/>
                </a:cubicBezTo>
                <a:lnTo>
                  <a:pt x="78230" y="1509231"/>
                </a:lnTo>
                <a:cubicBezTo>
                  <a:pt x="117818" y="1514287"/>
                  <a:pt x="225269" y="1521731"/>
                  <a:pt x="275459" y="1526793"/>
                </a:cubicBezTo>
                <a:cubicBezTo>
                  <a:pt x="313764" y="1530963"/>
                  <a:pt x="346987" y="1541888"/>
                  <a:pt x="379368" y="1539602"/>
                </a:cubicBezTo>
                <a:cubicBezTo>
                  <a:pt x="392576" y="1546875"/>
                  <a:pt x="405007" y="1550499"/>
                  <a:pt x="416973" y="1542697"/>
                </a:cubicBezTo>
                <a:cubicBezTo>
                  <a:pt x="452855" y="1551710"/>
                  <a:pt x="459175" y="1563531"/>
                  <a:pt x="524619" y="1569736"/>
                </a:cubicBezTo>
                <a:cubicBezTo>
                  <a:pt x="538423" y="1570060"/>
                  <a:pt x="580256" y="1565055"/>
                  <a:pt x="601753" y="1569757"/>
                </a:cubicBezTo>
                <a:cubicBezTo>
                  <a:pt x="650829" y="1575179"/>
                  <a:pt x="768752" y="1569541"/>
                  <a:pt x="819077" y="1602271"/>
                </a:cubicBezTo>
                <a:cubicBezTo>
                  <a:pt x="864345" y="1610461"/>
                  <a:pt x="920787" y="1605600"/>
                  <a:pt x="977607" y="1614490"/>
                </a:cubicBezTo>
                <a:cubicBezTo>
                  <a:pt x="1041126" y="1616084"/>
                  <a:pt x="1180788" y="1609848"/>
                  <a:pt x="1204410" y="1604796"/>
                </a:cubicBezTo>
                <a:cubicBezTo>
                  <a:pt x="1219023" y="1603955"/>
                  <a:pt x="1269664" y="1614581"/>
                  <a:pt x="1289468" y="1624111"/>
                </a:cubicBezTo>
                <a:cubicBezTo>
                  <a:pt x="1316509" y="1628345"/>
                  <a:pt x="1351337" y="1628742"/>
                  <a:pt x="1366651" y="1630201"/>
                </a:cubicBezTo>
                <a:lnTo>
                  <a:pt x="1381356" y="1632866"/>
                </a:lnTo>
                <a:cubicBezTo>
                  <a:pt x="1394485" y="1632761"/>
                  <a:pt x="1400590" y="1641651"/>
                  <a:pt x="1445426" y="1629568"/>
                </a:cubicBezTo>
                <a:cubicBezTo>
                  <a:pt x="1507585" y="1601017"/>
                  <a:pt x="1599341" y="1598872"/>
                  <a:pt x="1650367" y="1560368"/>
                </a:cubicBezTo>
                <a:cubicBezTo>
                  <a:pt x="1704319" y="1547517"/>
                  <a:pt x="1732125" y="1521192"/>
                  <a:pt x="1772393" y="1507860"/>
                </a:cubicBezTo>
                <a:cubicBezTo>
                  <a:pt x="1832559" y="1489282"/>
                  <a:pt x="1853090" y="1481466"/>
                  <a:pt x="1891965" y="1480365"/>
                </a:cubicBezTo>
                <a:cubicBezTo>
                  <a:pt x="1910729" y="1491935"/>
                  <a:pt x="2027835" y="1439510"/>
                  <a:pt x="2057728" y="1429583"/>
                </a:cubicBezTo>
                <a:lnTo>
                  <a:pt x="2073665" y="1421070"/>
                </a:lnTo>
                <a:cubicBezTo>
                  <a:pt x="2094251" y="1412612"/>
                  <a:pt x="2150176" y="1386769"/>
                  <a:pt x="2181244" y="1378831"/>
                </a:cubicBezTo>
                <a:cubicBezTo>
                  <a:pt x="2222350" y="1374587"/>
                  <a:pt x="2238821" y="1381578"/>
                  <a:pt x="2304560" y="1366100"/>
                </a:cubicBezTo>
                <a:cubicBezTo>
                  <a:pt x="2326476" y="1363885"/>
                  <a:pt x="2359838" y="1371177"/>
                  <a:pt x="2391564" y="1371094"/>
                </a:cubicBezTo>
                <a:cubicBezTo>
                  <a:pt x="2432149" y="1366985"/>
                  <a:pt x="2455612" y="1382736"/>
                  <a:pt x="2494921" y="1365603"/>
                </a:cubicBezTo>
                <a:lnTo>
                  <a:pt x="2734096" y="1356515"/>
                </a:lnTo>
                <a:lnTo>
                  <a:pt x="2739531" y="1357291"/>
                </a:lnTo>
                <a:lnTo>
                  <a:pt x="2865222" y="1359114"/>
                </a:lnTo>
                <a:cubicBezTo>
                  <a:pt x="2878449" y="1362779"/>
                  <a:pt x="2891353" y="1362288"/>
                  <a:pt x="2896689" y="1363122"/>
                </a:cubicBezTo>
                <a:lnTo>
                  <a:pt x="2897238" y="1364119"/>
                </a:lnTo>
                <a:lnTo>
                  <a:pt x="2965170" y="1346675"/>
                </a:lnTo>
                <a:lnTo>
                  <a:pt x="3018649" y="1330715"/>
                </a:lnTo>
                <a:cubicBezTo>
                  <a:pt x="3023892" y="1327905"/>
                  <a:pt x="3028665" y="1324539"/>
                  <a:pt x="3032731" y="1320413"/>
                </a:cubicBezTo>
                <a:cubicBezTo>
                  <a:pt x="3075490" y="1292489"/>
                  <a:pt x="3144642" y="1305589"/>
                  <a:pt x="3304966" y="1277664"/>
                </a:cubicBezTo>
                <a:cubicBezTo>
                  <a:pt x="3337554" y="1258833"/>
                  <a:pt x="3386510" y="1275439"/>
                  <a:pt x="3431592" y="1260880"/>
                </a:cubicBezTo>
                <a:cubicBezTo>
                  <a:pt x="3489905" y="1253650"/>
                  <a:pt x="3539499" y="1253433"/>
                  <a:pt x="3594306" y="1248466"/>
                </a:cubicBezTo>
                <a:cubicBezTo>
                  <a:pt x="3653474" y="1242369"/>
                  <a:pt x="3745472" y="1227649"/>
                  <a:pt x="3786599" y="1224300"/>
                </a:cubicBezTo>
                <a:cubicBezTo>
                  <a:pt x="3808763" y="1223174"/>
                  <a:pt x="3807167" y="1229416"/>
                  <a:pt x="3841066" y="1228373"/>
                </a:cubicBezTo>
                <a:cubicBezTo>
                  <a:pt x="3873205" y="1210604"/>
                  <a:pt x="3921441" y="1233175"/>
                  <a:pt x="3961204" y="1209839"/>
                </a:cubicBezTo>
                <a:cubicBezTo>
                  <a:pt x="3976014" y="1203349"/>
                  <a:pt x="4023022" y="1196077"/>
                  <a:pt x="4032612" y="1202505"/>
                </a:cubicBezTo>
                <a:cubicBezTo>
                  <a:pt x="4042558" y="1202595"/>
                  <a:pt x="4053728" y="1197908"/>
                  <a:pt x="4059004" y="1205617"/>
                </a:cubicBezTo>
                <a:cubicBezTo>
                  <a:pt x="4067387" y="1214558"/>
                  <a:pt x="4100158" y="1193182"/>
                  <a:pt x="4096357" y="1205997"/>
                </a:cubicBezTo>
                <a:lnTo>
                  <a:pt x="4223514" y="1208065"/>
                </a:lnTo>
                <a:lnTo>
                  <a:pt x="4264608" y="1202745"/>
                </a:lnTo>
                <a:lnTo>
                  <a:pt x="4270507" y="1201530"/>
                </a:lnTo>
                <a:cubicBezTo>
                  <a:pt x="4280325" y="1199130"/>
                  <a:pt x="4309940" y="1191442"/>
                  <a:pt x="4323515" y="1188341"/>
                </a:cubicBezTo>
                <a:cubicBezTo>
                  <a:pt x="4345901" y="1171754"/>
                  <a:pt x="4382682" y="1171579"/>
                  <a:pt x="4412266" y="1163198"/>
                </a:cubicBezTo>
                <a:lnTo>
                  <a:pt x="4493624" y="1141641"/>
                </a:lnTo>
                <a:lnTo>
                  <a:pt x="4547947" y="1135059"/>
                </a:lnTo>
                <a:lnTo>
                  <a:pt x="4570899" y="1127614"/>
                </a:lnTo>
                <a:cubicBezTo>
                  <a:pt x="4587359" y="1124815"/>
                  <a:pt x="4649538" y="1123476"/>
                  <a:pt x="4675496" y="1126467"/>
                </a:cubicBezTo>
                <a:cubicBezTo>
                  <a:pt x="4697495" y="1129400"/>
                  <a:pt x="4693106" y="1140398"/>
                  <a:pt x="4726643" y="1145555"/>
                </a:cubicBezTo>
                <a:cubicBezTo>
                  <a:pt x="4761184" y="1133902"/>
                  <a:pt x="4804963" y="1164954"/>
                  <a:pt x="4847920" y="1149205"/>
                </a:cubicBezTo>
                <a:cubicBezTo>
                  <a:pt x="4863560" y="1145511"/>
                  <a:pt x="4911017" y="1146919"/>
                  <a:pt x="4919404" y="1155004"/>
                </a:cubicBezTo>
                <a:cubicBezTo>
                  <a:pt x="4929179" y="1156909"/>
                  <a:pt x="4940940" y="1154325"/>
                  <a:pt x="4944872" y="1162888"/>
                </a:cubicBezTo>
                <a:cubicBezTo>
                  <a:pt x="4951657" y="1173230"/>
                  <a:pt x="4987412" y="1158139"/>
                  <a:pt x="4981573" y="1170076"/>
                </a:cubicBezTo>
                <a:cubicBezTo>
                  <a:pt x="5006936" y="1159755"/>
                  <a:pt x="5024814" y="1181490"/>
                  <a:pt x="5045039" y="1187167"/>
                </a:cubicBezTo>
                <a:lnTo>
                  <a:pt x="5106386" y="1195314"/>
                </a:lnTo>
                <a:lnTo>
                  <a:pt x="5147706" y="1197569"/>
                </a:lnTo>
                <a:lnTo>
                  <a:pt x="5153708" y="1197448"/>
                </a:lnTo>
                <a:cubicBezTo>
                  <a:pt x="5163764" y="1196873"/>
                  <a:pt x="5177220" y="1193824"/>
                  <a:pt x="5188848" y="1194117"/>
                </a:cubicBezTo>
                <a:lnTo>
                  <a:pt x="5261123" y="1196468"/>
                </a:lnTo>
                <a:cubicBezTo>
                  <a:pt x="5312090" y="1190994"/>
                  <a:pt x="5405461" y="1183748"/>
                  <a:pt x="5494654" y="1161268"/>
                </a:cubicBezTo>
                <a:lnTo>
                  <a:pt x="5546753" y="1165525"/>
                </a:lnTo>
                <a:lnTo>
                  <a:pt x="5560642" y="1164466"/>
                </a:lnTo>
                <a:lnTo>
                  <a:pt x="5686323" y="1147265"/>
                </a:lnTo>
                <a:cubicBezTo>
                  <a:pt x="5750755" y="1126913"/>
                  <a:pt x="5775685" y="1148046"/>
                  <a:pt x="5829828" y="1116410"/>
                </a:cubicBezTo>
                <a:cubicBezTo>
                  <a:pt x="5821148" y="1128698"/>
                  <a:pt x="5906454" y="1127104"/>
                  <a:pt x="5925239" y="1121255"/>
                </a:cubicBezTo>
                <a:cubicBezTo>
                  <a:pt x="5947279" y="1110562"/>
                  <a:pt x="6082280" y="1070391"/>
                  <a:pt x="6144558" y="1056445"/>
                </a:cubicBezTo>
                <a:cubicBezTo>
                  <a:pt x="6209398" y="1040785"/>
                  <a:pt x="6259985" y="1033313"/>
                  <a:pt x="6290656" y="1027295"/>
                </a:cubicBezTo>
                <a:lnTo>
                  <a:pt x="6412287" y="996143"/>
                </a:lnTo>
                <a:cubicBezTo>
                  <a:pt x="6444202" y="994146"/>
                  <a:pt x="6495808" y="1008147"/>
                  <a:pt x="6520075" y="1008347"/>
                </a:cubicBezTo>
                <a:cubicBezTo>
                  <a:pt x="6532061" y="1004377"/>
                  <a:pt x="6544742" y="1000649"/>
                  <a:pt x="6557889" y="997343"/>
                </a:cubicBezTo>
                <a:lnTo>
                  <a:pt x="6566004" y="995911"/>
                </a:lnTo>
                <a:lnTo>
                  <a:pt x="6604593" y="992506"/>
                </a:lnTo>
                <a:cubicBezTo>
                  <a:pt x="6627875" y="991462"/>
                  <a:pt x="6682628" y="991149"/>
                  <a:pt x="6705694" y="989646"/>
                </a:cubicBezTo>
                <a:cubicBezTo>
                  <a:pt x="6715818" y="979115"/>
                  <a:pt x="6728665" y="979617"/>
                  <a:pt x="6742991" y="983487"/>
                </a:cubicBezTo>
                <a:cubicBezTo>
                  <a:pt x="6774125" y="973355"/>
                  <a:pt x="6808701" y="975904"/>
                  <a:pt x="6846894" y="970622"/>
                </a:cubicBezTo>
                <a:cubicBezTo>
                  <a:pt x="6881758" y="952640"/>
                  <a:pt x="6911718" y="966478"/>
                  <a:pt x="6952494" y="960756"/>
                </a:cubicBezTo>
                <a:cubicBezTo>
                  <a:pt x="7014499" y="953613"/>
                  <a:pt x="7171408" y="935371"/>
                  <a:pt x="7218923" y="927762"/>
                </a:cubicBezTo>
                <a:lnTo>
                  <a:pt x="7237583" y="915103"/>
                </a:lnTo>
                <a:lnTo>
                  <a:pt x="7279234" y="890347"/>
                </a:lnTo>
                <a:cubicBezTo>
                  <a:pt x="7282367" y="886883"/>
                  <a:pt x="7284610" y="883060"/>
                  <a:pt x="7285560" y="878753"/>
                </a:cubicBezTo>
                <a:cubicBezTo>
                  <a:pt x="7345735" y="880000"/>
                  <a:pt x="7379697" y="849179"/>
                  <a:pt x="7433809" y="834821"/>
                </a:cubicBezTo>
                <a:cubicBezTo>
                  <a:pt x="7489109" y="811390"/>
                  <a:pt x="7502976" y="798781"/>
                  <a:pt x="7540176" y="784348"/>
                </a:cubicBezTo>
                <a:cubicBezTo>
                  <a:pt x="7556139" y="775738"/>
                  <a:pt x="7577389" y="711736"/>
                  <a:pt x="7605402" y="716527"/>
                </a:cubicBezTo>
                <a:cubicBezTo>
                  <a:pt x="7613742" y="707888"/>
                  <a:pt x="7791241" y="703328"/>
                  <a:pt x="7845858" y="673516"/>
                </a:cubicBezTo>
                <a:cubicBezTo>
                  <a:pt x="7895453" y="685047"/>
                  <a:pt x="7862372" y="670105"/>
                  <a:pt x="7900059" y="662791"/>
                </a:cubicBezTo>
                <a:cubicBezTo>
                  <a:pt x="7920787" y="654035"/>
                  <a:pt x="7936717" y="664423"/>
                  <a:pt x="7962243" y="636522"/>
                </a:cubicBezTo>
                <a:cubicBezTo>
                  <a:pt x="7996549" y="637997"/>
                  <a:pt x="8072790" y="602560"/>
                  <a:pt x="8135456" y="587387"/>
                </a:cubicBezTo>
                <a:cubicBezTo>
                  <a:pt x="8203051" y="573419"/>
                  <a:pt x="8256250" y="537571"/>
                  <a:pt x="8338241" y="545483"/>
                </a:cubicBezTo>
                <a:cubicBezTo>
                  <a:pt x="8345964" y="530066"/>
                  <a:pt x="8385415" y="539169"/>
                  <a:pt x="8426880" y="525661"/>
                </a:cubicBezTo>
                <a:cubicBezTo>
                  <a:pt x="8432865" y="512576"/>
                  <a:pt x="8445661" y="514079"/>
                  <a:pt x="8460314" y="504220"/>
                </a:cubicBezTo>
                <a:lnTo>
                  <a:pt x="8467254" y="497500"/>
                </a:lnTo>
                <a:lnTo>
                  <a:pt x="8464303" y="498549"/>
                </a:lnTo>
                <a:cubicBezTo>
                  <a:pt x="8456468" y="500532"/>
                  <a:pt x="8477290" y="490312"/>
                  <a:pt x="8475402" y="489611"/>
                </a:cubicBezTo>
                <a:lnTo>
                  <a:pt x="8467254" y="497500"/>
                </a:lnTo>
                <a:lnTo>
                  <a:pt x="8483593" y="491693"/>
                </a:lnTo>
                <a:cubicBezTo>
                  <a:pt x="8555805" y="463970"/>
                  <a:pt x="8656042" y="369236"/>
                  <a:pt x="8731307" y="373834"/>
                </a:cubicBezTo>
                <a:cubicBezTo>
                  <a:pt x="8796803" y="371769"/>
                  <a:pt x="8847519" y="347239"/>
                  <a:pt x="8905624" y="333941"/>
                </a:cubicBezTo>
                <a:cubicBezTo>
                  <a:pt x="8930484" y="326336"/>
                  <a:pt x="8914464" y="305954"/>
                  <a:pt x="8953374" y="325422"/>
                </a:cubicBezTo>
                <a:lnTo>
                  <a:pt x="9036443" y="308326"/>
                </a:lnTo>
                <a:lnTo>
                  <a:pt x="9071726" y="297416"/>
                </a:lnTo>
                <a:cubicBezTo>
                  <a:pt x="9087610" y="280477"/>
                  <a:pt x="9181257" y="320181"/>
                  <a:pt x="9203238" y="301935"/>
                </a:cubicBezTo>
                <a:cubicBezTo>
                  <a:pt x="9207855" y="296522"/>
                  <a:pt x="9224145" y="296813"/>
                  <a:pt x="9225389" y="302331"/>
                </a:cubicBezTo>
                <a:cubicBezTo>
                  <a:pt x="9231986" y="298884"/>
                  <a:pt x="9251736" y="281850"/>
                  <a:pt x="9257841" y="289670"/>
                </a:cubicBezTo>
                <a:lnTo>
                  <a:pt x="9338289" y="258345"/>
                </a:lnTo>
                <a:cubicBezTo>
                  <a:pt x="9364865" y="253056"/>
                  <a:pt x="9440290" y="246574"/>
                  <a:pt x="9464136" y="244057"/>
                </a:cubicBezTo>
                <a:cubicBezTo>
                  <a:pt x="9467020" y="239819"/>
                  <a:pt x="9479694" y="239220"/>
                  <a:pt x="9481363" y="243247"/>
                </a:cubicBezTo>
                <a:cubicBezTo>
                  <a:pt x="9499429" y="235801"/>
                  <a:pt x="9523607" y="212357"/>
                  <a:pt x="9572531" y="199385"/>
                </a:cubicBezTo>
                <a:cubicBezTo>
                  <a:pt x="9625765" y="194838"/>
                  <a:pt x="9711652" y="147390"/>
                  <a:pt x="9756421" y="131720"/>
                </a:cubicBezTo>
                <a:cubicBezTo>
                  <a:pt x="9787863" y="92850"/>
                  <a:pt x="9802506" y="116890"/>
                  <a:pt x="9841144" y="105373"/>
                </a:cubicBezTo>
                <a:cubicBezTo>
                  <a:pt x="9881515" y="88023"/>
                  <a:pt x="9948279" y="40585"/>
                  <a:pt x="9993448" y="45117"/>
                </a:cubicBezTo>
                <a:lnTo>
                  <a:pt x="10019281" y="31163"/>
                </a:lnTo>
                <a:cubicBezTo>
                  <a:pt x="10026781" y="4158"/>
                  <a:pt x="10048053" y="28021"/>
                  <a:pt x="10072841" y="433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B8DDA-4BCF-C867-4B9C-6EECFBB0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23606"/>
            <a:ext cx="5295901" cy="170658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Points on the Distribution of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B4CD-D2FA-BFA8-3CCE-4F0B7512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10014"/>
            <a:ext cx="5295899" cy="350670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Some clothing items are represented over a very small area and others over a much larger area.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  <a:p>
            <a:pPr>
              <a:lnSpc>
                <a:spcPct val="110000"/>
              </a:lnSpc>
            </a:pPr>
            <a:r>
              <a:rPr lang="en-US" sz="1400"/>
              <a:t>The distribution is not symmetrical about the point (0, 0), or bounded. For example, there are far more points with positive y-axis values than negative, and some points even extend to a y-axis value &gt; 8.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  <a:p>
            <a:pPr>
              <a:lnSpc>
                <a:spcPct val="110000"/>
              </a:lnSpc>
            </a:pPr>
            <a:r>
              <a:rPr lang="en-US" sz="1400"/>
              <a:t>There are large gaps between colors containing few points.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9D5F8-6679-B18E-87B1-8DD26B90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10582"/>
            <a:ext cx="4931229" cy="52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2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24E5-3E0A-ED79-EAAA-D4DDF6B7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1025-6AB1-8561-DCD2-D795592A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pick points uniformly in a bounded space that we define, we’re more likely to sample something that decodes to look like a bag</a:t>
            </a:r>
          </a:p>
          <a:p>
            <a:endParaRPr lang="en-US" dirty="0"/>
          </a:p>
          <a:p>
            <a:r>
              <a:rPr lang="en-US" dirty="0"/>
              <a:t>It is not obvious how we should go about choosing a random point in the latent space, since the distribution of these points is undefined</a:t>
            </a:r>
          </a:p>
          <a:p>
            <a:endParaRPr lang="en-US" dirty="0"/>
          </a:p>
          <a:p>
            <a:r>
              <a:rPr lang="en-US" dirty="0"/>
              <a:t>We can see holes in the latent space where none of the original images are encoded</a:t>
            </a:r>
          </a:p>
          <a:p>
            <a:endParaRPr lang="en-US" dirty="0"/>
          </a:p>
          <a:p>
            <a:r>
              <a:rPr lang="en-US" dirty="0"/>
              <a:t>In order to solve these three problems, we need to convert our autoencoder into a variational autoencoder</a:t>
            </a:r>
          </a:p>
        </p:txBody>
      </p:sp>
    </p:spTree>
    <p:extLst>
      <p:ext uri="{BB962C8B-B14F-4D97-AF65-F5344CB8AC3E}">
        <p14:creationId xmlns:p14="http://schemas.microsoft.com/office/powerpoint/2010/main" val="261261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5D51F-1E24-28CA-E800-A17BC8AA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en-US" dirty="0"/>
              <a:t>How to Convert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D6DC-4195-5A1E-0016-47EEA9458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two parts that we need to change are the encoder and the loss function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In an autoencoder, each image is mapped directly to one point in the latent space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In a variational autoencoder, each image is instead mapped to a multivariate normal distribution around a point in the latent space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DBE77-A1C7-CA69-ED7D-346C6C2C4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99" y="1937171"/>
            <a:ext cx="5575302" cy="30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ECB98-9215-0461-00C0-B5C6348B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en-US" sz="3700"/>
              <a:t>The Multivariate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BA2E7-69EC-6E51-716F-A19330BBE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590801"/>
                <a:ext cx="4559301" cy="3722670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A normal distribution (or Gaussian distribution)  μ, σ is a probability distribution characterized by a distinctive bell curve shape defined by the mean (μ) and the variance (σ2)</a:t>
                </a:r>
              </a:p>
              <a:p>
                <a:endParaRPr lang="en-US" dirty="0"/>
              </a:p>
              <a:p>
                <a:r>
                  <a:rPr lang="en-US" dirty="0"/>
                  <a:t>The probability density function of the normal distribution in one dimension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BA2E7-69EC-6E51-716F-A19330BBE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590801"/>
                <a:ext cx="4559301" cy="3722670"/>
              </a:xfrm>
              <a:blipFill>
                <a:blip r:embed="rId3"/>
                <a:stretch>
                  <a:fillRect l="-535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C70032C-C11B-A966-F741-1000CB986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899" y="1735066"/>
            <a:ext cx="5575302" cy="34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6575-B353-1A36-3754-2D645AE2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Variational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D027-9D9D-BAF8-0929-00C11E6E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encoder only needs to map each input to a mean vector and a variance vector and does not need to worry about covariance between dimensions</a:t>
            </a:r>
          </a:p>
          <a:p>
            <a:endParaRPr lang="en-US" dirty="0"/>
          </a:p>
          <a:p>
            <a:r>
              <a:rPr lang="en-US" dirty="0"/>
              <a:t>Variational autoencoders assume that there is no correlation between dimensions in the latent space</a:t>
            </a:r>
          </a:p>
          <a:p>
            <a:endParaRPr lang="en-US" dirty="0"/>
          </a:p>
          <a:p>
            <a:r>
              <a:rPr lang="en-US" dirty="0"/>
              <a:t>Variance values are always positive so we choose to map to the logarithm of the variance, as this can take any real number in the range (−∞, ∞)</a:t>
            </a:r>
          </a:p>
          <a:p>
            <a:endParaRPr lang="en-US" dirty="0"/>
          </a:p>
          <a:p>
            <a:r>
              <a:rPr lang="en-US" dirty="0"/>
              <a:t>Use a neural network as the encoder to perform the mapping from the input image to the mean and log variance vectors</a:t>
            </a:r>
          </a:p>
        </p:txBody>
      </p:sp>
    </p:spTree>
    <p:extLst>
      <p:ext uri="{BB962C8B-B14F-4D97-AF65-F5344CB8AC3E}">
        <p14:creationId xmlns:p14="http://schemas.microsoft.com/office/powerpoint/2010/main" val="410464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3C8-E59C-C471-B544-596CE6BD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VAEs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78F4-09E7-CE33-A800-6D8792A4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2013, </a:t>
            </a:r>
            <a:r>
              <a:rPr lang="en-US" dirty="0" err="1"/>
              <a:t>Diederik</a:t>
            </a:r>
            <a:r>
              <a:rPr lang="en-US" dirty="0"/>
              <a:t> P. </a:t>
            </a:r>
            <a:r>
              <a:rPr lang="en-US" dirty="0" err="1"/>
              <a:t>Kingma</a:t>
            </a:r>
            <a:r>
              <a:rPr lang="en-US" dirty="0"/>
              <a:t> and Max Welling published a paper that laid the foundations for a type of neural network known as a variational autoencoder (VAE)</a:t>
            </a:r>
          </a:p>
          <a:p>
            <a:endParaRPr lang="en-US" dirty="0"/>
          </a:p>
          <a:p>
            <a:r>
              <a:rPr lang="en-US" dirty="0"/>
              <a:t>Autoencoders are an older neural network architecture that excel at automating the process of representing raw data more efficiently for various machine learning and AI applications</a:t>
            </a:r>
          </a:p>
          <a:p>
            <a:endParaRPr lang="en-US" dirty="0"/>
          </a:p>
          <a:p>
            <a:r>
              <a:rPr lang="en-US" dirty="0"/>
              <a:t>In VAEs, the intermediate layer provides a way to represent data in a probability field that enables the layer to store more varieties and with greater precision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31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38CF-BD61-2A52-AEC2-067B1E1F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F2AD-FF9A-B40F-FCE0-03BAB1A1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encoder will take each input image and encode it to two vectors that together define a multivariate normal distribution in the latent space</a:t>
            </a:r>
          </a:p>
          <a:p>
            <a:pPr lvl="1"/>
            <a:r>
              <a:rPr lang="en-US" dirty="0" err="1"/>
              <a:t>z_mean</a:t>
            </a:r>
            <a:endParaRPr lang="en-US" dirty="0"/>
          </a:p>
          <a:p>
            <a:pPr lvl="2"/>
            <a:r>
              <a:rPr lang="en-US" dirty="0"/>
              <a:t>The mean point of the distribution</a:t>
            </a:r>
          </a:p>
          <a:p>
            <a:pPr lvl="1"/>
            <a:r>
              <a:rPr lang="en-US" dirty="0" err="1"/>
              <a:t>z_log_var</a:t>
            </a:r>
            <a:endParaRPr lang="en-US" dirty="0"/>
          </a:p>
          <a:p>
            <a:pPr lvl="2"/>
            <a:r>
              <a:rPr lang="en-US" dirty="0"/>
              <a:t>The logarithm of the variance of each dimension</a:t>
            </a:r>
          </a:p>
          <a:p>
            <a:r>
              <a:rPr lang="en-US" dirty="0"/>
              <a:t>We can sample a point z from the distribution defined by these values using the following equation:</a:t>
            </a:r>
          </a:p>
          <a:p>
            <a:pPr lvl="1"/>
            <a:r>
              <a:rPr lang="en-US" dirty="0"/>
              <a:t>z = </a:t>
            </a:r>
            <a:r>
              <a:rPr lang="en-US" dirty="0" err="1"/>
              <a:t>z_mean</a:t>
            </a:r>
            <a:r>
              <a:rPr lang="en-US" dirty="0"/>
              <a:t> + </a:t>
            </a:r>
            <a:r>
              <a:rPr lang="en-US" dirty="0" err="1"/>
              <a:t>z_sigma</a:t>
            </a:r>
            <a:r>
              <a:rPr lang="en-US" dirty="0"/>
              <a:t> * epsilon</a:t>
            </a:r>
          </a:p>
          <a:p>
            <a:r>
              <a:rPr lang="en-US" dirty="0"/>
              <a:t>In the case where:</a:t>
            </a:r>
          </a:p>
          <a:p>
            <a:pPr lvl="1"/>
            <a:r>
              <a:rPr lang="en-US" dirty="0" err="1"/>
              <a:t>z_sigma</a:t>
            </a:r>
            <a:r>
              <a:rPr lang="en-US" dirty="0"/>
              <a:t> = exp(</a:t>
            </a:r>
            <a:r>
              <a:rPr lang="en-US" dirty="0" err="1"/>
              <a:t>z_log_var</a:t>
            </a:r>
            <a:r>
              <a:rPr lang="en-US" dirty="0"/>
              <a:t> * 0.5)</a:t>
            </a:r>
          </a:p>
          <a:p>
            <a:pPr lvl="1"/>
            <a:r>
              <a:rPr lang="en-US" dirty="0"/>
              <a:t>epsilon ~ N(0,I)</a:t>
            </a:r>
          </a:p>
        </p:txBody>
      </p:sp>
    </p:spTree>
    <p:extLst>
      <p:ext uri="{BB962C8B-B14F-4D97-AF65-F5344CB8AC3E}">
        <p14:creationId xmlns:p14="http://schemas.microsoft.com/office/powerpoint/2010/main" val="815294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341B9C2-0FBF-4B4B-A902-1AFFD384E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4B8B12-D0EE-4D08-87CA-9A20AD6DF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155491"/>
            <a:ext cx="12192000" cy="1702509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7243E-88B5-4211-3B12-755AB354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831306"/>
            <a:ext cx="9753600" cy="10645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VAE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7A20-B338-4401-4CAD-A70E5E13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30149"/>
            <a:ext cx="10820400" cy="292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4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164F-F329-1AAA-F6AC-131B3CFC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0C48-DEF2-83D9-5B5D-59F158A9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Previously, we saw that there was no requirement for the latent space to be continuous</a:t>
            </a:r>
          </a:p>
          <a:p>
            <a:endParaRPr lang="en-US" dirty="0"/>
          </a:p>
          <a:p>
            <a:r>
              <a:rPr lang="en-US" dirty="0"/>
              <a:t>If the point (–2, 2) decodes to a well-formed image of a sandal, there’s no requirement for (–2.1, 2.1) to look similar</a:t>
            </a:r>
          </a:p>
          <a:p>
            <a:endParaRPr lang="en-US" dirty="0"/>
          </a:p>
          <a:p>
            <a:r>
              <a:rPr lang="en-US" dirty="0"/>
              <a:t>Now we are sampling a random point from an area around a mean, the decoder must ensure that all points in the same neighborhood produce similar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32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471630-34CD-450E-B333-E69794864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E1D602E-9706-47F7-A6A5-BA10295C8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3630" y="4300355"/>
            <a:ext cx="9288370" cy="2557645"/>
          </a:xfrm>
          <a:custGeom>
            <a:avLst/>
            <a:gdLst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2625728 w 9288370"/>
              <a:gd name="connsiteY21" fmla="*/ 234941 h 1858154"/>
              <a:gd name="connsiteX22" fmla="*/ 8522890 w 9288370"/>
              <a:gd name="connsiteY22" fmla="*/ 234941 h 1858154"/>
              <a:gd name="connsiteX23" fmla="*/ 8522890 w 9288370"/>
              <a:gd name="connsiteY23" fmla="*/ 304639 h 1858154"/>
              <a:gd name="connsiteX24" fmla="*/ 8582666 w 9288370"/>
              <a:gd name="connsiteY24" fmla="*/ 291389 h 1858154"/>
              <a:gd name="connsiteX25" fmla="*/ 8917944 w 9288370"/>
              <a:gd name="connsiteY25" fmla="*/ 155189 h 1858154"/>
              <a:gd name="connsiteX26" fmla="*/ 9287321 w 9288370"/>
              <a:gd name="connsiteY26" fmla="*/ 245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081033 w 9288370"/>
              <a:gd name="connsiteY22" fmla="*/ 341461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081033 w 9288370"/>
              <a:gd name="connsiteY22" fmla="*/ 413541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7995116 w 9288370"/>
              <a:gd name="connsiteY22" fmla="*/ 303076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7197317 w 9288370"/>
              <a:gd name="connsiteY21" fmla="*/ 308584 h 1858154"/>
              <a:gd name="connsiteX22" fmla="*/ 7995116 w 9288370"/>
              <a:gd name="connsiteY22" fmla="*/ 230996 h 1858154"/>
              <a:gd name="connsiteX23" fmla="*/ 8361738 w 9288370"/>
              <a:gd name="connsiteY23" fmla="*/ 266841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361738 w 9288370"/>
              <a:gd name="connsiteY23" fmla="*/ 281929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459929 w 9288370"/>
              <a:gd name="connsiteY23" fmla="*/ 159190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459929 w 9288370"/>
              <a:gd name="connsiteY23" fmla="*/ 197025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437947 w 9288370"/>
              <a:gd name="connsiteY19" fmla="*/ 796952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287321 w 9288370"/>
              <a:gd name="connsiteY25" fmla="*/ 44210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307388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80823 w 9288370"/>
              <a:gd name="connsiteY0" fmla="*/ 0 h 2227722"/>
              <a:gd name="connsiteX1" fmla="*/ 9288370 w 9288370"/>
              <a:gd name="connsiteY1" fmla="*/ 2227722 h 2227722"/>
              <a:gd name="connsiteX2" fmla="*/ 0 w 9288370"/>
              <a:gd name="connsiteY2" fmla="*/ 2227722 h 2227722"/>
              <a:gd name="connsiteX3" fmla="*/ 55380 w 9288370"/>
              <a:gd name="connsiteY3" fmla="*/ 2203648 h 2227722"/>
              <a:gd name="connsiteX4" fmla="*/ 106098 w 9288370"/>
              <a:gd name="connsiteY4" fmla="*/ 2190551 h 2227722"/>
              <a:gd name="connsiteX5" fmla="*/ 370723 w 9288370"/>
              <a:gd name="connsiteY5" fmla="*/ 2115490 h 2227722"/>
              <a:gd name="connsiteX6" fmla="*/ 461604 w 9288370"/>
              <a:gd name="connsiteY6" fmla="*/ 2075611 h 2227722"/>
              <a:gd name="connsiteX7" fmla="*/ 671860 w 9288370"/>
              <a:gd name="connsiteY7" fmla="*/ 2065749 h 2227722"/>
              <a:gd name="connsiteX8" fmla="*/ 859506 w 9288370"/>
              <a:gd name="connsiteY8" fmla="*/ 2019251 h 2227722"/>
              <a:gd name="connsiteX9" fmla="*/ 1056432 w 9288370"/>
              <a:gd name="connsiteY9" fmla="*/ 1968463 h 2227722"/>
              <a:gd name="connsiteX10" fmla="*/ 1336276 w 9288370"/>
              <a:gd name="connsiteY10" fmla="*/ 1818420 h 2227722"/>
              <a:gd name="connsiteX11" fmla="*/ 1700002 w 9288370"/>
              <a:gd name="connsiteY11" fmla="*/ 1696593 h 2227722"/>
              <a:gd name="connsiteX12" fmla="*/ 1925247 w 9288370"/>
              <a:gd name="connsiteY12" fmla="*/ 1634040 h 2227722"/>
              <a:gd name="connsiteX13" fmla="*/ 2056727 w 9288370"/>
              <a:gd name="connsiteY13" fmla="*/ 1586944 h 2227722"/>
              <a:gd name="connsiteX14" fmla="*/ 2281913 w 9288370"/>
              <a:gd name="connsiteY14" fmla="*/ 1527964 h 2227722"/>
              <a:gd name="connsiteX15" fmla="*/ 2402058 w 9288370"/>
              <a:gd name="connsiteY15" fmla="*/ 1445845 h 2227722"/>
              <a:gd name="connsiteX16" fmla="*/ 2522221 w 9288370"/>
              <a:gd name="connsiteY16" fmla="*/ 1381590 h 2227722"/>
              <a:gd name="connsiteX17" fmla="*/ 2689698 w 9288370"/>
              <a:gd name="connsiteY17" fmla="*/ 1325660 h 2227722"/>
              <a:gd name="connsiteX18" fmla="*/ 3001703 w 9288370"/>
              <a:gd name="connsiteY18" fmla="*/ 1261641 h 2227722"/>
              <a:gd name="connsiteX19" fmla="*/ 3437947 w 9288370"/>
              <a:gd name="connsiteY19" fmla="*/ 1113597 h 2227722"/>
              <a:gd name="connsiteX20" fmla="*/ 4209051 w 9288370"/>
              <a:gd name="connsiteY20" fmla="*/ 1113597 h 2227722"/>
              <a:gd name="connsiteX21" fmla="*/ 7197317 w 9288370"/>
              <a:gd name="connsiteY21" fmla="*/ 678152 h 2227722"/>
              <a:gd name="connsiteX22" fmla="*/ 7995116 w 9288370"/>
              <a:gd name="connsiteY22" fmla="*/ 600564 h 2227722"/>
              <a:gd name="connsiteX23" fmla="*/ 8545846 w 9288370"/>
              <a:gd name="connsiteY23" fmla="*/ 235099 h 2227722"/>
              <a:gd name="connsiteX24" fmla="*/ 8905671 w 9288370"/>
              <a:gd name="connsiteY24" fmla="*/ 198301 h 2227722"/>
              <a:gd name="connsiteX25" fmla="*/ 9090939 w 9288370"/>
              <a:gd name="connsiteY25" fmla="*/ 112063 h 2227722"/>
              <a:gd name="connsiteX26" fmla="*/ 9280823 w 9288370"/>
              <a:gd name="connsiteY26" fmla="*/ 0 h 2227722"/>
              <a:gd name="connsiteX0" fmla="*/ 9280823 w 9288370"/>
              <a:gd name="connsiteY0" fmla="*/ 9459 h 2237181"/>
              <a:gd name="connsiteX1" fmla="*/ 9288370 w 9288370"/>
              <a:gd name="connsiteY1" fmla="*/ 2237181 h 2237181"/>
              <a:gd name="connsiteX2" fmla="*/ 0 w 9288370"/>
              <a:gd name="connsiteY2" fmla="*/ 2237181 h 2237181"/>
              <a:gd name="connsiteX3" fmla="*/ 55380 w 9288370"/>
              <a:gd name="connsiteY3" fmla="*/ 2213107 h 2237181"/>
              <a:gd name="connsiteX4" fmla="*/ 106098 w 9288370"/>
              <a:gd name="connsiteY4" fmla="*/ 2200010 h 2237181"/>
              <a:gd name="connsiteX5" fmla="*/ 370723 w 9288370"/>
              <a:gd name="connsiteY5" fmla="*/ 2124949 h 2237181"/>
              <a:gd name="connsiteX6" fmla="*/ 461604 w 9288370"/>
              <a:gd name="connsiteY6" fmla="*/ 2085070 h 2237181"/>
              <a:gd name="connsiteX7" fmla="*/ 671860 w 9288370"/>
              <a:gd name="connsiteY7" fmla="*/ 2075208 h 2237181"/>
              <a:gd name="connsiteX8" fmla="*/ 859506 w 9288370"/>
              <a:gd name="connsiteY8" fmla="*/ 2028710 h 2237181"/>
              <a:gd name="connsiteX9" fmla="*/ 1056432 w 9288370"/>
              <a:gd name="connsiteY9" fmla="*/ 1977922 h 2237181"/>
              <a:gd name="connsiteX10" fmla="*/ 1336276 w 9288370"/>
              <a:gd name="connsiteY10" fmla="*/ 1827879 h 2237181"/>
              <a:gd name="connsiteX11" fmla="*/ 1700002 w 9288370"/>
              <a:gd name="connsiteY11" fmla="*/ 1706052 h 2237181"/>
              <a:gd name="connsiteX12" fmla="*/ 1925247 w 9288370"/>
              <a:gd name="connsiteY12" fmla="*/ 1643499 h 2237181"/>
              <a:gd name="connsiteX13" fmla="*/ 2056727 w 9288370"/>
              <a:gd name="connsiteY13" fmla="*/ 1596403 h 2237181"/>
              <a:gd name="connsiteX14" fmla="*/ 2281913 w 9288370"/>
              <a:gd name="connsiteY14" fmla="*/ 1537423 h 2237181"/>
              <a:gd name="connsiteX15" fmla="*/ 2402058 w 9288370"/>
              <a:gd name="connsiteY15" fmla="*/ 1455304 h 2237181"/>
              <a:gd name="connsiteX16" fmla="*/ 2522221 w 9288370"/>
              <a:gd name="connsiteY16" fmla="*/ 1391049 h 2237181"/>
              <a:gd name="connsiteX17" fmla="*/ 2689698 w 9288370"/>
              <a:gd name="connsiteY17" fmla="*/ 1335119 h 2237181"/>
              <a:gd name="connsiteX18" fmla="*/ 3001703 w 9288370"/>
              <a:gd name="connsiteY18" fmla="*/ 1271100 h 2237181"/>
              <a:gd name="connsiteX19" fmla="*/ 3437947 w 9288370"/>
              <a:gd name="connsiteY19" fmla="*/ 1123056 h 2237181"/>
              <a:gd name="connsiteX20" fmla="*/ 4209051 w 9288370"/>
              <a:gd name="connsiteY20" fmla="*/ 1123056 h 2237181"/>
              <a:gd name="connsiteX21" fmla="*/ 7197317 w 9288370"/>
              <a:gd name="connsiteY21" fmla="*/ 687611 h 2237181"/>
              <a:gd name="connsiteX22" fmla="*/ 7995116 w 9288370"/>
              <a:gd name="connsiteY22" fmla="*/ 610023 h 2237181"/>
              <a:gd name="connsiteX23" fmla="*/ 8545846 w 9288370"/>
              <a:gd name="connsiteY23" fmla="*/ 244558 h 2237181"/>
              <a:gd name="connsiteX24" fmla="*/ 8905671 w 9288370"/>
              <a:gd name="connsiteY24" fmla="*/ 207760 h 2237181"/>
              <a:gd name="connsiteX25" fmla="*/ 9090939 w 9288370"/>
              <a:gd name="connsiteY25" fmla="*/ 121522 h 2237181"/>
              <a:gd name="connsiteX26" fmla="*/ 9280823 w 9288370"/>
              <a:gd name="connsiteY26" fmla="*/ 9459 h 2237181"/>
              <a:gd name="connsiteX0" fmla="*/ 9285549 w 9288370"/>
              <a:gd name="connsiteY0" fmla="*/ 11350 h 2213558"/>
              <a:gd name="connsiteX1" fmla="*/ 9288370 w 9288370"/>
              <a:gd name="connsiteY1" fmla="*/ 2213558 h 2213558"/>
              <a:gd name="connsiteX2" fmla="*/ 0 w 9288370"/>
              <a:gd name="connsiteY2" fmla="*/ 2213558 h 2213558"/>
              <a:gd name="connsiteX3" fmla="*/ 55380 w 9288370"/>
              <a:gd name="connsiteY3" fmla="*/ 2189484 h 2213558"/>
              <a:gd name="connsiteX4" fmla="*/ 106098 w 9288370"/>
              <a:gd name="connsiteY4" fmla="*/ 2176387 h 2213558"/>
              <a:gd name="connsiteX5" fmla="*/ 370723 w 9288370"/>
              <a:gd name="connsiteY5" fmla="*/ 2101326 h 2213558"/>
              <a:gd name="connsiteX6" fmla="*/ 461604 w 9288370"/>
              <a:gd name="connsiteY6" fmla="*/ 2061447 h 2213558"/>
              <a:gd name="connsiteX7" fmla="*/ 671860 w 9288370"/>
              <a:gd name="connsiteY7" fmla="*/ 2051585 h 2213558"/>
              <a:gd name="connsiteX8" fmla="*/ 859506 w 9288370"/>
              <a:gd name="connsiteY8" fmla="*/ 2005087 h 2213558"/>
              <a:gd name="connsiteX9" fmla="*/ 1056432 w 9288370"/>
              <a:gd name="connsiteY9" fmla="*/ 1954299 h 2213558"/>
              <a:gd name="connsiteX10" fmla="*/ 1336276 w 9288370"/>
              <a:gd name="connsiteY10" fmla="*/ 1804256 h 2213558"/>
              <a:gd name="connsiteX11" fmla="*/ 1700002 w 9288370"/>
              <a:gd name="connsiteY11" fmla="*/ 1682429 h 2213558"/>
              <a:gd name="connsiteX12" fmla="*/ 1925247 w 9288370"/>
              <a:gd name="connsiteY12" fmla="*/ 1619876 h 2213558"/>
              <a:gd name="connsiteX13" fmla="*/ 2056727 w 9288370"/>
              <a:gd name="connsiteY13" fmla="*/ 1572780 h 2213558"/>
              <a:gd name="connsiteX14" fmla="*/ 2281913 w 9288370"/>
              <a:gd name="connsiteY14" fmla="*/ 1513800 h 2213558"/>
              <a:gd name="connsiteX15" fmla="*/ 2402058 w 9288370"/>
              <a:gd name="connsiteY15" fmla="*/ 1431681 h 2213558"/>
              <a:gd name="connsiteX16" fmla="*/ 2522221 w 9288370"/>
              <a:gd name="connsiteY16" fmla="*/ 1367426 h 2213558"/>
              <a:gd name="connsiteX17" fmla="*/ 2689698 w 9288370"/>
              <a:gd name="connsiteY17" fmla="*/ 1311496 h 2213558"/>
              <a:gd name="connsiteX18" fmla="*/ 3001703 w 9288370"/>
              <a:gd name="connsiteY18" fmla="*/ 1247477 h 2213558"/>
              <a:gd name="connsiteX19" fmla="*/ 3437947 w 9288370"/>
              <a:gd name="connsiteY19" fmla="*/ 1099433 h 2213558"/>
              <a:gd name="connsiteX20" fmla="*/ 4209051 w 9288370"/>
              <a:gd name="connsiteY20" fmla="*/ 1099433 h 2213558"/>
              <a:gd name="connsiteX21" fmla="*/ 7197317 w 9288370"/>
              <a:gd name="connsiteY21" fmla="*/ 663988 h 2213558"/>
              <a:gd name="connsiteX22" fmla="*/ 7995116 w 9288370"/>
              <a:gd name="connsiteY22" fmla="*/ 586400 h 2213558"/>
              <a:gd name="connsiteX23" fmla="*/ 8545846 w 9288370"/>
              <a:gd name="connsiteY23" fmla="*/ 220935 h 2213558"/>
              <a:gd name="connsiteX24" fmla="*/ 8905671 w 9288370"/>
              <a:gd name="connsiteY24" fmla="*/ 184137 h 2213558"/>
              <a:gd name="connsiteX25" fmla="*/ 9090939 w 9288370"/>
              <a:gd name="connsiteY25" fmla="*/ 97899 h 2213558"/>
              <a:gd name="connsiteX26" fmla="*/ 9285549 w 9288370"/>
              <a:gd name="connsiteY26" fmla="*/ 11350 h 2213558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05671 w 9288370"/>
              <a:gd name="connsiteY24" fmla="*/ 173798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203042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859 h 2203067"/>
              <a:gd name="connsiteX1" fmla="*/ 9288370 w 9288370"/>
              <a:gd name="connsiteY1" fmla="*/ 2203067 h 2203067"/>
              <a:gd name="connsiteX2" fmla="*/ 0 w 9288370"/>
              <a:gd name="connsiteY2" fmla="*/ 2203067 h 2203067"/>
              <a:gd name="connsiteX3" fmla="*/ 55380 w 9288370"/>
              <a:gd name="connsiteY3" fmla="*/ 2178993 h 2203067"/>
              <a:gd name="connsiteX4" fmla="*/ 106098 w 9288370"/>
              <a:gd name="connsiteY4" fmla="*/ 2165896 h 2203067"/>
              <a:gd name="connsiteX5" fmla="*/ 370723 w 9288370"/>
              <a:gd name="connsiteY5" fmla="*/ 2090835 h 2203067"/>
              <a:gd name="connsiteX6" fmla="*/ 461604 w 9288370"/>
              <a:gd name="connsiteY6" fmla="*/ 2050956 h 2203067"/>
              <a:gd name="connsiteX7" fmla="*/ 671860 w 9288370"/>
              <a:gd name="connsiteY7" fmla="*/ 2041094 h 2203067"/>
              <a:gd name="connsiteX8" fmla="*/ 859506 w 9288370"/>
              <a:gd name="connsiteY8" fmla="*/ 1994596 h 2203067"/>
              <a:gd name="connsiteX9" fmla="*/ 1056432 w 9288370"/>
              <a:gd name="connsiteY9" fmla="*/ 1943808 h 2203067"/>
              <a:gd name="connsiteX10" fmla="*/ 1336276 w 9288370"/>
              <a:gd name="connsiteY10" fmla="*/ 1793765 h 2203067"/>
              <a:gd name="connsiteX11" fmla="*/ 1700002 w 9288370"/>
              <a:gd name="connsiteY11" fmla="*/ 1671938 h 2203067"/>
              <a:gd name="connsiteX12" fmla="*/ 1925247 w 9288370"/>
              <a:gd name="connsiteY12" fmla="*/ 1609385 h 2203067"/>
              <a:gd name="connsiteX13" fmla="*/ 2056727 w 9288370"/>
              <a:gd name="connsiteY13" fmla="*/ 1562289 h 2203067"/>
              <a:gd name="connsiteX14" fmla="*/ 2281913 w 9288370"/>
              <a:gd name="connsiteY14" fmla="*/ 1503309 h 2203067"/>
              <a:gd name="connsiteX15" fmla="*/ 2402058 w 9288370"/>
              <a:gd name="connsiteY15" fmla="*/ 1421190 h 2203067"/>
              <a:gd name="connsiteX16" fmla="*/ 2522221 w 9288370"/>
              <a:gd name="connsiteY16" fmla="*/ 1356935 h 2203067"/>
              <a:gd name="connsiteX17" fmla="*/ 2689698 w 9288370"/>
              <a:gd name="connsiteY17" fmla="*/ 1301005 h 2203067"/>
              <a:gd name="connsiteX18" fmla="*/ 3001703 w 9288370"/>
              <a:gd name="connsiteY18" fmla="*/ 1236986 h 2203067"/>
              <a:gd name="connsiteX19" fmla="*/ 3437947 w 9288370"/>
              <a:gd name="connsiteY19" fmla="*/ 1088942 h 2203067"/>
              <a:gd name="connsiteX20" fmla="*/ 4209051 w 9288370"/>
              <a:gd name="connsiteY20" fmla="*/ 1088942 h 2203067"/>
              <a:gd name="connsiteX21" fmla="*/ 7197317 w 9288370"/>
              <a:gd name="connsiteY21" fmla="*/ 653497 h 2203067"/>
              <a:gd name="connsiteX22" fmla="*/ 8203042 w 9288370"/>
              <a:gd name="connsiteY22" fmla="*/ 354791 h 2203067"/>
              <a:gd name="connsiteX23" fmla="*/ 8682888 w 9288370"/>
              <a:gd name="connsiteY23" fmla="*/ 155164 h 2203067"/>
              <a:gd name="connsiteX24" fmla="*/ 8943475 w 9288370"/>
              <a:gd name="connsiteY24" fmla="*/ 126870 h 2203067"/>
              <a:gd name="connsiteX25" fmla="*/ 9142920 w 9288370"/>
              <a:gd name="connsiteY25" fmla="*/ 57642 h 2203067"/>
              <a:gd name="connsiteX26" fmla="*/ 9285549 w 9288370"/>
              <a:gd name="connsiteY26" fmla="*/ 859 h 220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88370" h="2203067">
                <a:moveTo>
                  <a:pt x="9285549" y="859"/>
                </a:moveTo>
                <a:cubicBezTo>
                  <a:pt x="9288065" y="743433"/>
                  <a:pt x="9285854" y="1460493"/>
                  <a:pt x="9288370" y="2203067"/>
                </a:cubicBezTo>
                <a:lnTo>
                  <a:pt x="0" y="2203067"/>
                </a:lnTo>
                <a:lnTo>
                  <a:pt x="55380" y="2178993"/>
                </a:lnTo>
                <a:cubicBezTo>
                  <a:pt x="73723" y="2172204"/>
                  <a:pt x="91063" y="2167343"/>
                  <a:pt x="106098" y="2165896"/>
                </a:cubicBezTo>
                <a:cubicBezTo>
                  <a:pt x="218614" y="2113687"/>
                  <a:pt x="311471" y="2109992"/>
                  <a:pt x="370723" y="2090835"/>
                </a:cubicBezTo>
                <a:lnTo>
                  <a:pt x="461604" y="2050956"/>
                </a:lnTo>
                <a:cubicBezTo>
                  <a:pt x="511794" y="2042666"/>
                  <a:pt x="630174" y="2045052"/>
                  <a:pt x="671860" y="2041094"/>
                </a:cubicBezTo>
                <a:cubicBezTo>
                  <a:pt x="831551" y="2029819"/>
                  <a:pt x="796957" y="2010095"/>
                  <a:pt x="859506" y="1994596"/>
                </a:cubicBezTo>
                <a:cubicBezTo>
                  <a:pt x="925148" y="1977667"/>
                  <a:pt x="982441" y="1946437"/>
                  <a:pt x="1056432" y="1943808"/>
                </a:cubicBezTo>
                <a:cubicBezTo>
                  <a:pt x="1141460" y="1949662"/>
                  <a:pt x="1229014" y="1839077"/>
                  <a:pt x="1336276" y="1793765"/>
                </a:cubicBezTo>
                <a:cubicBezTo>
                  <a:pt x="1443537" y="1748453"/>
                  <a:pt x="1618734" y="1681551"/>
                  <a:pt x="1700002" y="1671938"/>
                </a:cubicBezTo>
                <a:cubicBezTo>
                  <a:pt x="1770796" y="1652622"/>
                  <a:pt x="1886491" y="1607508"/>
                  <a:pt x="1925247" y="1609385"/>
                </a:cubicBezTo>
                <a:cubicBezTo>
                  <a:pt x="1979773" y="1591110"/>
                  <a:pt x="1997283" y="1579968"/>
                  <a:pt x="2056727" y="1562289"/>
                </a:cubicBezTo>
                <a:cubicBezTo>
                  <a:pt x="2118428" y="1524336"/>
                  <a:pt x="2272492" y="1514307"/>
                  <a:pt x="2281913" y="1503309"/>
                </a:cubicBezTo>
                <a:cubicBezTo>
                  <a:pt x="2313559" y="1509407"/>
                  <a:pt x="2384024" y="1432152"/>
                  <a:pt x="2402058" y="1421190"/>
                </a:cubicBezTo>
                <a:cubicBezTo>
                  <a:pt x="2444082" y="1402817"/>
                  <a:pt x="2459748" y="1386764"/>
                  <a:pt x="2522221" y="1356935"/>
                </a:cubicBezTo>
                <a:cubicBezTo>
                  <a:pt x="2583351" y="1338655"/>
                  <a:pt x="2592153" y="1324759"/>
                  <a:pt x="2689698" y="1301005"/>
                </a:cubicBezTo>
                <a:cubicBezTo>
                  <a:pt x="2846360" y="1290467"/>
                  <a:pt x="2933220" y="1259857"/>
                  <a:pt x="3001703" y="1236986"/>
                </a:cubicBezTo>
                <a:lnTo>
                  <a:pt x="3437947" y="1088942"/>
                </a:lnTo>
                <a:lnTo>
                  <a:pt x="4209051" y="1088942"/>
                </a:lnTo>
                <a:lnTo>
                  <a:pt x="7197317" y="653497"/>
                </a:lnTo>
                <a:lnTo>
                  <a:pt x="8203042" y="354791"/>
                </a:lnTo>
                <a:cubicBezTo>
                  <a:pt x="8405521" y="58626"/>
                  <a:pt x="8461507" y="221706"/>
                  <a:pt x="8682888" y="155164"/>
                </a:cubicBezTo>
                <a:cubicBezTo>
                  <a:pt x="8730870" y="183830"/>
                  <a:pt x="8822250" y="173420"/>
                  <a:pt x="8943475" y="126870"/>
                </a:cubicBezTo>
                <a:cubicBezTo>
                  <a:pt x="9095367" y="26013"/>
                  <a:pt x="9069294" y="84165"/>
                  <a:pt x="9142920" y="57642"/>
                </a:cubicBezTo>
                <a:cubicBezTo>
                  <a:pt x="9206215" y="62810"/>
                  <a:pt x="9198626" y="-8563"/>
                  <a:pt x="9285549" y="859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DC864E-A348-4E87-AE2E-1861FE991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46" y="441736"/>
            <a:ext cx="10792612" cy="54268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42EA8D-47D0-4305-A5B1-0BD484F3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96109" y="-2127221"/>
            <a:ext cx="5199782" cy="10540945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9074 w 4106520"/>
              <a:gd name="connsiteY4" fmla="*/ 7082840 h 10695515"/>
              <a:gd name="connsiteX5" fmla="*/ 463 w 4106520"/>
              <a:gd name="connsiteY5" fmla="*/ 40543 h 10695515"/>
              <a:gd name="connsiteX6" fmla="*/ 25706 w 4106520"/>
              <a:gd name="connsiteY6" fmla="*/ 4670 h 10695515"/>
              <a:gd name="connsiteX7" fmla="*/ 46561 w 4106520"/>
              <a:gd name="connsiteY7" fmla="*/ 37 h 10695515"/>
              <a:gd name="connsiteX8" fmla="*/ 4068803 w 4106520"/>
              <a:gd name="connsiteY8" fmla="*/ 0 h 10695515"/>
              <a:gd name="connsiteX9" fmla="*/ 4102330 w 4106520"/>
              <a:gd name="connsiteY9" fmla="*/ 33528 h 10695515"/>
              <a:gd name="connsiteX10" fmla="*/ 4102329 w 4106520"/>
              <a:gd name="connsiteY10" fmla="*/ 10662081 h 10695515"/>
              <a:gd name="connsiteX11" fmla="*/ 4068802 w 4106520"/>
              <a:gd name="connsiteY11" fmla="*/ 10695514 h 10695515"/>
              <a:gd name="connsiteX12" fmla="*/ 4051295 w 4106520"/>
              <a:gd name="connsiteY12" fmla="*/ 10695514 h 10695515"/>
              <a:gd name="connsiteX13" fmla="*/ 4051295 w 4106520"/>
              <a:gd name="connsiteY13" fmla="*/ 10695515 h 10695515"/>
              <a:gd name="connsiteX14" fmla="*/ 46547 w 4106520"/>
              <a:gd name="connsiteY14" fmla="*/ 10695515 h 10695515"/>
              <a:gd name="connsiteX15" fmla="*/ 9074 w 4106520"/>
              <a:gd name="connsiteY15" fmla="*/ 10659953 h 10695515"/>
              <a:gd name="connsiteX16" fmla="*/ 9074 w 4106520"/>
              <a:gd name="connsiteY16" fmla="*/ 8213677 h 10695515"/>
              <a:gd name="connsiteX17" fmla="*/ 9074 w 4106520"/>
              <a:gd name="connsiteY17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082840 h 10695515"/>
              <a:gd name="connsiteX4" fmla="*/ 463 w 4106520"/>
              <a:gd name="connsiteY4" fmla="*/ 40543 h 10695515"/>
              <a:gd name="connsiteX5" fmla="*/ 25706 w 4106520"/>
              <a:gd name="connsiteY5" fmla="*/ 4670 h 10695515"/>
              <a:gd name="connsiteX6" fmla="*/ 46561 w 4106520"/>
              <a:gd name="connsiteY6" fmla="*/ 37 h 10695515"/>
              <a:gd name="connsiteX7" fmla="*/ 4068803 w 4106520"/>
              <a:gd name="connsiteY7" fmla="*/ 0 h 10695515"/>
              <a:gd name="connsiteX8" fmla="*/ 4102330 w 4106520"/>
              <a:gd name="connsiteY8" fmla="*/ 33528 h 10695515"/>
              <a:gd name="connsiteX9" fmla="*/ 4102329 w 4106520"/>
              <a:gd name="connsiteY9" fmla="*/ 10662081 h 10695515"/>
              <a:gd name="connsiteX10" fmla="*/ 4068802 w 4106520"/>
              <a:gd name="connsiteY10" fmla="*/ 10695514 h 10695515"/>
              <a:gd name="connsiteX11" fmla="*/ 4051295 w 4106520"/>
              <a:gd name="connsiteY11" fmla="*/ 10695514 h 10695515"/>
              <a:gd name="connsiteX12" fmla="*/ 4051295 w 4106520"/>
              <a:gd name="connsiteY12" fmla="*/ 10695515 h 10695515"/>
              <a:gd name="connsiteX13" fmla="*/ 46547 w 4106520"/>
              <a:gd name="connsiteY13" fmla="*/ 10695515 h 10695515"/>
              <a:gd name="connsiteX14" fmla="*/ 9074 w 4106520"/>
              <a:gd name="connsiteY14" fmla="*/ 10659953 h 10695515"/>
              <a:gd name="connsiteX15" fmla="*/ 9074 w 4106520"/>
              <a:gd name="connsiteY15" fmla="*/ 8213677 h 10695515"/>
              <a:gd name="connsiteX16" fmla="*/ 9074 w 4106520"/>
              <a:gd name="connsiteY16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9074 w 4106520"/>
              <a:gd name="connsiteY2" fmla="*/ 7082840 h 10695515"/>
              <a:gd name="connsiteX3" fmla="*/ 463 w 4106520"/>
              <a:gd name="connsiteY3" fmla="*/ 40543 h 10695515"/>
              <a:gd name="connsiteX4" fmla="*/ 25706 w 4106520"/>
              <a:gd name="connsiteY4" fmla="*/ 4670 h 10695515"/>
              <a:gd name="connsiteX5" fmla="*/ 46561 w 4106520"/>
              <a:gd name="connsiteY5" fmla="*/ 37 h 10695515"/>
              <a:gd name="connsiteX6" fmla="*/ 4068803 w 4106520"/>
              <a:gd name="connsiteY6" fmla="*/ 0 h 10695515"/>
              <a:gd name="connsiteX7" fmla="*/ 4102330 w 4106520"/>
              <a:gd name="connsiteY7" fmla="*/ 33528 h 10695515"/>
              <a:gd name="connsiteX8" fmla="*/ 4102329 w 4106520"/>
              <a:gd name="connsiteY8" fmla="*/ 10662081 h 10695515"/>
              <a:gd name="connsiteX9" fmla="*/ 4068802 w 4106520"/>
              <a:gd name="connsiteY9" fmla="*/ 10695514 h 10695515"/>
              <a:gd name="connsiteX10" fmla="*/ 4051295 w 4106520"/>
              <a:gd name="connsiteY10" fmla="*/ 10695514 h 10695515"/>
              <a:gd name="connsiteX11" fmla="*/ 4051295 w 4106520"/>
              <a:gd name="connsiteY11" fmla="*/ 10695515 h 10695515"/>
              <a:gd name="connsiteX12" fmla="*/ 46547 w 4106520"/>
              <a:gd name="connsiteY12" fmla="*/ 10695515 h 10695515"/>
              <a:gd name="connsiteX13" fmla="*/ 9074 w 4106520"/>
              <a:gd name="connsiteY13" fmla="*/ 10659953 h 10695515"/>
              <a:gd name="connsiteX14" fmla="*/ 9074 w 4106520"/>
              <a:gd name="connsiteY14" fmla="*/ 8213677 h 10695515"/>
              <a:gd name="connsiteX15" fmla="*/ 9074 w 4106520"/>
              <a:gd name="connsiteY15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082840 h 10695515"/>
              <a:gd name="connsiteX2" fmla="*/ 463 w 4106520"/>
              <a:gd name="connsiteY2" fmla="*/ 40543 h 10695515"/>
              <a:gd name="connsiteX3" fmla="*/ 25706 w 4106520"/>
              <a:gd name="connsiteY3" fmla="*/ 4670 h 10695515"/>
              <a:gd name="connsiteX4" fmla="*/ 46561 w 4106520"/>
              <a:gd name="connsiteY4" fmla="*/ 37 h 10695515"/>
              <a:gd name="connsiteX5" fmla="*/ 4068803 w 4106520"/>
              <a:gd name="connsiteY5" fmla="*/ 0 h 10695515"/>
              <a:gd name="connsiteX6" fmla="*/ 4102330 w 4106520"/>
              <a:gd name="connsiteY6" fmla="*/ 33528 h 10695515"/>
              <a:gd name="connsiteX7" fmla="*/ 4102329 w 4106520"/>
              <a:gd name="connsiteY7" fmla="*/ 10662081 h 10695515"/>
              <a:gd name="connsiteX8" fmla="*/ 4068802 w 4106520"/>
              <a:gd name="connsiteY8" fmla="*/ 10695514 h 10695515"/>
              <a:gd name="connsiteX9" fmla="*/ 4051295 w 4106520"/>
              <a:gd name="connsiteY9" fmla="*/ 10695514 h 10695515"/>
              <a:gd name="connsiteX10" fmla="*/ 4051295 w 4106520"/>
              <a:gd name="connsiteY10" fmla="*/ 10695515 h 10695515"/>
              <a:gd name="connsiteX11" fmla="*/ 46547 w 4106520"/>
              <a:gd name="connsiteY11" fmla="*/ 10695515 h 10695515"/>
              <a:gd name="connsiteX12" fmla="*/ 9074 w 4106520"/>
              <a:gd name="connsiteY12" fmla="*/ 10659953 h 10695515"/>
              <a:gd name="connsiteX13" fmla="*/ 9074 w 4106520"/>
              <a:gd name="connsiteY13" fmla="*/ 8213677 h 10695515"/>
              <a:gd name="connsiteX14" fmla="*/ 9074 w 4106520"/>
              <a:gd name="connsiteY14" fmla="*/ 8117697 h 10695515"/>
              <a:gd name="connsiteX0" fmla="*/ 9096 w 4106542"/>
              <a:gd name="connsiteY0" fmla="*/ 8117697 h 10695515"/>
              <a:gd name="connsiteX1" fmla="*/ 485 w 4106542"/>
              <a:gd name="connsiteY1" fmla="*/ 40543 h 10695515"/>
              <a:gd name="connsiteX2" fmla="*/ 25728 w 4106542"/>
              <a:gd name="connsiteY2" fmla="*/ 4670 h 10695515"/>
              <a:gd name="connsiteX3" fmla="*/ 46583 w 4106542"/>
              <a:gd name="connsiteY3" fmla="*/ 37 h 10695515"/>
              <a:gd name="connsiteX4" fmla="*/ 4068825 w 4106542"/>
              <a:gd name="connsiteY4" fmla="*/ 0 h 10695515"/>
              <a:gd name="connsiteX5" fmla="*/ 4102352 w 4106542"/>
              <a:gd name="connsiteY5" fmla="*/ 33528 h 10695515"/>
              <a:gd name="connsiteX6" fmla="*/ 4102351 w 4106542"/>
              <a:gd name="connsiteY6" fmla="*/ 10662081 h 10695515"/>
              <a:gd name="connsiteX7" fmla="*/ 4068824 w 4106542"/>
              <a:gd name="connsiteY7" fmla="*/ 10695514 h 10695515"/>
              <a:gd name="connsiteX8" fmla="*/ 4051317 w 4106542"/>
              <a:gd name="connsiteY8" fmla="*/ 10695514 h 10695515"/>
              <a:gd name="connsiteX9" fmla="*/ 4051317 w 4106542"/>
              <a:gd name="connsiteY9" fmla="*/ 10695515 h 10695515"/>
              <a:gd name="connsiteX10" fmla="*/ 46569 w 4106542"/>
              <a:gd name="connsiteY10" fmla="*/ 10695515 h 10695515"/>
              <a:gd name="connsiteX11" fmla="*/ 9096 w 4106542"/>
              <a:gd name="connsiteY11" fmla="*/ 10659953 h 10695515"/>
              <a:gd name="connsiteX12" fmla="*/ 9096 w 4106542"/>
              <a:gd name="connsiteY12" fmla="*/ 8213677 h 10695515"/>
              <a:gd name="connsiteX13" fmla="*/ 9096 w 4106542"/>
              <a:gd name="connsiteY13" fmla="*/ 8117697 h 10695515"/>
              <a:gd name="connsiteX0" fmla="*/ 8611 w 4106057"/>
              <a:gd name="connsiteY0" fmla="*/ 8213677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  <a:gd name="connsiteX12" fmla="*/ 8611 w 4106057"/>
              <a:gd name="connsiteY12" fmla="*/ 8213677 h 10695515"/>
              <a:gd name="connsiteX0" fmla="*/ 8611 w 4106057"/>
              <a:gd name="connsiteY0" fmla="*/ 10659953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06057" h="10695515">
                <a:moveTo>
                  <a:pt x="8611" y="10659953"/>
                </a:moveTo>
                <a:cubicBezTo>
                  <a:pt x="5741" y="7120150"/>
                  <a:pt x="2870" y="3580346"/>
                  <a:pt x="0" y="40543"/>
                </a:cubicBezTo>
                <a:cubicBezTo>
                  <a:pt x="8414" y="19945"/>
                  <a:pt x="10728" y="16628"/>
                  <a:pt x="25243" y="4670"/>
                </a:cubicBezTo>
                <a:lnTo>
                  <a:pt x="46098" y="37"/>
                </a:lnTo>
                <a:lnTo>
                  <a:pt x="4068340" y="0"/>
                </a:lnTo>
                <a:cubicBezTo>
                  <a:pt x="4086837" y="52"/>
                  <a:pt x="4101820" y="15032"/>
                  <a:pt x="4101867" y="33528"/>
                </a:cubicBezTo>
                <a:cubicBezTo>
                  <a:pt x="4107455" y="1810541"/>
                  <a:pt x="4107454" y="8885083"/>
                  <a:pt x="4101866" y="10662081"/>
                </a:cubicBezTo>
                <a:cubicBezTo>
                  <a:pt x="4101761" y="10680541"/>
                  <a:pt x="4086798" y="10695466"/>
                  <a:pt x="4068339" y="10695514"/>
                </a:cubicBezTo>
                <a:lnTo>
                  <a:pt x="4050832" y="10695514"/>
                </a:lnTo>
                <a:lnTo>
                  <a:pt x="4050832" y="10695515"/>
                </a:lnTo>
                <a:lnTo>
                  <a:pt x="46084" y="10695515"/>
                </a:lnTo>
                <a:cubicBezTo>
                  <a:pt x="25394" y="10695403"/>
                  <a:pt x="8665" y="10679532"/>
                  <a:pt x="8611" y="106599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3CC9E-A08B-64A2-685C-0DD9847F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68" y="651681"/>
            <a:ext cx="8089263" cy="501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702831-EF37-D73D-45A9-2D2DFC10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27" y="4681971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VAE in Torch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28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6471630-34CD-450E-B333-E69794864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E1D602E-9706-47F7-A6A5-BA10295C8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3630" y="4300355"/>
            <a:ext cx="9288370" cy="2557645"/>
          </a:xfrm>
          <a:custGeom>
            <a:avLst/>
            <a:gdLst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2625728 w 9288370"/>
              <a:gd name="connsiteY21" fmla="*/ 234941 h 1858154"/>
              <a:gd name="connsiteX22" fmla="*/ 8522890 w 9288370"/>
              <a:gd name="connsiteY22" fmla="*/ 234941 h 1858154"/>
              <a:gd name="connsiteX23" fmla="*/ 8522890 w 9288370"/>
              <a:gd name="connsiteY23" fmla="*/ 304639 h 1858154"/>
              <a:gd name="connsiteX24" fmla="*/ 8582666 w 9288370"/>
              <a:gd name="connsiteY24" fmla="*/ 291389 h 1858154"/>
              <a:gd name="connsiteX25" fmla="*/ 8917944 w 9288370"/>
              <a:gd name="connsiteY25" fmla="*/ 155189 h 1858154"/>
              <a:gd name="connsiteX26" fmla="*/ 9287321 w 9288370"/>
              <a:gd name="connsiteY26" fmla="*/ 245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081033 w 9288370"/>
              <a:gd name="connsiteY22" fmla="*/ 341461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081033 w 9288370"/>
              <a:gd name="connsiteY22" fmla="*/ 413541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7995116 w 9288370"/>
              <a:gd name="connsiteY22" fmla="*/ 303076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7197317 w 9288370"/>
              <a:gd name="connsiteY21" fmla="*/ 308584 h 1858154"/>
              <a:gd name="connsiteX22" fmla="*/ 7995116 w 9288370"/>
              <a:gd name="connsiteY22" fmla="*/ 230996 h 1858154"/>
              <a:gd name="connsiteX23" fmla="*/ 8361738 w 9288370"/>
              <a:gd name="connsiteY23" fmla="*/ 266841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361738 w 9288370"/>
              <a:gd name="connsiteY23" fmla="*/ 281929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459929 w 9288370"/>
              <a:gd name="connsiteY23" fmla="*/ 159190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459929 w 9288370"/>
              <a:gd name="connsiteY23" fmla="*/ 197025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437947 w 9288370"/>
              <a:gd name="connsiteY19" fmla="*/ 796952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287321 w 9288370"/>
              <a:gd name="connsiteY25" fmla="*/ 44210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307388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80823 w 9288370"/>
              <a:gd name="connsiteY0" fmla="*/ 0 h 2227722"/>
              <a:gd name="connsiteX1" fmla="*/ 9288370 w 9288370"/>
              <a:gd name="connsiteY1" fmla="*/ 2227722 h 2227722"/>
              <a:gd name="connsiteX2" fmla="*/ 0 w 9288370"/>
              <a:gd name="connsiteY2" fmla="*/ 2227722 h 2227722"/>
              <a:gd name="connsiteX3" fmla="*/ 55380 w 9288370"/>
              <a:gd name="connsiteY3" fmla="*/ 2203648 h 2227722"/>
              <a:gd name="connsiteX4" fmla="*/ 106098 w 9288370"/>
              <a:gd name="connsiteY4" fmla="*/ 2190551 h 2227722"/>
              <a:gd name="connsiteX5" fmla="*/ 370723 w 9288370"/>
              <a:gd name="connsiteY5" fmla="*/ 2115490 h 2227722"/>
              <a:gd name="connsiteX6" fmla="*/ 461604 w 9288370"/>
              <a:gd name="connsiteY6" fmla="*/ 2075611 h 2227722"/>
              <a:gd name="connsiteX7" fmla="*/ 671860 w 9288370"/>
              <a:gd name="connsiteY7" fmla="*/ 2065749 h 2227722"/>
              <a:gd name="connsiteX8" fmla="*/ 859506 w 9288370"/>
              <a:gd name="connsiteY8" fmla="*/ 2019251 h 2227722"/>
              <a:gd name="connsiteX9" fmla="*/ 1056432 w 9288370"/>
              <a:gd name="connsiteY9" fmla="*/ 1968463 h 2227722"/>
              <a:gd name="connsiteX10" fmla="*/ 1336276 w 9288370"/>
              <a:gd name="connsiteY10" fmla="*/ 1818420 h 2227722"/>
              <a:gd name="connsiteX11" fmla="*/ 1700002 w 9288370"/>
              <a:gd name="connsiteY11" fmla="*/ 1696593 h 2227722"/>
              <a:gd name="connsiteX12" fmla="*/ 1925247 w 9288370"/>
              <a:gd name="connsiteY12" fmla="*/ 1634040 h 2227722"/>
              <a:gd name="connsiteX13" fmla="*/ 2056727 w 9288370"/>
              <a:gd name="connsiteY13" fmla="*/ 1586944 h 2227722"/>
              <a:gd name="connsiteX14" fmla="*/ 2281913 w 9288370"/>
              <a:gd name="connsiteY14" fmla="*/ 1527964 h 2227722"/>
              <a:gd name="connsiteX15" fmla="*/ 2402058 w 9288370"/>
              <a:gd name="connsiteY15" fmla="*/ 1445845 h 2227722"/>
              <a:gd name="connsiteX16" fmla="*/ 2522221 w 9288370"/>
              <a:gd name="connsiteY16" fmla="*/ 1381590 h 2227722"/>
              <a:gd name="connsiteX17" fmla="*/ 2689698 w 9288370"/>
              <a:gd name="connsiteY17" fmla="*/ 1325660 h 2227722"/>
              <a:gd name="connsiteX18" fmla="*/ 3001703 w 9288370"/>
              <a:gd name="connsiteY18" fmla="*/ 1261641 h 2227722"/>
              <a:gd name="connsiteX19" fmla="*/ 3437947 w 9288370"/>
              <a:gd name="connsiteY19" fmla="*/ 1113597 h 2227722"/>
              <a:gd name="connsiteX20" fmla="*/ 4209051 w 9288370"/>
              <a:gd name="connsiteY20" fmla="*/ 1113597 h 2227722"/>
              <a:gd name="connsiteX21" fmla="*/ 7197317 w 9288370"/>
              <a:gd name="connsiteY21" fmla="*/ 678152 h 2227722"/>
              <a:gd name="connsiteX22" fmla="*/ 7995116 w 9288370"/>
              <a:gd name="connsiteY22" fmla="*/ 600564 h 2227722"/>
              <a:gd name="connsiteX23" fmla="*/ 8545846 w 9288370"/>
              <a:gd name="connsiteY23" fmla="*/ 235099 h 2227722"/>
              <a:gd name="connsiteX24" fmla="*/ 8905671 w 9288370"/>
              <a:gd name="connsiteY24" fmla="*/ 198301 h 2227722"/>
              <a:gd name="connsiteX25" fmla="*/ 9090939 w 9288370"/>
              <a:gd name="connsiteY25" fmla="*/ 112063 h 2227722"/>
              <a:gd name="connsiteX26" fmla="*/ 9280823 w 9288370"/>
              <a:gd name="connsiteY26" fmla="*/ 0 h 2227722"/>
              <a:gd name="connsiteX0" fmla="*/ 9280823 w 9288370"/>
              <a:gd name="connsiteY0" fmla="*/ 9459 h 2237181"/>
              <a:gd name="connsiteX1" fmla="*/ 9288370 w 9288370"/>
              <a:gd name="connsiteY1" fmla="*/ 2237181 h 2237181"/>
              <a:gd name="connsiteX2" fmla="*/ 0 w 9288370"/>
              <a:gd name="connsiteY2" fmla="*/ 2237181 h 2237181"/>
              <a:gd name="connsiteX3" fmla="*/ 55380 w 9288370"/>
              <a:gd name="connsiteY3" fmla="*/ 2213107 h 2237181"/>
              <a:gd name="connsiteX4" fmla="*/ 106098 w 9288370"/>
              <a:gd name="connsiteY4" fmla="*/ 2200010 h 2237181"/>
              <a:gd name="connsiteX5" fmla="*/ 370723 w 9288370"/>
              <a:gd name="connsiteY5" fmla="*/ 2124949 h 2237181"/>
              <a:gd name="connsiteX6" fmla="*/ 461604 w 9288370"/>
              <a:gd name="connsiteY6" fmla="*/ 2085070 h 2237181"/>
              <a:gd name="connsiteX7" fmla="*/ 671860 w 9288370"/>
              <a:gd name="connsiteY7" fmla="*/ 2075208 h 2237181"/>
              <a:gd name="connsiteX8" fmla="*/ 859506 w 9288370"/>
              <a:gd name="connsiteY8" fmla="*/ 2028710 h 2237181"/>
              <a:gd name="connsiteX9" fmla="*/ 1056432 w 9288370"/>
              <a:gd name="connsiteY9" fmla="*/ 1977922 h 2237181"/>
              <a:gd name="connsiteX10" fmla="*/ 1336276 w 9288370"/>
              <a:gd name="connsiteY10" fmla="*/ 1827879 h 2237181"/>
              <a:gd name="connsiteX11" fmla="*/ 1700002 w 9288370"/>
              <a:gd name="connsiteY11" fmla="*/ 1706052 h 2237181"/>
              <a:gd name="connsiteX12" fmla="*/ 1925247 w 9288370"/>
              <a:gd name="connsiteY12" fmla="*/ 1643499 h 2237181"/>
              <a:gd name="connsiteX13" fmla="*/ 2056727 w 9288370"/>
              <a:gd name="connsiteY13" fmla="*/ 1596403 h 2237181"/>
              <a:gd name="connsiteX14" fmla="*/ 2281913 w 9288370"/>
              <a:gd name="connsiteY14" fmla="*/ 1537423 h 2237181"/>
              <a:gd name="connsiteX15" fmla="*/ 2402058 w 9288370"/>
              <a:gd name="connsiteY15" fmla="*/ 1455304 h 2237181"/>
              <a:gd name="connsiteX16" fmla="*/ 2522221 w 9288370"/>
              <a:gd name="connsiteY16" fmla="*/ 1391049 h 2237181"/>
              <a:gd name="connsiteX17" fmla="*/ 2689698 w 9288370"/>
              <a:gd name="connsiteY17" fmla="*/ 1335119 h 2237181"/>
              <a:gd name="connsiteX18" fmla="*/ 3001703 w 9288370"/>
              <a:gd name="connsiteY18" fmla="*/ 1271100 h 2237181"/>
              <a:gd name="connsiteX19" fmla="*/ 3437947 w 9288370"/>
              <a:gd name="connsiteY19" fmla="*/ 1123056 h 2237181"/>
              <a:gd name="connsiteX20" fmla="*/ 4209051 w 9288370"/>
              <a:gd name="connsiteY20" fmla="*/ 1123056 h 2237181"/>
              <a:gd name="connsiteX21" fmla="*/ 7197317 w 9288370"/>
              <a:gd name="connsiteY21" fmla="*/ 687611 h 2237181"/>
              <a:gd name="connsiteX22" fmla="*/ 7995116 w 9288370"/>
              <a:gd name="connsiteY22" fmla="*/ 610023 h 2237181"/>
              <a:gd name="connsiteX23" fmla="*/ 8545846 w 9288370"/>
              <a:gd name="connsiteY23" fmla="*/ 244558 h 2237181"/>
              <a:gd name="connsiteX24" fmla="*/ 8905671 w 9288370"/>
              <a:gd name="connsiteY24" fmla="*/ 207760 h 2237181"/>
              <a:gd name="connsiteX25" fmla="*/ 9090939 w 9288370"/>
              <a:gd name="connsiteY25" fmla="*/ 121522 h 2237181"/>
              <a:gd name="connsiteX26" fmla="*/ 9280823 w 9288370"/>
              <a:gd name="connsiteY26" fmla="*/ 9459 h 2237181"/>
              <a:gd name="connsiteX0" fmla="*/ 9285549 w 9288370"/>
              <a:gd name="connsiteY0" fmla="*/ 11350 h 2213558"/>
              <a:gd name="connsiteX1" fmla="*/ 9288370 w 9288370"/>
              <a:gd name="connsiteY1" fmla="*/ 2213558 h 2213558"/>
              <a:gd name="connsiteX2" fmla="*/ 0 w 9288370"/>
              <a:gd name="connsiteY2" fmla="*/ 2213558 h 2213558"/>
              <a:gd name="connsiteX3" fmla="*/ 55380 w 9288370"/>
              <a:gd name="connsiteY3" fmla="*/ 2189484 h 2213558"/>
              <a:gd name="connsiteX4" fmla="*/ 106098 w 9288370"/>
              <a:gd name="connsiteY4" fmla="*/ 2176387 h 2213558"/>
              <a:gd name="connsiteX5" fmla="*/ 370723 w 9288370"/>
              <a:gd name="connsiteY5" fmla="*/ 2101326 h 2213558"/>
              <a:gd name="connsiteX6" fmla="*/ 461604 w 9288370"/>
              <a:gd name="connsiteY6" fmla="*/ 2061447 h 2213558"/>
              <a:gd name="connsiteX7" fmla="*/ 671860 w 9288370"/>
              <a:gd name="connsiteY7" fmla="*/ 2051585 h 2213558"/>
              <a:gd name="connsiteX8" fmla="*/ 859506 w 9288370"/>
              <a:gd name="connsiteY8" fmla="*/ 2005087 h 2213558"/>
              <a:gd name="connsiteX9" fmla="*/ 1056432 w 9288370"/>
              <a:gd name="connsiteY9" fmla="*/ 1954299 h 2213558"/>
              <a:gd name="connsiteX10" fmla="*/ 1336276 w 9288370"/>
              <a:gd name="connsiteY10" fmla="*/ 1804256 h 2213558"/>
              <a:gd name="connsiteX11" fmla="*/ 1700002 w 9288370"/>
              <a:gd name="connsiteY11" fmla="*/ 1682429 h 2213558"/>
              <a:gd name="connsiteX12" fmla="*/ 1925247 w 9288370"/>
              <a:gd name="connsiteY12" fmla="*/ 1619876 h 2213558"/>
              <a:gd name="connsiteX13" fmla="*/ 2056727 w 9288370"/>
              <a:gd name="connsiteY13" fmla="*/ 1572780 h 2213558"/>
              <a:gd name="connsiteX14" fmla="*/ 2281913 w 9288370"/>
              <a:gd name="connsiteY14" fmla="*/ 1513800 h 2213558"/>
              <a:gd name="connsiteX15" fmla="*/ 2402058 w 9288370"/>
              <a:gd name="connsiteY15" fmla="*/ 1431681 h 2213558"/>
              <a:gd name="connsiteX16" fmla="*/ 2522221 w 9288370"/>
              <a:gd name="connsiteY16" fmla="*/ 1367426 h 2213558"/>
              <a:gd name="connsiteX17" fmla="*/ 2689698 w 9288370"/>
              <a:gd name="connsiteY17" fmla="*/ 1311496 h 2213558"/>
              <a:gd name="connsiteX18" fmla="*/ 3001703 w 9288370"/>
              <a:gd name="connsiteY18" fmla="*/ 1247477 h 2213558"/>
              <a:gd name="connsiteX19" fmla="*/ 3437947 w 9288370"/>
              <a:gd name="connsiteY19" fmla="*/ 1099433 h 2213558"/>
              <a:gd name="connsiteX20" fmla="*/ 4209051 w 9288370"/>
              <a:gd name="connsiteY20" fmla="*/ 1099433 h 2213558"/>
              <a:gd name="connsiteX21" fmla="*/ 7197317 w 9288370"/>
              <a:gd name="connsiteY21" fmla="*/ 663988 h 2213558"/>
              <a:gd name="connsiteX22" fmla="*/ 7995116 w 9288370"/>
              <a:gd name="connsiteY22" fmla="*/ 586400 h 2213558"/>
              <a:gd name="connsiteX23" fmla="*/ 8545846 w 9288370"/>
              <a:gd name="connsiteY23" fmla="*/ 220935 h 2213558"/>
              <a:gd name="connsiteX24" fmla="*/ 8905671 w 9288370"/>
              <a:gd name="connsiteY24" fmla="*/ 184137 h 2213558"/>
              <a:gd name="connsiteX25" fmla="*/ 9090939 w 9288370"/>
              <a:gd name="connsiteY25" fmla="*/ 97899 h 2213558"/>
              <a:gd name="connsiteX26" fmla="*/ 9285549 w 9288370"/>
              <a:gd name="connsiteY26" fmla="*/ 11350 h 2213558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05671 w 9288370"/>
              <a:gd name="connsiteY24" fmla="*/ 173798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203042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859 h 2203067"/>
              <a:gd name="connsiteX1" fmla="*/ 9288370 w 9288370"/>
              <a:gd name="connsiteY1" fmla="*/ 2203067 h 2203067"/>
              <a:gd name="connsiteX2" fmla="*/ 0 w 9288370"/>
              <a:gd name="connsiteY2" fmla="*/ 2203067 h 2203067"/>
              <a:gd name="connsiteX3" fmla="*/ 55380 w 9288370"/>
              <a:gd name="connsiteY3" fmla="*/ 2178993 h 2203067"/>
              <a:gd name="connsiteX4" fmla="*/ 106098 w 9288370"/>
              <a:gd name="connsiteY4" fmla="*/ 2165896 h 2203067"/>
              <a:gd name="connsiteX5" fmla="*/ 370723 w 9288370"/>
              <a:gd name="connsiteY5" fmla="*/ 2090835 h 2203067"/>
              <a:gd name="connsiteX6" fmla="*/ 461604 w 9288370"/>
              <a:gd name="connsiteY6" fmla="*/ 2050956 h 2203067"/>
              <a:gd name="connsiteX7" fmla="*/ 671860 w 9288370"/>
              <a:gd name="connsiteY7" fmla="*/ 2041094 h 2203067"/>
              <a:gd name="connsiteX8" fmla="*/ 859506 w 9288370"/>
              <a:gd name="connsiteY8" fmla="*/ 1994596 h 2203067"/>
              <a:gd name="connsiteX9" fmla="*/ 1056432 w 9288370"/>
              <a:gd name="connsiteY9" fmla="*/ 1943808 h 2203067"/>
              <a:gd name="connsiteX10" fmla="*/ 1336276 w 9288370"/>
              <a:gd name="connsiteY10" fmla="*/ 1793765 h 2203067"/>
              <a:gd name="connsiteX11" fmla="*/ 1700002 w 9288370"/>
              <a:gd name="connsiteY11" fmla="*/ 1671938 h 2203067"/>
              <a:gd name="connsiteX12" fmla="*/ 1925247 w 9288370"/>
              <a:gd name="connsiteY12" fmla="*/ 1609385 h 2203067"/>
              <a:gd name="connsiteX13" fmla="*/ 2056727 w 9288370"/>
              <a:gd name="connsiteY13" fmla="*/ 1562289 h 2203067"/>
              <a:gd name="connsiteX14" fmla="*/ 2281913 w 9288370"/>
              <a:gd name="connsiteY14" fmla="*/ 1503309 h 2203067"/>
              <a:gd name="connsiteX15" fmla="*/ 2402058 w 9288370"/>
              <a:gd name="connsiteY15" fmla="*/ 1421190 h 2203067"/>
              <a:gd name="connsiteX16" fmla="*/ 2522221 w 9288370"/>
              <a:gd name="connsiteY16" fmla="*/ 1356935 h 2203067"/>
              <a:gd name="connsiteX17" fmla="*/ 2689698 w 9288370"/>
              <a:gd name="connsiteY17" fmla="*/ 1301005 h 2203067"/>
              <a:gd name="connsiteX18" fmla="*/ 3001703 w 9288370"/>
              <a:gd name="connsiteY18" fmla="*/ 1236986 h 2203067"/>
              <a:gd name="connsiteX19" fmla="*/ 3437947 w 9288370"/>
              <a:gd name="connsiteY19" fmla="*/ 1088942 h 2203067"/>
              <a:gd name="connsiteX20" fmla="*/ 4209051 w 9288370"/>
              <a:gd name="connsiteY20" fmla="*/ 1088942 h 2203067"/>
              <a:gd name="connsiteX21" fmla="*/ 7197317 w 9288370"/>
              <a:gd name="connsiteY21" fmla="*/ 653497 h 2203067"/>
              <a:gd name="connsiteX22" fmla="*/ 8203042 w 9288370"/>
              <a:gd name="connsiteY22" fmla="*/ 354791 h 2203067"/>
              <a:gd name="connsiteX23" fmla="*/ 8682888 w 9288370"/>
              <a:gd name="connsiteY23" fmla="*/ 155164 h 2203067"/>
              <a:gd name="connsiteX24" fmla="*/ 8943475 w 9288370"/>
              <a:gd name="connsiteY24" fmla="*/ 126870 h 2203067"/>
              <a:gd name="connsiteX25" fmla="*/ 9142920 w 9288370"/>
              <a:gd name="connsiteY25" fmla="*/ 57642 h 2203067"/>
              <a:gd name="connsiteX26" fmla="*/ 9285549 w 9288370"/>
              <a:gd name="connsiteY26" fmla="*/ 859 h 220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88370" h="2203067">
                <a:moveTo>
                  <a:pt x="9285549" y="859"/>
                </a:moveTo>
                <a:cubicBezTo>
                  <a:pt x="9288065" y="743433"/>
                  <a:pt x="9285854" y="1460493"/>
                  <a:pt x="9288370" y="2203067"/>
                </a:cubicBezTo>
                <a:lnTo>
                  <a:pt x="0" y="2203067"/>
                </a:lnTo>
                <a:lnTo>
                  <a:pt x="55380" y="2178993"/>
                </a:lnTo>
                <a:cubicBezTo>
                  <a:pt x="73723" y="2172204"/>
                  <a:pt x="91063" y="2167343"/>
                  <a:pt x="106098" y="2165896"/>
                </a:cubicBezTo>
                <a:cubicBezTo>
                  <a:pt x="218614" y="2113687"/>
                  <a:pt x="311471" y="2109992"/>
                  <a:pt x="370723" y="2090835"/>
                </a:cubicBezTo>
                <a:lnTo>
                  <a:pt x="461604" y="2050956"/>
                </a:lnTo>
                <a:cubicBezTo>
                  <a:pt x="511794" y="2042666"/>
                  <a:pt x="630174" y="2045052"/>
                  <a:pt x="671860" y="2041094"/>
                </a:cubicBezTo>
                <a:cubicBezTo>
                  <a:pt x="831551" y="2029819"/>
                  <a:pt x="796957" y="2010095"/>
                  <a:pt x="859506" y="1994596"/>
                </a:cubicBezTo>
                <a:cubicBezTo>
                  <a:pt x="925148" y="1977667"/>
                  <a:pt x="982441" y="1946437"/>
                  <a:pt x="1056432" y="1943808"/>
                </a:cubicBezTo>
                <a:cubicBezTo>
                  <a:pt x="1141460" y="1949662"/>
                  <a:pt x="1229014" y="1839077"/>
                  <a:pt x="1336276" y="1793765"/>
                </a:cubicBezTo>
                <a:cubicBezTo>
                  <a:pt x="1443537" y="1748453"/>
                  <a:pt x="1618734" y="1681551"/>
                  <a:pt x="1700002" y="1671938"/>
                </a:cubicBezTo>
                <a:cubicBezTo>
                  <a:pt x="1770796" y="1652622"/>
                  <a:pt x="1886491" y="1607508"/>
                  <a:pt x="1925247" y="1609385"/>
                </a:cubicBezTo>
                <a:cubicBezTo>
                  <a:pt x="1979773" y="1591110"/>
                  <a:pt x="1997283" y="1579968"/>
                  <a:pt x="2056727" y="1562289"/>
                </a:cubicBezTo>
                <a:cubicBezTo>
                  <a:pt x="2118428" y="1524336"/>
                  <a:pt x="2272492" y="1514307"/>
                  <a:pt x="2281913" y="1503309"/>
                </a:cubicBezTo>
                <a:cubicBezTo>
                  <a:pt x="2313559" y="1509407"/>
                  <a:pt x="2384024" y="1432152"/>
                  <a:pt x="2402058" y="1421190"/>
                </a:cubicBezTo>
                <a:cubicBezTo>
                  <a:pt x="2444082" y="1402817"/>
                  <a:pt x="2459748" y="1386764"/>
                  <a:pt x="2522221" y="1356935"/>
                </a:cubicBezTo>
                <a:cubicBezTo>
                  <a:pt x="2583351" y="1338655"/>
                  <a:pt x="2592153" y="1324759"/>
                  <a:pt x="2689698" y="1301005"/>
                </a:cubicBezTo>
                <a:cubicBezTo>
                  <a:pt x="2846360" y="1290467"/>
                  <a:pt x="2933220" y="1259857"/>
                  <a:pt x="3001703" y="1236986"/>
                </a:cubicBezTo>
                <a:lnTo>
                  <a:pt x="3437947" y="1088942"/>
                </a:lnTo>
                <a:lnTo>
                  <a:pt x="4209051" y="1088942"/>
                </a:lnTo>
                <a:lnTo>
                  <a:pt x="7197317" y="653497"/>
                </a:lnTo>
                <a:lnTo>
                  <a:pt x="8203042" y="354791"/>
                </a:lnTo>
                <a:cubicBezTo>
                  <a:pt x="8405521" y="58626"/>
                  <a:pt x="8461507" y="221706"/>
                  <a:pt x="8682888" y="155164"/>
                </a:cubicBezTo>
                <a:cubicBezTo>
                  <a:pt x="8730870" y="183830"/>
                  <a:pt x="8822250" y="173420"/>
                  <a:pt x="8943475" y="126870"/>
                </a:cubicBezTo>
                <a:cubicBezTo>
                  <a:pt x="9095367" y="26013"/>
                  <a:pt x="9069294" y="84165"/>
                  <a:pt x="9142920" y="57642"/>
                </a:cubicBezTo>
                <a:cubicBezTo>
                  <a:pt x="9206215" y="62810"/>
                  <a:pt x="9198626" y="-8563"/>
                  <a:pt x="9285549" y="859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DC864E-A348-4E87-AE2E-1861FE991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46" y="441736"/>
            <a:ext cx="10792612" cy="54268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B42EA8D-47D0-4305-A5B1-0BD484F3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96109" y="-2127221"/>
            <a:ext cx="5199782" cy="10540945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9074 w 4106520"/>
              <a:gd name="connsiteY4" fmla="*/ 7082840 h 10695515"/>
              <a:gd name="connsiteX5" fmla="*/ 463 w 4106520"/>
              <a:gd name="connsiteY5" fmla="*/ 40543 h 10695515"/>
              <a:gd name="connsiteX6" fmla="*/ 25706 w 4106520"/>
              <a:gd name="connsiteY6" fmla="*/ 4670 h 10695515"/>
              <a:gd name="connsiteX7" fmla="*/ 46561 w 4106520"/>
              <a:gd name="connsiteY7" fmla="*/ 37 h 10695515"/>
              <a:gd name="connsiteX8" fmla="*/ 4068803 w 4106520"/>
              <a:gd name="connsiteY8" fmla="*/ 0 h 10695515"/>
              <a:gd name="connsiteX9" fmla="*/ 4102330 w 4106520"/>
              <a:gd name="connsiteY9" fmla="*/ 33528 h 10695515"/>
              <a:gd name="connsiteX10" fmla="*/ 4102329 w 4106520"/>
              <a:gd name="connsiteY10" fmla="*/ 10662081 h 10695515"/>
              <a:gd name="connsiteX11" fmla="*/ 4068802 w 4106520"/>
              <a:gd name="connsiteY11" fmla="*/ 10695514 h 10695515"/>
              <a:gd name="connsiteX12" fmla="*/ 4051295 w 4106520"/>
              <a:gd name="connsiteY12" fmla="*/ 10695514 h 10695515"/>
              <a:gd name="connsiteX13" fmla="*/ 4051295 w 4106520"/>
              <a:gd name="connsiteY13" fmla="*/ 10695515 h 10695515"/>
              <a:gd name="connsiteX14" fmla="*/ 46547 w 4106520"/>
              <a:gd name="connsiteY14" fmla="*/ 10695515 h 10695515"/>
              <a:gd name="connsiteX15" fmla="*/ 9074 w 4106520"/>
              <a:gd name="connsiteY15" fmla="*/ 10659953 h 10695515"/>
              <a:gd name="connsiteX16" fmla="*/ 9074 w 4106520"/>
              <a:gd name="connsiteY16" fmla="*/ 8213677 h 10695515"/>
              <a:gd name="connsiteX17" fmla="*/ 9074 w 4106520"/>
              <a:gd name="connsiteY17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082840 h 10695515"/>
              <a:gd name="connsiteX4" fmla="*/ 463 w 4106520"/>
              <a:gd name="connsiteY4" fmla="*/ 40543 h 10695515"/>
              <a:gd name="connsiteX5" fmla="*/ 25706 w 4106520"/>
              <a:gd name="connsiteY5" fmla="*/ 4670 h 10695515"/>
              <a:gd name="connsiteX6" fmla="*/ 46561 w 4106520"/>
              <a:gd name="connsiteY6" fmla="*/ 37 h 10695515"/>
              <a:gd name="connsiteX7" fmla="*/ 4068803 w 4106520"/>
              <a:gd name="connsiteY7" fmla="*/ 0 h 10695515"/>
              <a:gd name="connsiteX8" fmla="*/ 4102330 w 4106520"/>
              <a:gd name="connsiteY8" fmla="*/ 33528 h 10695515"/>
              <a:gd name="connsiteX9" fmla="*/ 4102329 w 4106520"/>
              <a:gd name="connsiteY9" fmla="*/ 10662081 h 10695515"/>
              <a:gd name="connsiteX10" fmla="*/ 4068802 w 4106520"/>
              <a:gd name="connsiteY10" fmla="*/ 10695514 h 10695515"/>
              <a:gd name="connsiteX11" fmla="*/ 4051295 w 4106520"/>
              <a:gd name="connsiteY11" fmla="*/ 10695514 h 10695515"/>
              <a:gd name="connsiteX12" fmla="*/ 4051295 w 4106520"/>
              <a:gd name="connsiteY12" fmla="*/ 10695515 h 10695515"/>
              <a:gd name="connsiteX13" fmla="*/ 46547 w 4106520"/>
              <a:gd name="connsiteY13" fmla="*/ 10695515 h 10695515"/>
              <a:gd name="connsiteX14" fmla="*/ 9074 w 4106520"/>
              <a:gd name="connsiteY14" fmla="*/ 10659953 h 10695515"/>
              <a:gd name="connsiteX15" fmla="*/ 9074 w 4106520"/>
              <a:gd name="connsiteY15" fmla="*/ 8213677 h 10695515"/>
              <a:gd name="connsiteX16" fmla="*/ 9074 w 4106520"/>
              <a:gd name="connsiteY16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9074 w 4106520"/>
              <a:gd name="connsiteY2" fmla="*/ 7082840 h 10695515"/>
              <a:gd name="connsiteX3" fmla="*/ 463 w 4106520"/>
              <a:gd name="connsiteY3" fmla="*/ 40543 h 10695515"/>
              <a:gd name="connsiteX4" fmla="*/ 25706 w 4106520"/>
              <a:gd name="connsiteY4" fmla="*/ 4670 h 10695515"/>
              <a:gd name="connsiteX5" fmla="*/ 46561 w 4106520"/>
              <a:gd name="connsiteY5" fmla="*/ 37 h 10695515"/>
              <a:gd name="connsiteX6" fmla="*/ 4068803 w 4106520"/>
              <a:gd name="connsiteY6" fmla="*/ 0 h 10695515"/>
              <a:gd name="connsiteX7" fmla="*/ 4102330 w 4106520"/>
              <a:gd name="connsiteY7" fmla="*/ 33528 h 10695515"/>
              <a:gd name="connsiteX8" fmla="*/ 4102329 w 4106520"/>
              <a:gd name="connsiteY8" fmla="*/ 10662081 h 10695515"/>
              <a:gd name="connsiteX9" fmla="*/ 4068802 w 4106520"/>
              <a:gd name="connsiteY9" fmla="*/ 10695514 h 10695515"/>
              <a:gd name="connsiteX10" fmla="*/ 4051295 w 4106520"/>
              <a:gd name="connsiteY10" fmla="*/ 10695514 h 10695515"/>
              <a:gd name="connsiteX11" fmla="*/ 4051295 w 4106520"/>
              <a:gd name="connsiteY11" fmla="*/ 10695515 h 10695515"/>
              <a:gd name="connsiteX12" fmla="*/ 46547 w 4106520"/>
              <a:gd name="connsiteY12" fmla="*/ 10695515 h 10695515"/>
              <a:gd name="connsiteX13" fmla="*/ 9074 w 4106520"/>
              <a:gd name="connsiteY13" fmla="*/ 10659953 h 10695515"/>
              <a:gd name="connsiteX14" fmla="*/ 9074 w 4106520"/>
              <a:gd name="connsiteY14" fmla="*/ 8213677 h 10695515"/>
              <a:gd name="connsiteX15" fmla="*/ 9074 w 4106520"/>
              <a:gd name="connsiteY15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082840 h 10695515"/>
              <a:gd name="connsiteX2" fmla="*/ 463 w 4106520"/>
              <a:gd name="connsiteY2" fmla="*/ 40543 h 10695515"/>
              <a:gd name="connsiteX3" fmla="*/ 25706 w 4106520"/>
              <a:gd name="connsiteY3" fmla="*/ 4670 h 10695515"/>
              <a:gd name="connsiteX4" fmla="*/ 46561 w 4106520"/>
              <a:gd name="connsiteY4" fmla="*/ 37 h 10695515"/>
              <a:gd name="connsiteX5" fmla="*/ 4068803 w 4106520"/>
              <a:gd name="connsiteY5" fmla="*/ 0 h 10695515"/>
              <a:gd name="connsiteX6" fmla="*/ 4102330 w 4106520"/>
              <a:gd name="connsiteY6" fmla="*/ 33528 h 10695515"/>
              <a:gd name="connsiteX7" fmla="*/ 4102329 w 4106520"/>
              <a:gd name="connsiteY7" fmla="*/ 10662081 h 10695515"/>
              <a:gd name="connsiteX8" fmla="*/ 4068802 w 4106520"/>
              <a:gd name="connsiteY8" fmla="*/ 10695514 h 10695515"/>
              <a:gd name="connsiteX9" fmla="*/ 4051295 w 4106520"/>
              <a:gd name="connsiteY9" fmla="*/ 10695514 h 10695515"/>
              <a:gd name="connsiteX10" fmla="*/ 4051295 w 4106520"/>
              <a:gd name="connsiteY10" fmla="*/ 10695515 h 10695515"/>
              <a:gd name="connsiteX11" fmla="*/ 46547 w 4106520"/>
              <a:gd name="connsiteY11" fmla="*/ 10695515 h 10695515"/>
              <a:gd name="connsiteX12" fmla="*/ 9074 w 4106520"/>
              <a:gd name="connsiteY12" fmla="*/ 10659953 h 10695515"/>
              <a:gd name="connsiteX13" fmla="*/ 9074 w 4106520"/>
              <a:gd name="connsiteY13" fmla="*/ 8213677 h 10695515"/>
              <a:gd name="connsiteX14" fmla="*/ 9074 w 4106520"/>
              <a:gd name="connsiteY14" fmla="*/ 8117697 h 10695515"/>
              <a:gd name="connsiteX0" fmla="*/ 9096 w 4106542"/>
              <a:gd name="connsiteY0" fmla="*/ 8117697 h 10695515"/>
              <a:gd name="connsiteX1" fmla="*/ 485 w 4106542"/>
              <a:gd name="connsiteY1" fmla="*/ 40543 h 10695515"/>
              <a:gd name="connsiteX2" fmla="*/ 25728 w 4106542"/>
              <a:gd name="connsiteY2" fmla="*/ 4670 h 10695515"/>
              <a:gd name="connsiteX3" fmla="*/ 46583 w 4106542"/>
              <a:gd name="connsiteY3" fmla="*/ 37 h 10695515"/>
              <a:gd name="connsiteX4" fmla="*/ 4068825 w 4106542"/>
              <a:gd name="connsiteY4" fmla="*/ 0 h 10695515"/>
              <a:gd name="connsiteX5" fmla="*/ 4102352 w 4106542"/>
              <a:gd name="connsiteY5" fmla="*/ 33528 h 10695515"/>
              <a:gd name="connsiteX6" fmla="*/ 4102351 w 4106542"/>
              <a:gd name="connsiteY6" fmla="*/ 10662081 h 10695515"/>
              <a:gd name="connsiteX7" fmla="*/ 4068824 w 4106542"/>
              <a:gd name="connsiteY7" fmla="*/ 10695514 h 10695515"/>
              <a:gd name="connsiteX8" fmla="*/ 4051317 w 4106542"/>
              <a:gd name="connsiteY8" fmla="*/ 10695514 h 10695515"/>
              <a:gd name="connsiteX9" fmla="*/ 4051317 w 4106542"/>
              <a:gd name="connsiteY9" fmla="*/ 10695515 h 10695515"/>
              <a:gd name="connsiteX10" fmla="*/ 46569 w 4106542"/>
              <a:gd name="connsiteY10" fmla="*/ 10695515 h 10695515"/>
              <a:gd name="connsiteX11" fmla="*/ 9096 w 4106542"/>
              <a:gd name="connsiteY11" fmla="*/ 10659953 h 10695515"/>
              <a:gd name="connsiteX12" fmla="*/ 9096 w 4106542"/>
              <a:gd name="connsiteY12" fmla="*/ 8213677 h 10695515"/>
              <a:gd name="connsiteX13" fmla="*/ 9096 w 4106542"/>
              <a:gd name="connsiteY13" fmla="*/ 8117697 h 10695515"/>
              <a:gd name="connsiteX0" fmla="*/ 8611 w 4106057"/>
              <a:gd name="connsiteY0" fmla="*/ 8213677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  <a:gd name="connsiteX12" fmla="*/ 8611 w 4106057"/>
              <a:gd name="connsiteY12" fmla="*/ 8213677 h 10695515"/>
              <a:gd name="connsiteX0" fmla="*/ 8611 w 4106057"/>
              <a:gd name="connsiteY0" fmla="*/ 10659953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06057" h="10695515">
                <a:moveTo>
                  <a:pt x="8611" y="10659953"/>
                </a:moveTo>
                <a:cubicBezTo>
                  <a:pt x="5741" y="7120150"/>
                  <a:pt x="2870" y="3580346"/>
                  <a:pt x="0" y="40543"/>
                </a:cubicBezTo>
                <a:cubicBezTo>
                  <a:pt x="8414" y="19945"/>
                  <a:pt x="10728" y="16628"/>
                  <a:pt x="25243" y="4670"/>
                </a:cubicBezTo>
                <a:lnTo>
                  <a:pt x="46098" y="37"/>
                </a:lnTo>
                <a:lnTo>
                  <a:pt x="4068340" y="0"/>
                </a:lnTo>
                <a:cubicBezTo>
                  <a:pt x="4086837" y="52"/>
                  <a:pt x="4101820" y="15032"/>
                  <a:pt x="4101867" y="33528"/>
                </a:cubicBezTo>
                <a:cubicBezTo>
                  <a:pt x="4107455" y="1810541"/>
                  <a:pt x="4107454" y="8885083"/>
                  <a:pt x="4101866" y="10662081"/>
                </a:cubicBezTo>
                <a:cubicBezTo>
                  <a:pt x="4101761" y="10680541"/>
                  <a:pt x="4086798" y="10695466"/>
                  <a:pt x="4068339" y="10695514"/>
                </a:cubicBezTo>
                <a:lnTo>
                  <a:pt x="4050832" y="10695514"/>
                </a:lnTo>
                <a:lnTo>
                  <a:pt x="4050832" y="10695515"/>
                </a:lnTo>
                <a:lnTo>
                  <a:pt x="46084" y="10695515"/>
                </a:lnTo>
                <a:cubicBezTo>
                  <a:pt x="25394" y="10695403"/>
                  <a:pt x="8665" y="10679532"/>
                  <a:pt x="8611" y="106599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28243-9E9D-5EA2-66CB-C9CB5F66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153" y="651681"/>
            <a:ext cx="8015693" cy="501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41813-C616-E204-B22C-1D326DC9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447" y="4992197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Remaining VAE Functions</a:t>
            </a:r>
          </a:p>
        </p:txBody>
      </p:sp>
    </p:spTree>
    <p:extLst>
      <p:ext uri="{BB962C8B-B14F-4D97-AF65-F5344CB8AC3E}">
        <p14:creationId xmlns:p14="http://schemas.microsoft.com/office/powerpoint/2010/main" val="2669363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3699-0F19-6B80-E12F-56607728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Reparameterization Trick?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A13D-D8D2-2941-1B37-2D9DD398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Changing the network from mapping input data points to latent variables (autoencoder) to mapping input data points to multivariate normal distributions introduces stochasticity</a:t>
            </a:r>
          </a:p>
          <a:p>
            <a:endParaRPr lang="en-US" dirty="0"/>
          </a:p>
          <a:p>
            <a:r>
              <a:rPr lang="en-US" dirty="0"/>
              <a:t>Directly sampling from the Gaussian distribution defined by μ and σ would introduce a random node into the computational graph, preventing the gradients from flowing back from the sampled latent variables to the encoder parameters</a:t>
            </a:r>
          </a:p>
          <a:p>
            <a:endParaRPr lang="en-US" dirty="0"/>
          </a:p>
          <a:p>
            <a:r>
              <a:rPr lang="en-US" dirty="0"/>
              <a:t>Therefore, we decompose the sampling process into 2 distinct components</a:t>
            </a:r>
          </a:p>
          <a:p>
            <a:pPr lvl="1"/>
            <a:r>
              <a:rPr lang="en-US" dirty="0"/>
              <a:t>Stochastic: A noise term ϵ is sampled from a standard normal distribution N(0,I), which is independent of the model parameters</a:t>
            </a:r>
          </a:p>
          <a:p>
            <a:pPr lvl="1"/>
            <a:r>
              <a:rPr lang="en-US" dirty="0"/>
              <a:t>Deterministic: The actual latent variable z is then computed using the deterministic </a:t>
            </a:r>
            <a:r>
              <a:rPr lang="en-US"/>
              <a:t>function    z = μ + σ x ϵ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5088-D2F8-22AE-ECEE-47403E1C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Reparameterization?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DE7D-1A28-06B1-65D4-F14445B6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Backpropagation can’t deal with randomness; we don’t know how much weight to assign to how incorrect that random</a:t>
            </a:r>
          </a:p>
        </p:txBody>
      </p:sp>
    </p:spTree>
    <p:extLst>
      <p:ext uri="{BB962C8B-B14F-4D97-AF65-F5344CB8AC3E}">
        <p14:creationId xmlns:p14="http://schemas.microsoft.com/office/powerpoint/2010/main" val="116657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471630-34CD-450E-B333-E69794864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E1D602E-9706-47F7-A6A5-BA10295C8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3630" y="4300355"/>
            <a:ext cx="9288370" cy="2557645"/>
          </a:xfrm>
          <a:custGeom>
            <a:avLst/>
            <a:gdLst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2625728 w 9288370"/>
              <a:gd name="connsiteY21" fmla="*/ 234941 h 1858154"/>
              <a:gd name="connsiteX22" fmla="*/ 8522890 w 9288370"/>
              <a:gd name="connsiteY22" fmla="*/ 234941 h 1858154"/>
              <a:gd name="connsiteX23" fmla="*/ 8522890 w 9288370"/>
              <a:gd name="connsiteY23" fmla="*/ 304639 h 1858154"/>
              <a:gd name="connsiteX24" fmla="*/ 8582666 w 9288370"/>
              <a:gd name="connsiteY24" fmla="*/ 291389 h 1858154"/>
              <a:gd name="connsiteX25" fmla="*/ 8917944 w 9288370"/>
              <a:gd name="connsiteY25" fmla="*/ 155189 h 1858154"/>
              <a:gd name="connsiteX26" fmla="*/ 9287321 w 9288370"/>
              <a:gd name="connsiteY26" fmla="*/ 245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081033 w 9288370"/>
              <a:gd name="connsiteY22" fmla="*/ 341461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081033 w 9288370"/>
              <a:gd name="connsiteY22" fmla="*/ 413541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7995116 w 9288370"/>
              <a:gd name="connsiteY22" fmla="*/ 303076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7197317 w 9288370"/>
              <a:gd name="connsiteY21" fmla="*/ 308584 h 1858154"/>
              <a:gd name="connsiteX22" fmla="*/ 7995116 w 9288370"/>
              <a:gd name="connsiteY22" fmla="*/ 230996 h 1858154"/>
              <a:gd name="connsiteX23" fmla="*/ 8361738 w 9288370"/>
              <a:gd name="connsiteY23" fmla="*/ 266841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361738 w 9288370"/>
              <a:gd name="connsiteY23" fmla="*/ 281929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459929 w 9288370"/>
              <a:gd name="connsiteY23" fmla="*/ 159190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459929 w 9288370"/>
              <a:gd name="connsiteY23" fmla="*/ 197025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437947 w 9288370"/>
              <a:gd name="connsiteY19" fmla="*/ 796952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287321 w 9288370"/>
              <a:gd name="connsiteY25" fmla="*/ 44210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307388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80823 w 9288370"/>
              <a:gd name="connsiteY0" fmla="*/ 0 h 2227722"/>
              <a:gd name="connsiteX1" fmla="*/ 9288370 w 9288370"/>
              <a:gd name="connsiteY1" fmla="*/ 2227722 h 2227722"/>
              <a:gd name="connsiteX2" fmla="*/ 0 w 9288370"/>
              <a:gd name="connsiteY2" fmla="*/ 2227722 h 2227722"/>
              <a:gd name="connsiteX3" fmla="*/ 55380 w 9288370"/>
              <a:gd name="connsiteY3" fmla="*/ 2203648 h 2227722"/>
              <a:gd name="connsiteX4" fmla="*/ 106098 w 9288370"/>
              <a:gd name="connsiteY4" fmla="*/ 2190551 h 2227722"/>
              <a:gd name="connsiteX5" fmla="*/ 370723 w 9288370"/>
              <a:gd name="connsiteY5" fmla="*/ 2115490 h 2227722"/>
              <a:gd name="connsiteX6" fmla="*/ 461604 w 9288370"/>
              <a:gd name="connsiteY6" fmla="*/ 2075611 h 2227722"/>
              <a:gd name="connsiteX7" fmla="*/ 671860 w 9288370"/>
              <a:gd name="connsiteY7" fmla="*/ 2065749 h 2227722"/>
              <a:gd name="connsiteX8" fmla="*/ 859506 w 9288370"/>
              <a:gd name="connsiteY8" fmla="*/ 2019251 h 2227722"/>
              <a:gd name="connsiteX9" fmla="*/ 1056432 w 9288370"/>
              <a:gd name="connsiteY9" fmla="*/ 1968463 h 2227722"/>
              <a:gd name="connsiteX10" fmla="*/ 1336276 w 9288370"/>
              <a:gd name="connsiteY10" fmla="*/ 1818420 h 2227722"/>
              <a:gd name="connsiteX11" fmla="*/ 1700002 w 9288370"/>
              <a:gd name="connsiteY11" fmla="*/ 1696593 h 2227722"/>
              <a:gd name="connsiteX12" fmla="*/ 1925247 w 9288370"/>
              <a:gd name="connsiteY12" fmla="*/ 1634040 h 2227722"/>
              <a:gd name="connsiteX13" fmla="*/ 2056727 w 9288370"/>
              <a:gd name="connsiteY13" fmla="*/ 1586944 h 2227722"/>
              <a:gd name="connsiteX14" fmla="*/ 2281913 w 9288370"/>
              <a:gd name="connsiteY14" fmla="*/ 1527964 h 2227722"/>
              <a:gd name="connsiteX15" fmla="*/ 2402058 w 9288370"/>
              <a:gd name="connsiteY15" fmla="*/ 1445845 h 2227722"/>
              <a:gd name="connsiteX16" fmla="*/ 2522221 w 9288370"/>
              <a:gd name="connsiteY16" fmla="*/ 1381590 h 2227722"/>
              <a:gd name="connsiteX17" fmla="*/ 2689698 w 9288370"/>
              <a:gd name="connsiteY17" fmla="*/ 1325660 h 2227722"/>
              <a:gd name="connsiteX18" fmla="*/ 3001703 w 9288370"/>
              <a:gd name="connsiteY18" fmla="*/ 1261641 h 2227722"/>
              <a:gd name="connsiteX19" fmla="*/ 3437947 w 9288370"/>
              <a:gd name="connsiteY19" fmla="*/ 1113597 h 2227722"/>
              <a:gd name="connsiteX20" fmla="*/ 4209051 w 9288370"/>
              <a:gd name="connsiteY20" fmla="*/ 1113597 h 2227722"/>
              <a:gd name="connsiteX21" fmla="*/ 7197317 w 9288370"/>
              <a:gd name="connsiteY21" fmla="*/ 678152 h 2227722"/>
              <a:gd name="connsiteX22" fmla="*/ 7995116 w 9288370"/>
              <a:gd name="connsiteY22" fmla="*/ 600564 h 2227722"/>
              <a:gd name="connsiteX23" fmla="*/ 8545846 w 9288370"/>
              <a:gd name="connsiteY23" fmla="*/ 235099 h 2227722"/>
              <a:gd name="connsiteX24" fmla="*/ 8905671 w 9288370"/>
              <a:gd name="connsiteY24" fmla="*/ 198301 h 2227722"/>
              <a:gd name="connsiteX25" fmla="*/ 9090939 w 9288370"/>
              <a:gd name="connsiteY25" fmla="*/ 112063 h 2227722"/>
              <a:gd name="connsiteX26" fmla="*/ 9280823 w 9288370"/>
              <a:gd name="connsiteY26" fmla="*/ 0 h 2227722"/>
              <a:gd name="connsiteX0" fmla="*/ 9280823 w 9288370"/>
              <a:gd name="connsiteY0" fmla="*/ 9459 h 2237181"/>
              <a:gd name="connsiteX1" fmla="*/ 9288370 w 9288370"/>
              <a:gd name="connsiteY1" fmla="*/ 2237181 h 2237181"/>
              <a:gd name="connsiteX2" fmla="*/ 0 w 9288370"/>
              <a:gd name="connsiteY2" fmla="*/ 2237181 h 2237181"/>
              <a:gd name="connsiteX3" fmla="*/ 55380 w 9288370"/>
              <a:gd name="connsiteY3" fmla="*/ 2213107 h 2237181"/>
              <a:gd name="connsiteX4" fmla="*/ 106098 w 9288370"/>
              <a:gd name="connsiteY4" fmla="*/ 2200010 h 2237181"/>
              <a:gd name="connsiteX5" fmla="*/ 370723 w 9288370"/>
              <a:gd name="connsiteY5" fmla="*/ 2124949 h 2237181"/>
              <a:gd name="connsiteX6" fmla="*/ 461604 w 9288370"/>
              <a:gd name="connsiteY6" fmla="*/ 2085070 h 2237181"/>
              <a:gd name="connsiteX7" fmla="*/ 671860 w 9288370"/>
              <a:gd name="connsiteY7" fmla="*/ 2075208 h 2237181"/>
              <a:gd name="connsiteX8" fmla="*/ 859506 w 9288370"/>
              <a:gd name="connsiteY8" fmla="*/ 2028710 h 2237181"/>
              <a:gd name="connsiteX9" fmla="*/ 1056432 w 9288370"/>
              <a:gd name="connsiteY9" fmla="*/ 1977922 h 2237181"/>
              <a:gd name="connsiteX10" fmla="*/ 1336276 w 9288370"/>
              <a:gd name="connsiteY10" fmla="*/ 1827879 h 2237181"/>
              <a:gd name="connsiteX11" fmla="*/ 1700002 w 9288370"/>
              <a:gd name="connsiteY11" fmla="*/ 1706052 h 2237181"/>
              <a:gd name="connsiteX12" fmla="*/ 1925247 w 9288370"/>
              <a:gd name="connsiteY12" fmla="*/ 1643499 h 2237181"/>
              <a:gd name="connsiteX13" fmla="*/ 2056727 w 9288370"/>
              <a:gd name="connsiteY13" fmla="*/ 1596403 h 2237181"/>
              <a:gd name="connsiteX14" fmla="*/ 2281913 w 9288370"/>
              <a:gd name="connsiteY14" fmla="*/ 1537423 h 2237181"/>
              <a:gd name="connsiteX15" fmla="*/ 2402058 w 9288370"/>
              <a:gd name="connsiteY15" fmla="*/ 1455304 h 2237181"/>
              <a:gd name="connsiteX16" fmla="*/ 2522221 w 9288370"/>
              <a:gd name="connsiteY16" fmla="*/ 1391049 h 2237181"/>
              <a:gd name="connsiteX17" fmla="*/ 2689698 w 9288370"/>
              <a:gd name="connsiteY17" fmla="*/ 1335119 h 2237181"/>
              <a:gd name="connsiteX18" fmla="*/ 3001703 w 9288370"/>
              <a:gd name="connsiteY18" fmla="*/ 1271100 h 2237181"/>
              <a:gd name="connsiteX19" fmla="*/ 3437947 w 9288370"/>
              <a:gd name="connsiteY19" fmla="*/ 1123056 h 2237181"/>
              <a:gd name="connsiteX20" fmla="*/ 4209051 w 9288370"/>
              <a:gd name="connsiteY20" fmla="*/ 1123056 h 2237181"/>
              <a:gd name="connsiteX21" fmla="*/ 7197317 w 9288370"/>
              <a:gd name="connsiteY21" fmla="*/ 687611 h 2237181"/>
              <a:gd name="connsiteX22" fmla="*/ 7995116 w 9288370"/>
              <a:gd name="connsiteY22" fmla="*/ 610023 h 2237181"/>
              <a:gd name="connsiteX23" fmla="*/ 8545846 w 9288370"/>
              <a:gd name="connsiteY23" fmla="*/ 244558 h 2237181"/>
              <a:gd name="connsiteX24" fmla="*/ 8905671 w 9288370"/>
              <a:gd name="connsiteY24" fmla="*/ 207760 h 2237181"/>
              <a:gd name="connsiteX25" fmla="*/ 9090939 w 9288370"/>
              <a:gd name="connsiteY25" fmla="*/ 121522 h 2237181"/>
              <a:gd name="connsiteX26" fmla="*/ 9280823 w 9288370"/>
              <a:gd name="connsiteY26" fmla="*/ 9459 h 2237181"/>
              <a:gd name="connsiteX0" fmla="*/ 9285549 w 9288370"/>
              <a:gd name="connsiteY0" fmla="*/ 11350 h 2213558"/>
              <a:gd name="connsiteX1" fmla="*/ 9288370 w 9288370"/>
              <a:gd name="connsiteY1" fmla="*/ 2213558 h 2213558"/>
              <a:gd name="connsiteX2" fmla="*/ 0 w 9288370"/>
              <a:gd name="connsiteY2" fmla="*/ 2213558 h 2213558"/>
              <a:gd name="connsiteX3" fmla="*/ 55380 w 9288370"/>
              <a:gd name="connsiteY3" fmla="*/ 2189484 h 2213558"/>
              <a:gd name="connsiteX4" fmla="*/ 106098 w 9288370"/>
              <a:gd name="connsiteY4" fmla="*/ 2176387 h 2213558"/>
              <a:gd name="connsiteX5" fmla="*/ 370723 w 9288370"/>
              <a:gd name="connsiteY5" fmla="*/ 2101326 h 2213558"/>
              <a:gd name="connsiteX6" fmla="*/ 461604 w 9288370"/>
              <a:gd name="connsiteY6" fmla="*/ 2061447 h 2213558"/>
              <a:gd name="connsiteX7" fmla="*/ 671860 w 9288370"/>
              <a:gd name="connsiteY7" fmla="*/ 2051585 h 2213558"/>
              <a:gd name="connsiteX8" fmla="*/ 859506 w 9288370"/>
              <a:gd name="connsiteY8" fmla="*/ 2005087 h 2213558"/>
              <a:gd name="connsiteX9" fmla="*/ 1056432 w 9288370"/>
              <a:gd name="connsiteY9" fmla="*/ 1954299 h 2213558"/>
              <a:gd name="connsiteX10" fmla="*/ 1336276 w 9288370"/>
              <a:gd name="connsiteY10" fmla="*/ 1804256 h 2213558"/>
              <a:gd name="connsiteX11" fmla="*/ 1700002 w 9288370"/>
              <a:gd name="connsiteY11" fmla="*/ 1682429 h 2213558"/>
              <a:gd name="connsiteX12" fmla="*/ 1925247 w 9288370"/>
              <a:gd name="connsiteY12" fmla="*/ 1619876 h 2213558"/>
              <a:gd name="connsiteX13" fmla="*/ 2056727 w 9288370"/>
              <a:gd name="connsiteY13" fmla="*/ 1572780 h 2213558"/>
              <a:gd name="connsiteX14" fmla="*/ 2281913 w 9288370"/>
              <a:gd name="connsiteY14" fmla="*/ 1513800 h 2213558"/>
              <a:gd name="connsiteX15" fmla="*/ 2402058 w 9288370"/>
              <a:gd name="connsiteY15" fmla="*/ 1431681 h 2213558"/>
              <a:gd name="connsiteX16" fmla="*/ 2522221 w 9288370"/>
              <a:gd name="connsiteY16" fmla="*/ 1367426 h 2213558"/>
              <a:gd name="connsiteX17" fmla="*/ 2689698 w 9288370"/>
              <a:gd name="connsiteY17" fmla="*/ 1311496 h 2213558"/>
              <a:gd name="connsiteX18" fmla="*/ 3001703 w 9288370"/>
              <a:gd name="connsiteY18" fmla="*/ 1247477 h 2213558"/>
              <a:gd name="connsiteX19" fmla="*/ 3437947 w 9288370"/>
              <a:gd name="connsiteY19" fmla="*/ 1099433 h 2213558"/>
              <a:gd name="connsiteX20" fmla="*/ 4209051 w 9288370"/>
              <a:gd name="connsiteY20" fmla="*/ 1099433 h 2213558"/>
              <a:gd name="connsiteX21" fmla="*/ 7197317 w 9288370"/>
              <a:gd name="connsiteY21" fmla="*/ 663988 h 2213558"/>
              <a:gd name="connsiteX22" fmla="*/ 7995116 w 9288370"/>
              <a:gd name="connsiteY22" fmla="*/ 586400 h 2213558"/>
              <a:gd name="connsiteX23" fmla="*/ 8545846 w 9288370"/>
              <a:gd name="connsiteY23" fmla="*/ 220935 h 2213558"/>
              <a:gd name="connsiteX24" fmla="*/ 8905671 w 9288370"/>
              <a:gd name="connsiteY24" fmla="*/ 184137 h 2213558"/>
              <a:gd name="connsiteX25" fmla="*/ 9090939 w 9288370"/>
              <a:gd name="connsiteY25" fmla="*/ 97899 h 2213558"/>
              <a:gd name="connsiteX26" fmla="*/ 9285549 w 9288370"/>
              <a:gd name="connsiteY26" fmla="*/ 11350 h 2213558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05671 w 9288370"/>
              <a:gd name="connsiteY24" fmla="*/ 173798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203042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859 h 2203067"/>
              <a:gd name="connsiteX1" fmla="*/ 9288370 w 9288370"/>
              <a:gd name="connsiteY1" fmla="*/ 2203067 h 2203067"/>
              <a:gd name="connsiteX2" fmla="*/ 0 w 9288370"/>
              <a:gd name="connsiteY2" fmla="*/ 2203067 h 2203067"/>
              <a:gd name="connsiteX3" fmla="*/ 55380 w 9288370"/>
              <a:gd name="connsiteY3" fmla="*/ 2178993 h 2203067"/>
              <a:gd name="connsiteX4" fmla="*/ 106098 w 9288370"/>
              <a:gd name="connsiteY4" fmla="*/ 2165896 h 2203067"/>
              <a:gd name="connsiteX5" fmla="*/ 370723 w 9288370"/>
              <a:gd name="connsiteY5" fmla="*/ 2090835 h 2203067"/>
              <a:gd name="connsiteX6" fmla="*/ 461604 w 9288370"/>
              <a:gd name="connsiteY6" fmla="*/ 2050956 h 2203067"/>
              <a:gd name="connsiteX7" fmla="*/ 671860 w 9288370"/>
              <a:gd name="connsiteY7" fmla="*/ 2041094 h 2203067"/>
              <a:gd name="connsiteX8" fmla="*/ 859506 w 9288370"/>
              <a:gd name="connsiteY8" fmla="*/ 1994596 h 2203067"/>
              <a:gd name="connsiteX9" fmla="*/ 1056432 w 9288370"/>
              <a:gd name="connsiteY9" fmla="*/ 1943808 h 2203067"/>
              <a:gd name="connsiteX10" fmla="*/ 1336276 w 9288370"/>
              <a:gd name="connsiteY10" fmla="*/ 1793765 h 2203067"/>
              <a:gd name="connsiteX11" fmla="*/ 1700002 w 9288370"/>
              <a:gd name="connsiteY11" fmla="*/ 1671938 h 2203067"/>
              <a:gd name="connsiteX12" fmla="*/ 1925247 w 9288370"/>
              <a:gd name="connsiteY12" fmla="*/ 1609385 h 2203067"/>
              <a:gd name="connsiteX13" fmla="*/ 2056727 w 9288370"/>
              <a:gd name="connsiteY13" fmla="*/ 1562289 h 2203067"/>
              <a:gd name="connsiteX14" fmla="*/ 2281913 w 9288370"/>
              <a:gd name="connsiteY14" fmla="*/ 1503309 h 2203067"/>
              <a:gd name="connsiteX15" fmla="*/ 2402058 w 9288370"/>
              <a:gd name="connsiteY15" fmla="*/ 1421190 h 2203067"/>
              <a:gd name="connsiteX16" fmla="*/ 2522221 w 9288370"/>
              <a:gd name="connsiteY16" fmla="*/ 1356935 h 2203067"/>
              <a:gd name="connsiteX17" fmla="*/ 2689698 w 9288370"/>
              <a:gd name="connsiteY17" fmla="*/ 1301005 h 2203067"/>
              <a:gd name="connsiteX18" fmla="*/ 3001703 w 9288370"/>
              <a:gd name="connsiteY18" fmla="*/ 1236986 h 2203067"/>
              <a:gd name="connsiteX19" fmla="*/ 3437947 w 9288370"/>
              <a:gd name="connsiteY19" fmla="*/ 1088942 h 2203067"/>
              <a:gd name="connsiteX20" fmla="*/ 4209051 w 9288370"/>
              <a:gd name="connsiteY20" fmla="*/ 1088942 h 2203067"/>
              <a:gd name="connsiteX21" fmla="*/ 7197317 w 9288370"/>
              <a:gd name="connsiteY21" fmla="*/ 653497 h 2203067"/>
              <a:gd name="connsiteX22" fmla="*/ 8203042 w 9288370"/>
              <a:gd name="connsiteY22" fmla="*/ 354791 h 2203067"/>
              <a:gd name="connsiteX23" fmla="*/ 8682888 w 9288370"/>
              <a:gd name="connsiteY23" fmla="*/ 155164 h 2203067"/>
              <a:gd name="connsiteX24" fmla="*/ 8943475 w 9288370"/>
              <a:gd name="connsiteY24" fmla="*/ 126870 h 2203067"/>
              <a:gd name="connsiteX25" fmla="*/ 9142920 w 9288370"/>
              <a:gd name="connsiteY25" fmla="*/ 57642 h 2203067"/>
              <a:gd name="connsiteX26" fmla="*/ 9285549 w 9288370"/>
              <a:gd name="connsiteY26" fmla="*/ 859 h 220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88370" h="2203067">
                <a:moveTo>
                  <a:pt x="9285549" y="859"/>
                </a:moveTo>
                <a:cubicBezTo>
                  <a:pt x="9288065" y="743433"/>
                  <a:pt x="9285854" y="1460493"/>
                  <a:pt x="9288370" y="2203067"/>
                </a:cubicBezTo>
                <a:lnTo>
                  <a:pt x="0" y="2203067"/>
                </a:lnTo>
                <a:lnTo>
                  <a:pt x="55380" y="2178993"/>
                </a:lnTo>
                <a:cubicBezTo>
                  <a:pt x="73723" y="2172204"/>
                  <a:pt x="91063" y="2167343"/>
                  <a:pt x="106098" y="2165896"/>
                </a:cubicBezTo>
                <a:cubicBezTo>
                  <a:pt x="218614" y="2113687"/>
                  <a:pt x="311471" y="2109992"/>
                  <a:pt x="370723" y="2090835"/>
                </a:cubicBezTo>
                <a:lnTo>
                  <a:pt x="461604" y="2050956"/>
                </a:lnTo>
                <a:cubicBezTo>
                  <a:pt x="511794" y="2042666"/>
                  <a:pt x="630174" y="2045052"/>
                  <a:pt x="671860" y="2041094"/>
                </a:cubicBezTo>
                <a:cubicBezTo>
                  <a:pt x="831551" y="2029819"/>
                  <a:pt x="796957" y="2010095"/>
                  <a:pt x="859506" y="1994596"/>
                </a:cubicBezTo>
                <a:cubicBezTo>
                  <a:pt x="925148" y="1977667"/>
                  <a:pt x="982441" y="1946437"/>
                  <a:pt x="1056432" y="1943808"/>
                </a:cubicBezTo>
                <a:cubicBezTo>
                  <a:pt x="1141460" y="1949662"/>
                  <a:pt x="1229014" y="1839077"/>
                  <a:pt x="1336276" y="1793765"/>
                </a:cubicBezTo>
                <a:cubicBezTo>
                  <a:pt x="1443537" y="1748453"/>
                  <a:pt x="1618734" y="1681551"/>
                  <a:pt x="1700002" y="1671938"/>
                </a:cubicBezTo>
                <a:cubicBezTo>
                  <a:pt x="1770796" y="1652622"/>
                  <a:pt x="1886491" y="1607508"/>
                  <a:pt x="1925247" y="1609385"/>
                </a:cubicBezTo>
                <a:cubicBezTo>
                  <a:pt x="1979773" y="1591110"/>
                  <a:pt x="1997283" y="1579968"/>
                  <a:pt x="2056727" y="1562289"/>
                </a:cubicBezTo>
                <a:cubicBezTo>
                  <a:pt x="2118428" y="1524336"/>
                  <a:pt x="2272492" y="1514307"/>
                  <a:pt x="2281913" y="1503309"/>
                </a:cubicBezTo>
                <a:cubicBezTo>
                  <a:pt x="2313559" y="1509407"/>
                  <a:pt x="2384024" y="1432152"/>
                  <a:pt x="2402058" y="1421190"/>
                </a:cubicBezTo>
                <a:cubicBezTo>
                  <a:pt x="2444082" y="1402817"/>
                  <a:pt x="2459748" y="1386764"/>
                  <a:pt x="2522221" y="1356935"/>
                </a:cubicBezTo>
                <a:cubicBezTo>
                  <a:pt x="2583351" y="1338655"/>
                  <a:pt x="2592153" y="1324759"/>
                  <a:pt x="2689698" y="1301005"/>
                </a:cubicBezTo>
                <a:cubicBezTo>
                  <a:pt x="2846360" y="1290467"/>
                  <a:pt x="2933220" y="1259857"/>
                  <a:pt x="3001703" y="1236986"/>
                </a:cubicBezTo>
                <a:lnTo>
                  <a:pt x="3437947" y="1088942"/>
                </a:lnTo>
                <a:lnTo>
                  <a:pt x="4209051" y="1088942"/>
                </a:lnTo>
                <a:lnTo>
                  <a:pt x="7197317" y="653497"/>
                </a:lnTo>
                <a:lnTo>
                  <a:pt x="8203042" y="354791"/>
                </a:lnTo>
                <a:cubicBezTo>
                  <a:pt x="8405521" y="58626"/>
                  <a:pt x="8461507" y="221706"/>
                  <a:pt x="8682888" y="155164"/>
                </a:cubicBezTo>
                <a:cubicBezTo>
                  <a:pt x="8730870" y="183830"/>
                  <a:pt x="8822250" y="173420"/>
                  <a:pt x="8943475" y="126870"/>
                </a:cubicBezTo>
                <a:cubicBezTo>
                  <a:pt x="9095367" y="26013"/>
                  <a:pt x="9069294" y="84165"/>
                  <a:pt x="9142920" y="57642"/>
                </a:cubicBezTo>
                <a:cubicBezTo>
                  <a:pt x="9206215" y="62810"/>
                  <a:pt x="9198626" y="-8563"/>
                  <a:pt x="9285549" y="859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C864E-A348-4E87-AE2E-1861FE991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46" y="441736"/>
            <a:ext cx="10792612" cy="54268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42EA8D-47D0-4305-A5B1-0BD484F3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96109" y="-2127221"/>
            <a:ext cx="5199782" cy="10540945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9074 w 4106520"/>
              <a:gd name="connsiteY4" fmla="*/ 7082840 h 10695515"/>
              <a:gd name="connsiteX5" fmla="*/ 463 w 4106520"/>
              <a:gd name="connsiteY5" fmla="*/ 40543 h 10695515"/>
              <a:gd name="connsiteX6" fmla="*/ 25706 w 4106520"/>
              <a:gd name="connsiteY6" fmla="*/ 4670 h 10695515"/>
              <a:gd name="connsiteX7" fmla="*/ 46561 w 4106520"/>
              <a:gd name="connsiteY7" fmla="*/ 37 h 10695515"/>
              <a:gd name="connsiteX8" fmla="*/ 4068803 w 4106520"/>
              <a:gd name="connsiteY8" fmla="*/ 0 h 10695515"/>
              <a:gd name="connsiteX9" fmla="*/ 4102330 w 4106520"/>
              <a:gd name="connsiteY9" fmla="*/ 33528 h 10695515"/>
              <a:gd name="connsiteX10" fmla="*/ 4102329 w 4106520"/>
              <a:gd name="connsiteY10" fmla="*/ 10662081 h 10695515"/>
              <a:gd name="connsiteX11" fmla="*/ 4068802 w 4106520"/>
              <a:gd name="connsiteY11" fmla="*/ 10695514 h 10695515"/>
              <a:gd name="connsiteX12" fmla="*/ 4051295 w 4106520"/>
              <a:gd name="connsiteY12" fmla="*/ 10695514 h 10695515"/>
              <a:gd name="connsiteX13" fmla="*/ 4051295 w 4106520"/>
              <a:gd name="connsiteY13" fmla="*/ 10695515 h 10695515"/>
              <a:gd name="connsiteX14" fmla="*/ 46547 w 4106520"/>
              <a:gd name="connsiteY14" fmla="*/ 10695515 h 10695515"/>
              <a:gd name="connsiteX15" fmla="*/ 9074 w 4106520"/>
              <a:gd name="connsiteY15" fmla="*/ 10659953 h 10695515"/>
              <a:gd name="connsiteX16" fmla="*/ 9074 w 4106520"/>
              <a:gd name="connsiteY16" fmla="*/ 8213677 h 10695515"/>
              <a:gd name="connsiteX17" fmla="*/ 9074 w 4106520"/>
              <a:gd name="connsiteY17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082840 h 10695515"/>
              <a:gd name="connsiteX4" fmla="*/ 463 w 4106520"/>
              <a:gd name="connsiteY4" fmla="*/ 40543 h 10695515"/>
              <a:gd name="connsiteX5" fmla="*/ 25706 w 4106520"/>
              <a:gd name="connsiteY5" fmla="*/ 4670 h 10695515"/>
              <a:gd name="connsiteX6" fmla="*/ 46561 w 4106520"/>
              <a:gd name="connsiteY6" fmla="*/ 37 h 10695515"/>
              <a:gd name="connsiteX7" fmla="*/ 4068803 w 4106520"/>
              <a:gd name="connsiteY7" fmla="*/ 0 h 10695515"/>
              <a:gd name="connsiteX8" fmla="*/ 4102330 w 4106520"/>
              <a:gd name="connsiteY8" fmla="*/ 33528 h 10695515"/>
              <a:gd name="connsiteX9" fmla="*/ 4102329 w 4106520"/>
              <a:gd name="connsiteY9" fmla="*/ 10662081 h 10695515"/>
              <a:gd name="connsiteX10" fmla="*/ 4068802 w 4106520"/>
              <a:gd name="connsiteY10" fmla="*/ 10695514 h 10695515"/>
              <a:gd name="connsiteX11" fmla="*/ 4051295 w 4106520"/>
              <a:gd name="connsiteY11" fmla="*/ 10695514 h 10695515"/>
              <a:gd name="connsiteX12" fmla="*/ 4051295 w 4106520"/>
              <a:gd name="connsiteY12" fmla="*/ 10695515 h 10695515"/>
              <a:gd name="connsiteX13" fmla="*/ 46547 w 4106520"/>
              <a:gd name="connsiteY13" fmla="*/ 10695515 h 10695515"/>
              <a:gd name="connsiteX14" fmla="*/ 9074 w 4106520"/>
              <a:gd name="connsiteY14" fmla="*/ 10659953 h 10695515"/>
              <a:gd name="connsiteX15" fmla="*/ 9074 w 4106520"/>
              <a:gd name="connsiteY15" fmla="*/ 8213677 h 10695515"/>
              <a:gd name="connsiteX16" fmla="*/ 9074 w 4106520"/>
              <a:gd name="connsiteY16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9074 w 4106520"/>
              <a:gd name="connsiteY2" fmla="*/ 7082840 h 10695515"/>
              <a:gd name="connsiteX3" fmla="*/ 463 w 4106520"/>
              <a:gd name="connsiteY3" fmla="*/ 40543 h 10695515"/>
              <a:gd name="connsiteX4" fmla="*/ 25706 w 4106520"/>
              <a:gd name="connsiteY4" fmla="*/ 4670 h 10695515"/>
              <a:gd name="connsiteX5" fmla="*/ 46561 w 4106520"/>
              <a:gd name="connsiteY5" fmla="*/ 37 h 10695515"/>
              <a:gd name="connsiteX6" fmla="*/ 4068803 w 4106520"/>
              <a:gd name="connsiteY6" fmla="*/ 0 h 10695515"/>
              <a:gd name="connsiteX7" fmla="*/ 4102330 w 4106520"/>
              <a:gd name="connsiteY7" fmla="*/ 33528 h 10695515"/>
              <a:gd name="connsiteX8" fmla="*/ 4102329 w 4106520"/>
              <a:gd name="connsiteY8" fmla="*/ 10662081 h 10695515"/>
              <a:gd name="connsiteX9" fmla="*/ 4068802 w 4106520"/>
              <a:gd name="connsiteY9" fmla="*/ 10695514 h 10695515"/>
              <a:gd name="connsiteX10" fmla="*/ 4051295 w 4106520"/>
              <a:gd name="connsiteY10" fmla="*/ 10695514 h 10695515"/>
              <a:gd name="connsiteX11" fmla="*/ 4051295 w 4106520"/>
              <a:gd name="connsiteY11" fmla="*/ 10695515 h 10695515"/>
              <a:gd name="connsiteX12" fmla="*/ 46547 w 4106520"/>
              <a:gd name="connsiteY12" fmla="*/ 10695515 h 10695515"/>
              <a:gd name="connsiteX13" fmla="*/ 9074 w 4106520"/>
              <a:gd name="connsiteY13" fmla="*/ 10659953 h 10695515"/>
              <a:gd name="connsiteX14" fmla="*/ 9074 w 4106520"/>
              <a:gd name="connsiteY14" fmla="*/ 8213677 h 10695515"/>
              <a:gd name="connsiteX15" fmla="*/ 9074 w 4106520"/>
              <a:gd name="connsiteY15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082840 h 10695515"/>
              <a:gd name="connsiteX2" fmla="*/ 463 w 4106520"/>
              <a:gd name="connsiteY2" fmla="*/ 40543 h 10695515"/>
              <a:gd name="connsiteX3" fmla="*/ 25706 w 4106520"/>
              <a:gd name="connsiteY3" fmla="*/ 4670 h 10695515"/>
              <a:gd name="connsiteX4" fmla="*/ 46561 w 4106520"/>
              <a:gd name="connsiteY4" fmla="*/ 37 h 10695515"/>
              <a:gd name="connsiteX5" fmla="*/ 4068803 w 4106520"/>
              <a:gd name="connsiteY5" fmla="*/ 0 h 10695515"/>
              <a:gd name="connsiteX6" fmla="*/ 4102330 w 4106520"/>
              <a:gd name="connsiteY6" fmla="*/ 33528 h 10695515"/>
              <a:gd name="connsiteX7" fmla="*/ 4102329 w 4106520"/>
              <a:gd name="connsiteY7" fmla="*/ 10662081 h 10695515"/>
              <a:gd name="connsiteX8" fmla="*/ 4068802 w 4106520"/>
              <a:gd name="connsiteY8" fmla="*/ 10695514 h 10695515"/>
              <a:gd name="connsiteX9" fmla="*/ 4051295 w 4106520"/>
              <a:gd name="connsiteY9" fmla="*/ 10695514 h 10695515"/>
              <a:gd name="connsiteX10" fmla="*/ 4051295 w 4106520"/>
              <a:gd name="connsiteY10" fmla="*/ 10695515 h 10695515"/>
              <a:gd name="connsiteX11" fmla="*/ 46547 w 4106520"/>
              <a:gd name="connsiteY11" fmla="*/ 10695515 h 10695515"/>
              <a:gd name="connsiteX12" fmla="*/ 9074 w 4106520"/>
              <a:gd name="connsiteY12" fmla="*/ 10659953 h 10695515"/>
              <a:gd name="connsiteX13" fmla="*/ 9074 w 4106520"/>
              <a:gd name="connsiteY13" fmla="*/ 8213677 h 10695515"/>
              <a:gd name="connsiteX14" fmla="*/ 9074 w 4106520"/>
              <a:gd name="connsiteY14" fmla="*/ 8117697 h 10695515"/>
              <a:gd name="connsiteX0" fmla="*/ 9096 w 4106542"/>
              <a:gd name="connsiteY0" fmla="*/ 8117697 h 10695515"/>
              <a:gd name="connsiteX1" fmla="*/ 485 w 4106542"/>
              <a:gd name="connsiteY1" fmla="*/ 40543 h 10695515"/>
              <a:gd name="connsiteX2" fmla="*/ 25728 w 4106542"/>
              <a:gd name="connsiteY2" fmla="*/ 4670 h 10695515"/>
              <a:gd name="connsiteX3" fmla="*/ 46583 w 4106542"/>
              <a:gd name="connsiteY3" fmla="*/ 37 h 10695515"/>
              <a:gd name="connsiteX4" fmla="*/ 4068825 w 4106542"/>
              <a:gd name="connsiteY4" fmla="*/ 0 h 10695515"/>
              <a:gd name="connsiteX5" fmla="*/ 4102352 w 4106542"/>
              <a:gd name="connsiteY5" fmla="*/ 33528 h 10695515"/>
              <a:gd name="connsiteX6" fmla="*/ 4102351 w 4106542"/>
              <a:gd name="connsiteY6" fmla="*/ 10662081 h 10695515"/>
              <a:gd name="connsiteX7" fmla="*/ 4068824 w 4106542"/>
              <a:gd name="connsiteY7" fmla="*/ 10695514 h 10695515"/>
              <a:gd name="connsiteX8" fmla="*/ 4051317 w 4106542"/>
              <a:gd name="connsiteY8" fmla="*/ 10695514 h 10695515"/>
              <a:gd name="connsiteX9" fmla="*/ 4051317 w 4106542"/>
              <a:gd name="connsiteY9" fmla="*/ 10695515 h 10695515"/>
              <a:gd name="connsiteX10" fmla="*/ 46569 w 4106542"/>
              <a:gd name="connsiteY10" fmla="*/ 10695515 h 10695515"/>
              <a:gd name="connsiteX11" fmla="*/ 9096 w 4106542"/>
              <a:gd name="connsiteY11" fmla="*/ 10659953 h 10695515"/>
              <a:gd name="connsiteX12" fmla="*/ 9096 w 4106542"/>
              <a:gd name="connsiteY12" fmla="*/ 8213677 h 10695515"/>
              <a:gd name="connsiteX13" fmla="*/ 9096 w 4106542"/>
              <a:gd name="connsiteY13" fmla="*/ 8117697 h 10695515"/>
              <a:gd name="connsiteX0" fmla="*/ 8611 w 4106057"/>
              <a:gd name="connsiteY0" fmla="*/ 8213677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  <a:gd name="connsiteX12" fmla="*/ 8611 w 4106057"/>
              <a:gd name="connsiteY12" fmla="*/ 8213677 h 10695515"/>
              <a:gd name="connsiteX0" fmla="*/ 8611 w 4106057"/>
              <a:gd name="connsiteY0" fmla="*/ 10659953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06057" h="10695515">
                <a:moveTo>
                  <a:pt x="8611" y="10659953"/>
                </a:moveTo>
                <a:cubicBezTo>
                  <a:pt x="5741" y="7120150"/>
                  <a:pt x="2870" y="3580346"/>
                  <a:pt x="0" y="40543"/>
                </a:cubicBezTo>
                <a:cubicBezTo>
                  <a:pt x="8414" y="19945"/>
                  <a:pt x="10728" y="16628"/>
                  <a:pt x="25243" y="4670"/>
                </a:cubicBezTo>
                <a:lnTo>
                  <a:pt x="46098" y="37"/>
                </a:lnTo>
                <a:lnTo>
                  <a:pt x="4068340" y="0"/>
                </a:lnTo>
                <a:cubicBezTo>
                  <a:pt x="4086837" y="52"/>
                  <a:pt x="4101820" y="15032"/>
                  <a:pt x="4101867" y="33528"/>
                </a:cubicBezTo>
                <a:cubicBezTo>
                  <a:pt x="4107455" y="1810541"/>
                  <a:pt x="4107454" y="8885083"/>
                  <a:pt x="4101866" y="10662081"/>
                </a:cubicBezTo>
                <a:cubicBezTo>
                  <a:pt x="4101761" y="10680541"/>
                  <a:pt x="4086798" y="10695466"/>
                  <a:pt x="4068339" y="10695514"/>
                </a:cubicBezTo>
                <a:lnTo>
                  <a:pt x="4050832" y="10695514"/>
                </a:lnTo>
                <a:lnTo>
                  <a:pt x="4050832" y="10695515"/>
                </a:lnTo>
                <a:lnTo>
                  <a:pt x="46084" y="10695515"/>
                </a:lnTo>
                <a:cubicBezTo>
                  <a:pt x="25394" y="10695403"/>
                  <a:pt x="8665" y="10679532"/>
                  <a:pt x="8611" y="106599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766AD-2AF6-5D53-DBEA-CBEA0696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497" y="651681"/>
            <a:ext cx="7599006" cy="501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8CFBB-94C0-03A0-8054-06C37434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407" y="4972160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Understanding a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9600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1B9C-D5AE-2464-449C-F8504B9D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Dense Representative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E450-AA0F-A15B-AD32-342EC25F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location in the wardrobe is represented by two numbers</a:t>
            </a:r>
          </a:p>
          <a:p>
            <a:endParaRPr lang="en-US" dirty="0"/>
          </a:p>
          <a:p>
            <a:r>
              <a:rPr lang="en-US" dirty="0"/>
              <a:t>This vector is also known as an embedding because the encoder attempts to embed as much information into it as possible</a:t>
            </a:r>
          </a:p>
          <a:p>
            <a:endParaRPr lang="en-US" dirty="0"/>
          </a:p>
          <a:p>
            <a:r>
              <a:rPr lang="en-US" dirty="0"/>
              <a:t>The decoder can produce an accurate reconstruction so long as enough information is available within the encoding vector</a:t>
            </a:r>
          </a:p>
        </p:txBody>
      </p:sp>
    </p:spTree>
    <p:extLst>
      <p:ext uri="{BB962C8B-B14F-4D97-AF65-F5344CB8AC3E}">
        <p14:creationId xmlns:p14="http://schemas.microsoft.com/office/powerpoint/2010/main" val="398621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089-7D41-7CEC-86FA-E58A83F2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2D55-27D5-42D8-2078-38C40118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autoencoder is simply a neural network that is trained to perform the task of encoding and decoding an item</a:t>
            </a:r>
          </a:p>
          <a:p>
            <a:endParaRPr lang="en-US" dirty="0"/>
          </a:p>
          <a:p>
            <a:pPr algn="l"/>
            <a:r>
              <a:rPr lang="en-US" dirty="0"/>
              <a:t>Thus, </a:t>
            </a:r>
            <a:r>
              <a:rPr lang="en-US" sz="1800" b="0" i="0" u="none" strike="noStrike" baseline="0" dirty="0"/>
              <a:t>the output is as close to the original item as possible with an expected amount of error</a:t>
            </a:r>
          </a:p>
          <a:p>
            <a:pPr lvl="1"/>
            <a:r>
              <a:rPr lang="en-US" dirty="0"/>
              <a:t>Why would there be error?</a:t>
            </a:r>
          </a:p>
          <a:p>
            <a:pPr lvl="1"/>
            <a:r>
              <a:rPr lang="en-US" dirty="0"/>
              <a:t>Would we want to reduce this to 0?</a:t>
            </a:r>
          </a:p>
          <a:p>
            <a:pPr lvl="1"/>
            <a:endParaRPr lang="en-US" dirty="0"/>
          </a:p>
          <a:p>
            <a:r>
              <a:rPr lang="en-US" dirty="0"/>
              <a:t>A neural network comprised of two parts</a:t>
            </a:r>
          </a:p>
          <a:p>
            <a:pPr lvl="1"/>
            <a:r>
              <a:rPr lang="en-US" dirty="0"/>
              <a:t>An encoder network that compresses high-dimensional input data such as an image into a lower-dimensional embedding vector</a:t>
            </a:r>
          </a:p>
          <a:p>
            <a:pPr lvl="1"/>
            <a:r>
              <a:rPr lang="en-US" dirty="0"/>
              <a:t>A decoder network that decompresses a given embedding vector back to the original domain</a:t>
            </a:r>
          </a:p>
        </p:txBody>
      </p:sp>
    </p:spTree>
    <p:extLst>
      <p:ext uri="{BB962C8B-B14F-4D97-AF65-F5344CB8AC3E}">
        <p14:creationId xmlns:p14="http://schemas.microsoft.com/office/powerpoint/2010/main" val="49673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6A849-D51E-493B-AAAE-FC1533724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196C94-72C3-4A7C-8DC0-3D7D254D3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9208" cy="6858000"/>
          </a:xfrm>
          <a:custGeom>
            <a:avLst/>
            <a:gdLst>
              <a:gd name="connsiteX0" fmla="*/ 0 w 5469208"/>
              <a:gd name="connsiteY0" fmla="*/ 0 h 6858000"/>
              <a:gd name="connsiteX1" fmla="*/ 2297752 w 5469208"/>
              <a:gd name="connsiteY1" fmla="*/ 0 h 6858000"/>
              <a:gd name="connsiteX2" fmla="*/ 2313124 w 5469208"/>
              <a:gd name="connsiteY2" fmla="*/ 26173 h 6858000"/>
              <a:gd name="connsiteX3" fmla="*/ 2447911 w 5469208"/>
              <a:gd name="connsiteY3" fmla="*/ 217434 h 6858000"/>
              <a:gd name="connsiteX4" fmla="*/ 2455928 w 5469208"/>
              <a:gd name="connsiteY4" fmla="*/ 228791 h 6858000"/>
              <a:gd name="connsiteX5" fmla="*/ 2489387 w 5469208"/>
              <a:gd name="connsiteY5" fmla="*/ 300611 h 6858000"/>
              <a:gd name="connsiteX6" fmla="*/ 2574156 w 5469208"/>
              <a:gd name="connsiteY6" fmla="*/ 434273 h 6858000"/>
              <a:gd name="connsiteX7" fmla="*/ 2614046 w 5469208"/>
              <a:gd name="connsiteY7" fmla="*/ 521709 h 6858000"/>
              <a:gd name="connsiteX8" fmla="*/ 2676497 w 5469208"/>
              <a:gd name="connsiteY8" fmla="*/ 691626 h 6858000"/>
              <a:gd name="connsiteX9" fmla="*/ 2727739 w 5469208"/>
              <a:gd name="connsiteY9" fmla="*/ 785171 h 6858000"/>
              <a:gd name="connsiteX10" fmla="*/ 2739027 w 5469208"/>
              <a:gd name="connsiteY10" fmla="*/ 817824 h 6858000"/>
              <a:gd name="connsiteX11" fmla="*/ 2769849 w 5469208"/>
              <a:gd name="connsiteY11" fmla="*/ 990027 h 6858000"/>
              <a:gd name="connsiteX12" fmla="*/ 2802698 w 5469208"/>
              <a:gd name="connsiteY12" fmla="*/ 1092981 h 6858000"/>
              <a:gd name="connsiteX13" fmla="*/ 2824380 w 5469208"/>
              <a:gd name="connsiteY13" fmla="*/ 1165788 h 6858000"/>
              <a:gd name="connsiteX14" fmla="*/ 2860116 w 5469208"/>
              <a:gd name="connsiteY14" fmla="*/ 1237856 h 6858000"/>
              <a:gd name="connsiteX15" fmla="*/ 2868109 w 5469208"/>
              <a:gd name="connsiteY15" fmla="*/ 1264375 h 6858000"/>
              <a:gd name="connsiteX16" fmla="*/ 2891359 w 5469208"/>
              <a:gd name="connsiteY16" fmla="*/ 1315657 h 6858000"/>
              <a:gd name="connsiteX17" fmla="*/ 2928260 w 5469208"/>
              <a:gd name="connsiteY17" fmla="*/ 1391934 h 6858000"/>
              <a:gd name="connsiteX18" fmla="*/ 2966183 w 5469208"/>
              <a:gd name="connsiteY18" fmla="*/ 1504096 h 6858000"/>
              <a:gd name="connsiteX19" fmla="*/ 2968662 w 5469208"/>
              <a:gd name="connsiteY19" fmla="*/ 1534103 h 6858000"/>
              <a:gd name="connsiteX20" fmla="*/ 3019289 w 5469208"/>
              <a:gd name="connsiteY20" fmla="*/ 1691347 h 6858000"/>
              <a:gd name="connsiteX21" fmla="*/ 3043527 w 5469208"/>
              <a:gd name="connsiteY21" fmla="*/ 1805219 h 6858000"/>
              <a:gd name="connsiteX22" fmla="*/ 3078265 w 5469208"/>
              <a:gd name="connsiteY22" fmla="*/ 1939253 h 6858000"/>
              <a:gd name="connsiteX23" fmla="*/ 3111934 w 5469208"/>
              <a:gd name="connsiteY23" fmla="*/ 2045839 h 6858000"/>
              <a:gd name="connsiteX24" fmla="*/ 3138702 w 5469208"/>
              <a:gd name="connsiteY24" fmla="*/ 2125712 h 6858000"/>
              <a:gd name="connsiteX25" fmla="*/ 3185009 w 5469208"/>
              <a:gd name="connsiteY25" fmla="*/ 2196474 h 6858000"/>
              <a:gd name="connsiteX26" fmla="*/ 3208259 w 5469208"/>
              <a:gd name="connsiteY26" fmla="*/ 2226727 h 6858000"/>
              <a:gd name="connsiteX27" fmla="*/ 3245922 w 5469208"/>
              <a:gd name="connsiteY27" fmla="*/ 2279571 h 6858000"/>
              <a:gd name="connsiteX28" fmla="*/ 3304414 w 5469208"/>
              <a:gd name="connsiteY28" fmla="*/ 2389252 h 6858000"/>
              <a:gd name="connsiteX29" fmla="*/ 3386624 w 5469208"/>
              <a:gd name="connsiteY29" fmla="*/ 2573831 h 6858000"/>
              <a:gd name="connsiteX30" fmla="*/ 3386845 w 5469208"/>
              <a:gd name="connsiteY30" fmla="*/ 2575072 h 6858000"/>
              <a:gd name="connsiteX31" fmla="*/ 3433158 w 5469208"/>
              <a:gd name="connsiteY31" fmla="*/ 2614856 h 6858000"/>
              <a:gd name="connsiteX32" fmla="*/ 4017446 w 5469208"/>
              <a:gd name="connsiteY32" fmla="*/ 3552353 h 6858000"/>
              <a:gd name="connsiteX33" fmla="*/ 4050725 w 5469208"/>
              <a:gd name="connsiteY33" fmla="*/ 3693524 h 6858000"/>
              <a:gd name="connsiteX34" fmla="*/ 4258434 w 5469208"/>
              <a:gd name="connsiteY34" fmla="*/ 4503107 h 6858000"/>
              <a:gd name="connsiteX35" fmla="*/ 4574120 w 5469208"/>
              <a:gd name="connsiteY35" fmla="*/ 5159040 h 6858000"/>
              <a:gd name="connsiteX36" fmla="*/ 4691141 w 5469208"/>
              <a:gd name="connsiteY36" fmla="*/ 5372361 h 6858000"/>
              <a:gd name="connsiteX37" fmla="*/ 4729800 w 5469208"/>
              <a:gd name="connsiteY37" fmla="*/ 5582759 h 6858000"/>
              <a:gd name="connsiteX38" fmla="*/ 4776498 w 5469208"/>
              <a:gd name="connsiteY38" fmla="*/ 5729391 h 6858000"/>
              <a:gd name="connsiteX39" fmla="*/ 4825477 w 5469208"/>
              <a:gd name="connsiteY39" fmla="*/ 5838725 h 6858000"/>
              <a:gd name="connsiteX40" fmla="*/ 4840449 w 5469208"/>
              <a:gd name="connsiteY40" fmla="*/ 5962400 h 6858000"/>
              <a:gd name="connsiteX41" fmla="*/ 4887939 w 5469208"/>
              <a:gd name="connsiteY41" fmla="*/ 6154933 h 6858000"/>
              <a:gd name="connsiteX42" fmla="*/ 4919754 w 5469208"/>
              <a:gd name="connsiteY42" fmla="*/ 6219410 h 6858000"/>
              <a:gd name="connsiteX43" fmla="*/ 4968789 w 5469208"/>
              <a:gd name="connsiteY43" fmla="*/ 6303700 h 6858000"/>
              <a:gd name="connsiteX44" fmla="*/ 5062713 w 5469208"/>
              <a:gd name="connsiteY44" fmla="*/ 6369682 h 6858000"/>
              <a:gd name="connsiteX45" fmla="*/ 5164179 w 5469208"/>
              <a:gd name="connsiteY45" fmla="*/ 6430000 h 6858000"/>
              <a:gd name="connsiteX46" fmla="*/ 5198173 w 5469208"/>
              <a:gd name="connsiteY46" fmla="*/ 6537509 h 6858000"/>
              <a:gd name="connsiteX47" fmla="*/ 5469162 w 5469208"/>
              <a:gd name="connsiteY47" fmla="*/ 6857947 h 6858000"/>
              <a:gd name="connsiteX48" fmla="*/ 5469208 w 5469208"/>
              <a:gd name="connsiteY48" fmla="*/ 6858000 h 6858000"/>
              <a:gd name="connsiteX49" fmla="*/ 0 w 5469208"/>
              <a:gd name="connsiteY49" fmla="*/ 6858000 h 6858000"/>
              <a:gd name="connsiteX0" fmla="*/ 0 w 5469208"/>
              <a:gd name="connsiteY0" fmla="*/ 0 h 6858000"/>
              <a:gd name="connsiteX1" fmla="*/ 2297752 w 5469208"/>
              <a:gd name="connsiteY1" fmla="*/ 0 h 6858000"/>
              <a:gd name="connsiteX2" fmla="*/ 2313124 w 5469208"/>
              <a:gd name="connsiteY2" fmla="*/ 26173 h 6858000"/>
              <a:gd name="connsiteX3" fmla="*/ 2447911 w 5469208"/>
              <a:gd name="connsiteY3" fmla="*/ 217434 h 6858000"/>
              <a:gd name="connsiteX4" fmla="*/ 2455928 w 5469208"/>
              <a:gd name="connsiteY4" fmla="*/ 228791 h 6858000"/>
              <a:gd name="connsiteX5" fmla="*/ 2489387 w 5469208"/>
              <a:gd name="connsiteY5" fmla="*/ 300611 h 6858000"/>
              <a:gd name="connsiteX6" fmla="*/ 2574156 w 5469208"/>
              <a:gd name="connsiteY6" fmla="*/ 434273 h 6858000"/>
              <a:gd name="connsiteX7" fmla="*/ 2614046 w 5469208"/>
              <a:gd name="connsiteY7" fmla="*/ 521709 h 6858000"/>
              <a:gd name="connsiteX8" fmla="*/ 2676497 w 5469208"/>
              <a:gd name="connsiteY8" fmla="*/ 691626 h 6858000"/>
              <a:gd name="connsiteX9" fmla="*/ 2727739 w 5469208"/>
              <a:gd name="connsiteY9" fmla="*/ 785171 h 6858000"/>
              <a:gd name="connsiteX10" fmla="*/ 2739027 w 5469208"/>
              <a:gd name="connsiteY10" fmla="*/ 817824 h 6858000"/>
              <a:gd name="connsiteX11" fmla="*/ 2769849 w 5469208"/>
              <a:gd name="connsiteY11" fmla="*/ 990027 h 6858000"/>
              <a:gd name="connsiteX12" fmla="*/ 2802698 w 5469208"/>
              <a:gd name="connsiteY12" fmla="*/ 1092981 h 6858000"/>
              <a:gd name="connsiteX13" fmla="*/ 2824380 w 5469208"/>
              <a:gd name="connsiteY13" fmla="*/ 1165788 h 6858000"/>
              <a:gd name="connsiteX14" fmla="*/ 2860116 w 5469208"/>
              <a:gd name="connsiteY14" fmla="*/ 1237856 h 6858000"/>
              <a:gd name="connsiteX15" fmla="*/ 2868109 w 5469208"/>
              <a:gd name="connsiteY15" fmla="*/ 1264375 h 6858000"/>
              <a:gd name="connsiteX16" fmla="*/ 2891359 w 5469208"/>
              <a:gd name="connsiteY16" fmla="*/ 1315657 h 6858000"/>
              <a:gd name="connsiteX17" fmla="*/ 2928260 w 5469208"/>
              <a:gd name="connsiteY17" fmla="*/ 1391934 h 6858000"/>
              <a:gd name="connsiteX18" fmla="*/ 2966183 w 5469208"/>
              <a:gd name="connsiteY18" fmla="*/ 1504096 h 6858000"/>
              <a:gd name="connsiteX19" fmla="*/ 2968662 w 5469208"/>
              <a:gd name="connsiteY19" fmla="*/ 1534103 h 6858000"/>
              <a:gd name="connsiteX20" fmla="*/ 3019289 w 5469208"/>
              <a:gd name="connsiteY20" fmla="*/ 1691347 h 6858000"/>
              <a:gd name="connsiteX21" fmla="*/ 3043527 w 5469208"/>
              <a:gd name="connsiteY21" fmla="*/ 1805219 h 6858000"/>
              <a:gd name="connsiteX22" fmla="*/ 3078265 w 5469208"/>
              <a:gd name="connsiteY22" fmla="*/ 1939253 h 6858000"/>
              <a:gd name="connsiteX23" fmla="*/ 3111934 w 5469208"/>
              <a:gd name="connsiteY23" fmla="*/ 2045839 h 6858000"/>
              <a:gd name="connsiteX24" fmla="*/ 3138702 w 5469208"/>
              <a:gd name="connsiteY24" fmla="*/ 2125712 h 6858000"/>
              <a:gd name="connsiteX25" fmla="*/ 3185009 w 5469208"/>
              <a:gd name="connsiteY25" fmla="*/ 2196474 h 6858000"/>
              <a:gd name="connsiteX26" fmla="*/ 3208259 w 5469208"/>
              <a:gd name="connsiteY26" fmla="*/ 2226727 h 6858000"/>
              <a:gd name="connsiteX27" fmla="*/ 3245922 w 5469208"/>
              <a:gd name="connsiteY27" fmla="*/ 2279571 h 6858000"/>
              <a:gd name="connsiteX28" fmla="*/ 3304414 w 5469208"/>
              <a:gd name="connsiteY28" fmla="*/ 2389252 h 6858000"/>
              <a:gd name="connsiteX29" fmla="*/ 3386624 w 5469208"/>
              <a:gd name="connsiteY29" fmla="*/ 2573831 h 6858000"/>
              <a:gd name="connsiteX30" fmla="*/ 3386845 w 5469208"/>
              <a:gd name="connsiteY30" fmla="*/ 2575072 h 6858000"/>
              <a:gd name="connsiteX31" fmla="*/ 3433158 w 5469208"/>
              <a:gd name="connsiteY31" fmla="*/ 2614856 h 6858000"/>
              <a:gd name="connsiteX32" fmla="*/ 4017446 w 5469208"/>
              <a:gd name="connsiteY32" fmla="*/ 3552353 h 6858000"/>
              <a:gd name="connsiteX33" fmla="*/ 4050725 w 5469208"/>
              <a:gd name="connsiteY33" fmla="*/ 3693524 h 6858000"/>
              <a:gd name="connsiteX34" fmla="*/ 4353968 w 5469208"/>
              <a:gd name="connsiteY34" fmla="*/ 4748767 h 6858000"/>
              <a:gd name="connsiteX35" fmla="*/ 4574120 w 5469208"/>
              <a:gd name="connsiteY35" fmla="*/ 5159040 h 6858000"/>
              <a:gd name="connsiteX36" fmla="*/ 4691141 w 5469208"/>
              <a:gd name="connsiteY36" fmla="*/ 5372361 h 6858000"/>
              <a:gd name="connsiteX37" fmla="*/ 4729800 w 5469208"/>
              <a:gd name="connsiteY37" fmla="*/ 5582759 h 6858000"/>
              <a:gd name="connsiteX38" fmla="*/ 4776498 w 5469208"/>
              <a:gd name="connsiteY38" fmla="*/ 5729391 h 6858000"/>
              <a:gd name="connsiteX39" fmla="*/ 4825477 w 5469208"/>
              <a:gd name="connsiteY39" fmla="*/ 5838725 h 6858000"/>
              <a:gd name="connsiteX40" fmla="*/ 4840449 w 5469208"/>
              <a:gd name="connsiteY40" fmla="*/ 5962400 h 6858000"/>
              <a:gd name="connsiteX41" fmla="*/ 4887939 w 5469208"/>
              <a:gd name="connsiteY41" fmla="*/ 6154933 h 6858000"/>
              <a:gd name="connsiteX42" fmla="*/ 4919754 w 5469208"/>
              <a:gd name="connsiteY42" fmla="*/ 6219410 h 6858000"/>
              <a:gd name="connsiteX43" fmla="*/ 4968789 w 5469208"/>
              <a:gd name="connsiteY43" fmla="*/ 6303700 h 6858000"/>
              <a:gd name="connsiteX44" fmla="*/ 5062713 w 5469208"/>
              <a:gd name="connsiteY44" fmla="*/ 6369682 h 6858000"/>
              <a:gd name="connsiteX45" fmla="*/ 5164179 w 5469208"/>
              <a:gd name="connsiteY45" fmla="*/ 6430000 h 6858000"/>
              <a:gd name="connsiteX46" fmla="*/ 5198173 w 5469208"/>
              <a:gd name="connsiteY46" fmla="*/ 6537509 h 6858000"/>
              <a:gd name="connsiteX47" fmla="*/ 5469162 w 5469208"/>
              <a:gd name="connsiteY47" fmla="*/ 6857947 h 6858000"/>
              <a:gd name="connsiteX48" fmla="*/ 5469208 w 5469208"/>
              <a:gd name="connsiteY48" fmla="*/ 6858000 h 6858000"/>
              <a:gd name="connsiteX49" fmla="*/ 0 w 5469208"/>
              <a:gd name="connsiteY49" fmla="*/ 6858000 h 6858000"/>
              <a:gd name="connsiteX50" fmla="*/ 0 w 5469208"/>
              <a:gd name="connsiteY50" fmla="*/ 0 h 6858000"/>
              <a:gd name="connsiteX0" fmla="*/ 0 w 5469208"/>
              <a:gd name="connsiteY0" fmla="*/ 0 h 6858000"/>
              <a:gd name="connsiteX1" fmla="*/ 2297752 w 5469208"/>
              <a:gd name="connsiteY1" fmla="*/ 0 h 6858000"/>
              <a:gd name="connsiteX2" fmla="*/ 2313124 w 5469208"/>
              <a:gd name="connsiteY2" fmla="*/ 26173 h 6858000"/>
              <a:gd name="connsiteX3" fmla="*/ 2447911 w 5469208"/>
              <a:gd name="connsiteY3" fmla="*/ 217434 h 6858000"/>
              <a:gd name="connsiteX4" fmla="*/ 2455928 w 5469208"/>
              <a:gd name="connsiteY4" fmla="*/ 228791 h 6858000"/>
              <a:gd name="connsiteX5" fmla="*/ 2489387 w 5469208"/>
              <a:gd name="connsiteY5" fmla="*/ 300611 h 6858000"/>
              <a:gd name="connsiteX6" fmla="*/ 2574156 w 5469208"/>
              <a:gd name="connsiteY6" fmla="*/ 434273 h 6858000"/>
              <a:gd name="connsiteX7" fmla="*/ 2614046 w 5469208"/>
              <a:gd name="connsiteY7" fmla="*/ 521709 h 6858000"/>
              <a:gd name="connsiteX8" fmla="*/ 2676497 w 5469208"/>
              <a:gd name="connsiteY8" fmla="*/ 691626 h 6858000"/>
              <a:gd name="connsiteX9" fmla="*/ 2727739 w 5469208"/>
              <a:gd name="connsiteY9" fmla="*/ 785171 h 6858000"/>
              <a:gd name="connsiteX10" fmla="*/ 2739027 w 5469208"/>
              <a:gd name="connsiteY10" fmla="*/ 817824 h 6858000"/>
              <a:gd name="connsiteX11" fmla="*/ 2769849 w 5469208"/>
              <a:gd name="connsiteY11" fmla="*/ 990027 h 6858000"/>
              <a:gd name="connsiteX12" fmla="*/ 2802698 w 5469208"/>
              <a:gd name="connsiteY12" fmla="*/ 1092981 h 6858000"/>
              <a:gd name="connsiteX13" fmla="*/ 2824380 w 5469208"/>
              <a:gd name="connsiteY13" fmla="*/ 1165788 h 6858000"/>
              <a:gd name="connsiteX14" fmla="*/ 2860116 w 5469208"/>
              <a:gd name="connsiteY14" fmla="*/ 1237856 h 6858000"/>
              <a:gd name="connsiteX15" fmla="*/ 2868109 w 5469208"/>
              <a:gd name="connsiteY15" fmla="*/ 1264375 h 6858000"/>
              <a:gd name="connsiteX16" fmla="*/ 2891359 w 5469208"/>
              <a:gd name="connsiteY16" fmla="*/ 1315657 h 6858000"/>
              <a:gd name="connsiteX17" fmla="*/ 2928260 w 5469208"/>
              <a:gd name="connsiteY17" fmla="*/ 1391934 h 6858000"/>
              <a:gd name="connsiteX18" fmla="*/ 2966183 w 5469208"/>
              <a:gd name="connsiteY18" fmla="*/ 1504096 h 6858000"/>
              <a:gd name="connsiteX19" fmla="*/ 2968662 w 5469208"/>
              <a:gd name="connsiteY19" fmla="*/ 1534103 h 6858000"/>
              <a:gd name="connsiteX20" fmla="*/ 3019289 w 5469208"/>
              <a:gd name="connsiteY20" fmla="*/ 1691347 h 6858000"/>
              <a:gd name="connsiteX21" fmla="*/ 3043527 w 5469208"/>
              <a:gd name="connsiteY21" fmla="*/ 1805219 h 6858000"/>
              <a:gd name="connsiteX22" fmla="*/ 3078265 w 5469208"/>
              <a:gd name="connsiteY22" fmla="*/ 1939253 h 6858000"/>
              <a:gd name="connsiteX23" fmla="*/ 3111934 w 5469208"/>
              <a:gd name="connsiteY23" fmla="*/ 2045839 h 6858000"/>
              <a:gd name="connsiteX24" fmla="*/ 3138702 w 5469208"/>
              <a:gd name="connsiteY24" fmla="*/ 2125712 h 6858000"/>
              <a:gd name="connsiteX25" fmla="*/ 3185009 w 5469208"/>
              <a:gd name="connsiteY25" fmla="*/ 2196474 h 6858000"/>
              <a:gd name="connsiteX26" fmla="*/ 3208259 w 5469208"/>
              <a:gd name="connsiteY26" fmla="*/ 2226727 h 6858000"/>
              <a:gd name="connsiteX27" fmla="*/ 3245922 w 5469208"/>
              <a:gd name="connsiteY27" fmla="*/ 2279571 h 6858000"/>
              <a:gd name="connsiteX28" fmla="*/ 3304414 w 5469208"/>
              <a:gd name="connsiteY28" fmla="*/ 2389252 h 6858000"/>
              <a:gd name="connsiteX29" fmla="*/ 3386624 w 5469208"/>
              <a:gd name="connsiteY29" fmla="*/ 2573831 h 6858000"/>
              <a:gd name="connsiteX30" fmla="*/ 3386845 w 5469208"/>
              <a:gd name="connsiteY30" fmla="*/ 2575072 h 6858000"/>
              <a:gd name="connsiteX31" fmla="*/ 3433158 w 5469208"/>
              <a:gd name="connsiteY31" fmla="*/ 2614856 h 6858000"/>
              <a:gd name="connsiteX32" fmla="*/ 4017446 w 5469208"/>
              <a:gd name="connsiteY32" fmla="*/ 3552353 h 6858000"/>
              <a:gd name="connsiteX33" fmla="*/ 4310033 w 5469208"/>
              <a:gd name="connsiteY33" fmla="*/ 4471447 h 6858000"/>
              <a:gd name="connsiteX34" fmla="*/ 4353968 w 5469208"/>
              <a:gd name="connsiteY34" fmla="*/ 4748767 h 6858000"/>
              <a:gd name="connsiteX35" fmla="*/ 4574120 w 5469208"/>
              <a:gd name="connsiteY35" fmla="*/ 5159040 h 6858000"/>
              <a:gd name="connsiteX36" fmla="*/ 4691141 w 5469208"/>
              <a:gd name="connsiteY36" fmla="*/ 5372361 h 6858000"/>
              <a:gd name="connsiteX37" fmla="*/ 4729800 w 5469208"/>
              <a:gd name="connsiteY37" fmla="*/ 5582759 h 6858000"/>
              <a:gd name="connsiteX38" fmla="*/ 4776498 w 5469208"/>
              <a:gd name="connsiteY38" fmla="*/ 5729391 h 6858000"/>
              <a:gd name="connsiteX39" fmla="*/ 4825477 w 5469208"/>
              <a:gd name="connsiteY39" fmla="*/ 5838725 h 6858000"/>
              <a:gd name="connsiteX40" fmla="*/ 4840449 w 5469208"/>
              <a:gd name="connsiteY40" fmla="*/ 5962400 h 6858000"/>
              <a:gd name="connsiteX41" fmla="*/ 4887939 w 5469208"/>
              <a:gd name="connsiteY41" fmla="*/ 6154933 h 6858000"/>
              <a:gd name="connsiteX42" fmla="*/ 4919754 w 5469208"/>
              <a:gd name="connsiteY42" fmla="*/ 6219410 h 6858000"/>
              <a:gd name="connsiteX43" fmla="*/ 4968789 w 5469208"/>
              <a:gd name="connsiteY43" fmla="*/ 6303700 h 6858000"/>
              <a:gd name="connsiteX44" fmla="*/ 5062713 w 5469208"/>
              <a:gd name="connsiteY44" fmla="*/ 6369682 h 6858000"/>
              <a:gd name="connsiteX45" fmla="*/ 5164179 w 5469208"/>
              <a:gd name="connsiteY45" fmla="*/ 6430000 h 6858000"/>
              <a:gd name="connsiteX46" fmla="*/ 5198173 w 5469208"/>
              <a:gd name="connsiteY46" fmla="*/ 6537509 h 6858000"/>
              <a:gd name="connsiteX47" fmla="*/ 5469162 w 5469208"/>
              <a:gd name="connsiteY47" fmla="*/ 6857947 h 6858000"/>
              <a:gd name="connsiteX48" fmla="*/ 5469208 w 5469208"/>
              <a:gd name="connsiteY48" fmla="*/ 6858000 h 6858000"/>
              <a:gd name="connsiteX49" fmla="*/ 0 w 5469208"/>
              <a:gd name="connsiteY49" fmla="*/ 6858000 h 6858000"/>
              <a:gd name="connsiteX50" fmla="*/ 0 w 5469208"/>
              <a:gd name="connsiteY50" fmla="*/ 0 h 6858000"/>
              <a:gd name="connsiteX0" fmla="*/ 0 w 5469208"/>
              <a:gd name="connsiteY0" fmla="*/ 0 h 6858000"/>
              <a:gd name="connsiteX1" fmla="*/ 2297752 w 5469208"/>
              <a:gd name="connsiteY1" fmla="*/ 0 h 6858000"/>
              <a:gd name="connsiteX2" fmla="*/ 2313124 w 5469208"/>
              <a:gd name="connsiteY2" fmla="*/ 26173 h 6858000"/>
              <a:gd name="connsiteX3" fmla="*/ 2447911 w 5469208"/>
              <a:gd name="connsiteY3" fmla="*/ 217434 h 6858000"/>
              <a:gd name="connsiteX4" fmla="*/ 2455928 w 5469208"/>
              <a:gd name="connsiteY4" fmla="*/ 228791 h 6858000"/>
              <a:gd name="connsiteX5" fmla="*/ 2489387 w 5469208"/>
              <a:gd name="connsiteY5" fmla="*/ 300611 h 6858000"/>
              <a:gd name="connsiteX6" fmla="*/ 2574156 w 5469208"/>
              <a:gd name="connsiteY6" fmla="*/ 434273 h 6858000"/>
              <a:gd name="connsiteX7" fmla="*/ 2614046 w 5469208"/>
              <a:gd name="connsiteY7" fmla="*/ 521709 h 6858000"/>
              <a:gd name="connsiteX8" fmla="*/ 2676497 w 5469208"/>
              <a:gd name="connsiteY8" fmla="*/ 691626 h 6858000"/>
              <a:gd name="connsiteX9" fmla="*/ 2727739 w 5469208"/>
              <a:gd name="connsiteY9" fmla="*/ 785171 h 6858000"/>
              <a:gd name="connsiteX10" fmla="*/ 2739027 w 5469208"/>
              <a:gd name="connsiteY10" fmla="*/ 817824 h 6858000"/>
              <a:gd name="connsiteX11" fmla="*/ 2769849 w 5469208"/>
              <a:gd name="connsiteY11" fmla="*/ 990027 h 6858000"/>
              <a:gd name="connsiteX12" fmla="*/ 2802698 w 5469208"/>
              <a:gd name="connsiteY12" fmla="*/ 1092981 h 6858000"/>
              <a:gd name="connsiteX13" fmla="*/ 2824380 w 5469208"/>
              <a:gd name="connsiteY13" fmla="*/ 1165788 h 6858000"/>
              <a:gd name="connsiteX14" fmla="*/ 2860116 w 5469208"/>
              <a:gd name="connsiteY14" fmla="*/ 1237856 h 6858000"/>
              <a:gd name="connsiteX15" fmla="*/ 2868109 w 5469208"/>
              <a:gd name="connsiteY15" fmla="*/ 1264375 h 6858000"/>
              <a:gd name="connsiteX16" fmla="*/ 2891359 w 5469208"/>
              <a:gd name="connsiteY16" fmla="*/ 1315657 h 6858000"/>
              <a:gd name="connsiteX17" fmla="*/ 2928260 w 5469208"/>
              <a:gd name="connsiteY17" fmla="*/ 1391934 h 6858000"/>
              <a:gd name="connsiteX18" fmla="*/ 2966183 w 5469208"/>
              <a:gd name="connsiteY18" fmla="*/ 1504096 h 6858000"/>
              <a:gd name="connsiteX19" fmla="*/ 2968662 w 5469208"/>
              <a:gd name="connsiteY19" fmla="*/ 1534103 h 6858000"/>
              <a:gd name="connsiteX20" fmla="*/ 3019289 w 5469208"/>
              <a:gd name="connsiteY20" fmla="*/ 1691347 h 6858000"/>
              <a:gd name="connsiteX21" fmla="*/ 3043527 w 5469208"/>
              <a:gd name="connsiteY21" fmla="*/ 1805219 h 6858000"/>
              <a:gd name="connsiteX22" fmla="*/ 3078265 w 5469208"/>
              <a:gd name="connsiteY22" fmla="*/ 1939253 h 6858000"/>
              <a:gd name="connsiteX23" fmla="*/ 3111934 w 5469208"/>
              <a:gd name="connsiteY23" fmla="*/ 2045839 h 6858000"/>
              <a:gd name="connsiteX24" fmla="*/ 3138702 w 5469208"/>
              <a:gd name="connsiteY24" fmla="*/ 2125712 h 6858000"/>
              <a:gd name="connsiteX25" fmla="*/ 3185009 w 5469208"/>
              <a:gd name="connsiteY25" fmla="*/ 2196474 h 6858000"/>
              <a:gd name="connsiteX26" fmla="*/ 3208259 w 5469208"/>
              <a:gd name="connsiteY26" fmla="*/ 2226727 h 6858000"/>
              <a:gd name="connsiteX27" fmla="*/ 3245922 w 5469208"/>
              <a:gd name="connsiteY27" fmla="*/ 2279571 h 6858000"/>
              <a:gd name="connsiteX28" fmla="*/ 3304414 w 5469208"/>
              <a:gd name="connsiteY28" fmla="*/ 2389252 h 6858000"/>
              <a:gd name="connsiteX29" fmla="*/ 3386624 w 5469208"/>
              <a:gd name="connsiteY29" fmla="*/ 2573831 h 6858000"/>
              <a:gd name="connsiteX30" fmla="*/ 3386845 w 5469208"/>
              <a:gd name="connsiteY30" fmla="*/ 2575072 h 6858000"/>
              <a:gd name="connsiteX31" fmla="*/ 3433158 w 5469208"/>
              <a:gd name="connsiteY31" fmla="*/ 2614856 h 6858000"/>
              <a:gd name="connsiteX32" fmla="*/ 4017446 w 5469208"/>
              <a:gd name="connsiteY32" fmla="*/ 3552353 h 6858000"/>
              <a:gd name="connsiteX33" fmla="*/ 4310033 w 5469208"/>
              <a:gd name="connsiteY33" fmla="*/ 4471447 h 6858000"/>
              <a:gd name="connsiteX34" fmla="*/ 4353968 w 5469208"/>
              <a:gd name="connsiteY34" fmla="*/ 4748767 h 6858000"/>
              <a:gd name="connsiteX35" fmla="*/ 4574120 w 5469208"/>
              <a:gd name="connsiteY35" fmla="*/ 5159040 h 6858000"/>
              <a:gd name="connsiteX36" fmla="*/ 4691141 w 5469208"/>
              <a:gd name="connsiteY36" fmla="*/ 5372361 h 6858000"/>
              <a:gd name="connsiteX37" fmla="*/ 4729800 w 5469208"/>
              <a:gd name="connsiteY37" fmla="*/ 5582759 h 6858000"/>
              <a:gd name="connsiteX38" fmla="*/ 4776498 w 5469208"/>
              <a:gd name="connsiteY38" fmla="*/ 5729391 h 6858000"/>
              <a:gd name="connsiteX39" fmla="*/ 4825477 w 5469208"/>
              <a:gd name="connsiteY39" fmla="*/ 5838725 h 6858000"/>
              <a:gd name="connsiteX40" fmla="*/ 4840449 w 5469208"/>
              <a:gd name="connsiteY40" fmla="*/ 5962400 h 6858000"/>
              <a:gd name="connsiteX41" fmla="*/ 4887939 w 5469208"/>
              <a:gd name="connsiteY41" fmla="*/ 6154933 h 6858000"/>
              <a:gd name="connsiteX42" fmla="*/ 4919754 w 5469208"/>
              <a:gd name="connsiteY42" fmla="*/ 6219410 h 6858000"/>
              <a:gd name="connsiteX43" fmla="*/ 4968789 w 5469208"/>
              <a:gd name="connsiteY43" fmla="*/ 6303700 h 6858000"/>
              <a:gd name="connsiteX44" fmla="*/ 5062713 w 5469208"/>
              <a:gd name="connsiteY44" fmla="*/ 6369682 h 6858000"/>
              <a:gd name="connsiteX45" fmla="*/ 5164179 w 5469208"/>
              <a:gd name="connsiteY45" fmla="*/ 6430000 h 6858000"/>
              <a:gd name="connsiteX46" fmla="*/ 5198173 w 5469208"/>
              <a:gd name="connsiteY46" fmla="*/ 6537509 h 6858000"/>
              <a:gd name="connsiteX47" fmla="*/ 5469162 w 5469208"/>
              <a:gd name="connsiteY47" fmla="*/ 6857947 h 6858000"/>
              <a:gd name="connsiteX48" fmla="*/ 5469208 w 5469208"/>
              <a:gd name="connsiteY48" fmla="*/ 6858000 h 6858000"/>
              <a:gd name="connsiteX49" fmla="*/ 0 w 5469208"/>
              <a:gd name="connsiteY49" fmla="*/ 6858000 h 6858000"/>
              <a:gd name="connsiteX50" fmla="*/ 0 w 5469208"/>
              <a:gd name="connsiteY5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469208" h="6858000">
                <a:moveTo>
                  <a:pt x="0" y="0"/>
                </a:moveTo>
                <a:lnTo>
                  <a:pt x="2297752" y="0"/>
                </a:lnTo>
                <a:lnTo>
                  <a:pt x="2313124" y="26173"/>
                </a:lnTo>
                <a:cubicBezTo>
                  <a:pt x="2348238" y="82998"/>
                  <a:pt x="2382253" y="91506"/>
                  <a:pt x="2447911" y="217434"/>
                </a:cubicBezTo>
                <a:cubicBezTo>
                  <a:pt x="2451358" y="215453"/>
                  <a:pt x="2457254" y="223810"/>
                  <a:pt x="2455928" y="228791"/>
                </a:cubicBezTo>
                <a:cubicBezTo>
                  <a:pt x="2475380" y="305577"/>
                  <a:pt x="2494769" y="280697"/>
                  <a:pt x="2489387" y="300611"/>
                </a:cubicBezTo>
                <a:cubicBezTo>
                  <a:pt x="2509092" y="334858"/>
                  <a:pt x="2533863" y="378143"/>
                  <a:pt x="2574156" y="434273"/>
                </a:cubicBezTo>
                <a:cubicBezTo>
                  <a:pt x="2588419" y="466775"/>
                  <a:pt x="2606658" y="491422"/>
                  <a:pt x="2614046" y="521709"/>
                </a:cubicBezTo>
                <a:cubicBezTo>
                  <a:pt x="2631102" y="564601"/>
                  <a:pt x="2633840" y="555444"/>
                  <a:pt x="2676497" y="691626"/>
                </a:cubicBezTo>
                <a:cubicBezTo>
                  <a:pt x="2692385" y="725846"/>
                  <a:pt x="2714256" y="757987"/>
                  <a:pt x="2727739" y="785171"/>
                </a:cubicBezTo>
                <a:cubicBezTo>
                  <a:pt x="2736928" y="807797"/>
                  <a:pt x="2731149" y="779389"/>
                  <a:pt x="2739027" y="817824"/>
                </a:cubicBezTo>
                <a:cubicBezTo>
                  <a:pt x="2746187" y="858885"/>
                  <a:pt x="2777719" y="938194"/>
                  <a:pt x="2769849" y="990027"/>
                </a:cubicBezTo>
                <a:cubicBezTo>
                  <a:pt x="2777848" y="1034967"/>
                  <a:pt x="2794660" y="1065044"/>
                  <a:pt x="2802698" y="1092981"/>
                </a:cubicBezTo>
                <a:cubicBezTo>
                  <a:pt x="2814469" y="1129000"/>
                  <a:pt x="2830583" y="1149394"/>
                  <a:pt x="2824380" y="1165788"/>
                </a:cubicBezTo>
                <a:cubicBezTo>
                  <a:pt x="2836562" y="1190852"/>
                  <a:pt x="2851053" y="1221095"/>
                  <a:pt x="2860116" y="1237856"/>
                </a:cubicBezTo>
                <a:cubicBezTo>
                  <a:pt x="2869094" y="1240869"/>
                  <a:pt x="2864453" y="1256542"/>
                  <a:pt x="2868109" y="1264375"/>
                </a:cubicBezTo>
                <a:cubicBezTo>
                  <a:pt x="2877458" y="1270984"/>
                  <a:pt x="2891999" y="1303002"/>
                  <a:pt x="2891359" y="1315657"/>
                </a:cubicBezTo>
                <a:lnTo>
                  <a:pt x="2928260" y="1391934"/>
                </a:lnTo>
                <a:lnTo>
                  <a:pt x="2966183" y="1504096"/>
                </a:lnTo>
                <a:cubicBezTo>
                  <a:pt x="2943048" y="1512957"/>
                  <a:pt x="2992276" y="1536012"/>
                  <a:pt x="2968662" y="1534103"/>
                </a:cubicBezTo>
                <a:cubicBezTo>
                  <a:pt x="2982593" y="1563113"/>
                  <a:pt x="2980664" y="1623908"/>
                  <a:pt x="3019289" y="1691347"/>
                </a:cubicBezTo>
                <a:cubicBezTo>
                  <a:pt x="3026970" y="1747811"/>
                  <a:pt x="3049128" y="1751478"/>
                  <a:pt x="3043527" y="1805219"/>
                </a:cubicBezTo>
                <a:cubicBezTo>
                  <a:pt x="3060087" y="1868256"/>
                  <a:pt x="3061724" y="1884290"/>
                  <a:pt x="3078265" y="1939253"/>
                </a:cubicBezTo>
                <a:cubicBezTo>
                  <a:pt x="3090754" y="1986882"/>
                  <a:pt x="3105009" y="2020304"/>
                  <a:pt x="3111934" y="2045839"/>
                </a:cubicBezTo>
                <a:lnTo>
                  <a:pt x="3138702" y="2125712"/>
                </a:lnTo>
                <a:cubicBezTo>
                  <a:pt x="3155521" y="2171163"/>
                  <a:pt x="3164530" y="2166877"/>
                  <a:pt x="3185009" y="2196474"/>
                </a:cubicBezTo>
                <a:lnTo>
                  <a:pt x="3208259" y="2226727"/>
                </a:lnTo>
                <a:cubicBezTo>
                  <a:pt x="3208430" y="2228382"/>
                  <a:pt x="3245748" y="2277917"/>
                  <a:pt x="3245922" y="2279571"/>
                </a:cubicBezTo>
                <a:cubicBezTo>
                  <a:pt x="3258034" y="2309691"/>
                  <a:pt x="3280963" y="2340208"/>
                  <a:pt x="3304414" y="2389252"/>
                </a:cubicBezTo>
                <a:cubicBezTo>
                  <a:pt x="3302155" y="2409607"/>
                  <a:pt x="3359220" y="2512305"/>
                  <a:pt x="3386624" y="2573831"/>
                </a:cubicBezTo>
                <a:cubicBezTo>
                  <a:pt x="3386697" y="2574246"/>
                  <a:pt x="3386770" y="2574657"/>
                  <a:pt x="3386845" y="2575072"/>
                </a:cubicBezTo>
                <a:cubicBezTo>
                  <a:pt x="3414399" y="2594533"/>
                  <a:pt x="3413791" y="2595774"/>
                  <a:pt x="3433158" y="2614856"/>
                </a:cubicBezTo>
                <a:cubicBezTo>
                  <a:pt x="3460862" y="2665230"/>
                  <a:pt x="3923457" y="3365937"/>
                  <a:pt x="4017446" y="3552353"/>
                </a:cubicBezTo>
                <a:cubicBezTo>
                  <a:pt x="4039717" y="3606660"/>
                  <a:pt x="4286121" y="4426120"/>
                  <a:pt x="4310033" y="4471447"/>
                </a:cubicBezTo>
                <a:lnTo>
                  <a:pt x="4353968" y="4748767"/>
                </a:lnTo>
                <a:cubicBezTo>
                  <a:pt x="4459197" y="4967411"/>
                  <a:pt x="4387005" y="4967691"/>
                  <a:pt x="4574120" y="5159040"/>
                </a:cubicBezTo>
                <a:cubicBezTo>
                  <a:pt x="4684797" y="5364461"/>
                  <a:pt x="4572770" y="5261844"/>
                  <a:pt x="4691141" y="5372361"/>
                </a:cubicBezTo>
                <a:cubicBezTo>
                  <a:pt x="4702432" y="5677079"/>
                  <a:pt x="4675423" y="5455175"/>
                  <a:pt x="4729800" y="5582759"/>
                </a:cubicBezTo>
                <a:cubicBezTo>
                  <a:pt x="4711854" y="5703447"/>
                  <a:pt x="4741782" y="5637427"/>
                  <a:pt x="4776498" y="5729391"/>
                </a:cubicBezTo>
                <a:cubicBezTo>
                  <a:pt x="4785565" y="5792755"/>
                  <a:pt x="4818350" y="5776091"/>
                  <a:pt x="4825477" y="5838725"/>
                </a:cubicBezTo>
                <a:cubicBezTo>
                  <a:pt x="4811075" y="5886538"/>
                  <a:pt x="4841491" y="5908323"/>
                  <a:pt x="4840449" y="5962400"/>
                </a:cubicBezTo>
                <a:cubicBezTo>
                  <a:pt x="4870228" y="5991976"/>
                  <a:pt x="4878106" y="6124322"/>
                  <a:pt x="4887939" y="6154933"/>
                </a:cubicBezTo>
                <a:cubicBezTo>
                  <a:pt x="4890786" y="6171436"/>
                  <a:pt x="4918934" y="6209797"/>
                  <a:pt x="4919754" y="6219410"/>
                </a:cubicBezTo>
                <a:cubicBezTo>
                  <a:pt x="4923332" y="6290594"/>
                  <a:pt x="4960423" y="6261241"/>
                  <a:pt x="4968789" y="6303700"/>
                </a:cubicBezTo>
                <a:cubicBezTo>
                  <a:pt x="4991019" y="6332735"/>
                  <a:pt x="5026158" y="6355812"/>
                  <a:pt x="5062713" y="6369682"/>
                </a:cubicBezTo>
                <a:cubicBezTo>
                  <a:pt x="5099267" y="6383551"/>
                  <a:pt x="5140006" y="6406019"/>
                  <a:pt x="5164179" y="6430000"/>
                </a:cubicBezTo>
                <a:cubicBezTo>
                  <a:pt x="5188265" y="6539510"/>
                  <a:pt x="5193519" y="6520930"/>
                  <a:pt x="5198173" y="6537509"/>
                </a:cubicBezTo>
                <a:cubicBezTo>
                  <a:pt x="5204062" y="6601025"/>
                  <a:pt x="5385617" y="6767968"/>
                  <a:pt x="5469162" y="6857947"/>
                </a:cubicBezTo>
                <a:cubicBezTo>
                  <a:pt x="5469177" y="6857965"/>
                  <a:pt x="5469193" y="6857982"/>
                  <a:pt x="546920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A1B8-F5EB-47D9-1B54-26A3FE7C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624746"/>
            <a:ext cx="5295900" cy="5699854"/>
          </a:xfrm>
        </p:spPr>
        <p:txBody>
          <a:bodyPr anchor="ctr">
            <a:normAutofit/>
          </a:bodyPr>
          <a:lstStyle/>
          <a:p>
            <a:r>
              <a:rPr lang="en-US"/>
              <a:t>An input image is encoded to a latent embedding vector z, which is then decoded back to the original pixel space</a:t>
            </a:r>
          </a:p>
          <a:p>
            <a:endParaRPr lang="en-US"/>
          </a:p>
          <a:p>
            <a:r>
              <a:rPr lang="en-US"/>
              <a:t>Why would you want to reconstruct a set of images that you already have available to you?</a:t>
            </a:r>
          </a:p>
          <a:p>
            <a:endParaRPr lang="en-US"/>
          </a:p>
          <a:p>
            <a:r>
              <a:rPr lang="en-US"/>
              <a:t>It is the embedding space (also called the latent space) that is the interesting part of the autoencoder, as sampling from this space will allow us to generate new images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D5E9CC-2294-46D1-89D0-F8C6FA5C4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193519">
            <a:off x="1005739" y="1001619"/>
            <a:ext cx="3606324" cy="3714273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75E719A-4E6A-426B-9C65-2E8D685EF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1190">
            <a:off x="1044642" y="1156952"/>
            <a:ext cx="3538765" cy="3404630"/>
          </a:xfrm>
          <a:custGeom>
            <a:avLst/>
            <a:gdLst>
              <a:gd name="connsiteX0" fmla="*/ 3514859 w 3514859"/>
              <a:gd name="connsiteY0" fmla="*/ 62257 h 2788344"/>
              <a:gd name="connsiteX1" fmla="*/ 3475585 w 3514859"/>
              <a:gd name="connsiteY1" fmla="*/ 1976278 h 2788344"/>
              <a:gd name="connsiteX2" fmla="*/ 3455483 w 3514859"/>
              <a:gd name="connsiteY2" fmla="*/ 2742774 h 2788344"/>
              <a:gd name="connsiteX3" fmla="*/ 3441973 w 3514859"/>
              <a:gd name="connsiteY3" fmla="*/ 2761046 h 2788344"/>
              <a:gd name="connsiteX4" fmla="*/ 3421277 w 3514859"/>
              <a:gd name="connsiteY4" fmla="*/ 2760702 h 2788344"/>
              <a:gd name="connsiteX5" fmla="*/ 3400089 w 3514859"/>
              <a:gd name="connsiteY5" fmla="*/ 2773832 h 2788344"/>
              <a:gd name="connsiteX6" fmla="*/ 3398732 w 3514859"/>
              <a:gd name="connsiteY6" fmla="*/ 2773378 h 2788344"/>
              <a:gd name="connsiteX7" fmla="*/ 3398732 w 3514859"/>
              <a:gd name="connsiteY7" fmla="*/ 2788344 h 2788344"/>
              <a:gd name="connsiteX8" fmla="*/ 1175120 w 3514859"/>
              <a:gd name="connsiteY8" fmla="*/ 2788344 h 2788344"/>
              <a:gd name="connsiteX9" fmla="*/ 1175120 w 3514859"/>
              <a:gd name="connsiteY9" fmla="*/ 2725118 h 2788344"/>
              <a:gd name="connsiteX10" fmla="*/ 152909 w 3514859"/>
              <a:gd name="connsiteY10" fmla="*/ 2712961 h 2788344"/>
              <a:gd name="connsiteX11" fmla="*/ 42571 w 3514859"/>
              <a:gd name="connsiteY11" fmla="*/ 2709384 h 2788344"/>
              <a:gd name="connsiteX12" fmla="*/ 40702 w 3514859"/>
              <a:gd name="connsiteY12" fmla="*/ 2706491 h 2788344"/>
              <a:gd name="connsiteX13" fmla="*/ 0 w 3514859"/>
              <a:gd name="connsiteY13" fmla="*/ 2705834 h 2788344"/>
              <a:gd name="connsiteX14" fmla="*/ 64558 w 3514859"/>
              <a:gd name="connsiteY14" fmla="*/ 0 h 2788344"/>
              <a:gd name="connsiteX0" fmla="*/ 3514859 w 3514859"/>
              <a:gd name="connsiteY0" fmla="*/ 62257 h 2788344"/>
              <a:gd name="connsiteX1" fmla="*/ 3475585 w 3514859"/>
              <a:gd name="connsiteY1" fmla="*/ 1976278 h 2788344"/>
              <a:gd name="connsiteX2" fmla="*/ 3455483 w 3514859"/>
              <a:gd name="connsiteY2" fmla="*/ 2742774 h 2788344"/>
              <a:gd name="connsiteX3" fmla="*/ 3441973 w 3514859"/>
              <a:gd name="connsiteY3" fmla="*/ 2761046 h 2788344"/>
              <a:gd name="connsiteX4" fmla="*/ 3421277 w 3514859"/>
              <a:gd name="connsiteY4" fmla="*/ 2760702 h 2788344"/>
              <a:gd name="connsiteX5" fmla="*/ 3400089 w 3514859"/>
              <a:gd name="connsiteY5" fmla="*/ 2773832 h 2788344"/>
              <a:gd name="connsiteX6" fmla="*/ 3398732 w 3514859"/>
              <a:gd name="connsiteY6" fmla="*/ 2773378 h 2788344"/>
              <a:gd name="connsiteX7" fmla="*/ 1175120 w 3514859"/>
              <a:gd name="connsiteY7" fmla="*/ 2788344 h 2788344"/>
              <a:gd name="connsiteX8" fmla="*/ 1175120 w 3514859"/>
              <a:gd name="connsiteY8" fmla="*/ 2725118 h 2788344"/>
              <a:gd name="connsiteX9" fmla="*/ 152909 w 3514859"/>
              <a:gd name="connsiteY9" fmla="*/ 2712961 h 2788344"/>
              <a:gd name="connsiteX10" fmla="*/ 42571 w 3514859"/>
              <a:gd name="connsiteY10" fmla="*/ 2709384 h 2788344"/>
              <a:gd name="connsiteX11" fmla="*/ 40702 w 3514859"/>
              <a:gd name="connsiteY11" fmla="*/ 2706491 h 2788344"/>
              <a:gd name="connsiteX12" fmla="*/ 0 w 3514859"/>
              <a:gd name="connsiteY12" fmla="*/ 2705834 h 2788344"/>
              <a:gd name="connsiteX13" fmla="*/ 64558 w 3514859"/>
              <a:gd name="connsiteY13" fmla="*/ 0 h 2788344"/>
              <a:gd name="connsiteX14" fmla="*/ 3514859 w 3514859"/>
              <a:gd name="connsiteY14" fmla="*/ 62257 h 2788344"/>
              <a:gd name="connsiteX0" fmla="*/ 3514859 w 3514859"/>
              <a:gd name="connsiteY0" fmla="*/ 62257 h 2773832"/>
              <a:gd name="connsiteX1" fmla="*/ 3475585 w 3514859"/>
              <a:gd name="connsiteY1" fmla="*/ 1976278 h 2773832"/>
              <a:gd name="connsiteX2" fmla="*/ 3455483 w 3514859"/>
              <a:gd name="connsiteY2" fmla="*/ 2742774 h 2773832"/>
              <a:gd name="connsiteX3" fmla="*/ 3441973 w 3514859"/>
              <a:gd name="connsiteY3" fmla="*/ 2761046 h 2773832"/>
              <a:gd name="connsiteX4" fmla="*/ 3421277 w 3514859"/>
              <a:gd name="connsiteY4" fmla="*/ 2760702 h 2773832"/>
              <a:gd name="connsiteX5" fmla="*/ 3400089 w 3514859"/>
              <a:gd name="connsiteY5" fmla="*/ 2773832 h 2773832"/>
              <a:gd name="connsiteX6" fmla="*/ 3398732 w 3514859"/>
              <a:gd name="connsiteY6" fmla="*/ 2773378 h 2773832"/>
              <a:gd name="connsiteX7" fmla="*/ 1175120 w 3514859"/>
              <a:gd name="connsiteY7" fmla="*/ 2725118 h 2773832"/>
              <a:gd name="connsiteX8" fmla="*/ 152909 w 3514859"/>
              <a:gd name="connsiteY8" fmla="*/ 2712961 h 2773832"/>
              <a:gd name="connsiteX9" fmla="*/ 42571 w 3514859"/>
              <a:gd name="connsiteY9" fmla="*/ 2709384 h 2773832"/>
              <a:gd name="connsiteX10" fmla="*/ 40702 w 3514859"/>
              <a:gd name="connsiteY10" fmla="*/ 2706491 h 2773832"/>
              <a:gd name="connsiteX11" fmla="*/ 0 w 3514859"/>
              <a:gd name="connsiteY11" fmla="*/ 2705834 h 2773832"/>
              <a:gd name="connsiteX12" fmla="*/ 64558 w 3514859"/>
              <a:gd name="connsiteY12" fmla="*/ 0 h 2773832"/>
              <a:gd name="connsiteX13" fmla="*/ 3514859 w 3514859"/>
              <a:gd name="connsiteY13" fmla="*/ 62257 h 2773832"/>
              <a:gd name="connsiteX0" fmla="*/ 3514859 w 3514859"/>
              <a:gd name="connsiteY0" fmla="*/ 62257 h 2773832"/>
              <a:gd name="connsiteX1" fmla="*/ 3475585 w 3514859"/>
              <a:gd name="connsiteY1" fmla="*/ 1976278 h 2773832"/>
              <a:gd name="connsiteX2" fmla="*/ 3455483 w 3514859"/>
              <a:gd name="connsiteY2" fmla="*/ 2742774 h 2773832"/>
              <a:gd name="connsiteX3" fmla="*/ 3441973 w 3514859"/>
              <a:gd name="connsiteY3" fmla="*/ 2761046 h 2773832"/>
              <a:gd name="connsiteX4" fmla="*/ 3421277 w 3514859"/>
              <a:gd name="connsiteY4" fmla="*/ 2760702 h 2773832"/>
              <a:gd name="connsiteX5" fmla="*/ 3400089 w 3514859"/>
              <a:gd name="connsiteY5" fmla="*/ 2773832 h 2773832"/>
              <a:gd name="connsiteX6" fmla="*/ 1175120 w 3514859"/>
              <a:gd name="connsiteY6" fmla="*/ 2725118 h 2773832"/>
              <a:gd name="connsiteX7" fmla="*/ 152909 w 3514859"/>
              <a:gd name="connsiteY7" fmla="*/ 2712961 h 2773832"/>
              <a:gd name="connsiteX8" fmla="*/ 42571 w 3514859"/>
              <a:gd name="connsiteY8" fmla="*/ 2709384 h 2773832"/>
              <a:gd name="connsiteX9" fmla="*/ 40702 w 3514859"/>
              <a:gd name="connsiteY9" fmla="*/ 2706491 h 2773832"/>
              <a:gd name="connsiteX10" fmla="*/ 0 w 3514859"/>
              <a:gd name="connsiteY10" fmla="*/ 2705834 h 2773832"/>
              <a:gd name="connsiteX11" fmla="*/ 64558 w 3514859"/>
              <a:gd name="connsiteY11" fmla="*/ 0 h 2773832"/>
              <a:gd name="connsiteX12" fmla="*/ 3514859 w 3514859"/>
              <a:gd name="connsiteY12" fmla="*/ 62257 h 2773832"/>
              <a:gd name="connsiteX0" fmla="*/ 3514859 w 3514859"/>
              <a:gd name="connsiteY0" fmla="*/ 62257 h 2761046"/>
              <a:gd name="connsiteX1" fmla="*/ 3475585 w 3514859"/>
              <a:gd name="connsiteY1" fmla="*/ 1976278 h 2761046"/>
              <a:gd name="connsiteX2" fmla="*/ 3455483 w 3514859"/>
              <a:gd name="connsiteY2" fmla="*/ 2742774 h 2761046"/>
              <a:gd name="connsiteX3" fmla="*/ 3441973 w 3514859"/>
              <a:gd name="connsiteY3" fmla="*/ 2761046 h 2761046"/>
              <a:gd name="connsiteX4" fmla="*/ 3421277 w 3514859"/>
              <a:gd name="connsiteY4" fmla="*/ 2760702 h 2761046"/>
              <a:gd name="connsiteX5" fmla="*/ 1175120 w 3514859"/>
              <a:gd name="connsiteY5" fmla="*/ 2725118 h 2761046"/>
              <a:gd name="connsiteX6" fmla="*/ 152909 w 3514859"/>
              <a:gd name="connsiteY6" fmla="*/ 2712961 h 2761046"/>
              <a:gd name="connsiteX7" fmla="*/ 42571 w 3514859"/>
              <a:gd name="connsiteY7" fmla="*/ 2709384 h 2761046"/>
              <a:gd name="connsiteX8" fmla="*/ 40702 w 3514859"/>
              <a:gd name="connsiteY8" fmla="*/ 2706491 h 2761046"/>
              <a:gd name="connsiteX9" fmla="*/ 0 w 3514859"/>
              <a:gd name="connsiteY9" fmla="*/ 2705834 h 2761046"/>
              <a:gd name="connsiteX10" fmla="*/ 64558 w 3514859"/>
              <a:gd name="connsiteY10" fmla="*/ 0 h 2761046"/>
              <a:gd name="connsiteX11" fmla="*/ 3514859 w 3514859"/>
              <a:gd name="connsiteY11" fmla="*/ 62257 h 2761046"/>
              <a:gd name="connsiteX0" fmla="*/ 3514859 w 3514859"/>
              <a:gd name="connsiteY0" fmla="*/ 62257 h 2761046"/>
              <a:gd name="connsiteX1" fmla="*/ 3475585 w 3514859"/>
              <a:gd name="connsiteY1" fmla="*/ 1976278 h 2761046"/>
              <a:gd name="connsiteX2" fmla="*/ 3455483 w 3514859"/>
              <a:gd name="connsiteY2" fmla="*/ 2742774 h 2761046"/>
              <a:gd name="connsiteX3" fmla="*/ 3441973 w 3514859"/>
              <a:gd name="connsiteY3" fmla="*/ 2761046 h 2761046"/>
              <a:gd name="connsiteX4" fmla="*/ 1175120 w 3514859"/>
              <a:gd name="connsiteY4" fmla="*/ 2725118 h 2761046"/>
              <a:gd name="connsiteX5" fmla="*/ 152909 w 3514859"/>
              <a:gd name="connsiteY5" fmla="*/ 2712961 h 2761046"/>
              <a:gd name="connsiteX6" fmla="*/ 42571 w 3514859"/>
              <a:gd name="connsiteY6" fmla="*/ 2709384 h 2761046"/>
              <a:gd name="connsiteX7" fmla="*/ 40702 w 3514859"/>
              <a:gd name="connsiteY7" fmla="*/ 2706491 h 2761046"/>
              <a:gd name="connsiteX8" fmla="*/ 0 w 3514859"/>
              <a:gd name="connsiteY8" fmla="*/ 2705834 h 2761046"/>
              <a:gd name="connsiteX9" fmla="*/ 64558 w 3514859"/>
              <a:gd name="connsiteY9" fmla="*/ 0 h 2761046"/>
              <a:gd name="connsiteX10" fmla="*/ 3514859 w 3514859"/>
              <a:gd name="connsiteY10" fmla="*/ 62257 h 2761046"/>
              <a:gd name="connsiteX0" fmla="*/ 3514859 w 3514859"/>
              <a:gd name="connsiteY0" fmla="*/ 62257 h 2761046"/>
              <a:gd name="connsiteX1" fmla="*/ 3475585 w 3514859"/>
              <a:gd name="connsiteY1" fmla="*/ 1976278 h 2761046"/>
              <a:gd name="connsiteX2" fmla="*/ 3455483 w 3514859"/>
              <a:gd name="connsiteY2" fmla="*/ 2742774 h 2761046"/>
              <a:gd name="connsiteX3" fmla="*/ 3441973 w 3514859"/>
              <a:gd name="connsiteY3" fmla="*/ 2761046 h 2761046"/>
              <a:gd name="connsiteX4" fmla="*/ 152909 w 3514859"/>
              <a:gd name="connsiteY4" fmla="*/ 2712961 h 2761046"/>
              <a:gd name="connsiteX5" fmla="*/ 42571 w 3514859"/>
              <a:gd name="connsiteY5" fmla="*/ 2709384 h 2761046"/>
              <a:gd name="connsiteX6" fmla="*/ 40702 w 3514859"/>
              <a:gd name="connsiteY6" fmla="*/ 2706491 h 2761046"/>
              <a:gd name="connsiteX7" fmla="*/ 0 w 3514859"/>
              <a:gd name="connsiteY7" fmla="*/ 2705834 h 2761046"/>
              <a:gd name="connsiteX8" fmla="*/ 64558 w 3514859"/>
              <a:gd name="connsiteY8" fmla="*/ 0 h 2761046"/>
              <a:gd name="connsiteX9" fmla="*/ 3514859 w 3514859"/>
              <a:gd name="connsiteY9" fmla="*/ 62257 h 2761046"/>
              <a:gd name="connsiteX0" fmla="*/ 3514859 w 3753972"/>
              <a:gd name="connsiteY0" fmla="*/ 62257 h 2761046"/>
              <a:gd name="connsiteX1" fmla="*/ 3455483 w 3753972"/>
              <a:gd name="connsiteY1" fmla="*/ 2742774 h 2761046"/>
              <a:gd name="connsiteX2" fmla="*/ 3441973 w 3753972"/>
              <a:gd name="connsiteY2" fmla="*/ 2761046 h 2761046"/>
              <a:gd name="connsiteX3" fmla="*/ 152909 w 3753972"/>
              <a:gd name="connsiteY3" fmla="*/ 2712961 h 2761046"/>
              <a:gd name="connsiteX4" fmla="*/ 42571 w 3753972"/>
              <a:gd name="connsiteY4" fmla="*/ 2709384 h 2761046"/>
              <a:gd name="connsiteX5" fmla="*/ 40702 w 3753972"/>
              <a:gd name="connsiteY5" fmla="*/ 2706491 h 2761046"/>
              <a:gd name="connsiteX6" fmla="*/ 0 w 3753972"/>
              <a:gd name="connsiteY6" fmla="*/ 2705834 h 2761046"/>
              <a:gd name="connsiteX7" fmla="*/ 64558 w 3753972"/>
              <a:gd name="connsiteY7" fmla="*/ 0 h 2761046"/>
              <a:gd name="connsiteX8" fmla="*/ 3514859 w 3753972"/>
              <a:gd name="connsiteY8" fmla="*/ 62257 h 2761046"/>
              <a:gd name="connsiteX0" fmla="*/ 3514859 w 3514859"/>
              <a:gd name="connsiteY0" fmla="*/ 62257 h 2761046"/>
              <a:gd name="connsiteX1" fmla="*/ 3455483 w 3514859"/>
              <a:gd name="connsiteY1" fmla="*/ 2742774 h 2761046"/>
              <a:gd name="connsiteX2" fmla="*/ 3441973 w 3514859"/>
              <a:gd name="connsiteY2" fmla="*/ 2761046 h 2761046"/>
              <a:gd name="connsiteX3" fmla="*/ 152909 w 3514859"/>
              <a:gd name="connsiteY3" fmla="*/ 2712961 h 2761046"/>
              <a:gd name="connsiteX4" fmla="*/ 42571 w 3514859"/>
              <a:gd name="connsiteY4" fmla="*/ 2709384 h 2761046"/>
              <a:gd name="connsiteX5" fmla="*/ 40702 w 3514859"/>
              <a:gd name="connsiteY5" fmla="*/ 2706491 h 2761046"/>
              <a:gd name="connsiteX6" fmla="*/ 0 w 3514859"/>
              <a:gd name="connsiteY6" fmla="*/ 2705834 h 2761046"/>
              <a:gd name="connsiteX7" fmla="*/ 64558 w 3514859"/>
              <a:gd name="connsiteY7" fmla="*/ 0 h 2761046"/>
              <a:gd name="connsiteX8" fmla="*/ 3514859 w 3514859"/>
              <a:gd name="connsiteY8" fmla="*/ 62257 h 2761046"/>
              <a:gd name="connsiteX0" fmla="*/ 3514859 w 3514859"/>
              <a:gd name="connsiteY0" fmla="*/ 62257 h 2761046"/>
              <a:gd name="connsiteX1" fmla="*/ 3455483 w 3514859"/>
              <a:gd name="connsiteY1" fmla="*/ 2742774 h 2761046"/>
              <a:gd name="connsiteX2" fmla="*/ 3441973 w 3514859"/>
              <a:gd name="connsiteY2" fmla="*/ 2761046 h 2761046"/>
              <a:gd name="connsiteX3" fmla="*/ 42571 w 3514859"/>
              <a:gd name="connsiteY3" fmla="*/ 2709384 h 2761046"/>
              <a:gd name="connsiteX4" fmla="*/ 40702 w 3514859"/>
              <a:gd name="connsiteY4" fmla="*/ 2706491 h 2761046"/>
              <a:gd name="connsiteX5" fmla="*/ 0 w 3514859"/>
              <a:gd name="connsiteY5" fmla="*/ 2705834 h 2761046"/>
              <a:gd name="connsiteX6" fmla="*/ 64558 w 3514859"/>
              <a:gd name="connsiteY6" fmla="*/ 0 h 2761046"/>
              <a:gd name="connsiteX7" fmla="*/ 3514859 w 3514859"/>
              <a:gd name="connsiteY7" fmla="*/ 62257 h 2761046"/>
              <a:gd name="connsiteX0" fmla="*/ 3514859 w 3514859"/>
              <a:gd name="connsiteY0" fmla="*/ 62257 h 2742774"/>
              <a:gd name="connsiteX1" fmla="*/ 3455483 w 3514859"/>
              <a:gd name="connsiteY1" fmla="*/ 2742774 h 2742774"/>
              <a:gd name="connsiteX2" fmla="*/ 42571 w 3514859"/>
              <a:gd name="connsiteY2" fmla="*/ 2709384 h 2742774"/>
              <a:gd name="connsiteX3" fmla="*/ 40702 w 3514859"/>
              <a:gd name="connsiteY3" fmla="*/ 2706491 h 2742774"/>
              <a:gd name="connsiteX4" fmla="*/ 0 w 3514859"/>
              <a:gd name="connsiteY4" fmla="*/ 2705834 h 2742774"/>
              <a:gd name="connsiteX5" fmla="*/ 64558 w 3514859"/>
              <a:gd name="connsiteY5" fmla="*/ 0 h 2742774"/>
              <a:gd name="connsiteX6" fmla="*/ 3514859 w 3514859"/>
              <a:gd name="connsiteY6" fmla="*/ 62257 h 2742774"/>
              <a:gd name="connsiteX0" fmla="*/ 3713133 w 3713133"/>
              <a:gd name="connsiteY0" fmla="*/ 62257 h 2742774"/>
              <a:gd name="connsiteX1" fmla="*/ 3653757 w 3713133"/>
              <a:gd name="connsiteY1" fmla="*/ 2742774 h 2742774"/>
              <a:gd name="connsiteX2" fmla="*/ 240845 w 3713133"/>
              <a:gd name="connsiteY2" fmla="*/ 2709384 h 2742774"/>
              <a:gd name="connsiteX3" fmla="*/ 238976 w 3713133"/>
              <a:gd name="connsiteY3" fmla="*/ 2706491 h 2742774"/>
              <a:gd name="connsiteX4" fmla="*/ 262832 w 3713133"/>
              <a:gd name="connsiteY4" fmla="*/ 0 h 2742774"/>
              <a:gd name="connsiteX5" fmla="*/ 3713133 w 3713133"/>
              <a:gd name="connsiteY5" fmla="*/ 62257 h 2742774"/>
              <a:gd name="connsiteX0" fmla="*/ 3474157 w 3474157"/>
              <a:gd name="connsiteY0" fmla="*/ 62257 h 2742774"/>
              <a:gd name="connsiteX1" fmla="*/ 3414781 w 3474157"/>
              <a:gd name="connsiteY1" fmla="*/ 2742774 h 2742774"/>
              <a:gd name="connsiteX2" fmla="*/ 1869 w 3474157"/>
              <a:gd name="connsiteY2" fmla="*/ 2709384 h 2742774"/>
              <a:gd name="connsiteX3" fmla="*/ 0 w 3474157"/>
              <a:gd name="connsiteY3" fmla="*/ 2706491 h 2742774"/>
              <a:gd name="connsiteX4" fmla="*/ 23856 w 3474157"/>
              <a:gd name="connsiteY4" fmla="*/ 0 h 2742774"/>
              <a:gd name="connsiteX5" fmla="*/ 3474157 w 3474157"/>
              <a:gd name="connsiteY5" fmla="*/ 62257 h 2742774"/>
              <a:gd name="connsiteX0" fmla="*/ 3536990 w 3536990"/>
              <a:gd name="connsiteY0" fmla="*/ 62257 h 2768104"/>
              <a:gd name="connsiteX1" fmla="*/ 3477614 w 3536990"/>
              <a:gd name="connsiteY1" fmla="*/ 2742774 h 2768104"/>
              <a:gd name="connsiteX2" fmla="*/ 64702 w 3536990"/>
              <a:gd name="connsiteY2" fmla="*/ 2709384 h 2768104"/>
              <a:gd name="connsiteX3" fmla="*/ 0 w 3536990"/>
              <a:gd name="connsiteY3" fmla="*/ 2768104 h 2768104"/>
              <a:gd name="connsiteX4" fmla="*/ 86689 w 3536990"/>
              <a:gd name="connsiteY4" fmla="*/ 0 h 2768104"/>
              <a:gd name="connsiteX5" fmla="*/ 3536990 w 3536990"/>
              <a:gd name="connsiteY5" fmla="*/ 62257 h 2768104"/>
              <a:gd name="connsiteX0" fmla="*/ 3536990 w 3536990"/>
              <a:gd name="connsiteY0" fmla="*/ 62257 h 2768104"/>
              <a:gd name="connsiteX1" fmla="*/ 3477614 w 3536990"/>
              <a:gd name="connsiteY1" fmla="*/ 2742774 h 2768104"/>
              <a:gd name="connsiteX2" fmla="*/ 0 w 3536990"/>
              <a:gd name="connsiteY2" fmla="*/ 2768104 h 2768104"/>
              <a:gd name="connsiteX3" fmla="*/ 86689 w 3536990"/>
              <a:gd name="connsiteY3" fmla="*/ 0 h 2768104"/>
              <a:gd name="connsiteX4" fmla="*/ 3536990 w 3536990"/>
              <a:gd name="connsiteY4" fmla="*/ 62257 h 2768104"/>
              <a:gd name="connsiteX0" fmla="*/ 3536990 w 3536990"/>
              <a:gd name="connsiteY0" fmla="*/ 62257 h 2808038"/>
              <a:gd name="connsiteX1" fmla="*/ 3471403 w 3536990"/>
              <a:gd name="connsiteY1" fmla="*/ 2808038 h 2808038"/>
              <a:gd name="connsiteX2" fmla="*/ 0 w 3536990"/>
              <a:gd name="connsiteY2" fmla="*/ 2768104 h 2808038"/>
              <a:gd name="connsiteX3" fmla="*/ 86689 w 3536990"/>
              <a:gd name="connsiteY3" fmla="*/ 0 h 2808038"/>
              <a:gd name="connsiteX4" fmla="*/ 3536990 w 3536990"/>
              <a:gd name="connsiteY4" fmla="*/ 62257 h 2808038"/>
              <a:gd name="connsiteX0" fmla="*/ 3536990 w 3536990"/>
              <a:gd name="connsiteY0" fmla="*/ 64449 h 2810230"/>
              <a:gd name="connsiteX1" fmla="*/ 3471403 w 3536990"/>
              <a:gd name="connsiteY1" fmla="*/ 2810230 h 2810230"/>
              <a:gd name="connsiteX2" fmla="*/ 0 w 3536990"/>
              <a:gd name="connsiteY2" fmla="*/ 2770296 h 2810230"/>
              <a:gd name="connsiteX3" fmla="*/ 52716 w 3536990"/>
              <a:gd name="connsiteY3" fmla="*/ 0 h 2810230"/>
              <a:gd name="connsiteX4" fmla="*/ 3536990 w 3536990"/>
              <a:gd name="connsiteY4" fmla="*/ 64449 h 2810230"/>
              <a:gd name="connsiteX0" fmla="*/ 3538765 w 3538765"/>
              <a:gd name="connsiteY0" fmla="*/ 45801 h 2810230"/>
              <a:gd name="connsiteX1" fmla="*/ 3471403 w 3538765"/>
              <a:gd name="connsiteY1" fmla="*/ 2810230 h 2810230"/>
              <a:gd name="connsiteX2" fmla="*/ 0 w 3538765"/>
              <a:gd name="connsiteY2" fmla="*/ 2770296 h 2810230"/>
              <a:gd name="connsiteX3" fmla="*/ 52716 w 3538765"/>
              <a:gd name="connsiteY3" fmla="*/ 0 h 2810230"/>
              <a:gd name="connsiteX4" fmla="*/ 3538765 w 3538765"/>
              <a:gd name="connsiteY4" fmla="*/ 45801 h 2810230"/>
              <a:gd name="connsiteX0" fmla="*/ 3538765 w 3538765"/>
              <a:gd name="connsiteY0" fmla="*/ 45801 h 2803098"/>
              <a:gd name="connsiteX1" fmla="*/ 3506263 w 3538765"/>
              <a:gd name="connsiteY1" fmla="*/ 2803098 h 2803098"/>
              <a:gd name="connsiteX2" fmla="*/ 0 w 3538765"/>
              <a:gd name="connsiteY2" fmla="*/ 2770296 h 2803098"/>
              <a:gd name="connsiteX3" fmla="*/ 52716 w 3538765"/>
              <a:gd name="connsiteY3" fmla="*/ 0 h 2803098"/>
              <a:gd name="connsiteX4" fmla="*/ 3538765 w 3538765"/>
              <a:gd name="connsiteY4" fmla="*/ 45801 h 280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8765" h="2803098">
                <a:moveTo>
                  <a:pt x="3538765" y="45801"/>
                </a:moveTo>
                <a:cubicBezTo>
                  <a:pt x="3520846" y="643551"/>
                  <a:pt x="3518411" y="2353300"/>
                  <a:pt x="3506263" y="2803098"/>
                </a:cubicBezTo>
                <a:lnTo>
                  <a:pt x="0" y="2770296"/>
                </a:lnTo>
                <a:cubicBezTo>
                  <a:pt x="3664" y="2318732"/>
                  <a:pt x="58117" y="525311"/>
                  <a:pt x="52716" y="0"/>
                </a:cubicBezTo>
                <a:lnTo>
                  <a:pt x="3538765" y="458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57117-3C2D-8474-C57A-D1C58123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97" y="2493805"/>
            <a:ext cx="3244007" cy="729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50023-9956-F18D-8108-003530F5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15051"/>
            <a:ext cx="5043944" cy="1941299"/>
          </a:xfrm>
        </p:spPr>
        <p:txBody>
          <a:bodyPr anchor="t">
            <a:normAutofit/>
          </a:bodyPr>
          <a:lstStyle/>
          <a:p>
            <a:r>
              <a:rPr lang="en-US" dirty="0"/>
              <a:t>Autoencoder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91195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FE19-5BAF-7AA5-4323-F473495F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1F97-2775-E86D-E469-BA611767E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embedding (z) is a compression of the original image into a lower-dimensional latent space</a:t>
            </a:r>
          </a:p>
          <a:p>
            <a:endParaRPr lang="en-US" dirty="0"/>
          </a:p>
          <a:p>
            <a:r>
              <a:rPr lang="en-US" dirty="0"/>
              <a:t>The idea is that by choosing any point in the latent space, we can generate novel images by passing this point through the decoder</a:t>
            </a:r>
          </a:p>
          <a:p>
            <a:endParaRPr lang="en-US" dirty="0"/>
          </a:p>
          <a:p>
            <a:r>
              <a:rPr lang="en-US" dirty="0"/>
              <a:t>The decoder has learned how to convert points in the latent space into viable images, we can leverage that by providing slightly new points</a:t>
            </a:r>
          </a:p>
        </p:txBody>
      </p:sp>
    </p:spTree>
    <p:extLst>
      <p:ext uri="{BB962C8B-B14F-4D97-AF65-F5344CB8AC3E}">
        <p14:creationId xmlns:p14="http://schemas.microsoft.com/office/powerpoint/2010/main" val="156629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4E8BBB-86D9-4509-BCBB-77E9305B4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97DB1A-DE82-4C45-83B4-3DAC7D8B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86299" y="0"/>
            <a:ext cx="10105701" cy="1635919"/>
          </a:xfrm>
          <a:custGeom>
            <a:avLst/>
            <a:gdLst>
              <a:gd name="connsiteX0" fmla="*/ 10105701 w 10105701"/>
              <a:gd name="connsiteY0" fmla="*/ 0 h 1635919"/>
              <a:gd name="connsiteX1" fmla="*/ 0 w 10105701"/>
              <a:gd name="connsiteY1" fmla="*/ 0 h 1635919"/>
              <a:gd name="connsiteX2" fmla="*/ 0 w 10105701"/>
              <a:gd name="connsiteY2" fmla="*/ 1490941 h 1635919"/>
              <a:gd name="connsiteX3" fmla="*/ 4607 w 10105701"/>
              <a:gd name="connsiteY3" fmla="*/ 1491637 h 1635919"/>
              <a:gd name="connsiteX4" fmla="*/ 37930 w 10105701"/>
              <a:gd name="connsiteY4" fmla="*/ 1496454 h 1635919"/>
              <a:gd name="connsiteX5" fmla="*/ 78230 w 10105701"/>
              <a:gd name="connsiteY5" fmla="*/ 1509231 h 1635919"/>
              <a:gd name="connsiteX6" fmla="*/ 275459 w 10105701"/>
              <a:gd name="connsiteY6" fmla="*/ 1526793 h 1635919"/>
              <a:gd name="connsiteX7" fmla="*/ 379368 w 10105701"/>
              <a:gd name="connsiteY7" fmla="*/ 1539602 h 1635919"/>
              <a:gd name="connsiteX8" fmla="*/ 416973 w 10105701"/>
              <a:gd name="connsiteY8" fmla="*/ 1542697 h 1635919"/>
              <a:gd name="connsiteX9" fmla="*/ 524619 w 10105701"/>
              <a:gd name="connsiteY9" fmla="*/ 1569736 h 1635919"/>
              <a:gd name="connsiteX10" fmla="*/ 601753 w 10105701"/>
              <a:gd name="connsiteY10" fmla="*/ 1569757 h 1635919"/>
              <a:gd name="connsiteX11" fmla="*/ 819077 w 10105701"/>
              <a:gd name="connsiteY11" fmla="*/ 1602271 h 1635919"/>
              <a:gd name="connsiteX12" fmla="*/ 977607 w 10105701"/>
              <a:gd name="connsiteY12" fmla="*/ 1614490 h 1635919"/>
              <a:gd name="connsiteX13" fmla="*/ 1204410 w 10105701"/>
              <a:gd name="connsiteY13" fmla="*/ 1604796 h 1635919"/>
              <a:gd name="connsiteX14" fmla="*/ 1289468 w 10105701"/>
              <a:gd name="connsiteY14" fmla="*/ 1624111 h 1635919"/>
              <a:gd name="connsiteX15" fmla="*/ 1366651 w 10105701"/>
              <a:gd name="connsiteY15" fmla="*/ 1630201 h 1635919"/>
              <a:gd name="connsiteX16" fmla="*/ 1381356 w 10105701"/>
              <a:gd name="connsiteY16" fmla="*/ 1632866 h 1635919"/>
              <a:gd name="connsiteX17" fmla="*/ 1445426 w 10105701"/>
              <a:gd name="connsiteY17" fmla="*/ 1629568 h 1635919"/>
              <a:gd name="connsiteX18" fmla="*/ 1650367 w 10105701"/>
              <a:gd name="connsiteY18" fmla="*/ 1560368 h 1635919"/>
              <a:gd name="connsiteX19" fmla="*/ 1772393 w 10105701"/>
              <a:gd name="connsiteY19" fmla="*/ 1507860 h 1635919"/>
              <a:gd name="connsiteX20" fmla="*/ 1891965 w 10105701"/>
              <a:gd name="connsiteY20" fmla="*/ 1480365 h 1635919"/>
              <a:gd name="connsiteX21" fmla="*/ 2057728 w 10105701"/>
              <a:gd name="connsiteY21" fmla="*/ 1429583 h 1635919"/>
              <a:gd name="connsiteX22" fmla="*/ 2073665 w 10105701"/>
              <a:gd name="connsiteY22" fmla="*/ 1421070 h 1635919"/>
              <a:gd name="connsiteX23" fmla="*/ 2181244 w 10105701"/>
              <a:gd name="connsiteY23" fmla="*/ 1378831 h 1635919"/>
              <a:gd name="connsiteX24" fmla="*/ 2304560 w 10105701"/>
              <a:gd name="connsiteY24" fmla="*/ 1366100 h 1635919"/>
              <a:gd name="connsiteX25" fmla="*/ 2391564 w 10105701"/>
              <a:gd name="connsiteY25" fmla="*/ 1371094 h 1635919"/>
              <a:gd name="connsiteX26" fmla="*/ 2494921 w 10105701"/>
              <a:gd name="connsiteY26" fmla="*/ 1365603 h 1635919"/>
              <a:gd name="connsiteX27" fmla="*/ 2734096 w 10105701"/>
              <a:gd name="connsiteY27" fmla="*/ 1356515 h 1635919"/>
              <a:gd name="connsiteX28" fmla="*/ 2739531 w 10105701"/>
              <a:gd name="connsiteY28" fmla="*/ 1357291 h 1635919"/>
              <a:gd name="connsiteX29" fmla="*/ 2865222 w 10105701"/>
              <a:gd name="connsiteY29" fmla="*/ 1359114 h 1635919"/>
              <a:gd name="connsiteX30" fmla="*/ 2896689 w 10105701"/>
              <a:gd name="connsiteY30" fmla="*/ 1363122 h 1635919"/>
              <a:gd name="connsiteX31" fmla="*/ 2897238 w 10105701"/>
              <a:gd name="connsiteY31" fmla="*/ 1364119 h 1635919"/>
              <a:gd name="connsiteX32" fmla="*/ 2965170 w 10105701"/>
              <a:gd name="connsiteY32" fmla="*/ 1346675 h 1635919"/>
              <a:gd name="connsiteX33" fmla="*/ 3018649 w 10105701"/>
              <a:gd name="connsiteY33" fmla="*/ 1330715 h 1635919"/>
              <a:gd name="connsiteX34" fmla="*/ 3032731 w 10105701"/>
              <a:gd name="connsiteY34" fmla="*/ 1320413 h 1635919"/>
              <a:gd name="connsiteX35" fmla="*/ 3304966 w 10105701"/>
              <a:gd name="connsiteY35" fmla="*/ 1277664 h 1635919"/>
              <a:gd name="connsiteX36" fmla="*/ 3431592 w 10105701"/>
              <a:gd name="connsiteY36" fmla="*/ 1260880 h 1635919"/>
              <a:gd name="connsiteX37" fmla="*/ 3594306 w 10105701"/>
              <a:gd name="connsiteY37" fmla="*/ 1248466 h 1635919"/>
              <a:gd name="connsiteX38" fmla="*/ 3786599 w 10105701"/>
              <a:gd name="connsiteY38" fmla="*/ 1224300 h 1635919"/>
              <a:gd name="connsiteX39" fmla="*/ 3841066 w 10105701"/>
              <a:gd name="connsiteY39" fmla="*/ 1228373 h 1635919"/>
              <a:gd name="connsiteX40" fmla="*/ 3961204 w 10105701"/>
              <a:gd name="connsiteY40" fmla="*/ 1209839 h 1635919"/>
              <a:gd name="connsiteX41" fmla="*/ 4032612 w 10105701"/>
              <a:gd name="connsiteY41" fmla="*/ 1202505 h 1635919"/>
              <a:gd name="connsiteX42" fmla="*/ 4059004 w 10105701"/>
              <a:gd name="connsiteY42" fmla="*/ 1205617 h 1635919"/>
              <a:gd name="connsiteX43" fmla="*/ 4096357 w 10105701"/>
              <a:gd name="connsiteY43" fmla="*/ 1205997 h 1635919"/>
              <a:gd name="connsiteX44" fmla="*/ 4223514 w 10105701"/>
              <a:gd name="connsiteY44" fmla="*/ 1208065 h 1635919"/>
              <a:gd name="connsiteX45" fmla="*/ 4264608 w 10105701"/>
              <a:gd name="connsiteY45" fmla="*/ 1202745 h 1635919"/>
              <a:gd name="connsiteX46" fmla="*/ 4270507 w 10105701"/>
              <a:gd name="connsiteY46" fmla="*/ 1201530 h 1635919"/>
              <a:gd name="connsiteX47" fmla="*/ 4323515 w 10105701"/>
              <a:gd name="connsiteY47" fmla="*/ 1188341 h 1635919"/>
              <a:gd name="connsiteX48" fmla="*/ 4412266 w 10105701"/>
              <a:gd name="connsiteY48" fmla="*/ 1163198 h 1635919"/>
              <a:gd name="connsiteX49" fmla="*/ 4493624 w 10105701"/>
              <a:gd name="connsiteY49" fmla="*/ 1141641 h 1635919"/>
              <a:gd name="connsiteX50" fmla="*/ 4547947 w 10105701"/>
              <a:gd name="connsiteY50" fmla="*/ 1135059 h 1635919"/>
              <a:gd name="connsiteX51" fmla="*/ 4570899 w 10105701"/>
              <a:gd name="connsiteY51" fmla="*/ 1127614 h 1635919"/>
              <a:gd name="connsiteX52" fmla="*/ 4675496 w 10105701"/>
              <a:gd name="connsiteY52" fmla="*/ 1126467 h 1635919"/>
              <a:gd name="connsiteX53" fmla="*/ 4726643 w 10105701"/>
              <a:gd name="connsiteY53" fmla="*/ 1145555 h 1635919"/>
              <a:gd name="connsiteX54" fmla="*/ 4847920 w 10105701"/>
              <a:gd name="connsiteY54" fmla="*/ 1149205 h 1635919"/>
              <a:gd name="connsiteX55" fmla="*/ 4919404 w 10105701"/>
              <a:gd name="connsiteY55" fmla="*/ 1155004 h 1635919"/>
              <a:gd name="connsiteX56" fmla="*/ 4944872 w 10105701"/>
              <a:gd name="connsiteY56" fmla="*/ 1162888 h 1635919"/>
              <a:gd name="connsiteX57" fmla="*/ 4981573 w 10105701"/>
              <a:gd name="connsiteY57" fmla="*/ 1170076 h 1635919"/>
              <a:gd name="connsiteX58" fmla="*/ 5045039 w 10105701"/>
              <a:gd name="connsiteY58" fmla="*/ 1187167 h 1635919"/>
              <a:gd name="connsiteX59" fmla="*/ 5106386 w 10105701"/>
              <a:gd name="connsiteY59" fmla="*/ 1195314 h 1635919"/>
              <a:gd name="connsiteX60" fmla="*/ 5147706 w 10105701"/>
              <a:gd name="connsiteY60" fmla="*/ 1197569 h 1635919"/>
              <a:gd name="connsiteX61" fmla="*/ 5153708 w 10105701"/>
              <a:gd name="connsiteY61" fmla="*/ 1197448 h 1635919"/>
              <a:gd name="connsiteX62" fmla="*/ 5188848 w 10105701"/>
              <a:gd name="connsiteY62" fmla="*/ 1194117 h 1635919"/>
              <a:gd name="connsiteX63" fmla="*/ 5261123 w 10105701"/>
              <a:gd name="connsiteY63" fmla="*/ 1196468 h 1635919"/>
              <a:gd name="connsiteX64" fmla="*/ 5494654 w 10105701"/>
              <a:gd name="connsiteY64" fmla="*/ 1161268 h 1635919"/>
              <a:gd name="connsiteX65" fmla="*/ 5546753 w 10105701"/>
              <a:gd name="connsiteY65" fmla="*/ 1165525 h 1635919"/>
              <a:gd name="connsiteX66" fmla="*/ 5560642 w 10105701"/>
              <a:gd name="connsiteY66" fmla="*/ 1164466 h 1635919"/>
              <a:gd name="connsiteX67" fmla="*/ 5686323 w 10105701"/>
              <a:gd name="connsiteY67" fmla="*/ 1147265 h 1635919"/>
              <a:gd name="connsiteX68" fmla="*/ 5829828 w 10105701"/>
              <a:gd name="connsiteY68" fmla="*/ 1116410 h 1635919"/>
              <a:gd name="connsiteX69" fmla="*/ 5925239 w 10105701"/>
              <a:gd name="connsiteY69" fmla="*/ 1121255 h 1635919"/>
              <a:gd name="connsiteX70" fmla="*/ 6144558 w 10105701"/>
              <a:gd name="connsiteY70" fmla="*/ 1056445 h 1635919"/>
              <a:gd name="connsiteX71" fmla="*/ 6290656 w 10105701"/>
              <a:gd name="connsiteY71" fmla="*/ 1027295 h 1635919"/>
              <a:gd name="connsiteX72" fmla="*/ 6412287 w 10105701"/>
              <a:gd name="connsiteY72" fmla="*/ 996143 h 1635919"/>
              <a:gd name="connsiteX73" fmla="*/ 6520075 w 10105701"/>
              <a:gd name="connsiteY73" fmla="*/ 1008347 h 1635919"/>
              <a:gd name="connsiteX74" fmla="*/ 6557889 w 10105701"/>
              <a:gd name="connsiteY74" fmla="*/ 997343 h 1635919"/>
              <a:gd name="connsiteX75" fmla="*/ 6566004 w 10105701"/>
              <a:gd name="connsiteY75" fmla="*/ 995911 h 1635919"/>
              <a:gd name="connsiteX76" fmla="*/ 6604593 w 10105701"/>
              <a:gd name="connsiteY76" fmla="*/ 992506 h 1635919"/>
              <a:gd name="connsiteX77" fmla="*/ 6705694 w 10105701"/>
              <a:gd name="connsiteY77" fmla="*/ 989646 h 1635919"/>
              <a:gd name="connsiteX78" fmla="*/ 6742991 w 10105701"/>
              <a:gd name="connsiteY78" fmla="*/ 983487 h 1635919"/>
              <a:gd name="connsiteX79" fmla="*/ 6846894 w 10105701"/>
              <a:gd name="connsiteY79" fmla="*/ 970622 h 1635919"/>
              <a:gd name="connsiteX80" fmla="*/ 6952494 w 10105701"/>
              <a:gd name="connsiteY80" fmla="*/ 960756 h 1635919"/>
              <a:gd name="connsiteX81" fmla="*/ 7218923 w 10105701"/>
              <a:gd name="connsiteY81" fmla="*/ 927762 h 1635919"/>
              <a:gd name="connsiteX82" fmla="*/ 7237583 w 10105701"/>
              <a:gd name="connsiteY82" fmla="*/ 915103 h 1635919"/>
              <a:gd name="connsiteX83" fmla="*/ 7279234 w 10105701"/>
              <a:gd name="connsiteY83" fmla="*/ 890347 h 1635919"/>
              <a:gd name="connsiteX84" fmla="*/ 7285560 w 10105701"/>
              <a:gd name="connsiteY84" fmla="*/ 878753 h 1635919"/>
              <a:gd name="connsiteX85" fmla="*/ 7433809 w 10105701"/>
              <a:gd name="connsiteY85" fmla="*/ 834821 h 1635919"/>
              <a:gd name="connsiteX86" fmla="*/ 7540176 w 10105701"/>
              <a:gd name="connsiteY86" fmla="*/ 784348 h 1635919"/>
              <a:gd name="connsiteX87" fmla="*/ 7605402 w 10105701"/>
              <a:gd name="connsiteY87" fmla="*/ 716527 h 1635919"/>
              <a:gd name="connsiteX88" fmla="*/ 7845858 w 10105701"/>
              <a:gd name="connsiteY88" fmla="*/ 673516 h 1635919"/>
              <a:gd name="connsiteX89" fmla="*/ 7900059 w 10105701"/>
              <a:gd name="connsiteY89" fmla="*/ 662791 h 1635919"/>
              <a:gd name="connsiteX90" fmla="*/ 7962243 w 10105701"/>
              <a:gd name="connsiteY90" fmla="*/ 636522 h 1635919"/>
              <a:gd name="connsiteX91" fmla="*/ 8135456 w 10105701"/>
              <a:gd name="connsiteY91" fmla="*/ 587387 h 1635919"/>
              <a:gd name="connsiteX92" fmla="*/ 8338241 w 10105701"/>
              <a:gd name="connsiteY92" fmla="*/ 545483 h 1635919"/>
              <a:gd name="connsiteX93" fmla="*/ 8426880 w 10105701"/>
              <a:gd name="connsiteY93" fmla="*/ 525661 h 1635919"/>
              <a:gd name="connsiteX94" fmla="*/ 8460314 w 10105701"/>
              <a:gd name="connsiteY94" fmla="*/ 504220 h 1635919"/>
              <a:gd name="connsiteX95" fmla="*/ 8467254 w 10105701"/>
              <a:gd name="connsiteY95" fmla="*/ 497500 h 1635919"/>
              <a:gd name="connsiteX96" fmla="*/ 8464303 w 10105701"/>
              <a:gd name="connsiteY96" fmla="*/ 498549 h 1635919"/>
              <a:gd name="connsiteX97" fmla="*/ 8475402 w 10105701"/>
              <a:gd name="connsiteY97" fmla="*/ 489611 h 1635919"/>
              <a:gd name="connsiteX98" fmla="*/ 8467254 w 10105701"/>
              <a:gd name="connsiteY98" fmla="*/ 497500 h 1635919"/>
              <a:gd name="connsiteX99" fmla="*/ 8483593 w 10105701"/>
              <a:gd name="connsiteY99" fmla="*/ 491693 h 1635919"/>
              <a:gd name="connsiteX100" fmla="*/ 8731307 w 10105701"/>
              <a:gd name="connsiteY100" fmla="*/ 373834 h 1635919"/>
              <a:gd name="connsiteX101" fmla="*/ 8905624 w 10105701"/>
              <a:gd name="connsiteY101" fmla="*/ 333941 h 1635919"/>
              <a:gd name="connsiteX102" fmla="*/ 8953374 w 10105701"/>
              <a:gd name="connsiteY102" fmla="*/ 325422 h 1635919"/>
              <a:gd name="connsiteX103" fmla="*/ 9036443 w 10105701"/>
              <a:gd name="connsiteY103" fmla="*/ 308326 h 1635919"/>
              <a:gd name="connsiteX104" fmla="*/ 9071726 w 10105701"/>
              <a:gd name="connsiteY104" fmla="*/ 297416 h 1635919"/>
              <a:gd name="connsiteX105" fmla="*/ 9203238 w 10105701"/>
              <a:gd name="connsiteY105" fmla="*/ 301935 h 1635919"/>
              <a:gd name="connsiteX106" fmla="*/ 9225389 w 10105701"/>
              <a:gd name="connsiteY106" fmla="*/ 302331 h 1635919"/>
              <a:gd name="connsiteX107" fmla="*/ 9257841 w 10105701"/>
              <a:gd name="connsiteY107" fmla="*/ 289670 h 1635919"/>
              <a:gd name="connsiteX108" fmla="*/ 9338289 w 10105701"/>
              <a:gd name="connsiteY108" fmla="*/ 258345 h 1635919"/>
              <a:gd name="connsiteX109" fmla="*/ 9464136 w 10105701"/>
              <a:gd name="connsiteY109" fmla="*/ 244057 h 1635919"/>
              <a:gd name="connsiteX110" fmla="*/ 9481363 w 10105701"/>
              <a:gd name="connsiteY110" fmla="*/ 243247 h 1635919"/>
              <a:gd name="connsiteX111" fmla="*/ 9572531 w 10105701"/>
              <a:gd name="connsiteY111" fmla="*/ 199385 h 1635919"/>
              <a:gd name="connsiteX112" fmla="*/ 9756421 w 10105701"/>
              <a:gd name="connsiteY112" fmla="*/ 131720 h 1635919"/>
              <a:gd name="connsiteX113" fmla="*/ 9841144 w 10105701"/>
              <a:gd name="connsiteY113" fmla="*/ 105373 h 1635919"/>
              <a:gd name="connsiteX114" fmla="*/ 9993448 w 10105701"/>
              <a:gd name="connsiteY114" fmla="*/ 45117 h 1635919"/>
              <a:gd name="connsiteX115" fmla="*/ 10019281 w 10105701"/>
              <a:gd name="connsiteY115" fmla="*/ 31163 h 1635919"/>
              <a:gd name="connsiteX116" fmla="*/ 10072841 w 10105701"/>
              <a:gd name="connsiteY116" fmla="*/ 4330 h 163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0105701" h="1635919">
                <a:moveTo>
                  <a:pt x="10105701" y="0"/>
                </a:moveTo>
                <a:lnTo>
                  <a:pt x="0" y="0"/>
                </a:lnTo>
                <a:lnTo>
                  <a:pt x="0" y="1490941"/>
                </a:lnTo>
                <a:lnTo>
                  <a:pt x="4607" y="1491637"/>
                </a:lnTo>
                <a:cubicBezTo>
                  <a:pt x="16659" y="1491630"/>
                  <a:pt x="29913" y="1489951"/>
                  <a:pt x="37930" y="1496454"/>
                </a:cubicBezTo>
                <a:lnTo>
                  <a:pt x="78230" y="1509231"/>
                </a:lnTo>
                <a:cubicBezTo>
                  <a:pt x="117818" y="1514287"/>
                  <a:pt x="225269" y="1521731"/>
                  <a:pt x="275459" y="1526793"/>
                </a:cubicBezTo>
                <a:cubicBezTo>
                  <a:pt x="313764" y="1530963"/>
                  <a:pt x="346987" y="1541888"/>
                  <a:pt x="379368" y="1539602"/>
                </a:cubicBezTo>
                <a:cubicBezTo>
                  <a:pt x="392576" y="1546875"/>
                  <a:pt x="405007" y="1550499"/>
                  <a:pt x="416973" y="1542697"/>
                </a:cubicBezTo>
                <a:cubicBezTo>
                  <a:pt x="452855" y="1551710"/>
                  <a:pt x="459175" y="1563531"/>
                  <a:pt x="524619" y="1569736"/>
                </a:cubicBezTo>
                <a:cubicBezTo>
                  <a:pt x="538423" y="1570060"/>
                  <a:pt x="580256" y="1565055"/>
                  <a:pt x="601753" y="1569757"/>
                </a:cubicBezTo>
                <a:cubicBezTo>
                  <a:pt x="650829" y="1575179"/>
                  <a:pt x="768752" y="1569541"/>
                  <a:pt x="819077" y="1602271"/>
                </a:cubicBezTo>
                <a:cubicBezTo>
                  <a:pt x="864345" y="1610461"/>
                  <a:pt x="920787" y="1605600"/>
                  <a:pt x="977607" y="1614490"/>
                </a:cubicBezTo>
                <a:cubicBezTo>
                  <a:pt x="1041126" y="1616084"/>
                  <a:pt x="1180788" y="1609848"/>
                  <a:pt x="1204410" y="1604796"/>
                </a:cubicBezTo>
                <a:cubicBezTo>
                  <a:pt x="1219023" y="1603955"/>
                  <a:pt x="1269664" y="1614581"/>
                  <a:pt x="1289468" y="1624111"/>
                </a:cubicBezTo>
                <a:cubicBezTo>
                  <a:pt x="1316509" y="1628345"/>
                  <a:pt x="1351337" y="1628742"/>
                  <a:pt x="1366651" y="1630201"/>
                </a:cubicBezTo>
                <a:lnTo>
                  <a:pt x="1381356" y="1632866"/>
                </a:lnTo>
                <a:cubicBezTo>
                  <a:pt x="1394485" y="1632761"/>
                  <a:pt x="1400590" y="1641651"/>
                  <a:pt x="1445426" y="1629568"/>
                </a:cubicBezTo>
                <a:cubicBezTo>
                  <a:pt x="1507585" y="1601017"/>
                  <a:pt x="1599341" y="1598872"/>
                  <a:pt x="1650367" y="1560368"/>
                </a:cubicBezTo>
                <a:cubicBezTo>
                  <a:pt x="1704319" y="1547517"/>
                  <a:pt x="1732125" y="1521192"/>
                  <a:pt x="1772393" y="1507860"/>
                </a:cubicBezTo>
                <a:cubicBezTo>
                  <a:pt x="1832559" y="1489282"/>
                  <a:pt x="1853090" y="1481466"/>
                  <a:pt x="1891965" y="1480365"/>
                </a:cubicBezTo>
                <a:cubicBezTo>
                  <a:pt x="1910729" y="1491935"/>
                  <a:pt x="2027835" y="1439510"/>
                  <a:pt x="2057728" y="1429583"/>
                </a:cubicBezTo>
                <a:lnTo>
                  <a:pt x="2073665" y="1421070"/>
                </a:lnTo>
                <a:cubicBezTo>
                  <a:pt x="2094251" y="1412612"/>
                  <a:pt x="2150176" y="1386769"/>
                  <a:pt x="2181244" y="1378831"/>
                </a:cubicBezTo>
                <a:cubicBezTo>
                  <a:pt x="2222350" y="1374587"/>
                  <a:pt x="2238821" y="1381578"/>
                  <a:pt x="2304560" y="1366100"/>
                </a:cubicBezTo>
                <a:cubicBezTo>
                  <a:pt x="2326476" y="1363885"/>
                  <a:pt x="2359838" y="1371177"/>
                  <a:pt x="2391564" y="1371094"/>
                </a:cubicBezTo>
                <a:cubicBezTo>
                  <a:pt x="2432149" y="1366985"/>
                  <a:pt x="2455612" y="1382736"/>
                  <a:pt x="2494921" y="1365603"/>
                </a:cubicBezTo>
                <a:lnTo>
                  <a:pt x="2734096" y="1356515"/>
                </a:lnTo>
                <a:lnTo>
                  <a:pt x="2739531" y="1357291"/>
                </a:lnTo>
                <a:lnTo>
                  <a:pt x="2865222" y="1359114"/>
                </a:lnTo>
                <a:cubicBezTo>
                  <a:pt x="2878449" y="1362779"/>
                  <a:pt x="2891353" y="1362288"/>
                  <a:pt x="2896689" y="1363122"/>
                </a:cubicBezTo>
                <a:lnTo>
                  <a:pt x="2897238" y="1364119"/>
                </a:lnTo>
                <a:lnTo>
                  <a:pt x="2965170" y="1346675"/>
                </a:lnTo>
                <a:lnTo>
                  <a:pt x="3018649" y="1330715"/>
                </a:lnTo>
                <a:cubicBezTo>
                  <a:pt x="3023892" y="1327905"/>
                  <a:pt x="3028665" y="1324539"/>
                  <a:pt x="3032731" y="1320413"/>
                </a:cubicBezTo>
                <a:cubicBezTo>
                  <a:pt x="3075490" y="1292489"/>
                  <a:pt x="3144642" y="1305589"/>
                  <a:pt x="3304966" y="1277664"/>
                </a:cubicBezTo>
                <a:cubicBezTo>
                  <a:pt x="3337554" y="1258833"/>
                  <a:pt x="3386510" y="1275439"/>
                  <a:pt x="3431592" y="1260880"/>
                </a:cubicBezTo>
                <a:cubicBezTo>
                  <a:pt x="3489905" y="1253650"/>
                  <a:pt x="3539499" y="1253433"/>
                  <a:pt x="3594306" y="1248466"/>
                </a:cubicBezTo>
                <a:cubicBezTo>
                  <a:pt x="3653474" y="1242369"/>
                  <a:pt x="3745472" y="1227649"/>
                  <a:pt x="3786599" y="1224300"/>
                </a:cubicBezTo>
                <a:cubicBezTo>
                  <a:pt x="3808763" y="1223174"/>
                  <a:pt x="3807167" y="1229416"/>
                  <a:pt x="3841066" y="1228373"/>
                </a:cubicBezTo>
                <a:cubicBezTo>
                  <a:pt x="3873205" y="1210604"/>
                  <a:pt x="3921441" y="1233175"/>
                  <a:pt x="3961204" y="1209839"/>
                </a:cubicBezTo>
                <a:cubicBezTo>
                  <a:pt x="3976014" y="1203349"/>
                  <a:pt x="4023022" y="1196077"/>
                  <a:pt x="4032612" y="1202505"/>
                </a:cubicBezTo>
                <a:cubicBezTo>
                  <a:pt x="4042558" y="1202595"/>
                  <a:pt x="4053728" y="1197908"/>
                  <a:pt x="4059004" y="1205617"/>
                </a:cubicBezTo>
                <a:cubicBezTo>
                  <a:pt x="4067387" y="1214558"/>
                  <a:pt x="4100158" y="1193182"/>
                  <a:pt x="4096357" y="1205997"/>
                </a:cubicBezTo>
                <a:lnTo>
                  <a:pt x="4223514" y="1208065"/>
                </a:lnTo>
                <a:lnTo>
                  <a:pt x="4264608" y="1202745"/>
                </a:lnTo>
                <a:lnTo>
                  <a:pt x="4270507" y="1201530"/>
                </a:lnTo>
                <a:cubicBezTo>
                  <a:pt x="4280325" y="1199130"/>
                  <a:pt x="4309940" y="1191442"/>
                  <a:pt x="4323515" y="1188341"/>
                </a:cubicBezTo>
                <a:cubicBezTo>
                  <a:pt x="4345901" y="1171754"/>
                  <a:pt x="4382682" y="1171579"/>
                  <a:pt x="4412266" y="1163198"/>
                </a:cubicBezTo>
                <a:lnTo>
                  <a:pt x="4493624" y="1141641"/>
                </a:lnTo>
                <a:lnTo>
                  <a:pt x="4547947" y="1135059"/>
                </a:lnTo>
                <a:lnTo>
                  <a:pt x="4570899" y="1127614"/>
                </a:lnTo>
                <a:cubicBezTo>
                  <a:pt x="4587359" y="1124815"/>
                  <a:pt x="4649538" y="1123476"/>
                  <a:pt x="4675496" y="1126467"/>
                </a:cubicBezTo>
                <a:cubicBezTo>
                  <a:pt x="4697495" y="1129400"/>
                  <a:pt x="4693106" y="1140398"/>
                  <a:pt x="4726643" y="1145555"/>
                </a:cubicBezTo>
                <a:cubicBezTo>
                  <a:pt x="4761184" y="1133902"/>
                  <a:pt x="4804963" y="1164954"/>
                  <a:pt x="4847920" y="1149205"/>
                </a:cubicBezTo>
                <a:cubicBezTo>
                  <a:pt x="4863560" y="1145511"/>
                  <a:pt x="4911017" y="1146919"/>
                  <a:pt x="4919404" y="1155004"/>
                </a:cubicBezTo>
                <a:cubicBezTo>
                  <a:pt x="4929179" y="1156909"/>
                  <a:pt x="4940940" y="1154325"/>
                  <a:pt x="4944872" y="1162888"/>
                </a:cubicBezTo>
                <a:cubicBezTo>
                  <a:pt x="4951657" y="1173230"/>
                  <a:pt x="4987412" y="1158139"/>
                  <a:pt x="4981573" y="1170076"/>
                </a:cubicBezTo>
                <a:cubicBezTo>
                  <a:pt x="5006936" y="1159755"/>
                  <a:pt x="5024814" y="1181490"/>
                  <a:pt x="5045039" y="1187167"/>
                </a:cubicBezTo>
                <a:lnTo>
                  <a:pt x="5106386" y="1195314"/>
                </a:lnTo>
                <a:lnTo>
                  <a:pt x="5147706" y="1197569"/>
                </a:lnTo>
                <a:lnTo>
                  <a:pt x="5153708" y="1197448"/>
                </a:lnTo>
                <a:cubicBezTo>
                  <a:pt x="5163764" y="1196873"/>
                  <a:pt x="5177220" y="1193824"/>
                  <a:pt x="5188848" y="1194117"/>
                </a:cubicBezTo>
                <a:lnTo>
                  <a:pt x="5261123" y="1196468"/>
                </a:lnTo>
                <a:cubicBezTo>
                  <a:pt x="5312090" y="1190994"/>
                  <a:pt x="5405461" y="1183748"/>
                  <a:pt x="5494654" y="1161268"/>
                </a:cubicBezTo>
                <a:lnTo>
                  <a:pt x="5546753" y="1165525"/>
                </a:lnTo>
                <a:lnTo>
                  <a:pt x="5560642" y="1164466"/>
                </a:lnTo>
                <a:lnTo>
                  <a:pt x="5686323" y="1147265"/>
                </a:lnTo>
                <a:cubicBezTo>
                  <a:pt x="5750755" y="1126913"/>
                  <a:pt x="5775685" y="1148046"/>
                  <a:pt x="5829828" y="1116410"/>
                </a:cubicBezTo>
                <a:cubicBezTo>
                  <a:pt x="5821148" y="1128698"/>
                  <a:pt x="5906454" y="1127104"/>
                  <a:pt x="5925239" y="1121255"/>
                </a:cubicBezTo>
                <a:cubicBezTo>
                  <a:pt x="5947279" y="1110562"/>
                  <a:pt x="6082280" y="1070391"/>
                  <a:pt x="6144558" y="1056445"/>
                </a:cubicBezTo>
                <a:cubicBezTo>
                  <a:pt x="6209398" y="1040785"/>
                  <a:pt x="6259985" y="1033313"/>
                  <a:pt x="6290656" y="1027295"/>
                </a:cubicBezTo>
                <a:lnTo>
                  <a:pt x="6412287" y="996143"/>
                </a:lnTo>
                <a:cubicBezTo>
                  <a:pt x="6444202" y="994146"/>
                  <a:pt x="6495808" y="1008147"/>
                  <a:pt x="6520075" y="1008347"/>
                </a:cubicBezTo>
                <a:cubicBezTo>
                  <a:pt x="6532061" y="1004377"/>
                  <a:pt x="6544742" y="1000649"/>
                  <a:pt x="6557889" y="997343"/>
                </a:cubicBezTo>
                <a:lnTo>
                  <a:pt x="6566004" y="995911"/>
                </a:lnTo>
                <a:lnTo>
                  <a:pt x="6604593" y="992506"/>
                </a:lnTo>
                <a:cubicBezTo>
                  <a:pt x="6627875" y="991462"/>
                  <a:pt x="6682628" y="991149"/>
                  <a:pt x="6705694" y="989646"/>
                </a:cubicBezTo>
                <a:cubicBezTo>
                  <a:pt x="6715818" y="979115"/>
                  <a:pt x="6728665" y="979617"/>
                  <a:pt x="6742991" y="983487"/>
                </a:cubicBezTo>
                <a:cubicBezTo>
                  <a:pt x="6774125" y="973355"/>
                  <a:pt x="6808701" y="975904"/>
                  <a:pt x="6846894" y="970622"/>
                </a:cubicBezTo>
                <a:cubicBezTo>
                  <a:pt x="6881758" y="952640"/>
                  <a:pt x="6911718" y="966478"/>
                  <a:pt x="6952494" y="960756"/>
                </a:cubicBezTo>
                <a:cubicBezTo>
                  <a:pt x="7014499" y="953613"/>
                  <a:pt x="7171408" y="935371"/>
                  <a:pt x="7218923" y="927762"/>
                </a:cubicBezTo>
                <a:lnTo>
                  <a:pt x="7237583" y="915103"/>
                </a:lnTo>
                <a:lnTo>
                  <a:pt x="7279234" y="890347"/>
                </a:lnTo>
                <a:cubicBezTo>
                  <a:pt x="7282367" y="886883"/>
                  <a:pt x="7284610" y="883060"/>
                  <a:pt x="7285560" y="878753"/>
                </a:cubicBezTo>
                <a:cubicBezTo>
                  <a:pt x="7345735" y="880000"/>
                  <a:pt x="7379697" y="849179"/>
                  <a:pt x="7433809" y="834821"/>
                </a:cubicBezTo>
                <a:cubicBezTo>
                  <a:pt x="7489109" y="811390"/>
                  <a:pt x="7502976" y="798781"/>
                  <a:pt x="7540176" y="784348"/>
                </a:cubicBezTo>
                <a:cubicBezTo>
                  <a:pt x="7556139" y="775738"/>
                  <a:pt x="7577389" y="711736"/>
                  <a:pt x="7605402" y="716527"/>
                </a:cubicBezTo>
                <a:cubicBezTo>
                  <a:pt x="7613742" y="707888"/>
                  <a:pt x="7791241" y="703328"/>
                  <a:pt x="7845858" y="673516"/>
                </a:cubicBezTo>
                <a:cubicBezTo>
                  <a:pt x="7895453" y="685047"/>
                  <a:pt x="7862372" y="670105"/>
                  <a:pt x="7900059" y="662791"/>
                </a:cubicBezTo>
                <a:cubicBezTo>
                  <a:pt x="7920787" y="654035"/>
                  <a:pt x="7936717" y="664423"/>
                  <a:pt x="7962243" y="636522"/>
                </a:cubicBezTo>
                <a:cubicBezTo>
                  <a:pt x="7996549" y="637997"/>
                  <a:pt x="8072790" y="602560"/>
                  <a:pt x="8135456" y="587387"/>
                </a:cubicBezTo>
                <a:cubicBezTo>
                  <a:pt x="8203051" y="573419"/>
                  <a:pt x="8256250" y="537571"/>
                  <a:pt x="8338241" y="545483"/>
                </a:cubicBezTo>
                <a:cubicBezTo>
                  <a:pt x="8345964" y="530066"/>
                  <a:pt x="8385415" y="539169"/>
                  <a:pt x="8426880" y="525661"/>
                </a:cubicBezTo>
                <a:cubicBezTo>
                  <a:pt x="8432865" y="512576"/>
                  <a:pt x="8445661" y="514079"/>
                  <a:pt x="8460314" y="504220"/>
                </a:cubicBezTo>
                <a:lnTo>
                  <a:pt x="8467254" y="497500"/>
                </a:lnTo>
                <a:lnTo>
                  <a:pt x="8464303" y="498549"/>
                </a:lnTo>
                <a:cubicBezTo>
                  <a:pt x="8456468" y="500532"/>
                  <a:pt x="8477290" y="490312"/>
                  <a:pt x="8475402" y="489611"/>
                </a:cubicBezTo>
                <a:lnTo>
                  <a:pt x="8467254" y="497500"/>
                </a:lnTo>
                <a:lnTo>
                  <a:pt x="8483593" y="491693"/>
                </a:lnTo>
                <a:cubicBezTo>
                  <a:pt x="8555805" y="463970"/>
                  <a:pt x="8656042" y="369236"/>
                  <a:pt x="8731307" y="373834"/>
                </a:cubicBezTo>
                <a:cubicBezTo>
                  <a:pt x="8796803" y="371769"/>
                  <a:pt x="8847519" y="347239"/>
                  <a:pt x="8905624" y="333941"/>
                </a:cubicBezTo>
                <a:cubicBezTo>
                  <a:pt x="8930484" y="326336"/>
                  <a:pt x="8914464" y="305954"/>
                  <a:pt x="8953374" y="325422"/>
                </a:cubicBezTo>
                <a:lnTo>
                  <a:pt x="9036443" y="308326"/>
                </a:lnTo>
                <a:lnTo>
                  <a:pt x="9071726" y="297416"/>
                </a:lnTo>
                <a:cubicBezTo>
                  <a:pt x="9087610" y="280477"/>
                  <a:pt x="9181257" y="320181"/>
                  <a:pt x="9203238" y="301935"/>
                </a:cubicBezTo>
                <a:cubicBezTo>
                  <a:pt x="9207855" y="296522"/>
                  <a:pt x="9224145" y="296813"/>
                  <a:pt x="9225389" y="302331"/>
                </a:cubicBezTo>
                <a:cubicBezTo>
                  <a:pt x="9231986" y="298884"/>
                  <a:pt x="9251736" y="281850"/>
                  <a:pt x="9257841" y="289670"/>
                </a:cubicBezTo>
                <a:lnTo>
                  <a:pt x="9338289" y="258345"/>
                </a:lnTo>
                <a:cubicBezTo>
                  <a:pt x="9364865" y="253056"/>
                  <a:pt x="9440290" y="246574"/>
                  <a:pt x="9464136" y="244057"/>
                </a:cubicBezTo>
                <a:cubicBezTo>
                  <a:pt x="9467020" y="239819"/>
                  <a:pt x="9479694" y="239220"/>
                  <a:pt x="9481363" y="243247"/>
                </a:cubicBezTo>
                <a:cubicBezTo>
                  <a:pt x="9499429" y="235801"/>
                  <a:pt x="9523607" y="212357"/>
                  <a:pt x="9572531" y="199385"/>
                </a:cubicBezTo>
                <a:cubicBezTo>
                  <a:pt x="9625765" y="194838"/>
                  <a:pt x="9711652" y="147390"/>
                  <a:pt x="9756421" y="131720"/>
                </a:cubicBezTo>
                <a:cubicBezTo>
                  <a:pt x="9787863" y="92850"/>
                  <a:pt x="9802506" y="116890"/>
                  <a:pt x="9841144" y="105373"/>
                </a:cubicBezTo>
                <a:cubicBezTo>
                  <a:pt x="9881515" y="88023"/>
                  <a:pt x="9948279" y="40585"/>
                  <a:pt x="9993448" y="45117"/>
                </a:cubicBezTo>
                <a:lnTo>
                  <a:pt x="10019281" y="31163"/>
                </a:lnTo>
                <a:cubicBezTo>
                  <a:pt x="10026781" y="4158"/>
                  <a:pt x="10048053" y="28021"/>
                  <a:pt x="10072841" y="433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15C6F-DA30-179C-74C5-96B137EC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23606"/>
            <a:ext cx="5295901" cy="170658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The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E800-E9C0-2913-4350-2624B89C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62909"/>
            <a:ext cx="5295899" cy="418869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The encoder’s job is to take the input image and map it to an embedding vector in the latent space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To achieve this, we first create an Input layer for the image and pass this through three Conv2D layers in sequence, each capturing increasingly high-level features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We use a stride of 2 to halve the size of the output of each layer, while increasing the number of channels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The last convolutional layer is flattened and connected to a Dense layer of size 2, which represents our two-dimensional latent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D527C-0978-853C-7DC4-E0AB4E7EF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95274"/>
            <a:ext cx="4931229" cy="36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6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758E4FA-C4A9-4D94-828D-0C4D6ED97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927BEC-8D42-4473-8A82-7AA689BA9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5200153"/>
            <a:ext cx="10384403" cy="165784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83006" y="729286"/>
            <a:ext cx="4293292" cy="5375025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3C4F164-9502-45D6-9C41-64BE888A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41113">
            <a:off x="673356" y="818676"/>
            <a:ext cx="4078085" cy="5185874"/>
          </a:xfrm>
          <a:custGeom>
            <a:avLst/>
            <a:gdLst>
              <a:gd name="connsiteX0" fmla="*/ 3853855 w 4057637"/>
              <a:gd name="connsiteY0" fmla="*/ 0 h 4885508"/>
              <a:gd name="connsiteX1" fmla="*/ 3853855 w 4057637"/>
              <a:gd name="connsiteY1" fmla="*/ 56304 h 4885508"/>
              <a:gd name="connsiteX2" fmla="*/ 4042895 w 4057637"/>
              <a:gd name="connsiteY2" fmla="*/ 58126 h 4885508"/>
              <a:gd name="connsiteX3" fmla="*/ 4056093 w 4057637"/>
              <a:gd name="connsiteY3" fmla="*/ 78695 h 4885508"/>
              <a:gd name="connsiteX4" fmla="*/ 4057637 w 4057637"/>
              <a:gd name="connsiteY4" fmla="*/ 95582 h 4885508"/>
              <a:gd name="connsiteX5" fmla="*/ 4046951 w 4057637"/>
              <a:gd name="connsiteY5" fmla="*/ 1051196 h 4885508"/>
              <a:gd name="connsiteX6" fmla="*/ 4046689 w 4057637"/>
              <a:gd name="connsiteY6" fmla="*/ 1074474 h 4885508"/>
              <a:gd name="connsiteX7" fmla="*/ 4046695 w 4057637"/>
              <a:gd name="connsiteY7" fmla="*/ 1074495 h 4885508"/>
              <a:gd name="connsiteX8" fmla="*/ 4003979 w 4057637"/>
              <a:gd name="connsiteY8" fmla="*/ 4850639 h 4885508"/>
              <a:gd name="connsiteX9" fmla="*/ 3980746 w 4057637"/>
              <a:gd name="connsiteY9" fmla="*/ 4885508 h 4885508"/>
              <a:gd name="connsiteX10" fmla="*/ 22375 w 4057637"/>
              <a:gd name="connsiteY10" fmla="*/ 4840728 h 4885508"/>
              <a:gd name="connsiteX11" fmla="*/ 2 w 4057637"/>
              <a:gd name="connsiteY11" fmla="*/ 4805344 h 4885508"/>
              <a:gd name="connsiteX12" fmla="*/ 541 w 4057637"/>
              <a:gd name="connsiteY12" fmla="*/ 4757642 h 4885508"/>
              <a:gd name="connsiteX13" fmla="*/ 541 w 4057637"/>
              <a:gd name="connsiteY13" fmla="*/ 4757640 h 4885508"/>
              <a:gd name="connsiteX14" fmla="*/ 53791 w 4057637"/>
              <a:gd name="connsiteY14" fmla="*/ 50278 h 4885508"/>
              <a:gd name="connsiteX15" fmla="*/ 67448 w 4057637"/>
              <a:gd name="connsiteY15" fmla="*/ 20120 h 4885508"/>
              <a:gd name="connsiteX16" fmla="*/ 91479 w 4057637"/>
              <a:gd name="connsiteY16" fmla="*/ 20392 h 4885508"/>
              <a:gd name="connsiteX17" fmla="*/ 91479 w 4057637"/>
              <a:gd name="connsiteY17" fmla="*/ 0 h 4885508"/>
              <a:gd name="connsiteX0" fmla="*/ 91479 w 4057637"/>
              <a:gd name="connsiteY0" fmla="*/ 0 h 4885508"/>
              <a:gd name="connsiteX1" fmla="*/ 3853855 w 4057637"/>
              <a:gd name="connsiteY1" fmla="*/ 56304 h 4885508"/>
              <a:gd name="connsiteX2" fmla="*/ 4042895 w 4057637"/>
              <a:gd name="connsiteY2" fmla="*/ 58126 h 4885508"/>
              <a:gd name="connsiteX3" fmla="*/ 4056093 w 4057637"/>
              <a:gd name="connsiteY3" fmla="*/ 78695 h 4885508"/>
              <a:gd name="connsiteX4" fmla="*/ 4057637 w 4057637"/>
              <a:gd name="connsiteY4" fmla="*/ 95582 h 4885508"/>
              <a:gd name="connsiteX5" fmla="*/ 4046951 w 4057637"/>
              <a:gd name="connsiteY5" fmla="*/ 1051196 h 4885508"/>
              <a:gd name="connsiteX6" fmla="*/ 4046689 w 4057637"/>
              <a:gd name="connsiteY6" fmla="*/ 1074474 h 4885508"/>
              <a:gd name="connsiteX7" fmla="*/ 4046695 w 4057637"/>
              <a:gd name="connsiteY7" fmla="*/ 1074495 h 4885508"/>
              <a:gd name="connsiteX8" fmla="*/ 4003979 w 4057637"/>
              <a:gd name="connsiteY8" fmla="*/ 4850639 h 4885508"/>
              <a:gd name="connsiteX9" fmla="*/ 3980746 w 4057637"/>
              <a:gd name="connsiteY9" fmla="*/ 4885508 h 4885508"/>
              <a:gd name="connsiteX10" fmla="*/ 22375 w 4057637"/>
              <a:gd name="connsiteY10" fmla="*/ 4840728 h 4885508"/>
              <a:gd name="connsiteX11" fmla="*/ 2 w 4057637"/>
              <a:gd name="connsiteY11" fmla="*/ 4805344 h 4885508"/>
              <a:gd name="connsiteX12" fmla="*/ 541 w 4057637"/>
              <a:gd name="connsiteY12" fmla="*/ 4757642 h 4885508"/>
              <a:gd name="connsiteX13" fmla="*/ 541 w 4057637"/>
              <a:gd name="connsiteY13" fmla="*/ 4757640 h 4885508"/>
              <a:gd name="connsiteX14" fmla="*/ 53791 w 4057637"/>
              <a:gd name="connsiteY14" fmla="*/ 50278 h 4885508"/>
              <a:gd name="connsiteX15" fmla="*/ 67448 w 4057637"/>
              <a:gd name="connsiteY15" fmla="*/ 20120 h 4885508"/>
              <a:gd name="connsiteX16" fmla="*/ 91479 w 4057637"/>
              <a:gd name="connsiteY16" fmla="*/ 20392 h 4885508"/>
              <a:gd name="connsiteX17" fmla="*/ 91479 w 4057637"/>
              <a:gd name="connsiteY17" fmla="*/ 0 h 4885508"/>
              <a:gd name="connsiteX0" fmla="*/ 91479 w 4057637"/>
              <a:gd name="connsiteY0" fmla="*/ 0 h 4885508"/>
              <a:gd name="connsiteX1" fmla="*/ 4042895 w 4057637"/>
              <a:gd name="connsiteY1" fmla="*/ 58126 h 4885508"/>
              <a:gd name="connsiteX2" fmla="*/ 4056093 w 4057637"/>
              <a:gd name="connsiteY2" fmla="*/ 78695 h 4885508"/>
              <a:gd name="connsiteX3" fmla="*/ 4057637 w 4057637"/>
              <a:gd name="connsiteY3" fmla="*/ 95582 h 4885508"/>
              <a:gd name="connsiteX4" fmla="*/ 4046951 w 4057637"/>
              <a:gd name="connsiteY4" fmla="*/ 1051196 h 4885508"/>
              <a:gd name="connsiteX5" fmla="*/ 4046689 w 4057637"/>
              <a:gd name="connsiteY5" fmla="*/ 1074474 h 4885508"/>
              <a:gd name="connsiteX6" fmla="*/ 4046695 w 4057637"/>
              <a:gd name="connsiteY6" fmla="*/ 1074495 h 4885508"/>
              <a:gd name="connsiteX7" fmla="*/ 4003979 w 4057637"/>
              <a:gd name="connsiteY7" fmla="*/ 4850639 h 4885508"/>
              <a:gd name="connsiteX8" fmla="*/ 3980746 w 4057637"/>
              <a:gd name="connsiteY8" fmla="*/ 4885508 h 4885508"/>
              <a:gd name="connsiteX9" fmla="*/ 22375 w 4057637"/>
              <a:gd name="connsiteY9" fmla="*/ 4840728 h 4885508"/>
              <a:gd name="connsiteX10" fmla="*/ 2 w 4057637"/>
              <a:gd name="connsiteY10" fmla="*/ 4805344 h 4885508"/>
              <a:gd name="connsiteX11" fmla="*/ 541 w 4057637"/>
              <a:gd name="connsiteY11" fmla="*/ 4757642 h 4885508"/>
              <a:gd name="connsiteX12" fmla="*/ 541 w 4057637"/>
              <a:gd name="connsiteY12" fmla="*/ 4757640 h 4885508"/>
              <a:gd name="connsiteX13" fmla="*/ 53791 w 4057637"/>
              <a:gd name="connsiteY13" fmla="*/ 50278 h 4885508"/>
              <a:gd name="connsiteX14" fmla="*/ 67448 w 4057637"/>
              <a:gd name="connsiteY14" fmla="*/ 20120 h 4885508"/>
              <a:gd name="connsiteX15" fmla="*/ 91479 w 4057637"/>
              <a:gd name="connsiteY15" fmla="*/ 20392 h 4885508"/>
              <a:gd name="connsiteX16" fmla="*/ 91479 w 4057637"/>
              <a:gd name="connsiteY16" fmla="*/ 0 h 4885508"/>
              <a:gd name="connsiteX0" fmla="*/ 91479 w 4057637"/>
              <a:gd name="connsiteY0" fmla="*/ 0 h 4885508"/>
              <a:gd name="connsiteX1" fmla="*/ 4042895 w 4057637"/>
              <a:gd name="connsiteY1" fmla="*/ 58126 h 4885508"/>
              <a:gd name="connsiteX2" fmla="*/ 4056093 w 4057637"/>
              <a:gd name="connsiteY2" fmla="*/ 78695 h 4885508"/>
              <a:gd name="connsiteX3" fmla="*/ 4057637 w 4057637"/>
              <a:gd name="connsiteY3" fmla="*/ 95582 h 4885508"/>
              <a:gd name="connsiteX4" fmla="*/ 4046951 w 4057637"/>
              <a:gd name="connsiteY4" fmla="*/ 1051196 h 4885508"/>
              <a:gd name="connsiteX5" fmla="*/ 4046689 w 4057637"/>
              <a:gd name="connsiteY5" fmla="*/ 1074474 h 4885508"/>
              <a:gd name="connsiteX6" fmla="*/ 4003979 w 4057637"/>
              <a:gd name="connsiteY6" fmla="*/ 4850639 h 4885508"/>
              <a:gd name="connsiteX7" fmla="*/ 3980746 w 4057637"/>
              <a:gd name="connsiteY7" fmla="*/ 4885508 h 4885508"/>
              <a:gd name="connsiteX8" fmla="*/ 22375 w 4057637"/>
              <a:gd name="connsiteY8" fmla="*/ 4840728 h 4885508"/>
              <a:gd name="connsiteX9" fmla="*/ 2 w 4057637"/>
              <a:gd name="connsiteY9" fmla="*/ 4805344 h 4885508"/>
              <a:gd name="connsiteX10" fmla="*/ 541 w 4057637"/>
              <a:gd name="connsiteY10" fmla="*/ 4757642 h 4885508"/>
              <a:gd name="connsiteX11" fmla="*/ 541 w 4057637"/>
              <a:gd name="connsiteY11" fmla="*/ 4757640 h 4885508"/>
              <a:gd name="connsiteX12" fmla="*/ 53791 w 4057637"/>
              <a:gd name="connsiteY12" fmla="*/ 50278 h 4885508"/>
              <a:gd name="connsiteX13" fmla="*/ 67448 w 4057637"/>
              <a:gd name="connsiteY13" fmla="*/ 20120 h 4885508"/>
              <a:gd name="connsiteX14" fmla="*/ 91479 w 4057637"/>
              <a:gd name="connsiteY14" fmla="*/ 20392 h 4885508"/>
              <a:gd name="connsiteX15" fmla="*/ 91479 w 4057637"/>
              <a:gd name="connsiteY15" fmla="*/ 0 h 4885508"/>
              <a:gd name="connsiteX0" fmla="*/ 91479 w 4057637"/>
              <a:gd name="connsiteY0" fmla="*/ 0 h 4885508"/>
              <a:gd name="connsiteX1" fmla="*/ 4042895 w 4057637"/>
              <a:gd name="connsiteY1" fmla="*/ 58126 h 4885508"/>
              <a:gd name="connsiteX2" fmla="*/ 4056093 w 4057637"/>
              <a:gd name="connsiteY2" fmla="*/ 78695 h 4885508"/>
              <a:gd name="connsiteX3" fmla="*/ 4057637 w 4057637"/>
              <a:gd name="connsiteY3" fmla="*/ 95582 h 4885508"/>
              <a:gd name="connsiteX4" fmla="*/ 4046951 w 4057637"/>
              <a:gd name="connsiteY4" fmla="*/ 1051196 h 4885508"/>
              <a:gd name="connsiteX5" fmla="*/ 4003979 w 4057637"/>
              <a:gd name="connsiteY5" fmla="*/ 4850639 h 4885508"/>
              <a:gd name="connsiteX6" fmla="*/ 3980746 w 4057637"/>
              <a:gd name="connsiteY6" fmla="*/ 4885508 h 4885508"/>
              <a:gd name="connsiteX7" fmla="*/ 22375 w 4057637"/>
              <a:gd name="connsiteY7" fmla="*/ 4840728 h 4885508"/>
              <a:gd name="connsiteX8" fmla="*/ 2 w 4057637"/>
              <a:gd name="connsiteY8" fmla="*/ 4805344 h 4885508"/>
              <a:gd name="connsiteX9" fmla="*/ 541 w 4057637"/>
              <a:gd name="connsiteY9" fmla="*/ 4757642 h 4885508"/>
              <a:gd name="connsiteX10" fmla="*/ 541 w 4057637"/>
              <a:gd name="connsiteY10" fmla="*/ 4757640 h 4885508"/>
              <a:gd name="connsiteX11" fmla="*/ 53791 w 4057637"/>
              <a:gd name="connsiteY11" fmla="*/ 50278 h 4885508"/>
              <a:gd name="connsiteX12" fmla="*/ 67448 w 4057637"/>
              <a:gd name="connsiteY12" fmla="*/ 20120 h 4885508"/>
              <a:gd name="connsiteX13" fmla="*/ 91479 w 4057637"/>
              <a:gd name="connsiteY13" fmla="*/ 20392 h 4885508"/>
              <a:gd name="connsiteX14" fmla="*/ 91479 w 4057637"/>
              <a:gd name="connsiteY14" fmla="*/ 0 h 4885508"/>
              <a:gd name="connsiteX0" fmla="*/ 91479 w 4057637"/>
              <a:gd name="connsiteY0" fmla="*/ 0 h 4885508"/>
              <a:gd name="connsiteX1" fmla="*/ 4042895 w 4057637"/>
              <a:gd name="connsiteY1" fmla="*/ 58126 h 4885508"/>
              <a:gd name="connsiteX2" fmla="*/ 4056093 w 4057637"/>
              <a:gd name="connsiteY2" fmla="*/ 78695 h 4885508"/>
              <a:gd name="connsiteX3" fmla="*/ 4057637 w 4057637"/>
              <a:gd name="connsiteY3" fmla="*/ 95582 h 4885508"/>
              <a:gd name="connsiteX4" fmla="*/ 4003979 w 4057637"/>
              <a:gd name="connsiteY4" fmla="*/ 4850639 h 4885508"/>
              <a:gd name="connsiteX5" fmla="*/ 3980746 w 4057637"/>
              <a:gd name="connsiteY5" fmla="*/ 4885508 h 4885508"/>
              <a:gd name="connsiteX6" fmla="*/ 22375 w 4057637"/>
              <a:gd name="connsiteY6" fmla="*/ 4840728 h 4885508"/>
              <a:gd name="connsiteX7" fmla="*/ 2 w 4057637"/>
              <a:gd name="connsiteY7" fmla="*/ 4805344 h 4885508"/>
              <a:gd name="connsiteX8" fmla="*/ 541 w 4057637"/>
              <a:gd name="connsiteY8" fmla="*/ 4757642 h 4885508"/>
              <a:gd name="connsiteX9" fmla="*/ 541 w 4057637"/>
              <a:gd name="connsiteY9" fmla="*/ 4757640 h 4885508"/>
              <a:gd name="connsiteX10" fmla="*/ 53791 w 4057637"/>
              <a:gd name="connsiteY10" fmla="*/ 50278 h 4885508"/>
              <a:gd name="connsiteX11" fmla="*/ 67448 w 4057637"/>
              <a:gd name="connsiteY11" fmla="*/ 20120 h 4885508"/>
              <a:gd name="connsiteX12" fmla="*/ 91479 w 4057637"/>
              <a:gd name="connsiteY12" fmla="*/ 20392 h 4885508"/>
              <a:gd name="connsiteX13" fmla="*/ 91479 w 4057637"/>
              <a:gd name="connsiteY13" fmla="*/ 0 h 4885508"/>
              <a:gd name="connsiteX0" fmla="*/ 91479 w 4057637"/>
              <a:gd name="connsiteY0" fmla="*/ 0 h 4885508"/>
              <a:gd name="connsiteX1" fmla="*/ 4042895 w 4057637"/>
              <a:gd name="connsiteY1" fmla="*/ 58126 h 4885508"/>
              <a:gd name="connsiteX2" fmla="*/ 4056093 w 4057637"/>
              <a:gd name="connsiteY2" fmla="*/ 78695 h 4885508"/>
              <a:gd name="connsiteX3" fmla="*/ 4057637 w 4057637"/>
              <a:gd name="connsiteY3" fmla="*/ 95582 h 4885508"/>
              <a:gd name="connsiteX4" fmla="*/ 4003979 w 4057637"/>
              <a:gd name="connsiteY4" fmla="*/ 4850639 h 4885508"/>
              <a:gd name="connsiteX5" fmla="*/ 3980746 w 4057637"/>
              <a:gd name="connsiteY5" fmla="*/ 4885508 h 4885508"/>
              <a:gd name="connsiteX6" fmla="*/ 22375 w 4057637"/>
              <a:gd name="connsiteY6" fmla="*/ 4840728 h 4885508"/>
              <a:gd name="connsiteX7" fmla="*/ 2 w 4057637"/>
              <a:gd name="connsiteY7" fmla="*/ 4805344 h 4885508"/>
              <a:gd name="connsiteX8" fmla="*/ 541 w 4057637"/>
              <a:gd name="connsiteY8" fmla="*/ 4757642 h 4885508"/>
              <a:gd name="connsiteX9" fmla="*/ 53791 w 4057637"/>
              <a:gd name="connsiteY9" fmla="*/ 50278 h 4885508"/>
              <a:gd name="connsiteX10" fmla="*/ 67448 w 4057637"/>
              <a:gd name="connsiteY10" fmla="*/ 20120 h 4885508"/>
              <a:gd name="connsiteX11" fmla="*/ 91479 w 4057637"/>
              <a:gd name="connsiteY11" fmla="*/ 20392 h 4885508"/>
              <a:gd name="connsiteX12" fmla="*/ 91479 w 4057637"/>
              <a:gd name="connsiteY12" fmla="*/ 0 h 488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57637" h="4885508">
                <a:moveTo>
                  <a:pt x="91479" y="0"/>
                </a:moveTo>
                <a:lnTo>
                  <a:pt x="4042895" y="58126"/>
                </a:lnTo>
                <a:cubicBezTo>
                  <a:pt x="4050529" y="65019"/>
                  <a:pt x="4051749" y="66904"/>
                  <a:pt x="4056093" y="78695"/>
                </a:cubicBezTo>
                <a:lnTo>
                  <a:pt x="4057637" y="95582"/>
                </a:lnTo>
                <a:cubicBezTo>
                  <a:pt x="4048951" y="890906"/>
                  <a:pt x="4016794" y="4052318"/>
                  <a:pt x="4003979" y="4850639"/>
                </a:cubicBezTo>
                <a:cubicBezTo>
                  <a:pt x="4003723" y="4870019"/>
                  <a:pt x="3993343" y="4885602"/>
                  <a:pt x="3980746" y="4885508"/>
                </a:cubicBezTo>
                <a:lnTo>
                  <a:pt x="22375" y="4840728"/>
                </a:lnTo>
                <a:cubicBezTo>
                  <a:pt x="9803" y="4840477"/>
                  <a:pt x="-184" y="4824685"/>
                  <a:pt x="2" y="4805344"/>
                </a:cubicBezTo>
                <a:cubicBezTo>
                  <a:pt x="182" y="4789443"/>
                  <a:pt x="361" y="4773543"/>
                  <a:pt x="541" y="4757642"/>
                </a:cubicBezTo>
                <a:lnTo>
                  <a:pt x="53791" y="50278"/>
                </a:lnTo>
                <a:cubicBezTo>
                  <a:pt x="54023" y="33544"/>
                  <a:pt x="60117" y="20082"/>
                  <a:pt x="67448" y="20120"/>
                </a:cubicBezTo>
                <a:lnTo>
                  <a:pt x="91479" y="20392"/>
                </a:lnTo>
                <a:lnTo>
                  <a:pt x="914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68F68-597B-FDD6-1CBC-D38879D2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92079">
            <a:off x="839783" y="2893301"/>
            <a:ext cx="3772949" cy="1046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89501-ACFA-8E22-AC74-662C599B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013" y="4722779"/>
            <a:ext cx="7438507" cy="1449420"/>
          </a:xfrm>
        </p:spPr>
        <p:txBody>
          <a:bodyPr anchor="ctr">
            <a:normAutofit/>
          </a:bodyPr>
          <a:lstStyle/>
          <a:p>
            <a:r>
              <a:rPr lang="en-US"/>
              <a:t>The Decoder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5120-D313-2DC7-2713-9CD96677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33" y="1035997"/>
            <a:ext cx="5728766" cy="3643882"/>
          </a:xfrm>
        </p:spPr>
        <p:txBody>
          <a:bodyPr>
            <a:normAutofit/>
          </a:bodyPr>
          <a:lstStyle/>
          <a:p>
            <a:r>
              <a:rPr lang="en-US"/>
              <a:t>The decoder is a mirror image of the encoder—instead of convolutional layers, we use convolutional transpose layers</a:t>
            </a:r>
          </a:p>
          <a:p>
            <a:pPr marL="228600" lvl="1" indent="0">
              <a:buNone/>
            </a:pPr>
            <a:endParaRPr lang="en-US"/>
          </a:p>
          <a:p>
            <a:r>
              <a:rPr lang="en-US"/>
              <a:t>The convolutional transpose layer uses the same principle as a standard convolutional layer (passing a filter across the image), but is different in that it increases the size of the input tensor in both dimensions.</a:t>
            </a:r>
          </a:p>
        </p:txBody>
      </p:sp>
    </p:spTree>
    <p:extLst>
      <p:ext uri="{BB962C8B-B14F-4D97-AF65-F5344CB8AC3E}">
        <p14:creationId xmlns:p14="http://schemas.microsoft.com/office/powerpoint/2010/main" val="3680131460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1647</Words>
  <Application>Microsoft Office PowerPoint</Application>
  <PresentationFormat>Widescreen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Franklin Gothic Heavy</vt:lpstr>
      <vt:lpstr>AfterhoursVTI</vt:lpstr>
      <vt:lpstr>CSCI 297: Generative AI: Creating with Computation</vt:lpstr>
      <vt:lpstr>History of VAEs</vt:lpstr>
      <vt:lpstr>Understanding a Distribution</vt:lpstr>
      <vt:lpstr>A Dense Representative Vector</vt:lpstr>
      <vt:lpstr>What’s an Autoencoder</vt:lpstr>
      <vt:lpstr>Autoencoder Architecture</vt:lpstr>
      <vt:lpstr>The Embedding</vt:lpstr>
      <vt:lpstr>The Encoder</vt:lpstr>
      <vt:lpstr>The Decoder</vt:lpstr>
      <vt:lpstr>Join the Encoder and Decoder</vt:lpstr>
      <vt:lpstr>Differences in Loss Functions</vt:lpstr>
      <vt:lpstr>Reconstruction</vt:lpstr>
      <vt:lpstr>Visualizing Latent Spaces</vt:lpstr>
      <vt:lpstr>Generating New Images</vt:lpstr>
      <vt:lpstr>Points on the Distribution of Data</vt:lpstr>
      <vt:lpstr>Issues with the Distribution</vt:lpstr>
      <vt:lpstr>How to Convert</vt:lpstr>
      <vt:lpstr>The Multivariate Normal Distribution</vt:lpstr>
      <vt:lpstr>The Variational Autoencoder</vt:lpstr>
      <vt:lpstr>VAE Cont.</vt:lpstr>
      <vt:lpstr>VAE Architecture</vt:lpstr>
      <vt:lpstr>Difference from Autoencoder</vt:lpstr>
      <vt:lpstr>VAE in Torch</vt:lpstr>
      <vt:lpstr>Remaining VAE Functions</vt:lpstr>
      <vt:lpstr>What is Reparameterization Trick?</vt:lpstr>
      <vt:lpstr>Why Do We Care About Reparameterization?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297: Generative AI: Creating with Computation</dc:title>
  <dc:creator>Watson, Cody</dc:creator>
  <cp:lastModifiedBy>Watson, Cody</cp:lastModifiedBy>
  <cp:revision>13</cp:revision>
  <dcterms:created xsi:type="dcterms:W3CDTF">2024-01-11T18:28:27Z</dcterms:created>
  <dcterms:modified xsi:type="dcterms:W3CDTF">2024-02-14T03:30:20Z</dcterms:modified>
</cp:coreProperties>
</file>