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1"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3" d="100"/>
          <a:sy n="103" d="100"/>
        </p:scale>
        <p:origin x="84" y="1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4481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4479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2020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7956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466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5790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4650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9964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7239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2714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3312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1/11/2024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89418749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5" r:id="rId6"/>
    <p:sldLayoutId id="2147483680"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52B113-E2FC-4234-8413-06DDF47ED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2E399C2-EE3C-4F52-92BA-9CA33E707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375815" y="136526"/>
            <a:ext cx="10816185" cy="6721987"/>
          </a:xfrm>
          <a:custGeom>
            <a:avLst/>
            <a:gdLst>
              <a:gd name="connsiteX0" fmla="*/ 221942 w 10854022"/>
              <a:gd name="connsiteY0" fmla="*/ 0 h 6734599"/>
              <a:gd name="connsiteX1" fmla="*/ 8881057 w 10854022"/>
              <a:gd name="connsiteY1" fmla="*/ 0 h 6734599"/>
              <a:gd name="connsiteX2" fmla="*/ 10854022 w 10854022"/>
              <a:gd name="connsiteY2" fmla="*/ 68898 h 6734599"/>
              <a:gd name="connsiteX3" fmla="*/ 10854022 w 10854022"/>
              <a:gd name="connsiteY3" fmla="*/ 6734599 h 6734599"/>
              <a:gd name="connsiteX4" fmla="*/ 0 w 10854022"/>
              <a:gd name="connsiteY4" fmla="*/ 6355568 h 6734599"/>
              <a:gd name="connsiteX0" fmla="*/ 221942 w 10854022"/>
              <a:gd name="connsiteY0" fmla="*/ 0 h 6734599"/>
              <a:gd name="connsiteX1" fmla="*/ 8881057 w 10854022"/>
              <a:gd name="connsiteY1" fmla="*/ 0 h 6734599"/>
              <a:gd name="connsiteX2" fmla="*/ 10854022 w 10854022"/>
              <a:gd name="connsiteY2" fmla="*/ 29710 h 6734599"/>
              <a:gd name="connsiteX3" fmla="*/ 10854022 w 10854022"/>
              <a:gd name="connsiteY3" fmla="*/ 6734599 h 6734599"/>
              <a:gd name="connsiteX4" fmla="*/ 0 w 10854022"/>
              <a:gd name="connsiteY4" fmla="*/ 6355568 h 6734599"/>
              <a:gd name="connsiteX5" fmla="*/ 221942 w 10854022"/>
              <a:gd name="connsiteY5" fmla="*/ 0 h 6734599"/>
              <a:gd name="connsiteX0" fmla="*/ 221942 w 10854022"/>
              <a:gd name="connsiteY0" fmla="*/ 0 h 6734599"/>
              <a:gd name="connsiteX1" fmla="*/ 10854022 w 10854022"/>
              <a:gd name="connsiteY1" fmla="*/ 29710 h 6734599"/>
              <a:gd name="connsiteX2" fmla="*/ 10854022 w 10854022"/>
              <a:gd name="connsiteY2" fmla="*/ 6734599 h 6734599"/>
              <a:gd name="connsiteX3" fmla="*/ 0 w 10854022"/>
              <a:gd name="connsiteY3" fmla="*/ 6355568 h 6734599"/>
              <a:gd name="connsiteX4" fmla="*/ 221942 w 10854022"/>
              <a:gd name="connsiteY4" fmla="*/ 0 h 6734599"/>
              <a:gd name="connsiteX0" fmla="*/ 184105 w 10816185"/>
              <a:gd name="connsiteY0" fmla="*/ 0 h 6734599"/>
              <a:gd name="connsiteX1" fmla="*/ 10816185 w 10816185"/>
              <a:gd name="connsiteY1" fmla="*/ 29710 h 6734599"/>
              <a:gd name="connsiteX2" fmla="*/ 10816185 w 10816185"/>
              <a:gd name="connsiteY2" fmla="*/ 6734599 h 6734599"/>
              <a:gd name="connsiteX3" fmla="*/ 0 w 10816185"/>
              <a:gd name="connsiteY3" fmla="*/ 6355568 h 6734599"/>
              <a:gd name="connsiteX4" fmla="*/ 184105 w 10816185"/>
              <a:gd name="connsiteY4" fmla="*/ 0 h 6734599"/>
              <a:gd name="connsiteX0" fmla="*/ 209330 w 10816185"/>
              <a:gd name="connsiteY0" fmla="*/ 0 h 6721987"/>
              <a:gd name="connsiteX1" fmla="*/ 10816185 w 10816185"/>
              <a:gd name="connsiteY1" fmla="*/ 17098 h 6721987"/>
              <a:gd name="connsiteX2" fmla="*/ 10816185 w 10816185"/>
              <a:gd name="connsiteY2" fmla="*/ 6721987 h 6721987"/>
              <a:gd name="connsiteX3" fmla="*/ 0 w 10816185"/>
              <a:gd name="connsiteY3" fmla="*/ 6342956 h 6721987"/>
              <a:gd name="connsiteX4" fmla="*/ 209330 w 10816185"/>
              <a:gd name="connsiteY4" fmla="*/ 0 h 672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6185" h="6721987">
                <a:moveTo>
                  <a:pt x="209330" y="0"/>
                </a:moveTo>
                <a:lnTo>
                  <a:pt x="10816185" y="17098"/>
                </a:lnTo>
                <a:lnTo>
                  <a:pt x="10816185" y="6721987"/>
                </a:lnTo>
                <a:lnTo>
                  <a:pt x="0" y="6342956"/>
                </a:lnTo>
                <a:lnTo>
                  <a:pt x="209330" y="0"/>
                </a:lnTo>
                <a:close/>
              </a:path>
            </a:pathLst>
          </a:custGeom>
          <a:solidFill>
            <a:srgbClr val="EFEEE9"/>
          </a:solidFill>
          <a:ln w="12700" cap="flat" cmpd="sng" algn="ctr">
            <a:noFill/>
            <a:prstDash val="solid"/>
            <a:miter lim="800000"/>
          </a:ln>
          <a:effectLst>
            <a:outerShdw blurRad="76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plash of colors on a white surface">
            <a:extLst>
              <a:ext uri="{FF2B5EF4-FFF2-40B4-BE49-F238E27FC236}">
                <a16:creationId xmlns:a16="http://schemas.microsoft.com/office/drawing/2014/main" id="{E0BB6453-0315-8D06-E0BD-90846BA2C559}"/>
              </a:ext>
            </a:extLst>
          </p:cNvPr>
          <p:cNvPicPr>
            <a:picLocks noChangeAspect="1"/>
          </p:cNvPicPr>
          <p:nvPr/>
        </p:nvPicPr>
        <p:blipFill rotWithShape="1">
          <a:blip r:embed="rId2"/>
          <a:srcRect r="2" b="17829"/>
          <a:stretch/>
        </p:blipFill>
        <p:spPr>
          <a:xfrm>
            <a:off x="1515390" y="285631"/>
            <a:ext cx="10676610" cy="6579963"/>
          </a:xfrm>
          <a:custGeom>
            <a:avLst/>
            <a:gdLst/>
            <a:ahLst/>
            <a:cxnLst/>
            <a:rect l="l" t="t" r="r" b="b"/>
            <a:pathLst>
              <a:path w="10676610" h="6579963">
                <a:moveTo>
                  <a:pt x="10676610" y="0"/>
                </a:moveTo>
                <a:lnTo>
                  <a:pt x="10676610" y="6579963"/>
                </a:lnTo>
                <a:lnTo>
                  <a:pt x="215405" y="6579963"/>
                </a:lnTo>
                <a:lnTo>
                  <a:pt x="109891" y="3558470"/>
                </a:lnTo>
                <a:lnTo>
                  <a:pt x="114183" y="3547036"/>
                </a:lnTo>
                <a:lnTo>
                  <a:pt x="109134" y="3537986"/>
                </a:lnTo>
                <a:lnTo>
                  <a:pt x="21" y="413402"/>
                </a:lnTo>
                <a:cubicBezTo>
                  <a:pt x="-317" y="402839"/>
                  <a:pt x="3640" y="393132"/>
                  <a:pt x="10323" y="385965"/>
                </a:cubicBezTo>
                <a:lnTo>
                  <a:pt x="36752" y="373879"/>
                </a:lnTo>
                <a:lnTo>
                  <a:pt x="36670" y="371555"/>
                </a:lnTo>
                <a:lnTo>
                  <a:pt x="636157" y="350620"/>
                </a:lnTo>
                <a:lnTo>
                  <a:pt x="651351" y="345898"/>
                </a:lnTo>
                <a:cubicBezTo>
                  <a:pt x="659514" y="343866"/>
                  <a:pt x="670765" y="341853"/>
                  <a:pt x="687848" y="340411"/>
                </a:cubicBezTo>
                <a:cubicBezTo>
                  <a:pt x="730857" y="352898"/>
                  <a:pt x="784876" y="317244"/>
                  <a:pt x="838376" y="334185"/>
                </a:cubicBezTo>
                <a:cubicBezTo>
                  <a:pt x="857833" y="338062"/>
                  <a:pt x="916739" y="335648"/>
                  <a:pt x="927065" y="326415"/>
                </a:cubicBezTo>
                <a:cubicBezTo>
                  <a:pt x="939179" y="324105"/>
                  <a:pt x="953810" y="326801"/>
                  <a:pt x="958597" y="317111"/>
                </a:cubicBezTo>
                <a:cubicBezTo>
                  <a:pt x="966910" y="305372"/>
                  <a:pt x="1011465" y="321701"/>
                  <a:pt x="1004086" y="308390"/>
                </a:cubicBezTo>
                <a:cubicBezTo>
                  <a:pt x="1035684" y="319543"/>
                  <a:pt x="1057648" y="294809"/>
                  <a:pt x="1082697" y="288077"/>
                </a:cubicBezTo>
                <a:lnTo>
                  <a:pt x="1158774" y="277846"/>
                </a:lnTo>
                <a:lnTo>
                  <a:pt x="1210048" y="274589"/>
                </a:lnTo>
                <a:lnTo>
                  <a:pt x="1217504" y="274619"/>
                </a:lnTo>
                <a:lnTo>
                  <a:pt x="1279438" y="282825"/>
                </a:lnTo>
                <a:cubicBezTo>
                  <a:pt x="1280807" y="280883"/>
                  <a:pt x="1282678" y="279057"/>
                  <a:pt x="1284995" y="277409"/>
                </a:cubicBezTo>
                <a:lnTo>
                  <a:pt x="1304103" y="271419"/>
                </a:lnTo>
                <a:lnTo>
                  <a:pt x="1320851" y="277066"/>
                </a:lnTo>
                <a:lnTo>
                  <a:pt x="1398646" y="285458"/>
                </a:lnTo>
                <a:lnTo>
                  <a:pt x="1512242" y="291726"/>
                </a:lnTo>
                <a:lnTo>
                  <a:pt x="1529578" y="297530"/>
                </a:lnTo>
                <a:cubicBezTo>
                  <a:pt x="1568880" y="303194"/>
                  <a:pt x="1615727" y="294263"/>
                  <a:pt x="1641181" y="309295"/>
                </a:cubicBezTo>
                <a:lnTo>
                  <a:pt x="1699541" y="309677"/>
                </a:lnTo>
                <a:lnTo>
                  <a:pt x="1705819" y="303600"/>
                </a:lnTo>
                <a:lnTo>
                  <a:pt x="1723075" y="304544"/>
                </a:lnTo>
                <a:lnTo>
                  <a:pt x="1727673" y="303512"/>
                </a:lnTo>
                <a:cubicBezTo>
                  <a:pt x="1736444" y="301512"/>
                  <a:pt x="1745153" y="299743"/>
                  <a:pt x="1754015" y="298880"/>
                </a:cubicBezTo>
                <a:cubicBezTo>
                  <a:pt x="1753270" y="304436"/>
                  <a:pt x="1755431" y="307822"/>
                  <a:pt x="1759313" y="309819"/>
                </a:cubicBezTo>
                <a:lnTo>
                  <a:pt x="1767173" y="311124"/>
                </a:lnTo>
                <a:lnTo>
                  <a:pt x="2053052" y="301141"/>
                </a:lnTo>
                <a:lnTo>
                  <a:pt x="2077203" y="290088"/>
                </a:lnTo>
                <a:lnTo>
                  <a:pt x="2153281" y="279856"/>
                </a:lnTo>
                <a:lnTo>
                  <a:pt x="2204556" y="276599"/>
                </a:lnTo>
                <a:lnTo>
                  <a:pt x="2212012" y="276629"/>
                </a:lnTo>
                <a:lnTo>
                  <a:pt x="2273947" y="284835"/>
                </a:lnTo>
                <a:cubicBezTo>
                  <a:pt x="2275315" y="282895"/>
                  <a:pt x="2277186" y="281068"/>
                  <a:pt x="2279503" y="279419"/>
                </a:cubicBezTo>
                <a:lnTo>
                  <a:pt x="2298611" y="273429"/>
                </a:lnTo>
                <a:lnTo>
                  <a:pt x="2315360" y="279076"/>
                </a:lnTo>
                <a:lnTo>
                  <a:pt x="2393154" y="287468"/>
                </a:lnTo>
                <a:lnTo>
                  <a:pt x="2413092" y="288568"/>
                </a:lnTo>
                <a:lnTo>
                  <a:pt x="3243372" y="259574"/>
                </a:lnTo>
                <a:lnTo>
                  <a:pt x="3961112" y="234510"/>
                </a:lnTo>
                <a:lnTo>
                  <a:pt x="4433861" y="218001"/>
                </a:lnTo>
                <a:lnTo>
                  <a:pt x="4471633" y="216503"/>
                </a:lnTo>
                <a:cubicBezTo>
                  <a:pt x="4462970" y="208565"/>
                  <a:pt x="4637875" y="203830"/>
                  <a:pt x="4701194" y="208401"/>
                </a:cubicBezTo>
                <a:lnTo>
                  <a:pt x="4702794" y="208610"/>
                </a:lnTo>
                <a:lnTo>
                  <a:pt x="7355966" y="115959"/>
                </a:lnTo>
                <a:close/>
              </a:path>
            </a:pathLst>
          </a:custGeom>
        </p:spPr>
      </p:pic>
      <p:sp>
        <p:nvSpPr>
          <p:cNvPr id="13" name="Freeform: Shape 12">
            <a:extLst>
              <a:ext uri="{FF2B5EF4-FFF2-40B4-BE49-F238E27FC236}">
                <a16:creationId xmlns:a16="http://schemas.microsoft.com/office/drawing/2014/main" id="{50C3D8A1-AE94-48EF-A40B-960A2153F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5391" y="278037"/>
            <a:ext cx="10676609" cy="6579963"/>
          </a:xfrm>
          <a:custGeom>
            <a:avLst/>
            <a:gdLst>
              <a:gd name="connsiteX0" fmla="*/ 215404 w 10676609"/>
              <a:gd name="connsiteY0" fmla="*/ 0 h 6579963"/>
              <a:gd name="connsiteX1" fmla="*/ 10676609 w 10676609"/>
              <a:gd name="connsiteY1" fmla="*/ 0 h 6579963"/>
              <a:gd name="connsiteX2" fmla="*/ 10676609 w 10676609"/>
              <a:gd name="connsiteY2" fmla="*/ 6579963 h 6579963"/>
              <a:gd name="connsiteX3" fmla="*/ 7355965 w 10676609"/>
              <a:gd name="connsiteY3" fmla="*/ 6464004 h 6579963"/>
              <a:gd name="connsiteX4" fmla="*/ 4702793 w 10676609"/>
              <a:gd name="connsiteY4" fmla="*/ 6371353 h 6579963"/>
              <a:gd name="connsiteX5" fmla="*/ 4701193 w 10676609"/>
              <a:gd name="connsiteY5" fmla="*/ 6371562 h 6579963"/>
              <a:gd name="connsiteX6" fmla="*/ 4471632 w 10676609"/>
              <a:gd name="connsiteY6" fmla="*/ 6363460 h 6579963"/>
              <a:gd name="connsiteX7" fmla="*/ 4433860 w 10676609"/>
              <a:gd name="connsiteY7" fmla="*/ 6361962 h 6579963"/>
              <a:gd name="connsiteX8" fmla="*/ 3961111 w 10676609"/>
              <a:gd name="connsiteY8" fmla="*/ 6345453 h 6579963"/>
              <a:gd name="connsiteX9" fmla="*/ 3243371 w 10676609"/>
              <a:gd name="connsiteY9" fmla="*/ 6320389 h 6579963"/>
              <a:gd name="connsiteX10" fmla="*/ 2413091 w 10676609"/>
              <a:gd name="connsiteY10" fmla="*/ 6291395 h 6579963"/>
              <a:gd name="connsiteX11" fmla="*/ 2393153 w 10676609"/>
              <a:gd name="connsiteY11" fmla="*/ 6292495 h 6579963"/>
              <a:gd name="connsiteX12" fmla="*/ 2315359 w 10676609"/>
              <a:gd name="connsiteY12" fmla="*/ 6300887 h 6579963"/>
              <a:gd name="connsiteX13" fmla="*/ 2298610 w 10676609"/>
              <a:gd name="connsiteY13" fmla="*/ 6306534 h 6579963"/>
              <a:gd name="connsiteX14" fmla="*/ 2279502 w 10676609"/>
              <a:gd name="connsiteY14" fmla="*/ 6300544 h 6579963"/>
              <a:gd name="connsiteX15" fmla="*/ 2273946 w 10676609"/>
              <a:gd name="connsiteY15" fmla="*/ 6295128 h 6579963"/>
              <a:gd name="connsiteX16" fmla="*/ 2212011 w 10676609"/>
              <a:gd name="connsiteY16" fmla="*/ 6303334 h 6579963"/>
              <a:gd name="connsiteX17" fmla="*/ 2204555 w 10676609"/>
              <a:gd name="connsiteY17" fmla="*/ 6303364 h 6579963"/>
              <a:gd name="connsiteX18" fmla="*/ 2153280 w 10676609"/>
              <a:gd name="connsiteY18" fmla="*/ 6300107 h 6579963"/>
              <a:gd name="connsiteX19" fmla="*/ 2077202 w 10676609"/>
              <a:gd name="connsiteY19" fmla="*/ 6289875 h 6579963"/>
              <a:gd name="connsiteX20" fmla="*/ 2053051 w 10676609"/>
              <a:gd name="connsiteY20" fmla="*/ 6278822 h 6579963"/>
              <a:gd name="connsiteX21" fmla="*/ 1767172 w 10676609"/>
              <a:gd name="connsiteY21" fmla="*/ 6268839 h 6579963"/>
              <a:gd name="connsiteX22" fmla="*/ 1759312 w 10676609"/>
              <a:gd name="connsiteY22" fmla="*/ 6270144 h 6579963"/>
              <a:gd name="connsiteX23" fmla="*/ 1754014 w 10676609"/>
              <a:gd name="connsiteY23" fmla="*/ 6281083 h 6579963"/>
              <a:gd name="connsiteX24" fmla="*/ 1727672 w 10676609"/>
              <a:gd name="connsiteY24" fmla="*/ 6276451 h 6579963"/>
              <a:gd name="connsiteX25" fmla="*/ 1723074 w 10676609"/>
              <a:gd name="connsiteY25" fmla="*/ 6275419 h 6579963"/>
              <a:gd name="connsiteX26" fmla="*/ 1705818 w 10676609"/>
              <a:gd name="connsiteY26" fmla="*/ 6276363 h 6579963"/>
              <a:gd name="connsiteX27" fmla="*/ 1699540 w 10676609"/>
              <a:gd name="connsiteY27" fmla="*/ 6270286 h 6579963"/>
              <a:gd name="connsiteX28" fmla="*/ 1641180 w 10676609"/>
              <a:gd name="connsiteY28" fmla="*/ 6270668 h 6579963"/>
              <a:gd name="connsiteX29" fmla="*/ 1529577 w 10676609"/>
              <a:gd name="connsiteY29" fmla="*/ 6282433 h 6579963"/>
              <a:gd name="connsiteX30" fmla="*/ 1512241 w 10676609"/>
              <a:gd name="connsiteY30" fmla="*/ 6288237 h 6579963"/>
              <a:gd name="connsiteX31" fmla="*/ 1398645 w 10676609"/>
              <a:gd name="connsiteY31" fmla="*/ 6294505 h 6579963"/>
              <a:gd name="connsiteX32" fmla="*/ 1320850 w 10676609"/>
              <a:gd name="connsiteY32" fmla="*/ 6302897 h 6579963"/>
              <a:gd name="connsiteX33" fmla="*/ 1304102 w 10676609"/>
              <a:gd name="connsiteY33" fmla="*/ 6308544 h 6579963"/>
              <a:gd name="connsiteX34" fmla="*/ 1284994 w 10676609"/>
              <a:gd name="connsiteY34" fmla="*/ 6302554 h 6579963"/>
              <a:gd name="connsiteX35" fmla="*/ 1279437 w 10676609"/>
              <a:gd name="connsiteY35" fmla="*/ 6297138 h 6579963"/>
              <a:gd name="connsiteX36" fmla="*/ 1217503 w 10676609"/>
              <a:gd name="connsiteY36" fmla="*/ 6305344 h 6579963"/>
              <a:gd name="connsiteX37" fmla="*/ 1210047 w 10676609"/>
              <a:gd name="connsiteY37" fmla="*/ 6305374 h 6579963"/>
              <a:gd name="connsiteX38" fmla="*/ 1158773 w 10676609"/>
              <a:gd name="connsiteY38" fmla="*/ 6302117 h 6579963"/>
              <a:gd name="connsiteX39" fmla="*/ 1082696 w 10676609"/>
              <a:gd name="connsiteY39" fmla="*/ 6291886 h 6579963"/>
              <a:gd name="connsiteX40" fmla="*/ 1004085 w 10676609"/>
              <a:gd name="connsiteY40" fmla="*/ 6271573 h 6579963"/>
              <a:gd name="connsiteX41" fmla="*/ 958596 w 10676609"/>
              <a:gd name="connsiteY41" fmla="*/ 6262852 h 6579963"/>
              <a:gd name="connsiteX42" fmla="*/ 927064 w 10676609"/>
              <a:gd name="connsiteY42" fmla="*/ 6253548 h 6579963"/>
              <a:gd name="connsiteX43" fmla="*/ 838375 w 10676609"/>
              <a:gd name="connsiteY43" fmla="*/ 6245778 h 6579963"/>
              <a:gd name="connsiteX44" fmla="*/ 687847 w 10676609"/>
              <a:gd name="connsiteY44" fmla="*/ 6239552 h 6579963"/>
              <a:gd name="connsiteX45" fmla="*/ 651350 w 10676609"/>
              <a:gd name="connsiteY45" fmla="*/ 6234065 h 6579963"/>
              <a:gd name="connsiteX46" fmla="*/ 636156 w 10676609"/>
              <a:gd name="connsiteY46" fmla="*/ 6229343 h 6579963"/>
              <a:gd name="connsiteX47" fmla="*/ 36669 w 10676609"/>
              <a:gd name="connsiteY47" fmla="*/ 6208408 h 6579963"/>
              <a:gd name="connsiteX48" fmla="*/ 36751 w 10676609"/>
              <a:gd name="connsiteY48" fmla="*/ 6206084 h 6579963"/>
              <a:gd name="connsiteX49" fmla="*/ 10322 w 10676609"/>
              <a:gd name="connsiteY49" fmla="*/ 6193998 h 6579963"/>
              <a:gd name="connsiteX50" fmla="*/ 20 w 10676609"/>
              <a:gd name="connsiteY50" fmla="*/ 6166561 h 6579963"/>
              <a:gd name="connsiteX51" fmla="*/ 109133 w 10676609"/>
              <a:gd name="connsiteY51" fmla="*/ 3041977 h 6579963"/>
              <a:gd name="connsiteX52" fmla="*/ 114182 w 10676609"/>
              <a:gd name="connsiteY52" fmla="*/ 3032927 h 6579963"/>
              <a:gd name="connsiteX53" fmla="*/ 109890 w 10676609"/>
              <a:gd name="connsiteY53" fmla="*/ 3021493 h 657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676609" h="6579963">
                <a:moveTo>
                  <a:pt x="215404" y="0"/>
                </a:moveTo>
                <a:lnTo>
                  <a:pt x="10676609" y="0"/>
                </a:lnTo>
                <a:lnTo>
                  <a:pt x="10676609" y="6579963"/>
                </a:lnTo>
                <a:lnTo>
                  <a:pt x="7355965" y="6464004"/>
                </a:lnTo>
                <a:lnTo>
                  <a:pt x="4702793" y="6371353"/>
                </a:lnTo>
                <a:lnTo>
                  <a:pt x="4701193" y="6371562"/>
                </a:lnTo>
                <a:cubicBezTo>
                  <a:pt x="4637874" y="6376133"/>
                  <a:pt x="4462969" y="6371398"/>
                  <a:pt x="4471632" y="6363460"/>
                </a:cubicBezTo>
                <a:lnTo>
                  <a:pt x="4433860" y="6361962"/>
                </a:lnTo>
                <a:lnTo>
                  <a:pt x="3961111" y="6345453"/>
                </a:lnTo>
                <a:lnTo>
                  <a:pt x="3243371" y="6320389"/>
                </a:lnTo>
                <a:lnTo>
                  <a:pt x="2413091" y="6291395"/>
                </a:lnTo>
                <a:lnTo>
                  <a:pt x="2393153" y="6292495"/>
                </a:lnTo>
                <a:lnTo>
                  <a:pt x="2315359" y="6300887"/>
                </a:lnTo>
                <a:lnTo>
                  <a:pt x="2298610" y="6306534"/>
                </a:lnTo>
                <a:lnTo>
                  <a:pt x="2279502" y="6300544"/>
                </a:lnTo>
                <a:cubicBezTo>
                  <a:pt x="2277185" y="6298895"/>
                  <a:pt x="2275314" y="6297068"/>
                  <a:pt x="2273946" y="6295128"/>
                </a:cubicBezTo>
                <a:lnTo>
                  <a:pt x="2212011" y="6303334"/>
                </a:lnTo>
                <a:lnTo>
                  <a:pt x="2204555" y="6303364"/>
                </a:lnTo>
                <a:lnTo>
                  <a:pt x="2153280" y="6300107"/>
                </a:lnTo>
                <a:lnTo>
                  <a:pt x="2077202" y="6289875"/>
                </a:lnTo>
                <a:lnTo>
                  <a:pt x="2053051" y="6278822"/>
                </a:lnTo>
                <a:lnTo>
                  <a:pt x="1767172" y="6268839"/>
                </a:lnTo>
                <a:lnTo>
                  <a:pt x="1759312" y="6270144"/>
                </a:lnTo>
                <a:cubicBezTo>
                  <a:pt x="1755430" y="6272141"/>
                  <a:pt x="1753269" y="6275527"/>
                  <a:pt x="1754014" y="6281083"/>
                </a:cubicBezTo>
                <a:cubicBezTo>
                  <a:pt x="1745152" y="6280220"/>
                  <a:pt x="1736443" y="6278451"/>
                  <a:pt x="1727672" y="6276451"/>
                </a:cubicBezTo>
                <a:lnTo>
                  <a:pt x="1723074" y="6275419"/>
                </a:lnTo>
                <a:lnTo>
                  <a:pt x="1705818" y="6276363"/>
                </a:lnTo>
                <a:lnTo>
                  <a:pt x="1699540" y="6270286"/>
                </a:lnTo>
                <a:lnTo>
                  <a:pt x="1641180" y="6270668"/>
                </a:lnTo>
                <a:cubicBezTo>
                  <a:pt x="1615726" y="6285700"/>
                  <a:pt x="1568879" y="6276769"/>
                  <a:pt x="1529577" y="6282433"/>
                </a:cubicBezTo>
                <a:lnTo>
                  <a:pt x="1512241" y="6288237"/>
                </a:lnTo>
                <a:lnTo>
                  <a:pt x="1398645" y="6294505"/>
                </a:lnTo>
                <a:lnTo>
                  <a:pt x="1320850" y="6302897"/>
                </a:lnTo>
                <a:lnTo>
                  <a:pt x="1304102" y="6308544"/>
                </a:lnTo>
                <a:lnTo>
                  <a:pt x="1284994" y="6302554"/>
                </a:lnTo>
                <a:cubicBezTo>
                  <a:pt x="1282677" y="6300906"/>
                  <a:pt x="1280806" y="6299080"/>
                  <a:pt x="1279437" y="6297138"/>
                </a:cubicBezTo>
                <a:lnTo>
                  <a:pt x="1217503" y="6305344"/>
                </a:lnTo>
                <a:lnTo>
                  <a:pt x="1210047" y="6305374"/>
                </a:lnTo>
                <a:lnTo>
                  <a:pt x="1158773" y="6302117"/>
                </a:lnTo>
                <a:lnTo>
                  <a:pt x="1082696" y="6291886"/>
                </a:lnTo>
                <a:cubicBezTo>
                  <a:pt x="1057647" y="6285154"/>
                  <a:pt x="1035683" y="6260420"/>
                  <a:pt x="1004085" y="6271573"/>
                </a:cubicBezTo>
                <a:cubicBezTo>
                  <a:pt x="1011464" y="6258262"/>
                  <a:pt x="966909" y="6274591"/>
                  <a:pt x="958596" y="6262852"/>
                </a:cubicBezTo>
                <a:cubicBezTo>
                  <a:pt x="953809" y="6253162"/>
                  <a:pt x="939178" y="6255858"/>
                  <a:pt x="927064" y="6253548"/>
                </a:cubicBezTo>
                <a:cubicBezTo>
                  <a:pt x="916738" y="6244315"/>
                  <a:pt x="857832" y="6241901"/>
                  <a:pt x="838375" y="6245778"/>
                </a:cubicBezTo>
                <a:cubicBezTo>
                  <a:pt x="784875" y="6262719"/>
                  <a:pt x="730856" y="6227065"/>
                  <a:pt x="687847" y="6239552"/>
                </a:cubicBezTo>
                <a:cubicBezTo>
                  <a:pt x="670764" y="6238110"/>
                  <a:pt x="659513" y="6236097"/>
                  <a:pt x="651350" y="6234065"/>
                </a:cubicBezTo>
                <a:lnTo>
                  <a:pt x="636156" y="6229343"/>
                </a:lnTo>
                <a:lnTo>
                  <a:pt x="36669" y="6208408"/>
                </a:lnTo>
                <a:lnTo>
                  <a:pt x="36751" y="6206084"/>
                </a:lnTo>
                <a:lnTo>
                  <a:pt x="10322" y="6193998"/>
                </a:lnTo>
                <a:cubicBezTo>
                  <a:pt x="3639" y="6186831"/>
                  <a:pt x="-318" y="6177124"/>
                  <a:pt x="20" y="6166561"/>
                </a:cubicBezTo>
                <a:lnTo>
                  <a:pt x="109133" y="3041977"/>
                </a:lnTo>
                <a:lnTo>
                  <a:pt x="114182" y="3032927"/>
                </a:lnTo>
                <a:lnTo>
                  <a:pt x="109890" y="3021493"/>
                </a:lnTo>
                <a:close/>
              </a:path>
            </a:pathLst>
          </a:custGeom>
          <a:gradFill>
            <a:gsLst>
              <a:gs pos="0">
                <a:srgbClr val="000000">
                  <a:alpha val="42745"/>
                </a:srgbClr>
              </a:gs>
              <a:gs pos="35000">
                <a:srgbClr val="000000">
                  <a:alpha val="0"/>
                </a:srgbClr>
              </a:gs>
              <a:gs pos="20000">
                <a:srgbClr val="000000">
                  <a:alpha val="2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FD0D56-FD3D-BA0E-781A-05F5ACEB757F}"/>
              </a:ext>
            </a:extLst>
          </p:cNvPr>
          <p:cNvSpPr>
            <a:spLocks noGrp="1"/>
          </p:cNvSpPr>
          <p:nvPr>
            <p:ph type="ctrTitle"/>
          </p:nvPr>
        </p:nvSpPr>
        <p:spPr>
          <a:xfrm>
            <a:off x="685801" y="1912462"/>
            <a:ext cx="5564776" cy="2933003"/>
          </a:xfrm>
        </p:spPr>
        <p:txBody>
          <a:bodyPr>
            <a:normAutofit/>
          </a:bodyPr>
          <a:lstStyle/>
          <a:p>
            <a:r>
              <a:rPr lang="en-US" sz="4000" dirty="0"/>
              <a:t>CSCI 297: Generative AI: Creating with Computation</a:t>
            </a:r>
          </a:p>
        </p:txBody>
      </p:sp>
      <p:sp>
        <p:nvSpPr>
          <p:cNvPr id="3" name="Subtitle 2">
            <a:extLst>
              <a:ext uri="{FF2B5EF4-FFF2-40B4-BE49-F238E27FC236}">
                <a16:creationId xmlns:a16="http://schemas.microsoft.com/office/drawing/2014/main" id="{F42AB24C-43AB-A983-3DF3-0185A4E645C4}"/>
              </a:ext>
            </a:extLst>
          </p:cNvPr>
          <p:cNvSpPr>
            <a:spLocks noGrp="1"/>
          </p:cNvSpPr>
          <p:nvPr>
            <p:ph type="subTitle" idx="1"/>
          </p:nvPr>
        </p:nvSpPr>
        <p:spPr>
          <a:xfrm>
            <a:off x="2016806" y="5255663"/>
            <a:ext cx="6559243" cy="611263"/>
          </a:xfrm>
        </p:spPr>
        <p:txBody>
          <a:bodyPr>
            <a:normAutofit/>
          </a:bodyPr>
          <a:lstStyle/>
          <a:p>
            <a:r>
              <a:rPr lang="en-US" dirty="0"/>
              <a:t>Introduction</a:t>
            </a:r>
          </a:p>
        </p:txBody>
      </p:sp>
    </p:spTree>
    <p:extLst>
      <p:ext uri="{BB962C8B-B14F-4D97-AF65-F5344CB8AC3E}">
        <p14:creationId xmlns:p14="http://schemas.microsoft.com/office/powerpoint/2010/main" val="298840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1F2694-AE24-4893-BEF3-43FE324D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D69FA61-5492-4236-8378-D67E60D78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046" y="500156"/>
            <a:ext cx="7480954" cy="6357844"/>
          </a:xfrm>
          <a:custGeom>
            <a:avLst/>
            <a:gdLst>
              <a:gd name="connsiteX0" fmla="*/ 278673 w 7480954"/>
              <a:gd name="connsiteY0" fmla="*/ 0 h 6357844"/>
              <a:gd name="connsiteX1" fmla="*/ 7480954 w 7480954"/>
              <a:gd name="connsiteY1" fmla="*/ 272747 h 6357844"/>
              <a:gd name="connsiteX2" fmla="*/ 7480954 w 7480954"/>
              <a:gd name="connsiteY2" fmla="*/ 6357844 h 6357844"/>
              <a:gd name="connsiteX3" fmla="*/ 3461131 w 7480954"/>
              <a:gd name="connsiteY3" fmla="*/ 6357844 h 6357844"/>
              <a:gd name="connsiteX4" fmla="*/ 0 w 7480954"/>
              <a:gd name="connsiteY4" fmla="*/ 6222887 h 635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954" h="6357844">
                <a:moveTo>
                  <a:pt x="278673" y="0"/>
                </a:moveTo>
                <a:lnTo>
                  <a:pt x="7480954" y="272747"/>
                </a:lnTo>
                <a:lnTo>
                  <a:pt x="7480954" y="6357844"/>
                </a:lnTo>
                <a:lnTo>
                  <a:pt x="3461131" y="6357844"/>
                </a:lnTo>
                <a:lnTo>
                  <a:pt x="0" y="6222887"/>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7C9C3806-0C78-2583-5F24-58153997F5B7}"/>
              </a:ext>
            </a:extLst>
          </p:cNvPr>
          <p:cNvPicPr>
            <a:picLocks noChangeAspect="1"/>
          </p:cNvPicPr>
          <p:nvPr/>
        </p:nvPicPr>
        <p:blipFill rotWithShape="1">
          <a:blip r:embed="rId2"/>
          <a:srcRect l="27732" r="-1" b="-1"/>
          <a:stretch/>
        </p:blipFill>
        <p:spPr>
          <a:xfrm>
            <a:off x="4847442" y="607819"/>
            <a:ext cx="7344558"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p:spPr>
      </p:pic>
      <p:sp>
        <p:nvSpPr>
          <p:cNvPr id="2" name="Title 1">
            <a:extLst>
              <a:ext uri="{FF2B5EF4-FFF2-40B4-BE49-F238E27FC236}">
                <a16:creationId xmlns:a16="http://schemas.microsoft.com/office/drawing/2014/main" id="{5870E4E8-3AB6-B0D5-F262-102ADAA07A1C}"/>
              </a:ext>
            </a:extLst>
          </p:cNvPr>
          <p:cNvSpPr>
            <a:spLocks noGrp="1"/>
          </p:cNvSpPr>
          <p:nvPr>
            <p:ph type="title"/>
          </p:nvPr>
        </p:nvSpPr>
        <p:spPr>
          <a:xfrm>
            <a:off x="683959" y="702566"/>
            <a:ext cx="5412041" cy="1725632"/>
          </a:xfrm>
        </p:spPr>
        <p:txBody>
          <a:bodyPr vert="horz" lIns="91440" tIns="45720" rIns="91440" bIns="45720" rtlCol="0" anchor="ctr">
            <a:normAutofit/>
          </a:bodyPr>
          <a:lstStyle/>
          <a:p>
            <a:r>
              <a:rPr lang="en-US" dirty="0"/>
              <a:t>So, what is AI?</a:t>
            </a:r>
          </a:p>
        </p:txBody>
      </p:sp>
      <p:sp>
        <p:nvSpPr>
          <p:cNvPr id="5" name="TextBox 4">
            <a:extLst>
              <a:ext uri="{FF2B5EF4-FFF2-40B4-BE49-F238E27FC236}">
                <a16:creationId xmlns:a16="http://schemas.microsoft.com/office/drawing/2014/main" id="{8E347386-D4FE-1BF2-B716-7B74B974F8C3}"/>
              </a:ext>
            </a:extLst>
          </p:cNvPr>
          <p:cNvSpPr txBox="1"/>
          <p:nvPr/>
        </p:nvSpPr>
        <p:spPr>
          <a:xfrm>
            <a:off x="683959" y="2816897"/>
            <a:ext cx="3462874" cy="3507704"/>
          </a:xfrm>
          <a:prstGeom prst="rect">
            <a:avLst/>
          </a:prstGeom>
        </p:spPr>
        <p:txBody>
          <a:bodyPr vert="horz" lIns="91440" tIns="45720" rIns="91440" bIns="45720" rtlCol="0" anchor="ctr">
            <a:normAutofit/>
          </a:bodyPr>
          <a:lstStyle/>
          <a:p>
            <a:pPr indent="-228600">
              <a:lnSpc>
                <a:spcPct val="120000"/>
              </a:lnSpc>
              <a:spcAft>
                <a:spcPts val="600"/>
              </a:spcAft>
            </a:pPr>
            <a:r>
              <a:rPr lang="en-US" dirty="0"/>
              <a:t>AI is the theory and development of computer systems capable of performing tasks typically requiring human-level intelligence. </a:t>
            </a:r>
          </a:p>
        </p:txBody>
      </p:sp>
    </p:spTree>
    <p:extLst>
      <p:ext uri="{BB962C8B-B14F-4D97-AF65-F5344CB8AC3E}">
        <p14:creationId xmlns:p14="http://schemas.microsoft.com/office/powerpoint/2010/main" val="127740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E65F4C-99EC-939B-85B8-AA48298BC155}"/>
              </a:ext>
            </a:extLst>
          </p:cNvPr>
          <p:cNvSpPr txBox="1"/>
          <p:nvPr/>
        </p:nvSpPr>
        <p:spPr>
          <a:xfrm>
            <a:off x="7935112" y="5528474"/>
            <a:ext cx="2259227" cy="369332"/>
          </a:xfrm>
          <a:prstGeom prst="rect">
            <a:avLst/>
          </a:prstGeom>
          <a:noFill/>
        </p:spPr>
        <p:txBody>
          <a:bodyPr wrap="square">
            <a:spAutoFit/>
          </a:bodyPr>
          <a:lstStyle/>
          <a:p>
            <a:r>
              <a:rPr lang="en-US" sz="1800" b="0" i="0" u="none" strike="noStrike" dirty="0">
                <a:effectLst/>
                <a:latin typeface="Univers" panose="020B0503020202020204" pitchFamily="34" charset="0"/>
              </a:rPr>
              <a:t>Machine Learning</a:t>
            </a:r>
            <a:r>
              <a:rPr lang="en-US" sz="1800" b="0" i="0" dirty="0">
                <a:effectLst/>
                <a:latin typeface="Univers" panose="020B0503020202020204" pitchFamily="34" charset="0"/>
              </a:rPr>
              <a:t>​​</a:t>
            </a:r>
            <a:endParaRPr lang="en-US" dirty="0"/>
          </a:p>
        </p:txBody>
      </p:sp>
      <p:sp>
        <p:nvSpPr>
          <p:cNvPr id="7" name="TextBox 6">
            <a:extLst>
              <a:ext uri="{FF2B5EF4-FFF2-40B4-BE49-F238E27FC236}">
                <a16:creationId xmlns:a16="http://schemas.microsoft.com/office/drawing/2014/main" id="{1043D20E-092F-F6AB-5F18-038284F631C7}"/>
              </a:ext>
            </a:extLst>
          </p:cNvPr>
          <p:cNvSpPr txBox="1"/>
          <p:nvPr/>
        </p:nvSpPr>
        <p:spPr>
          <a:xfrm>
            <a:off x="1984805" y="5528474"/>
            <a:ext cx="2432737" cy="369332"/>
          </a:xfrm>
          <a:prstGeom prst="rect">
            <a:avLst/>
          </a:prstGeom>
          <a:noFill/>
        </p:spPr>
        <p:txBody>
          <a:bodyPr wrap="square">
            <a:spAutoFit/>
          </a:bodyPr>
          <a:lstStyle/>
          <a:p>
            <a:r>
              <a:rPr lang="en-US" sz="1800" b="0" i="0" u="none" strike="noStrike" dirty="0">
                <a:effectLst/>
                <a:latin typeface="Univers" panose="020B0503020202020204" pitchFamily="34" charset="0"/>
              </a:rPr>
              <a:t>Artificial Intelligence</a:t>
            </a:r>
            <a:r>
              <a:rPr lang="en-US" sz="1800" b="0" i="0" dirty="0">
                <a:effectLst/>
                <a:latin typeface="Univers" panose="020B0503020202020204" pitchFamily="34" charset="0"/>
              </a:rPr>
              <a:t>​</a:t>
            </a:r>
            <a:endParaRPr lang="en-US" dirty="0"/>
          </a:p>
        </p:txBody>
      </p:sp>
      <p:pic>
        <p:nvPicPr>
          <p:cNvPr id="9" name="Picture 8" descr="A robot with blue and silver body&#10;&#10;Description automatically generated with medium confidence">
            <a:extLst>
              <a:ext uri="{FF2B5EF4-FFF2-40B4-BE49-F238E27FC236}">
                <a16:creationId xmlns:a16="http://schemas.microsoft.com/office/drawing/2014/main" id="{C422DE49-0DF2-8689-87AF-359241D60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313" y="2718485"/>
            <a:ext cx="2827226" cy="2168611"/>
          </a:xfrm>
          <a:prstGeom prst="rect">
            <a:avLst/>
          </a:prstGeom>
        </p:spPr>
      </p:pic>
      <p:pic>
        <p:nvPicPr>
          <p:cNvPr id="11" name="Picture 10" descr="A robot reading a book&#10;&#10;Description automatically generated">
            <a:extLst>
              <a:ext uri="{FF2B5EF4-FFF2-40B4-BE49-F238E27FC236}">
                <a16:creationId xmlns:a16="http://schemas.microsoft.com/office/drawing/2014/main" id="{BBE62551-20A4-C102-E2E2-5149A0964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463" y="2971800"/>
            <a:ext cx="2700526" cy="1915296"/>
          </a:xfrm>
          <a:prstGeom prst="rect">
            <a:avLst/>
          </a:prstGeom>
        </p:spPr>
      </p:pic>
      <p:pic>
        <p:nvPicPr>
          <p:cNvPr id="15" name="Picture 14" descr="A red and white sign with a black exclamation mark&#10;&#10;Description automatically generated">
            <a:extLst>
              <a:ext uri="{FF2B5EF4-FFF2-40B4-BE49-F238E27FC236}">
                <a16:creationId xmlns:a16="http://schemas.microsoft.com/office/drawing/2014/main" id="{423BA004-C9FC-3078-EE9F-8B83E9BEF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625" y="2808072"/>
            <a:ext cx="2242751" cy="2242751"/>
          </a:xfrm>
          <a:prstGeom prst="rect">
            <a:avLst/>
          </a:prstGeom>
        </p:spPr>
      </p:pic>
      <p:sp>
        <p:nvSpPr>
          <p:cNvPr id="16" name="Title 1">
            <a:extLst>
              <a:ext uri="{FF2B5EF4-FFF2-40B4-BE49-F238E27FC236}">
                <a16:creationId xmlns:a16="http://schemas.microsoft.com/office/drawing/2014/main" id="{C4D5600D-E671-504E-C0C7-E20378E6D32D}"/>
              </a:ext>
            </a:extLst>
          </p:cNvPr>
          <p:cNvSpPr>
            <a:spLocks noGrp="1"/>
          </p:cNvSpPr>
          <p:nvPr>
            <p:ph type="title"/>
          </p:nvPr>
        </p:nvSpPr>
        <p:spPr>
          <a:xfrm>
            <a:off x="1219200" y="365125"/>
            <a:ext cx="9493249" cy="1577975"/>
          </a:xfrm>
        </p:spPr>
        <p:txBody>
          <a:bodyPr/>
          <a:lstStyle/>
          <a:p>
            <a:r>
              <a:rPr lang="en-US" dirty="0"/>
              <a:t>AI does not equal ML</a:t>
            </a:r>
          </a:p>
        </p:txBody>
      </p:sp>
    </p:spTree>
    <p:extLst>
      <p:ext uri="{BB962C8B-B14F-4D97-AF65-F5344CB8AC3E}">
        <p14:creationId xmlns:p14="http://schemas.microsoft.com/office/powerpoint/2010/main" val="369256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E65F4C-99EC-939B-85B8-AA48298BC155}"/>
              </a:ext>
            </a:extLst>
          </p:cNvPr>
          <p:cNvSpPr txBox="1"/>
          <p:nvPr/>
        </p:nvSpPr>
        <p:spPr>
          <a:xfrm>
            <a:off x="8781547" y="5528474"/>
            <a:ext cx="2259227" cy="923330"/>
          </a:xfrm>
          <a:prstGeom prst="rect">
            <a:avLst/>
          </a:prstGeom>
          <a:noFill/>
        </p:spPr>
        <p:txBody>
          <a:bodyPr wrap="square">
            <a:spAutoFit/>
          </a:bodyPr>
          <a:lstStyle/>
          <a:p>
            <a:r>
              <a:rPr lang="en-US" sz="1800" b="0" i="0" u="none" strike="noStrike" dirty="0">
                <a:effectLst/>
                <a:latin typeface="Univers" panose="020B0503020202020204" pitchFamily="34" charset="0"/>
              </a:rPr>
              <a:t>Machine Learning</a:t>
            </a:r>
          </a:p>
          <a:p>
            <a:endParaRPr lang="en-US" dirty="0">
              <a:latin typeface="Univers" panose="020B0503020202020204" pitchFamily="34" charset="0"/>
            </a:endParaRPr>
          </a:p>
          <a:p>
            <a:pPr algn="ctr"/>
            <a:r>
              <a:rPr lang="en-US" dirty="0">
                <a:latin typeface="Univers" panose="020B0503020202020204" pitchFamily="34" charset="0"/>
              </a:rPr>
              <a:t>i</a:t>
            </a:r>
            <a:r>
              <a:rPr lang="en-US" sz="1800" b="0" i="0" dirty="0">
                <a:effectLst/>
                <a:latin typeface="Univers" panose="020B0503020202020204" pitchFamily="34" charset="0"/>
              </a:rPr>
              <a:t>s a subfield​​</a:t>
            </a:r>
            <a:endParaRPr lang="en-US" dirty="0"/>
          </a:p>
        </p:txBody>
      </p:sp>
      <p:sp>
        <p:nvSpPr>
          <p:cNvPr id="7" name="TextBox 6">
            <a:extLst>
              <a:ext uri="{FF2B5EF4-FFF2-40B4-BE49-F238E27FC236}">
                <a16:creationId xmlns:a16="http://schemas.microsoft.com/office/drawing/2014/main" id="{1043D20E-092F-F6AB-5F18-038284F631C7}"/>
              </a:ext>
            </a:extLst>
          </p:cNvPr>
          <p:cNvSpPr txBox="1"/>
          <p:nvPr/>
        </p:nvSpPr>
        <p:spPr>
          <a:xfrm>
            <a:off x="1354611" y="5528474"/>
            <a:ext cx="2432737" cy="923330"/>
          </a:xfrm>
          <a:prstGeom prst="rect">
            <a:avLst/>
          </a:prstGeom>
          <a:noFill/>
        </p:spPr>
        <p:txBody>
          <a:bodyPr wrap="square">
            <a:spAutoFit/>
          </a:bodyPr>
          <a:lstStyle/>
          <a:p>
            <a:pPr algn="ctr"/>
            <a:r>
              <a:rPr lang="en-US" sz="1800" b="0" i="0" u="none" strike="noStrike" dirty="0">
                <a:effectLst/>
                <a:latin typeface="Univers" panose="020B0503020202020204" pitchFamily="34" charset="0"/>
              </a:rPr>
              <a:t>Artificial Intelligence</a:t>
            </a:r>
          </a:p>
          <a:p>
            <a:pPr algn="ctr"/>
            <a:endParaRPr lang="en-US" dirty="0">
              <a:latin typeface="Univers" panose="020B0503020202020204" pitchFamily="34" charset="0"/>
            </a:endParaRPr>
          </a:p>
          <a:p>
            <a:pPr algn="ctr"/>
            <a:r>
              <a:rPr lang="en-US" dirty="0">
                <a:latin typeface="Univers" panose="020B0503020202020204" pitchFamily="34" charset="0"/>
              </a:rPr>
              <a:t>i</a:t>
            </a:r>
            <a:r>
              <a:rPr lang="en-US" sz="1800" b="0" i="0" dirty="0">
                <a:effectLst/>
                <a:latin typeface="Univers" panose="020B0503020202020204" pitchFamily="34" charset="0"/>
              </a:rPr>
              <a:t>s a discipline​</a:t>
            </a:r>
            <a:endParaRPr lang="en-US" dirty="0"/>
          </a:p>
        </p:txBody>
      </p:sp>
      <p:pic>
        <p:nvPicPr>
          <p:cNvPr id="9" name="Picture 8" descr="A robot with blue and silver body&#10;&#10;Description automatically generated with medium confidence">
            <a:extLst>
              <a:ext uri="{FF2B5EF4-FFF2-40B4-BE49-F238E27FC236}">
                <a16:creationId xmlns:a16="http://schemas.microsoft.com/office/drawing/2014/main" id="{C422DE49-0DF2-8689-87AF-359241D60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19" y="2718485"/>
            <a:ext cx="2827226" cy="2168611"/>
          </a:xfrm>
          <a:prstGeom prst="rect">
            <a:avLst/>
          </a:prstGeom>
        </p:spPr>
      </p:pic>
      <p:pic>
        <p:nvPicPr>
          <p:cNvPr id="11" name="Picture 10" descr="A robot reading a book&#10;&#10;Description automatically generated">
            <a:extLst>
              <a:ext uri="{FF2B5EF4-FFF2-40B4-BE49-F238E27FC236}">
                <a16:creationId xmlns:a16="http://schemas.microsoft.com/office/drawing/2014/main" id="{BBE62551-20A4-C102-E2E2-5149A0964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898" y="2971800"/>
            <a:ext cx="2700526" cy="1915296"/>
          </a:xfrm>
          <a:prstGeom prst="rect">
            <a:avLst/>
          </a:prstGeom>
        </p:spPr>
      </p:pic>
      <p:sp>
        <p:nvSpPr>
          <p:cNvPr id="16" name="Title 1">
            <a:extLst>
              <a:ext uri="{FF2B5EF4-FFF2-40B4-BE49-F238E27FC236}">
                <a16:creationId xmlns:a16="http://schemas.microsoft.com/office/drawing/2014/main" id="{C4D5600D-E671-504E-C0C7-E20378E6D32D}"/>
              </a:ext>
            </a:extLst>
          </p:cNvPr>
          <p:cNvSpPr>
            <a:spLocks noGrp="1"/>
          </p:cNvSpPr>
          <p:nvPr>
            <p:ph type="title"/>
          </p:nvPr>
        </p:nvSpPr>
        <p:spPr>
          <a:xfrm>
            <a:off x="1219200" y="365125"/>
            <a:ext cx="9493249" cy="1577975"/>
          </a:xfrm>
        </p:spPr>
        <p:txBody>
          <a:bodyPr/>
          <a:lstStyle/>
          <a:p>
            <a:r>
              <a:rPr lang="en-US" dirty="0"/>
              <a:t>Hierarchy of Learning</a:t>
            </a:r>
          </a:p>
        </p:txBody>
      </p:sp>
      <p:sp>
        <p:nvSpPr>
          <p:cNvPr id="2" name="Oval 1">
            <a:extLst>
              <a:ext uri="{FF2B5EF4-FFF2-40B4-BE49-F238E27FC236}">
                <a16:creationId xmlns:a16="http://schemas.microsoft.com/office/drawing/2014/main" id="{13F207C2-F6F7-D080-F39D-0237A0EED8E3}"/>
              </a:ext>
            </a:extLst>
          </p:cNvPr>
          <p:cNvSpPr/>
          <p:nvPr/>
        </p:nvSpPr>
        <p:spPr>
          <a:xfrm>
            <a:off x="4604017" y="2710993"/>
            <a:ext cx="2983966" cy="281747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0B0F0"/>
              </a:solidFill>
              <a:highlight>
                <a:srgbClr val="000000"/>
              </a:highlight>
            </a:endParaRPr>
          </a:p>
        </p:txBody>
      </p:sp>
      <p:sp>
        <p:nvSpPr>
          <p:cNvPr id="3" name="Oval 2">
            <a:extLst>
              <a:ext uri="{FF2B5EF4-FFF2-40B4-BE49-F238E27FC236}">
                <a16:creationId xmlns:a16="http://schemas.microsoft.com/office/drawing/2014/main" id="{2C6DDA82-7B3E-C400-A4F9-9B7B8C0B9029}"/>
              </a:ext>
            </a:extLst>
          </p:cNvPr>
          <p:cNvSpPr/>
          <p:nvPr/>
        </p:nvSpPr>
        <p:spPr>
          <a:xfrm>
            <a:off x="4933790" y="3332119"/>
            <a:ext cx="2324420" cy="2196352"/>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0B0F0"/>
              </a:solidFill>
              <a:highlight>
                <a:srgbClr val="000000"/>
              </a:highlight>
            </a:endParaRPr>
          </a:p>
        </p:txBody>
      </p:sp>
      <p:sp>
        <p:nvSpPr>
          <p:cNvPr id="4" name="Oval 3">
            <a:extLst>
              <a:ext uri="{FF2B5EF4-FFF2-40B4-BE49-F238E27FC236}">
                <a16:creationId xmlns:a16="http://schemas.microsoft.com/office/drawing/2014/main" id="{FC3283D3-8AD7-2A5C-DA3F-036AC4BED447}"/>
              </a:ext>
            </a:extLst>
          </p:cNvPr>
          <p:cNvSpPr/>
          <p:nvPr/>
        </p:nvSpPr>
        <p:spPr>
          <a:xfrm>
            <a:off x="5199529" y="3876404"/>
            <a:ext cx="1792942" cy="1652067"/>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0B0F0"/>
              </a:solidFill>
              <a:highlight>
                <a:srgbClr val="000000"/>
              </a:highlight>
            </a:endParaRPr>
          </a:p>
        </p:txBody>
      </p:sp>
      <p:sp>
        <p:nvSpPr>
          <p:cNvPr id="6" name="Oval 5">
            <a:extLst>
              <a:ext uri="{FF2B5EF4-FFF2-40B4-BE49-F238E27FC236}">
                <a16:creationId xmlns:a16="http://schemas.microsoft.com/office/drawing/2014/main" id="{A2C0DF7D-1D5D-BB9D-B0F9-D2200F6CE66A}"/>
              </a:ext>
            </a:extLst>
          </p:cNvPr>
          <p:cNvSpPr/>
          <p:nvPr/>
        </p:nvSpPr>
        <p:spPr>
          <a:xfrm>
            <a:off x="5474687" y="4433496"/>
            <a:ext cx="1178220" cy="1094975"/>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0B0F0"/>
              </a:solidFill>
              <a:highlight>
                <a:srgbClr val="000000"/>
              </a:highlight>
            </a:endParaRPr>
          </a:p>
        </p:txBody>
      </p:sp>
      <p:sp>
        <p:nvSpPr>
          <p:cNvPr id="8" name="TextBox 5">
            <a:extLst>
              <a:ext uri="{FF2B5EF4-FFF2-40B4-BE49-F238E27FC236}">
                <a16:creationId xmlns:a16="http://schemas.microsoft.com/office/drawing/2014/main" id="{4480B3B3-B092-728C-90C8-7E818F87C3B2}"/>
              </a:ext>
            </a:extLst>
          </p:cNvPr>
          <p:cNvSpPr txBox="1"/>
          <p:nvPr/>
        </p:nvSpPr>
        <p:spPr>
          <a:xfrm>
            <a:off x="5845246" y="2817372"/>
            <a:ext cx="4371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AI</a:t>
            </a:r>
          </a:p>
        </p:txBody>
      </p:sp>
      <p:sp>
        <p:nvSpPr>
          <p:cNvPr id="10" name="TextBox 6">
            <a:extLst>
              <a:ext uri="{FF2B5EF4-FFF2-40B4-BE49-F238E27FC236}">
                <a16:creationId xmlns:a16="http://schemas.microsoft.com/office/drawing/2014/main" id="{8D3FA660-0D3F-0722-739C-FBCC62807F8A}"/>
              </a:ext>
            </a:extLst>
          </p:cNvPr>
          <p:cNvSpPr txBox="1"/>
          <p:nvPr/>
        </p:nvSpPr>
        <p:spPr>
          <a:xfrm>
            <a:off x="5884501" y="3419542"/>
            <a:ext cx="48921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ML</a:t>
            </a:r>
          </a:p>
        </p:txBody>
      </p:sp>
      <p:sp>
        <p:nvSpPr>
          <p:cNvPr id="12" name="TextBox 7">
            <a:extLst>
              <a:ext uri="{FF2B5EF4-FFF2-40B4-BE49-F238E27FC236}">
                <a16:creationId xmlns:a16="http://schemas.microsoft.com/office/drawing/2014/main" id="{98B85A73-6F6F-E202-DBAB-B9EF79C59D71}"/>
              </a:ext>
            </a:extLst>
          </p:cNvPr>
          <p:cNvSpPr txBox="1"/>
          <p:nvPr/>
        </p:nvSpPr>
        <p:spPr>
          <a:xfrm>
            <a:off x="5884500" y="3991456"/>
            <a:ext cx="48921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DL</a:t>
            </a:r>
          </a:p>
        </p:txBody>
      </p:sp>
      <p:sp>
        <p:nvSpPr>
          <p:cNvPr id="13" name="TextBox 8">
            <a:extLst>
              <a:ext uri="{FF2B5EF4-FFF2-40B4-BE49-F238E27FC236}">
                <a16:creationId xmlns:a16="http://schemas.microsoft.com/office/drawing/2014/main" id="{D0F46A52-C579-D5AE-37DE-F2F40321C004}"/>
              </a:ext>
            </a:extLst>
          </p:cNvPr>
          <p:cNvSpPr txBox="1"/>
          <p:nvPr/>
        </p:nvSpPr>
        <p:spPr>
          <a:xfrm>
            <a:off x="5588025" y="4796317"/>
            <a:ext cx="108217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Gen AI</a:t>
            </a:r>
          </a:p>
        </p:txBody>
      </p:sp>
    </p:spTree>
    <p:extLst>
      <p:ext uri="{BB962C8B-B14F-4D97-AF65-F5344CB8AC3E}">
        <p14:creationId xmlns:p14="http://schemas.microsoft.com/office/powerpoint/2010/main" val="161495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D44D9DE-6A7C-4B79-9784-D35FBEB11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1295"/>
          </a:xfrm>
          <a:custGeom>
            <a:avLst/>
            <a:gdLst>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2509997 w 12192000"/>
              <a:gd name="connsiteY61" fmla="*/ 2669557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3418260 w 12192000"/>
              <a:gd name="connsiteY61" fmla="*/ 1049412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79" fmla="*/ 0 w 12192000"/>
              <a:gd name="connsiteY79" fmla="*/ 0 h 2669557"/>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7149503 w 12192000"/>
              <a:gd name="connsiteY59" fmla="*/ 1975385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951722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112901 w 12192000"/>
              <a:gd name="connsiteY57" fmla="*/ 1843979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2401295">
                <a:moveTo>
                  <a:pt x="0" y="0"/>
                </a:moveTo>
                <a:lnTo>
                  <a:pt x="12192000" y="0"/>
                </a:lnTo>
                <a:lnTo>
                  <a:pt x="12192000" y="2262228"/>
                </a:lnTo>
                <a:lnTo>
                  <a:pt x="12187428" y="2262896"/>
                </a:lnTo>
                <a:cubicBezTo>
                  <a:pt x="12175466" y="2262888"/>
                  <a:pt x="12162312" y="2261278"/>
                  <a:pt x="12154355" y="2267516"/>
                </a:cubicBezTo>
                <a:lnTo>
                  <a:pt x="12114359" y="2279772"/>
                </a:lnTo>
                <a:cubicBezTo>
                  <a:pt x="12075069" y="2284622"/>
                  <a:pt x="11968426" y="2291762"/>
                  <a:pt x="11918614" y="2296618"/>
                </a:cubicBezTo>
                <a:cubicBezTo>
                  <a:pt x="11880597" y="2300618"/>
                  <a:pt x="11847624" y="2311097"/>
                  <a:pt x="11815487" y="2308905"/>
                </a:cubicBezTo>
                <a:cubicBezTo>
                  <a:pt x="11802378" y="2315881"/>
                  <a:pt x="11790041" y="2319357"/>
                  <a:pt x="11778165" y="2311873"/>
                </a:cubicBezTo>
                <a:cubicBezTo>
                  <a:pt x="11742553" y="2320519"/>
                  <a:pt x="11736280" y="2331858"/>
                  <a:pt x="11671329" y="2337810"/>
                </a:cubicBezTo>
                <a:cubicBezTo>
                  <a:pt x="11657629" y="2338121"/>
                  <a:pt x="11616110" y="2333320"/>
                  <a:pt x="11594775" y="2337831"/>
                </a:cubicBezTo>
                <a:cubicBezTo>
                  <a:pt x="11546068" y="2343032"/>
                  <a:pt x="11429033" y="2337623"/>
                  <a:pt x="11379086" y="2369019"/>
                </a:cubicBezTo>
                <a:cubicBezTo>
                  <a:pt x="11334159" y="2376875"/>
                  <a:pt x="11278142" y="2372212"/>
                  <a:pt x="11221749" y="2380739"/>
                </a:cubicBezTo>
                <a:cubicBezTo>
                  <a:pt x="11158708" y="2382269"/>
                  <a:pt x="11020097" y="2376287"/>
                  <a:pt x="10996653" y="2371440"/>
                </a:cubicBezTo>
                <a:cubicBezTo>
                  <a:pt x="10982150" y="2370634"/>
                  <a:pt x="10931890" y="2380827"/>
                  <a:pt x="10912235" y="2389968"/>
                </a:cubicBezTo>
                <a:cubicBezTo>
                  <a:pt x="10885398" y="2394030"/>
                  <a:pt x="10850832" y="2394410"/>
                  <a:pt x="10835633" y="2395810"/>
                </a:cubicBezTo>
                <a:lnTo>
                  <a:pt x="10821038" y="2398367"/>
                </a:lnTo>
                <a:cubicBezTo>
                  <a:pt x="10808008" y="2398266"/>
                  <a:pt x="10801949" y="2406793"/>
                  <a:pt x="10757451" y="2395202"/>
                </a:cubicBezTo>
                <a:cubicBezTo>
                  <a:pt x="10695759" y="2367816"/>
                  <a:pt x="10604694" y="2365758"/>
                  <a:pt x="10554052" y="2328825"/>
                </a:cubicBezTo>
                <a:cubicBezTo>
                  <a:pt x="10500506" y="2316498"/>
                  <a:pt x="10472909" y="2291246"/>
                  <a:pt x="10432944" y="2278457"/>
                </a:cubicBezTo>
                <a:cubicBezTo>
                  <a:pt x="10373231" y="2260636"/>
                  <a:pt x="10352854" y="2253139"/>
                  <a:pt x="10314272" y="2252083"/>
                </a:cubicBezTo>
                <a:cubicBezTo>
                  <a:pt x="10295649" y="2263181"/>
                  <a:pt x="10179424" y="2212893"/>
                  <a:pt x="10149756" y="2203372"/>
                </a:cubicBezTo>
                <a:lnTo>
                  <a:pt x="10133939" y="2195206"/>
                </a:lnTo>
                <a:cubicBezTo>
                  <a:pt x="10113508" y="2187093"/>
                  <a:pt x="10058004" y="2162303"/>
                  <a:pt x="10027169" y="2154689"/>
                </a:cubicBezTo>
                <a:cubicBezTo>
                  <a:pt x="9986373" y="2150618"/>
                  <a:pt x="9970026" y="2157324"/>
                  <a:pt x="9904781" y="2142477"/>
                </a:cubicBezTo>
                <a:cubicBezTo>
                  <a:pt x="9883031" y="2140352"/>
                  <a:pt x="9849920" y="2147346"/>
                  <a:pt x="9818432" y="2147267"/>
                </a:cubicBezTo>
                <a:cubicBezTo>
                  <a:pt x="9778153" y="2143325"/>
                  <a:pt x="9754866" y="2158434"/>
                  <a:pt x="9715853" y="2142000"/>
                </a:cubicBezTo>
                <a:lnTo>
                  <a:pt x="9478478" y="2133283"/>
                </a:lnTo>
                <a:lnTo>
                  <a:pt x="9473084" y="2134027"/>
                </a:lnTo>
                <a:lnTo>
                  <a:pt x="9348338" y="2135775"/>
                </a:lnTo>
                <a:cubicBezTo>
                  <a:pt x="9335211" y="2139291"/>
                  <a:pt x="9322404" y="2138820"/>
                  <a:pt x="9317108" y="2139620"/>
                </a:cubicBezTo>
                <a:lnTo>
                  <a:pt x="9316564" y="2140576"/>
                </a:lnTo>
                <a:lnTo>
                  <a:pt x="9249142" y="2123844"/>
                </a:lnTo>
                <a:lnTo>
                  <a:pt x="9196066" y="2108535"/>
                </a:lnTo>
                <a:cubicBezTo>
                  <a:pt x="9190862" y="2105839"/>
                  <a:pt x="9186125" y="2102610"/>
                  <a:pt x="9182090" y="2098653"/>
                </a:cubicBezTo>
                <a:cubicBezTo>
                  <a:pt x="9139653" y="2071867"/>
                  <a:pt x="9071021" y="2084433"/>
                  <a:pt x="8911903" y="2057646"/>
                </a:cubicBezTo>
                <a:cubicBezTo>
                  <a:pt x="8879561" y="2039583"/>
                  <a:pt x="8830973" y="2055511"/>
                  <a:pt x="8786230" y="2041547"/>
                </a:cubicBezTo>
                <a:cubicBezTo>
                  <a:pt x="8728356" y="2034611"/>
                  <a:pt x="8679135" y="2034403"/>
                  <a:pt x="8624741" y="2029639"/>
                </a:cubicBezTo>
                <a:cubicBezTo>
                  <a:pt x="8566018" y="2023791"/>
                  <a:pt x="8474712" y="2009670"/>
                  <a:pt x="8433895" y="2006458"/>
                </a:cubicBezTo>
                <a:cubicBezTo>
                  <a:pt x="8411898" y="2005377"/>
                  <a:pt x="8413482" y="2011365"/>
                  <a:pt x="8379838" y="2010365"/>
                </a:cubicBezTo>
                <a:cubicBezTo>
                  <a:pt x="8347941" y="1993320"/>
                  <a:pt x="8300068" y="2014971"/>
                  <a:pt x="8260604" y="1992586"/>
                </a:cubicBezTo>
                <a:cubicBezTo>
                  <a:pt x="8245905" y="1986361"/>
                  <a:pt x="8199251" y="1979386"/>
                  <a:pt x="8189733" y="1985551"/>
                </a:cubicBezTo>
                <a:cubicBezTo>
                  <a:pt x="8179862" y="1985638"/>
                  <a:pt x="8168776" y="1981141"/>
                  <a:pt x="8163540" y="1988537"/>
                </a:cubicBezTo>
                <a:cubicBezTo>
                  <a:pt x="8155220" y="1997113"/>
                  <a:pt x="8122695" y="1976608"/>
                  <a:pt x="8126468" y="1988901"/>
                </a:cubicBezTo>
                <a:lnTo>
                  <a:pt x="8000268" y="1990885"/>
                </a:lnTo>
                <a:lnTo>
                  <a:pt x="7959483" y="1985782"/>
                </a:lnTo>
                <a:lnTo>
                  <a:pt x="7953628" y="1984617"/>
                </a:lnTo>
                <a:lnTo>
                  <a:pt x="7901019" y="1971965"/>
                </a:lnTo>
                <a:cubicBezTo>
                  <a:pt x="7878802" y="1956055"/>
                  <a:pt x="7842297" y="1955886"/>
                  <a:pt x="7812936" y="1947847"/>
                </a:cubicBezTo>
                <a:lnTo>
                  <a:pt x="7732190" y="1927169"/>
                </a:lnTo>
                <a:lnTo>
                  <a:pt x="7678276" y="1920855"/>
                </a:lnTo>
                <a:lnTo>
                  <a:pt x="7655497" y="1913714"/>
                </a:lnTo>
                <a:cubicBezTo>
                  <a:pt x="7639161" y="1911029"/>
                  <a:pt x="7577449" y="1909745"/>
                  <a:pt x="7551687" y="1912613"/>
                </a:cubicBezTo>
                <a:cubicBezTo>
                  <a:pt x="7529853" y="1915427"/>
                  <a:pt x="7534209" y="1925977"/>
                  <a:pt x="7500925" y="1930924"/>
                </a:cubicBezTo>
                <a:cubicBezTo>
                  <a:pt x="7466644" y="1919746"/>
                  <a:pt x="7423194" y="1949531"/>
                  <a:pt x="7380560" y="1934424"/>
                </a:cubicBezTo>
                <a:cubicBezTo>
                  <a:pt x="7365038" y="1930881"/>
                  <a:pt x="7317938" y="1932231"/>
                  <a:pt x="7309614" y="1939987"/>
                </a:cubicBezTo>
                <a:cubicBezTo>
                  <a:pt x="7299913" y="1941814"/>
                  <a:pt x="7288240" y="1939336"/>
                  <a:pt x="7284338" y="1947550"/>
                </a:cubicBezTo>
                <a:cubicBezTo>
                  <a:pt x="7277604" y="1957469"/>
                  <a:pt x="7107106" y="1832529"/>
                  <a:pt x="7112901" y="1843979"/>
                </a:cubicBezTo>
                <a:cubicBezTo>
                  <a:pt x="7087729" y="1834079"/>
                  <a:pt x="6849056" y="1756738"/>
                  <a:pt x="6828984" y="1762183"/>
                </a:cubicBezTo>
                <a:lnTo>
                  <a:pt x="6204418" y="1570349"/>
                </a:lnTo>
                <a:lnTo>
                  <a:pt x="3418260" y="1049412"/>
                </a:lnTo>
                <a:lnTo>
                  <a:pt x="2509997" y="958822"/>
                </a:lnTo>
                <a:lnTo>
                  <a:pt x="2508995" y="958423"/>
                </a:lnTo>
                <a:cubicBezTo>
                  <a:pt x="2477790" y="921138"/>
                  <a:pt x="2463257" y="944198"/>
                  <a:pt x="2424909" y="933150"/>
                </a:cubicBezTo>
                <a:cubicBezTo>
                  <a:pt x="2384842" y="916507"/>
                  <a:pt x="2318581" y="871004"/>
                  <a:pt x="2273752" y="875350"/>
                </a:cubicBezTo>
                <a:lnTo>
                  <a:pt x="2248113" y="861965"/>
                </a:lnTo>
                <a:cubicBezTo>
                  <a:pt x="2240669" y="836062"/>
                  <a:pt x="2219557" y="858951"/>
                  <a:pt x="2194956" y="836227"/>
                </a:cubicBezTo>
                <a:cubicBezTo>
                  <a:pt x="2160792" y="833299"/>
                  <a:pt x="2060029" y="814649"/>
                  <a:pt x="2024005" y="815554"/>
                </a:cubicBezTo>
                <a:cubicBezTo>
                  <a:pt x="2019057" y="802961"/>
                  <a:pt x="1996088" y="815897"/>
                  <a:pt x="1980800" y="822703"/>
                </a:cubicBezTo>
                <a:cubicBezTo>
                  <a:pt x="1864758" y="829356"/>
                  <a:pt x="1765024" y="801179"/>
                  <a:pt x="1733238" y="809719"/>
                </a:cubicBezTo>
                <a:cubicBezTo>
                  <a:pt x="1651146" y="810948"/>
                  <a:pt x="1450148" y="832760"/>
                  <a:pt x="1388954" y="830009"/>
                </a:cubicBezTo>
                <a:cubicBezTo>
                  <a:pt x="1342837" y="837343"/>
                  <a:pt x="1218481" y="812350"/>
                  <a:pt x="1133245" y="803521"/>
                </a:cubicBezTo>
                <a:cubicBezTo>
                  <a:pt x="1051750" y="789055"/>
                  <a:pt x="1078655" y="807725"/>
                  <a:pt x="1026791" y="802701"/>
                </a:cubicBezTo>
                <a:cubicBezTo>
                  <a:pt x="1007125" y="787895"/>
                  <a:pt x="875767" y="809029"/>
                  <a:pt x="833545" y="801351"/>
                </a:cubicBezTo>
                <a:cubicBezTo>
                  <a:pt x="742331" y="828973"/>
                  <a:pt x="703084" y="801412"/>
                  <a:pt x="631576" y="801805"/>
                </a:cubicBezTo>
                <a:cubicBezTo>
                  <a:pt x="598969" y="794081"/>
                  <a:pt x="578952" y="794231"/>
                  <a:pt x="542046" y="803532"/>
                </a:cubicBezTo>
                <a:cubicBezTo>
                  <a:pt x="487002" y="800808"/>
                  <a:pt x="391655" y="785160"/>
                  <a:pt x="301314" y="785458"/>
                </a:cubicBezTo>
                <a:cubicBezTo>
                  <a:pt x="200876" y="792080"/>
                  <a:pt x="157588" y="811818"/>
                  <a:pt x="0" y="805324"/>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8073">
            <a:off x="4851872" y="821036"/>
            <a:ext cx="6800350" cy="5350101"/>
          </a:xfrm>
          <a:prstGeom prst="rect">
            <a:avLst/>
          </a:prstGeom>
          <a:solidFill>
            <a:srgbClr val="EFEEE9"/>
          </a:solidFill>
          <a:ln>
            <a:noFill/>
          </a:ln>
          <a:effectLst>
            <a:outerShdw blurRad="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1627A44-C022-4773-A393-E948FE3F4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9121">
            <a:off x="4946130" y="900347"/>
            <a:ext cx="6591734" cy="5205656"/>
          </a:xfrm>
          <a:custGeom>
            <a:avLst/>
            <a:gdLst>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604718 w 6621845"/>
              <a:gd name="connsiteY15" fmla="*/ 0 h 5238511"/>
              <a:gd name="connsiteX16" fmla="*/ 3117572 w 6621845"/>
              <a:gd name="connsiteY16" fmla="*/ 0 h 5238511"/>
              <a:gd name="connsiteX17" fmla="*/ 3117572 w 6621845"/>
              <a:gd name="connsiteY17" fmla="*/ 89697 h 5238511"/>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3117572 w 6621845"/>
              <a:gd name="connsiteY15" fmla="*/ 0 h 5238511"/>
              <a:gd name="connsiteX16" fmla="*/ 3117572 w 6621845"/>
              <a:gd name="connsiteY16" fmla="*/ 89697 h 5238511"/>
              <a:gd name="connsiteX17" fmla="*/ 6597934 w 6621845"/>
              <a:gd name="connsiteY17" fmla="*/ 155744 h 5238511"/>
              <a:gd name="connsiteX0" fmla="*/ 6597934 w 6621845"/>
              <a:gd name="connsiteY0" fmla="*/ 122557 h 5205324"/>
              <a:gd name="connsiteX1" fmla="*/ 6619376 w 6621845"/>
              <a:gd name="connsiteY1" fmla="*/ 144494 h 5205324"/>
              <a:gd name="connsiteX2" fmla="*/ 6621845 w 6621845"/>
              <a:gd name="connsiteY2" fmla="*/ 162311 h 5205324"/>
              <a:gd name="connsiteX3" fmla="*/ 6601863 w 6621845"/>
              <a:gd name="connsiteY3" fmla="*/ 1168513 h 5205324"/>
              <a:gd name="connsiteX4" fmla="*/ 6601373 w 6621845"/>
              <a:gd name="connsiteY4" fmla="*/ 1193023 h 5205324"/>
              <a:gd name="connsiteX5" fmla="*/ 6601384 w 6621845"/>
              <a:gd name="connsiteY5" fmla="*/ 1193045 h 5205324"/>
              <a:gd name="connsiteX6" fmla="*/ 6521625 w 6621845"/>
              <a:gd name="connsiteY6" fmla="*/ 5169080 h 5205324"/>
              <a:gd name="connsiteX7" fmla="*/ 6483689 w 6621845"/>
              <a:gd name="connsiteY7" fmla="*/ 5205319 h 5205324"/>
              <a:gd name="connsiteX8" fmla="*/ 36351 w 6621845"/>
              <a:gd name="connsiteY8" fmla="*/ 5075985 h 5205324"/>
              <a:gd name="connsiteX9" fmla="*/ 5 w 6621845"/>
              <a:gd name="connsiteY9" fmla="*/ 5038255 h 5205324"/>
              <a:gd name="connsiteX10" fmla="*/ 1012 w 6621845"/>
              <a:gd name="connsiteY10" fmla="*/ 4988028 h 5205324"/>
              <a:gd name="connsiteX11" fmla="*/ 1011 w 6621845"/>
              <a:gd name="connsiteY11" fmla="*/ 4988025 h 5205324"/>
              <a:gd name="connsiteX12" fmla="*/ 100440 w 6621845"/>
              <a:gd name="connsiteY12" fmla="*/ 31479 h 5205324"/>
              <a:gd name="connsiteX13" fmla="*/ 122765 w 6621845"/>
              <a:gd name="connsiteY13" fmla="*/ 2 h 5205324"/>
              <a:gd name="connsiteX14" fmla="*/ 604718 w 6621845"/>
              <a:gd name="connsiteY14" fmla="*/ 9670 h 5205324"/>
              <a:gd name="connsiteX15" fmla="*/ 3117572 w 6621845"/>
              <a:gd name="connsiteY15" fmla="*/ 56510 h 5205324"/>
              <a:gd name="connsiteX16" fmla="*/ 6597934 w 6621845"/>
              <a:gd name="connsiteY16" fmla="*/ 122557 h 5205324"/>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1011 w 6621845"/>
              <a:gd name="connsiteY11" fmla="*/ 4988024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30143 w 6621845"/>
              <a:gd name="connsiteY10" fmla="*/ 4946661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7041537 w 7065448"/>
              <a:gd name="connsiteY0" fmla="*/ 122556 h 5205323"/>
              <a:gd name="connsiteX1" fmla="*/ 7062979 w 7065448"/>
              <a:gd name="connsiteY1" fmla="*/ 144493 h 5205323"/>
              <a:gd name="connsiteX2" fmla="*/ 7065448 w 7065448"/>
              <a:gd name="connsiteY2" fmla="*/ 162310 h 5205323"/>
              <a:gd name="connsiteX3" fmla="*/ 7045466 w 7065448"/>
              <a:gd name="connsiteY3" fmla="*/ 1168512 h 5205323"/>
              <a:gd name="connsiteX4" fmla="*/ 7044976 w 7065448"/>
              <a:gd name="connsiteY4" fmla="*/ 1193022 h 5205323"/>
              <a:gd name="connsiteX5" fmla="*/ 7044987 w 7065448"/>
              <a:gd name="connsiteY5" fmla="*/ 1193044 h 5205323"/>
              <a:gd name="connsiteX6" fmla="*/ 6965228 w 7065448"/>
              <a:gd name="connsiteY6" fmla="*/ 5169079 h 5205323"/>
              <a:gd name="connsiteX7" fmla="*/ 6927292 w 7065448"/>
              <a:gd name="connsiteY7" fmla="*/ 5205318 h 5205323"/>
              <a:gd name="connsiteX8" fmla="*/ 479954 w 7065448"/>
              <a:gd name="connsiteY8" fmla="*/ 5075984 h 5205323"/>
              <a:gd name="connsiteX9" fmla="*/ 473746 w 7065448"/>
              <a:gd name="connsiteY9" fmla="*/ 4946661 h 5205323"/>
              <a:gd name="connsiteX10" fmla="*/ 487991 w 7065448"/>
              <a:gd name="connsiteY10" fmla="*/ 4882987 h 5205323"/>
              <a:gd name="connsiteX11" fmla="*/ 571753 w 7065448"/>
              <a:gd name="connsiteY11" fmla="*/ 113570 h 5205323"/>
              <a:gd name="connsiteX12" fmla="*/ 566368 w 7065448"/>
              <a:gd name="connsiteY12" fmla="*/ 1 h 5205323"/>
              <a:gd name="connsiteX13" fmla="*/ 1048321 w 7065448"/>
              <a:gd name="connsiteY13" fmla="*/ 9669 h 5205323"/>
              <a:gd name="connsiteX14" fmla="*/ 3561175 w 7065448"/>
              <a:gd name="connsiteY14" fmla="*/ 56509 h 5205323"/>
              <a:gd name="connsiteX15" fmla="*/ 7041537 w 7065448"/>
              <a:gd name="connsiteY15" fmla="*/ 122556 h 5205323"/>
              <a:gd name="connsiteX0" fmla="*/ 6584362 w 6608273"/>
              <a:gd name="connsiteY0" fmla="*/ 122556 h 5205323"/>
              <a:gd name="connsiteX1" fmla="*/ 6605804 w 6608273"/>
              <a:gd name="connsiteY1" fmla="*/ 144493 h 5205323"/>
              <a:gd name="connsiteX2" fmla="*/ 6608273 w 6608273"/>
              <a:gd name="connsiteY2" fmla="*/ 162310 h 5205323"/>
              <a:gd name="connsiteX3" fmla="*/ 6588291 w 6608273"/>
              <a:gd name="connsiteY3" fmla="*/ 1168512 h 5205323"/>
              <a:gd name="connsiteX4" fmla="*/ 6587801 w 6608273"/>
              <a:gd name="connsiteY4" fmla="*/ 1193022 h 5205323"/>
              <a:gd name="connsiteX5" fmla="*/ 6587812 w 6608273"/>
              <a:gd name="connsiteY5" fmla="*/ 1193044 h 5205323"/>
              <a:gd name="connsiteX6" fmla="*/ 6508053 w 6608273"/>
              <a:gd name="connsiteY6" fmla="*/ 5169079 h 5205323"/>
              <a:gd name="connsiteX7" fmla="*/ 6470117 w 6608273"/>
              <a:gd name="connsiteY7" fmla="*/ 5205318 h 5205323"/>
              <a:gd name="connsiteX8" fmla="*/ 22779 w 6608273"/>
              <a:gd name="connsiteY8" fmla="*/ 5075984 h 5205323"/>
              <a:gd name="connsiteX9" fmla="*/ 16571 w 6608273"/>
              <a:gd name="connsiteY9" fmla="*/ 4946661 h 5205323"/>
              <a:gd name="connsiteX10" fmla="*/ 30816 w 6608273"/>
              <a:gd name="connsiteY10" fmla="*/ 4882987 h 5205323"/>
              <a:gd name="connsiteX11" fmla="*/ 114578 w 6608273"/>
              <a:gd name="connsiteY11" fmla="*/ 113570 h 5205323"/>
              <a:gd name="connsiteX12" fmla="*/ 109193 w 6608273"/>
              <a:gd name="connsiteY12" fmla="*/ 1 h 5205323"/>
              <a:gd name="connsiteX13" fmla="*/ 591146 w 6608273"/>
              <a:gd name="connsiteY13" fmla="*/ 9669 h 5205323"/>
              <a:gd name="connsiteX14" fmla="*/ 3104000 w 6608273"/>
              <a:gd name="connsiteY14" fmla="*/ 56509 h 5205323"/>
              <a:gd name="connsiteX15" fmla="*/ 6584362 w 6608273"/>
              <a:gd name="connsiteY15" fmla="*/ 122556 h 5205323"/>
              <a:gd name="connsiteX0" fmla="*/ 6584392 w 6608303"/>
              <a:gd name="connsiteY0" fmla="*/ 122556 h 5205323"/>
              <a:gd name="connsiteX1" fmla="*/ 6605834 w 6608303"/>
              <a:gd name="connsiteY1" fmla="*/ 144493 h 5205323"/>
              <a:gd name="connsiteX2" fmla="*/ 6608303 w 6608303"/>
              <a:gd name="connsiteY2" fmla="*/ 162310 h 5205323"/>
              <a:gd name="connsiteX3" fmla="*/ 6588321 w 6608303"/>
              <a:gd name="connsiteY3" fmla="*/ 1168512 h 5205323"/>
              <a:gd name="connsiteX4" fmla="*/ 6587831 w 6608303"/>
              <a:gd name="connsiteY4" fmla="*/ 1193022 h 5205323"/>
              <a:gd name="connsiteX5" fmla="*/ 6587842 w 6608303"/>
              <a:gd name="connsiteY5" fmla="*/ 1193044 h 5205323"/>
              <a:gd name="connsiteX6" fmla="*/ 6508083 w 6608303"/>
              <a:gd name="connsiteY6" fmla="*/ 5169079 h 5205323"/>
              <a:gd name="connsiteX7" fmla="*/ 6470147 w 6608303"/>
              <a:gd name="connsiteY7" fmla="*/ 5205318 h 5205323"/>
              <a:gd name="connsiteX8" fmla="*/ 22809 w 6608303"/>
              <a:gd name="connsiteY8" fmla="*/ 5075984 h 5205323"/>
              <a:gd name="connsiteX9" fmla="*/ 16601 w 6608303"/>
              <a:gd name="connsiteY9" fmla="*/ 4946661 h 5205323"/>
              <a:gd name="connsiteX10" fmla="*/ 30846 w 6608303"/>
              <a:gd name="connsiteY10" fmla="*/ 4882987 h 5205323"/>
              <a:gd name="connsiteX11" fmla="*/ 114608 w 6608303"/>
              <a:gd name="connsiteY11" fmla="*/ 113570 h 5205323"/>
              <a:gd name="connsiteX12" fmla="*/ 109223 w 6608303"/>
              <a:gd name="connsiteY12" fmla="*/ 1 h 5205323"/>
              <a:gd name="connsiteX13" fmla="*/ 591176 w 6608303"/>
              <a:gd name="connsiteY13" fmla="*/ 9669 h 5205323"/>
              <a:gd name="connsiteX14" fmla="*/ 3104030 w 6608303"/>
              <a:gd name="connsiteY14" fmla="*/ 56509 h 5205323"/>
              <a:gd name="connsiteX15" fmla="*/ 6584392 w 6608303"/>
              <a:gd name="connsiteY15" fmla="*/ 122556 h 5205323"/>
              <a:gd name="connsiteX0" fmla="*/ 6584393 w 6608304"/>
              <a:gd name="connsiteY0" fmla="*/ 122556 h 5205323"/>
              <a:gd name="connsiteX1" fmla="*/ 6605835 w 6608304"/>
              <a:gd name="connsiteY1" fmla="*/ 144493 h 5205323"/>
              <a:gd name="connsiteX2" fmla="*/ 6608304 w 6608304"/>
              <a:gd name="connsiteY2" fmla="*/ 162310 h 5205323"/>
              <a:gd name="connsiteX3" fmla="*/ 6588322 w 6608304"/>
              <a:gd name="connsiteY3" fmla="*/ 1168512 h 5205323"/>
              <a:gd name="connsiteX4" fmla="*/ 6587832 w 6608304"/>
              <a:gd name="connsiteY4" fmla="*/ 1193022 h 5205323"/>
              <a:gd name="connsiteX5" fmla="*/ 6587843 w 6608304"/>
              <a:gd name="connsiteY5" fmla="*/ 1193044 h 5205323"/>
              <a:gd name="connsiteX6" fmla="*/ 6508084 w 6608304"/>
              <a:gd name="connsiteY6" fmla="*/ 5169079 h 5205323"/>
              <a:gd name="connsiteX7" fmla="*/ 6470148 w 6608304"/>
              <a:gd name="connsiteY7" fmla="*/ 5205318 h 5205323"/>
              <a:gd name="connsiteX8" fmla="*/ 22810 w 6608304"/>
              <a:gd name="connsiteY8" fmla="*/ 5075984 h 5205323"/>
              <a:gd name="connsiteX9" fmla="*/ 16602 w 6608304"/>
              <a:gd name="connsiteY9" fmla="*/ 4946661 h 5205323"/>
              <a:gd name="connsiteX10" fmla="*/ 30847 w 6608304"/>
              <a:gd name="connsiteY10" fmla="*/ 4882987 h 5205323"/>
              <a:gd name="connsiteX11" fmla="*/ 114609 w 6608304"/>
              <a:gd name="connsiteY11" fmla="*/ 113570 h 5205323"/>
              <a:gd name="connsiteX12" fmla="*/ 109224 w 6608304"/>
              <a:gd name="connsiteY12" fmla="*/ 1 h 5205323"/>
              <a:gd name="connsiteX13" fmla="*/ 591177 w 6608304"/>
              <a:gd name="connsiteY13" fmla="*/ 9669 h 5205323"/>
              <a:gd name="connsiteX14" fmla="*/ 3104031 w 6608304"/>
              <a:gd name="connsiteY14" fmla="*/ 56509 h 5205323"/>
              <a:gd name="connsiteX15" fmla="*/ 6584393 w 6608304"/>
              <a:gd name="connsiteY15" fmla="*/ 122556 h 5205323"/>
              <a:gd name="connsiteX0" fmla="*/ 6567823 w 6937884"/>
              <a:gd name="connsiteY0" fmla="*/ 122556 h 5210213"/>
              <a:gd name="connsiteX1" fmla="*/ 6589265 w 6937884"/>
              <a:gd name="connsiteY1" fmla="*/ 144493 h 5210213"/>
              <a:gd name="connsiteX2" fmla="*/ 6591734 w 6937884"/>
              <a:gd name="connsiteY2" fmla="*/ 162310 h 5210213"/>
              <a:gd name="connsiteX3" fmla="*/ 6571752 w 6937884"/>
              <a:gd name="connsiteY3" fmla="*/ 1168512 h 5210213"/>
              <a:gd name="connsiteX4" fmla="*/ 6571262 w 6937884"/>
              <a:gd name="connsiteY4" fmla="*/ 1193022 h 5210213"/>
              <a:gd name="connsiteX5" fmla="*/ 6571273 w 6937884"/>
              <a:gd name="connsiteY5" fmla="*/ 1193044 h 5210213"/>
              <a:gd name="connsiteX6" fmla="*/ 6491514 w 6937884"/>
              <a:gd name="connsiteY6" fmla="*/ 5169079 h 5210213"/>
              <a:gd name="connsiteX7" fmla="*/ 6453578 w 6937884"/>
              <a:gd name="connsiteY7" fmla="*/ 5205318 h 5210213"/>
              <a:gd name="connsiteX8" fmla="*/ 87448 w 6937884"/>
              <a:gd name="connsiteY8" fmla="*/ 5064339 h 5210213"/>
              <a:gd name="connsiteX9" fmla="*/ 32 w 6937884"/>
              <a:gd name="connsiteY9" fmla="*/ 4946661 h 5210213"/>
              <a:gd name="connsiteX10" fmla="*/ 14277 w 6937884"/>
              <a:gd name="connsiteY10" fmla="*/ 4882987 h 5210213"/>
              <a:gd name="connsiteX11" fmla="*/ 98039 w 6937884"/>
              <a:gd name="connsiteY11" fmla="*/ 113570 h 5210213"/>
              <a:gd name="connsiteX12" fmla="*/ 92654 w 6937884"/>
              <a:gd name="connsiteY12" fmla="*/ 1 h 5210213"/>
              <a:gd name="connsiteX13" fmla="*/ 574607 w 6937884"/>
              <a:gd name="connsiteY13" fmla="*/ 9669 h 5210213"/>
              <a:gd name="connsiteX14" fmla="*/ 3087461 w 6937884"/>
              <a:gd name="connsiteY14" fmla="*/ 56509 h 5210213"/>
              <a:gd name="connsiteX15" fmla="*/ 6567823 w 6937884"/>
              <a:gd name="connsiteY15" fmla="*/ 122556 h 5210213"/>
              <a:gd name="connsiteX0" fmla="*/ 6567823 w 6591734"/>
              <a:gd name="connsiteY0" fmla="*/ 122556 h 5207389"/>
              <a:gd name="connsiteX1" fmla="*/ 6589265 w 6591734"/>
              <a:gd name="connsiteY1" fmla="*/ 144493 h 5207389"/>
              <a:gd name="connsiteX2" fmla="*/ 6591734 w 6591734"/>
              <a:gd name="connsiteY2" fmla="*/ 162310 h 5207389"/>
              <a:gd name="connsiteX3" fmla="*/ 6571752 w 6591734"/>
              <a:gd name="connsiteY3" fmla="*/ 1168512 h 5207389"/>
              <a:gd name="connsiteX4" fmla="*/ 6571262 w 6591734"/>
              <a:gd name="connsiteY4" fmla="*/ 1193022 h 5207389"/>
              <a:gd name="connsiteX5" fmla="*/ 6571273 w 6591734"/>
              <a:gd name="connsiteY5" fmla="*/ 1193044 h 5207389"/>
              <a:gd name="connsiteX6" fmla="*/ 6491514 w 6591734"/>
              <a:gd name="connsiteY6" fmla="*/ 5169079 h 5207389"/>
              <a:gd name="connsiteX7" fmla="*/ 6453578 w 6591734"/>
              <a:gd name="connsiteY7" fmla="*/ 5205318 h 5207389"/>
              <a:gd name="connsiteX8" fmla="*/ 87448 w 6591734"/>
              <a:gd name="connsiteY8" fmla="*/ 5064339 h 5207389"/>
              <a:gd name="connsiteX9" fmla="*/ 32 w 6591734"/>
              <a:gd name="connsiteY9" fmla="*/ 4946661 h 5207389"/>
              <a:gd name="connsiteX10" fmla="*/ 14277 w 6591734"/>
              <a:gd name="connsiteY10" fmla="*/ 4882987 h 5207389"/>
              <a:gd name="connsiteX11" fmla="*/ 98039 w 6591734"/>
              <a:gd name="connsiteY11" fmla="*/ 113570 h 5207389"/>
              <a:gd name="connsiteX12" fmla="*/ 92654 w 6591734"/>
              <a:gd name="connsiteY12" fmla="*/ 1 h 5207389"/>
              <a:gd name="connsiteX13" fmla="*/ 574607 w 6591734"/>
              <a:gd name="connsiteY13" fmla="*/ 9669 h 5207389"/>
              <a:gd name="connsiteX14" fmla="*/ 3087461 w 6591734"/>
              <a:gd name="connsiteY14" fmla="*/ 56509 h 5207389"/>
              <a:gd name="connsiteX15" fmla="*/ 6567823 w 6591734"/>
              <a:gd name="connsiteY15" fmla="*/ 122556 h 5207389"/>
              <a:gd name="connsiteX0" fmla="*/ 6567823 w 6591734"/>
              <a:gd name="connsiteY0" fmla="*/ 122556 h 5205656"/>
              <a:gd name="connsiteX1" fmla="*/ 6589265 w 6591734"/>
              <a:gd name="connsiteY1" fmla="*/ 144493 h 5205656"/>
              <a:gd name="connsiteX2" fmla="*/ 6591734 w 6591734"/>
              <a:gd name="connsiteY2" fmla="*/ 162310 h 5205656"/>
              <a:gd name="connsiteX3" fmla="*/ 6571752 w 6591734"/>
              <a:gd name="connsiteY3" fmla="*/ 1168512 h 5205656"/>
              <a:gd name="connsiteX4" fmla="*/ 6571262 w 6591734"/>
              <a:gd name="connsiteY4" fmla="*/ 1193022 h 5205656"/>
              <a:gd name="connsiteX5" fmla="*/ 6571273 w 6591734"/>
              <a:gd name="connsiteY5" fmla="*/ 1193044 h 5205656"/>
              <a:gd name="connsiteX6" fmla="*/ 6491514 w 6591734"/>
              <a:gd name="connsiteY6" fmla="*/ 5169079 h 5205656"/>
              <a:gd name="connsiteX7" fmla="*/ 6453578 w 6591734"/>
              <a:gd name="connsiteY7" fmla="*/ 5205318 h 5205656"/>
              <a:gd name="connsiteX8" fmla="*/ 87448 w 6591734"/>
              <a:gd name="connsiteY8" fmla="*/ 5064339 h 5205656"/>
              <a:gd name="connsiteX9" fmla="*/ 32 w 6591734"/>
              <a:gd name="connsiteY9" fmla="*/ 4946661 h 5205656"/>
              <a:gd name="connsiteX10" fmla="*/ 14277 w 6591734"/>
              <a:gd name="connsiteY10" fmla="*/ 4882987 h 5205656"/>
              <a:gd name="connsiteX11" fmla="*/ 98039 w 6591734"/>
              <a:gd name="connsiteY11" fmla="*/ 113570 h 5205656"/>
              <a:gd name="connsiteX12" fmla="*/ 92654 w 6591734"/>
              <a:gd name="connsiteY12" fmla="*/ 1 h 5205656"/>
              <a:gd name="connsiteX13" fmla="*/ 574607 w 6591734"/>
              <a:gd name="connsiteY13" fmla="*/ 9669 h 5205656"/>
              <a:gd name="connsiteX14" fmla="*/ 3087461 w 6591734"/>
              <a:gd name="connsiteY14" fmla="*/ 56509 h 5205656"/>
              <a:gd name="connsiteX15" fmla="*/ 6567823 w 6591734"/>
              <a:gd name="connsiteY15" fmla="*/ 122556 h 5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91734" h="5205656">
                <a:moveTo>
                  <a:pt x="6567823" y="122556"/>
                </a:moveTo>
                <a:cubicBezTo>
                  <a:pt x="6580239" y="129975"/>
                  <a:pt x="6582222" y="131985"/>
                  <a:pt x="6589265" y="144493"/>
                </a:cubicBezTo>
                <a:lnTo>
                  <a:pt x="6591734" y="162310"/>
                </a:lnTo>
                <a:cubicBezTo>
                  <a:pt x="6587703" y="369196"/>
                  <a:pt x="6580519" y="730319"/>
                  <a:pt x="6571752" y="1168512"/>
                </a:cubicBezTo>
                <a:cubicBezTo>
                  <a:pt x="6571589" y="1176682"/>
                  <a:pt x="6571425" y="1184852"/>
                  <a:pt x="6571262" y="1193022"/>
                </a:cubicBezTo>
                <a:cubicBezTo>
                  <a:pt x="6571266" y="1193029"/>
                  <a:pt x="6571269" y="1193037"/>
                  <a:pt x="6571273" y="1193044"/>
                </a:cubicBezTo>
                <a:lnTo>
                  <a:pt x="6491514" y="5169079"/>
                </a:lnTo>
                <a:cubicBezTo>
                  <a:pt x="6491046" y="5189483"/>
                  <a:pt x="6510894" y="5208439"/>
                  <a:pt x="6453578" y="5205318"/>
                </a:cubicBezTo>
                <a:cubicBezTo>
                  <a:pt x="5108322" y="5132065"/>
                  <a:pt x="2209491" y="5111332"/>
                  <a:pt x="87448" y="5064339"/>
                </a:cubicBezTo>
                <a:cubicBezTo>
                  <a:pt x="40819" y="5064158"/>
                  <a:pt x="-1307" y="4978827"/>
                  <a:pt x="32" y="4946661"/>
                </a:cubicBezTo>
                <a:cubicBezTo>
                  <a:pt x="32" y="4946660"/>
                  <a:pt x="14277" y="4882988"/>
                  <a:pt x="14277" y="4882987"/>
                </a:cubicBezTo>
                <a:lnTo>
                  <a:pt x="98039" y="113570"/>
                </a:lnTo>
                <a:cubicBezTo>
                  <a:pt x="98461" y="95952"/>
                  <a:pt x="80714" y="-192"/>
                  <a:pt x="92654" y="1"/>
                </a:cubicBezTo>
                <a:lnTo>
                  <a:pt x="574607" y="9669"/>
                </a:lnTo>
                <a:lnTo>
                  <a:pt x="3087461" y="56509"/>
                </a:lnTo>
                <a:lnTo>
                  <a:pt x="6567823" y="1225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66D164C-0F3A-49A5-9A84-F37956C803D3}"/>
              </a:ext>
            </a:extLst>
          </p:cNvPr>
          <p:cNvPicPr>
            <a:picLocks noChangeAspect="1"/>
          </p:cNvPicPr>
          <p:nvPr/>
        </p:nvPicPr>
        <p:blipFill>
          <a:blip r:embed="rId3"/>
          <a:stretch>
            <a:fillRect/>
          </a:stretch>
        </p:blipFill>
        <p:spPr>
          <a:xfrm>
            <a:off x="5119431" y="2363509"/>
            <a:ext cx="6245132" cy="2685407"/>
          </a:xfrm>
          <a:prstGeom prst="rect">
            <a:avLst/>
          </a:prstGeom>
        </p:spPr>
      </p:pic>
      <p:sp>
        <p:nvSpPr>
          <p:cNvPr id="2" name="Title 1">
            <a:extLst>
              <a:ext uri="{FF2B5EF4-FFF2-40B4-BE49-F238E27FC236}">
                <a16:creationId xmlns:a16="http://schemas.microsoft.com/office/drawing/2014/main" id="{4A317A90-C8DA-D77B-B9E8-D89A8E5408F9}"/>
              </a:ext>
            </a:extLst>
          </p:cNvPr>
          <p:cNvSpPr>
            <a:spLocks noGrp="1"/>
          </p:cNvSpPr>
          <p:nvPr>
            <p:ph type="title"/>
          </p:nvPr>
        </p:nvSpPr>
        <p:spPr>
          <a:xfrm>
            <a:off x="685800" y="713364"/>
            <a:ext cx="5192486" cy="1713651"/>
          </a:xfrm>
        </p:spPr>
        <p:txBody>
          <a:bodyPr anchor="ctr">
            <a:normAutofit/>
          </a:bodyPr>
          <a:lstStyle/>
          <a:p>
            <a:r>
              <a:rPr lang="en-US"/>
              <a:t>Types of Learning: Supervised Learning</a:t>
            </a:r>
          </a:p>
        </p:txBody>
      </p:sp>
      <p:sp>
        <p:nvSpPr>
          <p:cNvPr id="3" name="Content Placeholder 2">
            <a:extLst>
              <a:ext uri="{FF2B5EF4-FFF2-40B4-BE49-F238E27FC236}">
                <a16:creationId xmlns:a16="http://schemas.microsoft.com/office/drawing/2014/main" id="{9ADE3C87-8F9E-B88B-3E2E-1E8A5C1C1034}"/>
              </a:ext>
            </a:extLst>
          </p:cNvPr>
          <p:cNvSpPr>
            <a:spLocks noGrp="1"/>
          </p:cNvSpPr>
          <p:nvPr>
            <p:ph idx="1"/>
          </p:nvPr>
        </p:nvSpPr>
        <p:spPr>
          <a:xfrm>
            <a:off x="685800" y="2820255"/>
            <a:ext cx="3626294" cy="3504345"/>
          </a:xfrm>
        </p:spPr>
        <p:txBody>
          <a:bodyPr anchor="ctr">
            <a:normAutofit/>
          </a:bodyPr>
          <a:lstStyle/>
          <a:p>
            <a:r>
              <a:rPr lang="en-US" dirty="0"/>
              <a:t>Learns from data which is labeled​</a:t>
            </a:r>
          </a:p>
          <a:p>
            <a:endParaRPr lang="en-US" dirty="0"/>
          </a:p>
          <a:p>
            <a:r>
              <a:rPr lang="en-US" dirty="0"/>
              <a:t>Learns to associate that type of data with the label</a:t>
            </a:r>
          </a:p>
        </p:txBody>
      </p:sp>
    </p:spTree>
    <p:extLst>
      <p:ext uri="{BB962C8B-B14F-4D97-AF65-F5344CB8AC3E}">
        <p14:creationId xmlns:p14="http://schemas.microsoft.com/office/powerpoint/2010/main" val="32119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D44D9DE-6A7C-4B79-9784-D35FBEB11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1295"/>
          </a:xfrm>
          <a:custGeom>
            <a:avLst/>
            <a:gdLst>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2509997 w 12192000"/>
              <a:gd name="connsiteY61" fmla="*/ 2669557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3418260 w 12192000"/>
              <a:gd name="connsiteY61" fmla="*/ 1049412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79" fmla="*/ 0 w 12192000"/>
              <a:gd name="connsiteY79" fmla="*/ 0 h 2669557"/>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7149503 w 12192000"/>
              <a:gd name="connsiteY59" fmla="*/ 1975385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951722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112901 w 12192000"/>
              <a:gd name="connsiteY57" fmla="*/ 1843979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2401295">
                <a:moveTo>
                  <a:pt x="0" y="0"/>
                </a:moveTo>
                <a:lnTo>
                  <a:pt x="12192000" y="0"/>
                </a:lnTo>
                <a:lnTo>
                  <a:pt x="12192000" y="2262228"/>
                </a:lnTo>
                <a:lnTo>
                  <a:pt x="12187428" y="2262896"/>
                </a:lnTo>
                <a:cubicBezTo>
                  <a:pt x="12175466" y="2262888"/>
                  <a:pt x="12162312" y="2261278"/>
                  <a:pt x="12154355" y="2267516"/>
                </a:cubicBezTo>
                <a:lnTo>
                  <a:pt x="12114359" y="2279772"/>
                </a:lnTo>
                <a:cubicBezTo>
                  <a:pt x="12075069" y="2284622"/>
                  <a:pt x="11968426" y="2291762"/>
                  <a:pt x="11918614" y="2296618"/>
                </a:cubicBezTo>
                <a:cubicBezTo>
                  <a:pt x="11880597" y="2300618"/>
                  <a:pt x="11847624" y="2311097"/>
                  <a:pt x="11815487" y="2308905"/>
                </a:cubicBezTo>
                <a:cubicBezTo>
                  <a:pt x="11802378" y="2315881"/>
                  <a:pt x="11790041" y="2319357"/>
                  <a:pt x="11778165" y="2311873"/>
                </a:cubicBezTo>
                <a:cubicBezTo>
                  <a:pt x="11742553" y="2320519"/>
                  <a:pt x="11736280" y="2331858"/>
                  <a:pt x="11671329" y="2337810"/>
                </a:cubicBezTo>
                <a:cubicBezTo>
                  <a:pt x="11657629" y="2338121"/>
                  <a:pt x="11616110" y="2333320"/>
                  <a:pt x="11594775" y="2337831"/>
                </a:cubicBezTo>
                <a:cubicBezTo>
                  <a:pt x="11546068" y="2343032"/>
                  <a:pt x="11429033" y="2337623"/>
                  <a:pt x="11379086" y="2369019"/>
                </a:cubicBezTo>
                <a:cubicBezTo>
                  <a:pt x="11334159" y="2376875"/>
                  <a:pt x="11278142" y="2372212"/>
                  <a:pt x="11221749" y="2380739"/>
                </a:cubicBezTo>
                <a:cubicBezTo>
                  <a:pt x="11158708" y="2382269"/>
                  <a:pt x="11020097" y="2376287"/>
                  <a:pt x="10996653" y="2371440"/>
                </a:cubicBezTo>
                <a:cubicBezTo>
                  <a:pt x="10982150" y="2370634"/>
                  <a:pt x="10931890" y="2380827"/>
                  <a:pt x="10912235" y="2389968"/>
                </a:cubicBezTo>
                <a:cubicBezTo>
                  <a:pt x="10885398" y="2394030"/>
                  <a:pt x="10850832" y="2394410"/>
                  <a:pt x="10835633" y="2395810"/>
                </a:cubicBezTo>
                <a:lnTo>
                  <a:pt x="10821038" y="2398367"/>
                </a:lnTo>
                <a:cubicBezTo>
                  <a:pt x="10808008" y="2398266"/>
                  <a:pt x="10801949" y="2406793"/>
                  <a:pt x="10757451" y="2395202"/>
                </a:cubicBezTo>
                <a:cubicBezTo>
                  <a:pt x="10695759" y="2367816"/>
                  <a:pt x="10604694" y="2365758"/>
                  <a:pt x="10554052" y="2328825"/>
                </a:cubicBezTo>
                <a:cubicBezTo>
                  <a:pt x="10500506" y="2316498"/>
                  <a:pt x="10472909" y="2291246"/>
                  <a:pt x="10432944" y="2278457"/>
                </a:cubicBezTo>
                <a:cubicBezTo>
                  <a:pt x="10373231" y="2260636"/>
                  <a:pt x="10352854" y="2253139"/>
                  <a:pt x="10314272" y="2252083"/>
                </a:cubicBezTo>
                <a:cubicBezTo>
                  <a:pt x="10295649" y="2263181"/>
                  <a:pt x="10179424" y="2212893"/>
                  <a:pt x="10149756" y="2203372"/>
                </a:cubicBezTo>
                <a:lnTo>
                  <a:pt x="10133939" y="2195206"/>
                </a:lnTo>
                <a:cubicBezTo>
                  <a:pt x="10113508" y="2187093"/>
                  <a:pt x="10058004" y="2162303"/>
                  <a:pt x="10027169" y="2154689"/>
                </a:cubicBezTo>
                <a:cubicBezTo>
                  <a:pt x="9986373" y="2150618"/>
                  <a:pt x="9970026" y="2157324"/>
                  <a:pt x="9904781" y="2142477"/>
                </a:cubicBezTo>
                <a:cubicBezTo>
                  <a:pt x="9883031" y="2140352"/>
                  <a:pt x="9849920" y="2147346"/>
                  <a:pt x="9818432" y="2147267"/>
                </a:cubicBezTo>
                <a:cubicBezTo>
                  <a:pt x="9778153" y="2143325"/>
                  <a:pt x="9754866" y="2158434"/>
                  <a:pt x="9715853" y="2142000"/>
                </a:cubicBezTo>
                <a:lnTo>
                  <a:pt x="9478478" y="2133283"/>
                </a:lnTo>
                <a:lnTo>
                  <a:pt x="9473084" y="2134027"/>
                </a:lnTo>
                <a:lnTo>
                  <a:pt x="9348338" y="2135775"/>
                </a:lnTo>
                <a:cubicBezTo>
                  <a:pt x="9335211" y="2139291"/>
                  <a:pt x="9322404" y="2138820"/>
                  <a:pt x="9317108" y="2139620"/>
                </a:cubicBezTo>
                <a:lnTo>
                  <a:pt x="9316564" y="2140576"/>
                </a:lnTo>
                <a:lnTo>
                  <a:pt x="9249142" y="2123844"/>
                </a:lnTo>
                <a:lnTo>
                  <a:pt x="9196066" y="2108535"/>
                </a:lnTo>
                <a:cubicBezTo>
                  <a:pt x="9190862" y="2105839"/>
                  <a:pt x="9186125" y="2102610"/>
                  <a:pt x="9182090" y="2098653"/>
                </a:cubicBezTo>
                <a:cubicBezTo>
                  <a:pt x="9139653" y="2071867"/>
                  <a:pt x="9071021" y="2084433"/>
                  <a:pt x="8911903" y="2057646"/>
                </a:cubicBezTo>
                <a:cubicBezTo>
                  <a:pt x="8879561" y="2039583"/>
                  <a:pt x="8830973" y="2055511"/>
                  <a:pt x="8786230" y="2041547"/>
                </a:cubicBezTo>
                <a:cubicBezTo>
                  <a:pt x="8728356" y="2034611"/>
                  <a:pt x="8679135" y="2034403"/>
                  <a:pt x="8624741" y="2029639"/>
                </a:cubicBezTo>
                <a:cubicBezTo>
                  <a:pt x="8566018" y="2023791"/>
                  <a:pt x="8474712" y="2009670"/>
                  <a:pt x="8433895" y="2006458"/>
                </a:cubicBezTo>
                <a:cubicBezTo>
                  <a:pt x="8411898" y="2005377"/>
                  <a:pt x="8413482" y="2011365"/>
                  <a:pt x="8379838" y="2010365"/>
                </a:cubicBezTo>
                <a:cubicBezTo>
                  <a:pt x="8347941" y="1993320"/>
                  <a:pt x="8300068" y="2014971"/>
                  <a:pt x="8260604" y="1992586"/>
                </a:cubicBezTo>
                <a:cubicBezTo>
                  <a:pt x="8245905" y="1986361"/>
                  <a:pt x="8199251" y="1979386"/>
                  <a:pt x="8189733" y="1985551"/>
                </a:cubicBezTo>
                <a:cubicBezTo>
                  <a:pt x="8179862" y="1985638"/>
                  <a:pt x="8168776" y="1981141"/>
                  <a:pt x="8163540" y="1988537"/>
                </a:cubicBezTo>
                <a:cubicBezTo>
                  <a:pt x="8155220" y="1997113"/>
                  <a:pt x="8122695" y="1976608"/>
                  <a:pt x="8126468" y="1988901"/>
                </a:cubicBezTo>
                <a:lnTo>
                  <a:pt x="8000268" y="1990885"/>
                </a:lnTo>
                <a:lnTo>
                  <a:pt x="7959483" y="1985782"/>
                </a:lnTo>
                <a:lnTo>
                  <a:pt x="7953628" y="1984617"/>
                </a:lnTo>
                <a:lnTo>
                  <a:pt x="7901019" y="1971965"/>
                </a:lnTo>
                <a:cubicBezTo>
                  <a:pt x="7878802" y="1956055"/>
                  <a:pt x="7842297" y="1955886"/>
                  <a:pt x="7812936" y="1947847"/>
                </a:cubicBezTo>
                <a:lnTo>
                  <a:pt x="7732190" y="1927169"/>
                </a:lnTo>
                <a:lnTo>
                  <a:pt x="7678276" y="1920855"/>
                </a:lnTo>
                <a:lnTo>
                  <a:pt x="7655497" y="1913714"/>
                </a:lnTo>
                <a:cubicBezTo>
                  <a:pt x="7639161" y="1911029"/>
                  <a:pt x="7577449" y="1909745"/>
                  <a:pt x="7551687" y="1912613"/>
                </a:cubicBezTo>
                <a:cubicBezTo>
                  <a:pt x="7529853" y="1915427"/>
                  <a:pt x="7534209" y="1925977"/>
                  <a:pt x="7500925" y="1930924"/>
                </a:cubicBezTo>
                <a:cubicBezTo>
                  <a:pt x="7466644" y="1919746"/>
                  <a:pt x="7423194" y="1949531"/>
                  <a:pt x="7380560" y="1934424"/>
                </a:cubicBezTo>
                <a:cubicBezTo>
                  <a:pt x="7365038" y="1930881"/>
                  <a:pt x="7317938" y="1932231"/>
                  <a:pt x="7309614" y="1939987"/>
                </a:cubicBezTo>
                <a:cubicBezTo>
                  <a:pt x="7299913" y="1941814"/>
                  <a:pt x="7288240" y="1939336"/>
                  <a:pt x="7284338" y="1947550"/>
                </a:cubicBezTo>
                <a:cubicBezTo>
                  <a:pt x="7277604" y="1957469"/>
                  <a:pt x="7107106" y="1832529"/>
                  <a:pt x="7112901" y="1843979"/>
                </a:cubicBezTo>
                <a:cubicBezTo>
                  <a:pt x="7087729" y="1834079"/>
                  <a:pt x="6849056" y="1756738"/>
                  <a:pt x="6828984" y="1762183"/>
                </a:cubicBezTo>
                <a:lnTo>
                  <a:pt x="6204418" y="1570349"/>
                </a:lnTo>
                <a:lnTo>
                  <a:pt x="3418260" y="1049412"/>
                </a:lnTo>
                <a:lnTo>
                  <a:pt x="2509997" y="958822"/>
                </a:lnTo>
                <a:lnTo>
                  <a:pt x="2508995" y="958423"/>
                </a:lnTo>
                <a:cubicBezTo>
                  <a:pt x="2477790" y="921138"/>
                  <a:pt x="2463257" y="944198"/>
                  <a:pt x="2424909" y="933150"/>
                </a:cubicBezTo>
                <a:cubicBezTo>
                  <a:pt x="2384842" y="916507"/>
                  <a:pt x="2318581" y="871004"/>
                  <a:pt x="2273752" y="875350"/>
                </a:cubicBezTo>
                <a:lnTo>
                  <a:pt x="2248113" y="861965"/>
                </a:lnTo>
                <a:cubicBezTo>
                  <a:pt x="2240669" y="836062"/>
                  <a:pt x="2219557" y="858951"/>
                  <a:pt x="2194956" y="836227"/>
                </a:cubicBezTo>
                <a:cubicBezTo>
                  <a:pt x="2160792" y="833299"/>
                  <a:pt x="2060029" y="814649"/>
                  <a:pt x="2024005" y="815554"/>
                </a:cubicBezTo>
                <a:cubicBezTo>
                  <a:pt x="2019057" y="802961"/>
                  <a:pt x="1996088" y="815897"/>
                  <a:pt x="1980800" y="822703"/>
                </a:cubicBezTo>
                <a:cubicBezTo>
                  <a:pt x="1864758" y="829356"/>
                  <a:pt x="1765024" y="801179"/>
                  <a:pt x="1733238" y="809719"/>
                </a:cubicBezTo>
                <a:cubicBezTo>
                  <a:pt x="1651146" y="810948"/>
                  <a:pt x="1450148" y="832760"/>
                  <a:pt x="1388954" y="830009"/>
                </a:cubicBezTo>
                <a:cubicBezTo>
                  <a:pt x="1342837" y="837343"/>
                  <a:pt x="1218481" y="812350"/>
                  <a:pt x="1133245" y="803521"/>
                </a:cubicBezTo>
                <a:cubicBezTo>
                  <a:pt x="1051750" y="789055"/>
                  <a:pt x="1078655" y="807725"/>
                  <a:pt x="1026791" y="802701"/>
                </a:cubicBezTo>
                <a:cubicBezTo>
                  <a:pt x="1007125" y="787895"/>
                  <a:pt x="875767" y="809029"/>
                  <a:pt x="833545" y="801351"/>
                </a:cubicBezTo>
                <a:cubicBezTo>
                  <a:pt x="742331" y="828973"/>
                  <a:pt x="703084" y="801412"/>
                  <a:pt x="631576" y="801805"/>
                </a:cubicBezTo>
                <a:cubicBezTo>
                  <a:pt x="598969" y="794081"/>
                  <a:pt x="578952" y="794231"/>
                  <a:pt x="542046" y="803532"/>
                </a:cubicBezTo>
                <a:cubicBezTo>
                  <a:pt x="487002" y="800808"/>
                  <a:pt x="391655" y="785160"/>
                  <a:pt x="301314" y="785458"/>
                </a:cubicBezTo>
                <a:cubicBezTo>
                  <a:pt x="200876" y="792080"/>
                  <a:pt x="157588" y="811818"/>
                  <a:pt x="0" y="805324"/>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8073">
            <a:off x="4851872" y="821036"/>
            <a:ext cx="6800350" cy="5350101"/>
          </a:xfrm>
          <a:prstGeom prst="rect">
            <a:avLst/>
          </a:prstGeom>
          <a:solidFill>
            <a:srgbClr val="EFEEE9"/>
          </a:solidFill>
          <a:ln>
            <a:noFill/>
          </a:ln>
          <a:effectLst>
            <a:outerShdw blurRad="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1627A44-C022-4773-A393-E948FE3F4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9121">
            <a:off x="4946130" y="900347"/>
            <a:ext cx="6591734" cy="5205656"/>
          </a:xfrm>
          <a:custGeom>
            <a:avLst/>
            <a:gdLst>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604718 w 6621845"/>
              <a:gd name="connsiteY15" fmla="*/ 0 h 5238511"/>
              <a:gd name="connsiteX16" fmla="*/ 3117572 w 6621845"/>
              <a:gd name="connsiteY16" fmla="*/ 0 h 5238511"/>
              <a:gd name="connsiteX17" fmla="*/ 3117572 w 6621845"/>
              <a:gd name="connsiteY17" fmla="*/ 89697 h 5238511"/>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3117572 w 6621845"/>
              <a:gd name="connsiteY15" fmla="*/ 0 h 5238511"/>
              <a:gd name="connsiteX16" fmla="*/ 3117572 w 6621845"/>
              <a:gd name="connsiteY16" fmla="*/ 89697 h 5238511"/>
              <a:gd name="connsiteX17" fmla="*/ 6597934 w 6621845"/>
              <a:gd name="connsiteY17" fmla="*/ 155744 h 5238511"/>
              <a:gd name="connsiteX0" fmla="*/ 6597934 w 6621845"/>
              <a:gd name="connsiteY0" fmla="*/ 122557 h 5205324"/>
              <a:gd name="connsiteX1" fmla="*/ 6619376 w 6621845"/>
              <a:gd name="connsiteY1" fmla="*/ 144494 h 5205324"/>
              <a:gd name="connsiteX2" fmla="*/ 6621845 w 6621845"/>
              <a:gd name="connsiteY2" fmla="*/ 162311 h 5205324"/>
              <a:gd name="connsiteX3" fmla="*/ 6601863 w 6621845"/>
              <a:gd name="connsiteY3" fmla="*/ 1168513 h 5205324"/>
              <a:gd name="connsiteX4" fmla="*/ 6601373 w 6621845"/>
              <a:gd name="connsiteY4" fmla="*/ 1193023 h 5205324"/>
              <a:gd name="connsiteX5" fmla="*/ 6601384 w 6621845"/>
              <a:gd name="connsiteY5" fmla="*/ 1193045 h 5205324"/>
              <a:gd name="connsiteX6" fmla="*/ 6521625 w 6621845"/>
              <a:gd name="connsiteY6" fmla="*/ 5169080 h 5205324"/>
              <a:gd name="connsiteX7" fmla="*/ 6483689 w 6621845"/>
              <a:gd name="connsiteY7" fmla="*/ 5205319 h 5205324"/>
              <a:gd name="connsiteX8" fmla="*/ 36351 w 6621845"/>
              <a:gd name="connsiteY8" fmla="*/ 5075985 h 5205324"/>
              <a:gd name="connsiteX9" fmla="*/ 5 w 6621845"/>
              <a:gd name="connsiteY9" fmla="*/ 5038255 h 5205324"/>
              <a:gd name="connsiteX10" fmla="*/ 1012 w 6621845"/>
              <a:gd name="connsiteY10" fmla="*/ 4988028 h 5205324"/>
              <a:gd name="connsiteX11" fmla="*/ 1011 w 6621845"/>
              <a:gd name="connsiteY11" fmla="*/ 4988025 h 5205324"/>
              <a:gd name="connsiteX12" fmla="*/ 100440 w 6621845"/>
              <a:gd name="connsiteY12" fmla="*/ 31479 h 5205324"/>
              <a:gd name="connsiteX13" fmla="*/ 122765 w 6621845"/>
              <a:gd name="connsiteY13" fmla="*/ 2 h 5205324"/>
              <a:gd name="connsiteX14" fmla="*/ 604718 w 6621845"/>
              <a:gd name="connsiteY14" fmla="*/ 9670 h 5205324"/>
              <a:gd name="connsiteX15" fmla="*/ 3117572 w 6621845"/>
              <a:gd name="connsiteY15" fmla="*/ 56510 h 5205324"/>
              <a:gd name="connsiteX16" fmla="*/ 6597934 w 6621845"/>
              <a:gd name="connsiteY16" fmla="*/ 122557 h 5205324"/>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1011 w 6621845"/>
              <a:gd name="connsiteY11" fmla="*/ 4988024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30143 w 6621845"/>
              <a:gd name="connsiteY10" fmla="*/ 4946661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7041537 w 7065448"/>
              <a:gd name="connsiteY0" fmla="*/ 122556 h 5205323"/>
              <a:gd name="connsiteX1" fmla="*/ 7062979 w 7065448"/>
              <a:gd name="connsiteY1" fmla="*/ 144493 h 5205323"/>
              <a:gd name="connsiteX2" fmla="*/ 7065448 w 7065448"/>
              <a:gd name="connsiteY2" fmla="*/ 162310 h 5205323"/>
              <a:gd name="connsiteX3" fmla="*/ 7045466 w 7065448"/>
              <a:gd name="connsiteY3" fmla="*/ 1168512 h 5205323"/>
              <a:gd name="connsiteX4" fmla="*/ 7044976 w 7065448"/>
              <a:gd name="connsiteY4" fmla="*/ 1193022 h 5205323"/>
              <a:gd name="connsiteX5" fmla="*/ 7044987 w 7065448"/>
              <a:gd name="connsiteY5" fmla="*/ 1193044 h 5205323"/>
              <a:gd name="connsiteX6" fmla="*/ 6965228 w 7065448"/>
              <a:gd name="connsiteY6" fmla="*/ 5169079 h 5205323"/>
              <a:gd name="connsiteX7" fmla="*/ 6927292 w 7065448"/>
              <a:gd name="connsiteY7" fmla="*/ 5205318 h 5205323"/>
              <a:gd name="connsiteX8" fmla="*/ 479954 w 7065448"/>
              <a:gd name="connsiteY8" fmla="*/ 5075984 h 5205323"/>
              <a:gd name="connsiteX9" fmla="*/ 473746 w 7065448"/>
              <a:gd name="connsiteY9" fmla="*/ 4946661 h 5205323"/>
              <a:gd name="connsiteX10" fmla="*/ 487991 w 7065448"/>
              <a:gd name="connsiteY10" fmla="*/ 4882987 h 5205323"/>
              <a:gd name="connsiteX11" fmla="*/ 571753 w 7065448"/>
              <a:gd name="connsiteY11" fmla="*/ 113570 h 5205323"/>
              <a:gd name="connsiteX12" fmla="*/ 566368 w 7065448"/>
              <a:gd name="connsiteY12" fmla="*/ 1 h 5205323"/>
              <a:gd name="connsiteX13" fmla="*/ 1048321 w 7065448"/>
              <a:gd name="connsiteY13" fmla="*/ 9669 h 5205323"/>
              <a:gd name="connsiteX14" fmla="*/ 3561175 w 7065448"/>
              <a:gd name="connsiteY14" fmla="*/ 56509 h 5205323"/>
              <a:gd name="connsiteX15" fmla="*/ 7041537 w 7065448"/>
              <a:gd name="connsiteY15" fmla="*/ 122556 h 5205323"/>
              <a:gd name="connsiteX0" fmla="*/ 6584362 w 6608273"/>
              <a:gd name="connsiteY0" fmla="*/ 122556 h 5205323"/>
              <a:gd name="connsiteX1" fmla="*/ 6605804 w 6608273"/>
              <a:gd name="connsiteY1" fmla="*/ 144493 h 5205323"/>
              <a:gd name="connsiteX2" fmla="*/ 6608273 w 6608273"/>
              <a:gd name="connsiteY2" fmla="*/ 162310 h 5205323"/>
              <a:gd name="connsiteX3" fmla="*/ 6588291 w 6608273"/>
              <a:gd name="connsiteY3" fmla="*/ 1168512 h 5205323"/>
              <a:gd name="connsiteX4" fmla="*/ 6587801 w 6608273"/>
              <a:gd name="connsiteY4" fmla="*/ 1193022 h 5205323"/>
              <a:gd name="connsiteX5" fmla="*/ 6587812 w 6608273"/>
              <a:gd name="connsiteY5" fmla="*/ 1193044 h 5205323"/>
              <a:gd name="connsiteX6" fmla="*/ 6508053 w 6608273"/>
              <a:gd name="connsiteY6" fmla="*/ 5169079 h 5205323"/>
              <a:gd name="connsiteX7" fmla="*/ 6470117 w 6608273"/>
              <a:gd name="connsiteY7" fmla="*/ 5205318 h 5205323"/>
              <a:gd name="connsiteX8" fmla="*/ 22779 w 6608273"/>
              <a:gd name="connsiteY8" fmla="*/ 5075984 h 5205323"/>
              <a:gd name="connsiteX9" fmla="*/ 16571 w 6608273"/>
              <a:gd name="connsiteY9" fmla="*/ 4946661 h 5205323"/>
              <a:gd name="connsiteX10" fmla="*/ 30816 w 6608273"/>
              <a:gd name="connsiteY10" fmla="*/ 4882987 h 5205323"/>
              <a:gd name="connsiteX11" fmla="*/ 114578 w 6608273"/>
              <a:gd name="connsiteY11" fmla="*/ 113570 h 5205323"/>
              <a:gd name="connsiteX12" fmla="*/ 109193 w 6608273"/>
              <a:gd name="connsiteY12" fmla="*/ 1 h 5205323"/>
              <a:gd name="connsiteX13" fmla="*/ 591146 w 6608273"/>
              <a:gd name="connsiteY13" fmla="*/ 9669 h 5205323"/>
              <a:gd name="connsiteX14" fmla="*/ 3104000 w 6608273"/>
              <a:gd name="connsiteY14" fmla="*/ 56509 h 5205323"/>
              <a:gd name="connsiteX15" fmla="*/ 6584362 w 6608273"/>
              <a:gd name="connsiteY15" fmla="*/ 122556 h 5205323"/>
              <a:gd name="connsiteX0" fmla="*/ 6584392 w 6608303"/>
              <a:gd name="connsiteY0" fmla="*/ 122556 h 5205323"/>
              <a:gd name="connsiteX1" fmla="*/ 6605834 w 6608303"/>
              <a:gd name="connsiteY1" fmla="*/ 144493 h 5205323"/>
              <a:gd name="connsiteX2" fmla="*/ 6608303 w 6608303"/>
              <a:gd name="connsiteY2" fmla="*/ 162310 h 5205323"/>
              <a:gd name="connsiteX3" fmla="*/ 6588321 w 6608303"/>
              <a:gd name="connsiteY3" fmla="*/ 1168512 h 5205323"/>
              <a:gd name="connsiteX4" fmla="*/ 6587831 w 6608303"/>
              <a:gd name="connsiteY4" fmla="*/ 1193022 h 5205323"/>
              <a:gd name="connsiteX5" fmla="*/ 6587842 w 6608303"/>
              <a:gd name="connsiteY5" fmla="*/ 1193044 h 5205323"/>
              <a:gd name="connsiteX6" fmla="*/ 6508083 w 6608303"/>
              <a:gd name="connsiteY6" fmla="*/ 5169079 h 5205323"/>
              <a:gd name="connsiteX7" fmla="*/ 6470147 w 6608303"/>
              <a:gd name="connsiteY7" fmla="*/ 5205318 h 5205323"/>
              <a:gd name="connsiteX8" fmla="*/ 22809 w 6608303"/>
              <a:gd name="connsiteY8" fmla="*/ 5075984 h 5205323"/>
              <a:gd name="connsiteX9" fmla="*/ 16601 w 6608303"/>
              <a:gd name="connsiteY9" fmla="*/ 4946661 h 5205323"/>
              <a:gd name="connsiteX10" fmla="*/ 30846 w 6608303"/>
              <a:gd name="connsiteY10" fmla="*/ 4882987 h 5205323"/>
              <a:gd name="connsiteX11" fmla="*/ 114608 w 6608303"/>
              <a:gd name="connsiteY11" fmla="*/ 113570 h 5205323"/>
              <a:gd name="connsiteX12" fmla="*/ 109223 w 6608303"/>
              <a:gd name="connsiteY12" fmla="*/ 1 h 5205323"/>
              <a:gd name="connsiteX13" fmla="*/ 591176 w 6608303"/>
              <a:gd name="connsiteY13" fmla="*/ 9669 h 5205323"/>
              <a:gd name="connsiteX14" fmla="*/ 3104030 w 6608303"/>
              <a:gd name="connsiteY14" fmla="*/ 56509 h 5205323"/>
              <a:gd name="connsiteX15" fmla="*/ 6584392 w 6608303"/>
              <a:gd name="connsiteY15" fmla="*/ 122556 h 5205323"/>
              <a:gd name="connsiteX0" fmla="*/ 6584393 w 6608304"/>
              <a:gd name="connsiteY0" fmla="*/ 122556 h 5205323"/>
              <a:gd name="connsiteX1" fmla="*/ 6605835 w 6608304"/>
              <a:gd name="connsiteY1" fmla="*/ 144493 h 5205323"/>
              <a:gd name="connsiteX2" fmla="*/ 6608304 w 6608304"/>
              <a:gd name="connsiteY2" fmla="*/ 162310 h 5205323"/>
              <a:gd name="connsiteX3" fmla="*/ 6588322 w 6608304"/>
              <a:gd name="connsiteY3" fmla="*/ 1168512 h 5205323"/>
              <a:gd name="connsiteX4" fmla="*/ 6587832 w 6608304"/>
              <a:gd name="connsiteY4" fmla="*/ 1193022 h 5205323"/>
              <a:gd name="connsiteX5" fmla="*/ 6587843 w 6608304"/>
              <a:gd name="connsiteY5" fmla="*/ 1193044 h 5205323"/>
              <a:gd name="connsiteX6" fmla="*/ 6508084 w 6608304"/>
              <a:gd name="connsiteY6" fmla="*/ 5169079 h 5205323"/>
              <a:gd name="connsiteX7" fmla="*/ 6470148 w 6608304"/>
              <a:gd name="connsiteY7" fmla="*/ 5205318 h 5205323"/>
              <a:gd name="connsiteX8" fmla="*/ 22810 w 6608304"/>
              <a:gd name="connsiteY8" fmla="*/ 5075984 h 5205323"/>
              <a:gd name="connsiteX9" fmla="*/ 16602 w 6608304"/>
              <a:gd name="connsiteY9" fmla="*/ 4946661 h 5205323"/>
              <a:gd name="connsiteX10" fmla="*/ 30847 w 6608304"/>
              <a:gd name="connsiteY10" fmla="*/ 4882987 h 5205323"/>
              <a:gd name="connsiteX11" fmla="*/ 114609 w 6608304"/>
              <a:gd name="connsiteY11" fmla="*/ 113570 h 5205323"/>
              <a:gd name="connsiteX12" fmla="*/ 109224 w 6608304"/>
              <a:gd name="connsiteY12" fmla="*/ 1 h 5205323"/>
              <a:gd name="connsiteX13" fmla="*/ 591177 w 6608304"/>
              <a:gd name="connsiteY13" fmla="*/ 9669 h 5205323"/>
              <a:gd name="connsiteX14" fmla="*/ 3104031 w 6608304"/>
              <a:gd name="connsiteY14" fmla="*/ 56509 h 5205323"/>
              <a:gd name="connsiteX15" fmla="*/ 6584393 w 6608304"/>
              <a:gd name="connsiteY15" fmla="*/ 122556 h 5205323"/>
              <a:gd name="connsiteX0" fmla="*/ 6567823 w 6937884"/>
              <a:gd name="connsiteY0" fmla="*/ 122556 h 5210213"/>
              <a:gd name="connsiteX1" fmla="*/ 6589265 w 6937884"/>
              <a:gd name="connsiteY1" fmla="*/ 144493 h 5210213"/>
              <a:gd name="connsiteX2" fmla="*/ 6591734 w 6937884"/>
              <a:gd name="connsiteY2" fmla="*/ 162310 h 5210213"/>
              <a:gd name="connsiteX3" fmla="*/ 6571752 w 6937884"/>
              <a:gd name="connsiteY3" fmla="*/ 1168512 h 5210213"/>
              <a:gd name="connsiteX4" fmla="*/ 6571262 w 6937884"/>
              <a:gd name="connsiteY4" fmla="*/ 1193022 h 5210213"/>
              <a:gd name="connsiteX5" fmla="*/ 6571273 w 6937884"/>
              <a:gd name="connsiteY5" fmla="*/ 1193044 h 5210213"/>
              <a:gd name="connsiteX6" fmla="*/ 6491514 w 6937884"/>
              <a:gd name="connsiteY6" fmla="*/ 5169079 h 5210213"/>
              <a:gd name="connsiteX7" fmla="*/ 6453578 w 6937884"/>
              <a:gd name="connsiteY7" fmla="*/ 5205318 h 5210213"/>
              <a:gd name="connsiteX8" fmla="*/ 87448 w 6937884"/>
              <a:gd name="connsiteY8" fmla="*/ 5064339 h 5210213"/>
              <a:gd name="connsiteX9" fmla="*/ 32 w 6937884"/>
              <a:gd name="connsiteY9" fmla="*/ 4946661 h 5210213"/>
              <a:gd name="connsiteX10" fmla="*/ 14277 w 6937884"/>
              <a:gd name="connsiteY10" fmla="*/ 4882987 h 5210213"/>
              <a:gd name="connsiteX11" fmla="*/ 98039 w 6937884"/>
              <a:gd name="connsiteY11" fmla="*/ 113570 h 5210213"/>
              <a:gd name="connsiteX12" fmla="*/ 92654 w 6937884"/>
              <a:gd name="connsiteY12" fmla="*/ 1 h 5210213"/>
              <a:gd name="connsiteX13" fmla="*/ 574607 w 6937884"/>
              <a:gd name="connsiteY13" fmla="*/ 9669 h 5210213"/>
              <a:gd name="connsiteX14" fmla="*/ 3087461 w 6937884"/>
              <a:gd name="connsiteY14" fmla="*/ 56509 h 5210213"/>
              <a:gd name="connsiteX15" fmla="*/ 6567823 w 6937884"/>
              <a:gd name="connsiteY15" fmla="*/ 122556 h 5210213"/>
              <a:gd name="connsiteX0" fmla="*/ 6567823 w 6591734"/>
              <a:gd name="connsiteY0" fmla="*/ 122556 h 5207389"/>
              <a:gd name="connsiteX1" fmla="*/ 6589265 w 6591734"/>
              <a:gd name="connsiteY1" fmla="*/ 144493 h 5207389"/>
              <a:gd name="connsiteX2" fmla="*/ 6591734 w 6591734"/>
              <a:gd name="connsiteY2" fmla="*/ 162310 h 5207389"/>
              <a:gd name="connsiteX3" fmla="*/ 6571752 w 6591734"/>
              <a:gd name="connsiteY3" fmla="*/ 1168512 h 5207389"/>
              <a:gd name="connsiteX4" fmla="*/ 6571262 w 6591734"/>
              <a:gd name="connsiteY4" fmla="*/ 1193022 h 5207389"/>
              <a:gd name="connsiteX5" fmla="*/ 6571273 w 6591734"/>
              <a:gd name="connsiteY5" fmla="*/ 1193044 h 5207389"/>
              <a:gd name="connsiteX6" fmla="*/ 6491514 w 6591734"/>
              <a:gd name="connsiteY6" fmla="*/ 5169079 h 5207389"/>
              <a:gd name="connsiteX7" fmla="*/ 6453578 w 6591734"/>
              <a:gd name="connsiteY7" fmla="*/ 5205318 h 5207389"/>
              <a:gd name="connsiteX8" fmla="*/ 87448 w 6591734"/>
              <a:gd name="connsiteY8" fmla="*/ 5064339 h 5207389"/>
              <a:gd name="connsiteX9" fmla="*/ 32 w 6591734"/>
              <a:gd name="connsiteY9" fmla="*/ 4946661 h 5207389"/>
              <a:gd name="connsiteX10" fmla="*/ 14277 w 6591734"/>
              <a:gd name="connsiteY10" fmla="*/ 4882987 h 5207389"/>
              <a:gd name="connsiteX11" fmla="*/ 98039 w 6591734"/>
              <a:gd name="connsiteY11" fmla="*/ 113570 h 5207389"/>
              <a:gd name="connsiteX12" fmla="*/ 92654 w 6591734"/>
              <a:gd name="connsiteY12" fmla="*/ 1 h 5207389"/>
              <a:gd name="connsiteX13" fmla="*/ 574607 w 6591734"/>
              <a:gd name="connsiteY13" fmla="*/ 9669 h 5207389"/>
              <a:gd name="connsiteX14" fmla="*/ 3087461 w 6591734"/>
              <a:gd name="connsiteY14" fmla="*/ 56509 h 5207389"/>
              <a:gd name="connsiteX15" fmla="*/ 6567823 w 6591734"/>
              <a:gd name="connsiteY15" fmla="*/ 122556 h 5207389"/>
              <a:gd name="connsiteX0" fmla="*/ 6567823 w 6591734"/>
              <a:gd name="connsiteY0" fmla="*/ 122556 h 5205656"/>
              <a:gd name="connsiteX1" fmla="*/ 6589265 w 6591734"/>
              <a:gd name="connsiteY1" fmla="*/ 144493 h 5205656"/>
              <a:gd name="connsiteX2" fmla="*/ 6591734 w 6591734"/>
              <a:gd name="connsiteY2" fmla="*/ 162310 h 5205656"/>
              <a:gd name="connsiteX3" fmla="*/ 6571752 w 6591734"/>
              <a:gd name="connsiteY3" fmla="*/ 1168512 h 5205656"/>
              <a:gd name="connsiteX4" fmla="*/ 6571262 w 6591734"/>
              <a:gd name="connsiteY4" fmla="*/ 1193022 h 5205656"/>
              <a:gd name="connsiteX5" fmla="*/ 6571273 w 6591734"/>
              <a:gd name="connsiteY5" fmla="*/ 1193044 h 5205656"/>
              <a:gd name="connsiteX6" fmla="*/ 6491514 w 6591734"/>
              <a:gd name="connsiteY6" fmla="*/ 5169079 h 5205656"/>
              <a:gd name="connsiteX7" fmla="*/ 6453578 w 6591734"/>
              <a:gd name="connsiteY7" fmla="*/ 5205318 h 5205656"/>
              <a:gd name="connsiteX8" fmla="*/ 87448 w 6591734"/>
              <a:gd name="connsiteY8" fmla="*/ 5064339 h 5205656"/>
              <a:gd name="connsiteX9" fmla="*/ 32 w 6591734"/>
              <a:gd name="connsiteY9" fmla="*/ 4946661 h 5205656"/>
              <a:gd name="connsiteX10" fmla="*/ 14277 w 6591734"/>
              <a:gd name="connsiteY10" fmla="*/ 4882987 h 5205656"/>
              <a:gd name="connsiteX11" fmla="*/ 98039 w 6591734"/>
              <a:gd name="connsiteY11" fmla="*/ 113570 h 5205656"/>
              <a:gd name="connsiteX12" fmla="*/ 92654 w 6591734"/>
              <a:gd name="connsiteY12" fmla="*/ 1 h 5205656"/>
              <a:gd name="connsiteX13" fmla="*/ 574607 w 6591734"/>
              <a:gd name="connsiteY13" fmla="*/ 9669 h 5205656"/>
              <a:gd name="connsiteX14" fmla="*/ 3087461 w 6591734"/>
              <a:gd name="connsiteY14" fmla="*/ 56509 h 5205656"/>
              <a:gd name="connsiteX15" fmla="*/ 6567823 w 6591734"/>
              <a:gd name="connsiteY15" fmla="*/ 122556 h 5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91734" h="5205656">
                <a:moveTo>
                  <a:pt x="6567823" y="122556"/>
                </a:moveTo>
                <a:cubicBezTo>
                  <a:pt x="6580239" y="129975"/>
                  <a:pt x="6582222" y="131985"/>
                  <a:pt x="6589265" y="144493"/>
                </a:cubicBezTo>
                <a:lnTo>
                  <a:pt x="6591734" y="162310"/>
                </a:lnTo>
                <a:cubicBezTo>
                  <a:pt x="6587703" y="369196"/>
                  <a:pt x="6580519" y="730319"/>
                  <a:pt x="6571752" y="1168512"/>
                </a:cubicBezTo>
                <a:cubicBezTo>
                  <a:pt x="6571589" y="1176682"/>
                  <a:pt x="6571425" y="1184852"/>
                  <a:pt x="6571262" y="1193022"/>
                </a:cubicBezTo>
                <a:cubicBezTo>
                  <a:pt x="6571266" y="1193029"/>
                  <a:pt x="6571269" y="1193037"/>
                  <a:pt x="6571273" y="1193044"/>
                </a:cubicBezTo>
                <a:lnTo>
                  <a:pt x="6491514" y="5169079"/>
                </a:lnTo>
                <a:cubicBezTo>
                  <a:pt x="6491046" y="5189483"/>
                  <a:pt x="6510894" y="5208439"/>
                  <a:pt x="6453578" y="5205318"/>
                </a:cubicBezTo>
                <a:cubicBezTo>
                  <a:pt x="5108322" y="5132065"/>
                  <a:pt x="2209491" y="5111332"/>
                  <a:pt x="87448" y="5064339"/>
                </a:cubicBezTo>
                <a:cubicBezTo>
                  <a:pt x="40819" y="5064158"/>
                  <a:pt x="-1307" y="4978827"/>
                  <a:pt x="32" y="4946661"/>
                </a:cubicBezTo>
                <a:cubicBezTo>
                  <a:pt x="32" y="4946660"/>
                  <a:pt x="14277" y="4882988"/>
                  <a:pt x="14277" y="4882987"/>
                </a:cubicBezTo>
                <a:lnTo>
                  <a:pt x="98039" y="113570"/>
                </a:lnTo>
                <a:cubicBezTo>
                  <a:pt x="98461" y="95952"/>
                  <a:pt x="80714" y="-192"/>
                  <a:pt x="92654" y="1"/>
                </a:cubicBezTo>
                <a:lnTo>
                  <a:pt x="574607" y="9669"/>
                </a:lnTo>
                <a:lnTo>
                  <a:pt x="3087461" y="56509"/>
                </a:lnTo>
                <a:lnTo>
                  <a:pt x="6567823" y="1225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D35CDCE-A1BE-75C1-A296-5EBAB8C51E51}"/>
              </a:ext>
            </a:extLst>
          </p:cNvPr>
          <p:cNvPicPr>
            <a:picLocks noChangeAspect="1"/>
          </p:cNvPicPr>
          <p:nvPr/>
        </p:nvPicPr>
        <p:blipFill>
          <a:blip r:embed="rId3"/>
          <a:stretch>
            <a:fillRect/>
          </a:stretch>
        </p:blipFill>
        <p:spPr>
          <a:xfrm>
            <a:off x="5119431" y="2042726"/>
            <a:ext cx="6245132" cy="3387983"/>
          </a:xfrm>
          <a:prstGeom prst="rect">
            <a:avLst/>
          </a:prstGeom>
        </p:spPr>
      </p:pic>
      <p:sp>
        <p:nvSpPr>
          <p:cNvPr id="2" name="Title 1">
            <a:extLst>
              <a:ext uri="{FF2B5EF4-FFF2-40B4-BE49-F238E27FC236}">
                <a16:creationId xmlns:a16="http://schemas.microsoft.com/office/drawing/2014/main" id="{4A317A90-C8DA-D77B-B9E8-D89A8E5408F9}"/>
              </a:ext>
            </a:extLst>
          </p:cNvPr>
          <p:cNvSpPr>
            <a:spLocks noGrp="1"/>
          </p:cNvSpPr>
          <p:nvPr>
            <p:ph type="title"/>
          </p:nvPr>
        </p:nvSpPr>
        <p:spPr>
          <a:xfrm>
            <a:off x="685800" y="713364"/>
            <a:ext cx="5192486" cy="1713651"/>
          </a:xfrm>
        </p:spPr>
        <p:txBody>
          <a:bodyPr anchor="ctr">
            <a:normAutofit/>
          </a:bodyPr>
          <a:lstStyle/>
          <a:p>
            <a:pPr>
              <a:lnSpc>
                <a:spcPct val="110000"/>
              </a:lnSpc>
            </a:pPr>
            <a:r>
              <a:rPr lang="en-US" sz="3400" dirty="0"/>
              <a:t>Types of Learning: Unsupervised Learning</a:t>
            </a:r>
          </a:p>
        </p:txBody>
      </p:sp>
      <p:sp>
        <p:nvSpPr>
          <p:cNvPr id="3" name="Content Placeholder 2">
            <a:extLst>
              <a:ext uri="{FF2B5EF4-FFF2-40B4-BE49-F238E27FC236}">
                <a16:creationId xmlns:a16="http://schemas.microsoft.com/office/drawing/2014/main" id="{9ADE3C87-8F9E-B88B-3E2E-1E8A5C1C1034}"/>
              </a:ext>
            </a:extLst>
          </p:cNvPr>
          <p:cNvSpPr>
            <a:spLocks noGrp="1"/>
          </p:cNvSpPr>
          <p:nvPr>
            <p:ph idx="1"/>
          </p:nvPr>
        </p:nvSpPr>
        <p:spPr>
          <a:xfrm>
            <a:off x="685800" y="2820255"/>
            <a:ext cx="3626294" cy="3504345"/>
          </a:xfrm>
        </p:spPr>
        <p:txBody>
          <a:bodyPr anchor="ctr">
            <a:normAutofit/>
          </a:bodyPr>
          <a:lstStyle/>
          <a:p>
            <a:r>
              <a:rPr lang="en-US" dirty="0"/>
              <a:t>Learns from data which is not labeled​</a:t>
            </a:r>
          </a:p>
          <a:p>
            <a:endParaRPr lang="en-US" dirty="0"/>
          </a:p>
          <a:p>
            <a:r>
              <a:rPr lang="en-US" dirty="0"/>
              <a:t>Learns to cluster similar types of data together</a:t>
            </a:r>
          </a:p>
        </p:txBody>
      </p:sp>
    </p:spTree>
    <p:extLst>
      <p:ext uri="{BB962C8B-B14F-4D97-AF65-F5344CB8AC3E}">
        <p14:creationId xmlns:p14="http://schemas.microsoft.com/office/powerpoint/2010/main" val="19459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F1C5-43E6-8D16-7275-78B69B70425F}"/>
              </a:ext>
            </a:extLst>
          </p:cNvPr>
          <p:cNvSpPr>
            <a:spLocks noGrp="1"/>
          </p:cNvSpPr>
          <p:nvPr>
            <p:ph type="title"/>
          </p:nvPr>
        </p:nvSpPr>
        <p:spPr/>
        <p:txBody>
          <a:bodyPr/>
          <a:lstStyle/>
          <a:p>
            <a:r>
              <a:rPr lang="en-US" dirty="0"/>
              <a:t>Other Types of Learning</a:t>
            </a:r>
          </a:p>
        </p:txBody>
      </p:sp>
      <p:sp>
        <p:nvSpPr>
          <p:cNvPr id="3" name="Content Placeholder 2">
            <a:extLst>
              <a:ext uri="{FF2B5EF4-FFF2-40B4-BE49-F238E27FC236}">
                <a16:creationId xmlns:a16="http://schemas.microsoft.com/office/drawing/2014/main" id="{223278DC-CA8F-2D70-3A87-6C0C7D23FA28}"/>
              </a:ext>
            </a:extLst>
          </p:cNvPr>
          <p:cNvSpPr>
            <a:spLocks noGrp="1"/>
          </p:cNvSpPr>
          <p:nvPr>
            <p:ph idx="1"/>
          </p:nvPr>
        </p:nvSpPr>
        <p:spPr/>
        <p:txBody>
          <a:bodyPr/>
          <a:lstStyle/>
          <a:p>
            <a:r>
              <a:rPr lang="en-US" dirty="0"/>
              <a:t>Semi-supervised and Reinforcement learning are two other types of learning we won’t cover much in this course</a:t>
            </a:r>
          </a:p>
          <a:p>
            <a:endParaRPr lang="en-US" dirty="0"/>
          </a:p>
          <a:p>
            <a:r>
              <a:rPr lang="en-US" dirty="0"/>
              <a:t>Semi-supervised learning learns to label data from only having a few labeled examples</a:t>
            </a:r>
          </a:p>
          <a:p>
            <a:endParaRPr lang="en-US" dirty="0"/>
          </a:p>
          <a:p>
            <a:r>
              <a:rPr lang="en-US" dirty="0"/>
              <a:t>Reinforcement learning learns a behavior based on a reward function, this is used in video games and robotics</a:t>
            </a:r>
          </a:p>
        </p:txBody>
      </p:sp>
    </p:spTree>
    <p:extLst>
      <p:ext uri="{BB962C8B-B14F-4D97-AF65-F5344CB8AC3E}">
        <p14:creationId xmlns:p14="http://schemas.microsoft.com/office/powerpoint/2010/main" val="92327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7DBD-0698-78F4-0D54-9B218DA2B780}"/>
              </a:ext>
            </a:extLst>
          </p:cNvPr>
          <p:cNvSpPr>
            <a:spLocks noGrp="1"/>
          </p:cNvSpPr>
          <p:nvPr>
            <p:ph type="title"/>
          </p:nvPr>
        </p:nvSpPr>
        <p:spPr/>
        <p:txBody>
          <a:bodyPr/>
          <a:lstStyle/>
          <a:p>
            <a:r>
              <a:rPr lang="en-US" dirty="0"/>
              <a:t>Elements of Learning</a:t>
            </a:r>
          </a:p>
        </p:txBody>
      </p:sp>
      <p:sp>
        <p:nvSpPr>
          <p:cNvPr id="3" name="Content Placeholder 2">
            <a:extLst>
              <a:ext uri="{FF2B5EF4-FFF2-40B4-BE49-F238E27FC236}">
                <a16:creationId xmlns:a16="http://schemas.microsoft.com/office/drawing/2014/main" id="{A2735F4D-D01D-C163-AF6D-E608DE42C8D4}"/>
              </a:ext>
            </a:extLst>
          </p:cNvPr>
          <p:cNvSpPr>
            <a:spLocks noGrp="1"/>
          </p:cNvSpPr>
          <p:nvPr>
            <p:ph idx="1"/>
          </p:nvPr>
        </p:nvSpPr>
        <p:spPr/>
        <p:txBody>
          <a:bodyPr>
            <a:normAutofit lnSpcReduction="10000"/>
          </a:bodyPr>
          <a:lstStyle/>
          <a:p>
            <a:r>
              <a:rPr lang="en-US" dirty="0"/>
              <a:t>The elements of learning are a guiding principle that outline the necessary components for any learning algorithm to be successful. </a:t>
            </a:r>
          </a:p>
          <a:p>
            <a:endParaRPr lang="en-US" dirty="0"/>
          </a:p>
          <a:p>
            <a:r>
              <a:rPr lang="en-US" dirty="0"/>
              <a:t>These were pioneered by Abu Mustafa, a significant figure in AI</a:t>
            </a:r>
          </a:p>
          <a:p>
            <a:endParaRPr lang="en-US" dirty="0"/>
          </a:p>
          <a:p>
            <a:pPr marL="342900" indent="-342900">
              <a:buAutoNum type="arabicPeriod"/>
            </a:pPr>
            <a:r>
              <a:rPr lang="en-US" dirty="0"/>
              <a:t>Input</a:t>
            </a:r>
          </a:p>
          <a:p>
            <a:pPr marL="342900" indent="-342900">
              <a:buAutoNum type="arabicPeriod"/>
            </a:pPr>
            <a:r>
              <a:rPr lang="en-US" dirty="0"/>
              <a:t>Output</a:t>
            </a:r>
          </a:p>
          <a:p>
            <a:pPr marL="342900" indent="-342900">
              <a:buAutoNum type="arabicPeriod"/>
            </a:pPr>
            <a:r>
              <a:rPr lang="en-US" dirty="0"/>
              <a:t>Target Function</a:t>
            </a:r>
          </a:p>
          <a:p>
            <a:pPr marL="342900" indent="-342900">
              <a:buAutoNum type="arabicPeriod"/>
            </a:pPr>
            <a:r>
              <a:rPr lang="en-US" dirty="0"/>
              <a:t>Data</a:t>
            </a:r>
          </a:p>
          <a:p>
            <a:pPr marL="342900" indent="-342900">
              <a:buAutoNum type="arabicPeriod"/>
            </a:pPr>
            <a:r>
              <a:rPr lang="en-US" dirty="0"/>
              <a:t>Hypothesis</a:t>
            </a:r>
          </a:p>
        </p:txBody>
      </p:sp>
    </p:spTree>
    <p:extLst>
      <p:ext uri="{BB962C8B-B14F-4D97-AF65-F5344CB8AC3E}">
        <p14:creationId xmlns:p14="http://schemas.microsoft.com/office/powerpoint/2010/main" val="401466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0EA0-D0F3-170B-48B2-06D6086E8BB9}"/>
              </a:ext>
            </a:extLst>
          </p:cNvPr>
          <p:cNvSpPr>
            <a:spLocks noGrp="1"/>
          </p:cNvSpPr>
          <p:nvPr>
            <p:ph type="title"/>
          </p:nvPr>
        </p:nvSpPr>
        <p:spPr>
          <a:xfrm>
            <a:off x="1219200" y="365126"/>
            <a:ext cx="9493249" cy="846394"/>
          </a:xfrm>
        </p:spPr>
        <p:txBody>
          <a:bodyPr/>
          <a:lstStyle/>
          <a:p>
            <a:r>
              <a:rPr lang="en-US" dirty="0"/>
              <a:t>Diagram of Learning</a:t>
            </a:r>
          </a:p>
        </p:txBody>
      </p:sp>
      <p:sp>
        <p:nvSpPr>
          <p:cNvPr id="5" name="Rectangle 4">
            <a:extLst>
              <a:ext uri="{FF2B5EF4-FFF2-40B4-BE49-F238E27FC236}">
                <a16:creationId xmlns:a16="http://schemas.microsoft.com/office/drawing/2014/main" id="{FCFEF527-2204-444B-9A90-3F665DE8D035}"/>
              </a:ext>
            </a:extLst>
          </p:cNvPr>
          <p:cNvSpPr/>
          <p:nvPr/>
        </p:nvSpPr>
        <p:spPr>
          <a:xfrm>
            <a:off x="977329" y="1661570"/>
            <a:ext cx="2817004" cy="1034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Unknown Target Function</a:t>
            </a:r>
          </a:p>
          <a:p>
            <a:pPr algn="ctr"/>
            <a:r>
              <a:rPr lang="en-US" dirty="0">
                <a:solidFill>
                  <a:schemeClr val="bg1"/>
                </a:solidFill>
              </a:rPr>
              <a:t>F: X -&gt; Y</a:t>
            </a:r>
          </a:p>
        </p:txBody>
      </p:sp>
      <p:sp>
        <p:nvSpPr>
          <p:cNvPr id="6" name="Rectangle 5">
            <a:extLst>
              <a:ext uri="{FF2B5EF4-FFF2-40B4-BE49-F238E27FC236}">
                <a16:creationId xmlns:a16="http://schemas.microsoft.com/office/drawing/2014/main" id="{8776E88E-896E-4E9B-97CC-01992A3169DF}"/>
              </a:ext>
            </a:extLst>
          </p:cNvPr>
          <p:cNvSpPr/>
          <p:nvPr/>
        </p:nvSpPr>
        <p:spPr>
          <a:xfrm>
            <a:off x="977329" y="3030604"/>
            <a:ext cx="2817004" cy="1034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Training Examples</a:t>
            </a:r>
          </a:p>
          <a:p>
            <a:pPr algn="ctr"/>
            <a:r>
              <a:rPr lang="en-US" dirty="0">
                <a:solidFill>
                  <a:schemeClr val="bg1"/>
                </a:solidFill>
              </a:rPr>
              <a:t>(x1, y1), (x2, y2), … , (</a:t>
            </a:r>
            <a:r>
              <a:rPr lang="en-US" dirty="0" err="1">
                <a:solidFill>
                  <a:schemeClr val="bg1"/>
                </a:solidFill>
              </a:rPr>
              <a:t>xn</a:t>
            </a:r>
            <a:r>
              <a:rPr lang="en-US" dirty="0">
                <a:solidFill>
                  <a:schemeClr val="bg1"/>
                </a:solidFill>
              </a:rPr>
              <a:t>, </a:t>
            </a:r>
            <a:r>
              <a:rPr lang="en-US" dirty="0" err="1">
                <a:solidFill>
                  <a:schemeClr val="bg1"/>
                </a:solidFill>
              </a:rPr>
              <a:t>yn</a:t>
            </a:r>
            <a:r>
              <a:rPr lang="en-US" dirty="0">
                <a:solidFill>
                  <a:schemeClr val="bg1"/>
                </a:solidFill>
              </a:rPr>
              <a:t>)</a:t>
            </a:r>
          </a:p>
        </p:txBody>
      </p:sp>
      <p:sp>
        <p:nvSpPr>
          <p:cNvPr id="7" name="Oval 6">
            <a:extLst>
              <a:ext uri="{FF2B5EF4-FFF2-40B4-BE49-F238E27FC236}">
                <a16:creationId xmlns:a16="http://schemas.microsoft.com/office/drawing/2014/main" id="{4A7E25AB-059D-47A9-ABDB-0FD3029C123E}"/>
              </a:ext>
            </a:extLst>
          </p:cNvPr>
          <p:cNvSpPr/>
          <p:nvPr/>
        </p:nvSpPr>
        <p:spPr>
          <a:xfrm>
            <a:off x="4922378" y="3725043"/>
            <a:ext cx="1904730" cy="162370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Learning Algorithm</a:t>
            </a:r>
          </a:p>
          <a:p>
            <a:pPr algn="ctr"/>
            <a:r>
              <a:rPr lang="en-US" dirty="0">
                <a:solidFill>
                  <a:schemeClr val="bg1"/>
                </a:solidFill>
              </a:rPr>
              <a:t>A</a:t>
            </a:r>
          </a:p>
        </p:txBody>
      </p:sp>
      <p:sp>
        <p:nvSpPr>
          <p:cNvPr id="8" name="Rectangle 7">
            <a:extLst>
              <a:ext uri="{FF2B5EF4-FFF2-40B4-BE49-F238E27FC236}">
                <a16:creationId xmlns:a16="http://schemas.microsoft.com/office/drawing/2014/main" id="{6F710A99-ACE2-4D7C-9F08-6720714D6064}"/>
              </a:ext>
            </a:extLst>
          </p:cNvPr>
          <p:cNvSpPr/>
          <p:nvPr/>
        </p:nvSpPr>
        <p:spPr>
          <a:xfrm>
            <a:off x="7768127" y="4019657"/>
            <a:ext cx="2817004" cy="1034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Final Hypothesis</a:t>
            </a:r>
          </a:p>
          <a:p>
            <a:pPr algn="ctr"/>
            <a:r>
              <a:rPr lang="en-US" dirty="0">
                <a:solidFill>
                  <a:schemeClr val="bg1"/>
                </a:solidFill>
              </a:rPr>
              <a:t>G ~= F</a:t>
            </a:r>
          </a:p>
        </p:txBody>
      </p:sp>
      <p:sp>
        <p:nvSpPr>
          <p:cNvPr id="9" name="Rectangle 8">
            <a:extLst>
              <a:ext uri="{FF2B5EF4-FFF2-40B4-BE49-F238E27FC236}">
                <a16:creationId xmlns:a16="http://schemas.microsoft.com/office/drawing/2014/main" id="{B2BBEDDB-DC6A-4240-8B1F-6E13ECE092A5}"/>
              </a:ext>
            </a:extLst>
          </p:cNvPr>
          <p:cNvSpPr/>
          <p:nvPr/>
        </p:nvSpPr>
        <p:spPr>
          <a:xfrm>
            <a:off x="977329" y="4831508"/>
            <a:ext cx="2817004" cy="1034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Hypothesis Set</a:t>
            </a:r>
          </a:p>
          <a:p>
            <a:pPr algn="ctr"/>
            <a:r>
              <a:rPr lang="en-US" dirty="0">
                <a:solidFill>
                  <a:schemeClr val="bg1"/>
                </a:solidFill>
              </a:rPr>
              <a:t>H</a:t>
            </a:r>
          </a:p>
        </p:txBody>
      </p:sp>
      <p:cxnSp>
        <p:nvCxnSpPr>
          <p:cNvPr id="10" name="Connector: Curved 9">
            <a:extLst>
              <a:ext uri="{FF2B5EF4-FFF2-40B4-BE49-F238E27FC236}">
                <a16:creationId xmlns:a16="http://schemas.microsoft.com/office/drawing/2014/main" id="{0ECE77A8-4F57-45C1-863F-FECC8D2EFA48}"/>
              </a:ext>
            </a:extLst>
          </p:cNvPr>
          <p:cNvCxnSpPr>
            <a:cxnSpLocks/>
            <a:stCxn id="9" idx="0"/>
            <a:endCxn id="7" idx="2"/>
          </p:cNvCxnSpPr>
          <p:nvPr/>
        </p:nvCxnSpPr>
        <p:spPr>
          <a:xfrm rot="5400000" flipH="1" flipV="1">
            <a:off x="3506797" y="3415928"/>
            <a:ext cx="294614" cy="253654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EECA2B42-22D2-4E3F-8470-AA92E4237F7B}"/>
              </a:ext>
            </a:extLst>
          </p:cNvPr>
          <p:cNvCxnSpPr>
            <a:cxnSpLocks/>
            <a:stCxn id="6" idx="2"/>
            <a:endCxn id="7" idx="2"/>
          </p:cNvCxnSpPr>
          <p:nvPr/>
        </p:nvCxnSpPr>
        <p:spPr>
          <a:xfrm rot="16200000" flipH="1">
            <a:off x="3418195" y="3032711"/>
            <a:ext cx="471818" cy="253654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74D208B-7AFE-4141-BF65-B1CBF1B89FF9}"/>
              </a:ext>
            </a:extLst>
          </p:cNvPr>
          <p:cNvCxnSpPr>
            <a:stCxn id="5" idx="2"/>
            <a:endCxn id="6" idx="0"/>
          </p:cNvCxnSpPr>
          <p:nvPr/>
        </p:nvCxnSpPr>
        <p:spPr>
          <a:xfrm>
            <a:off x="2385831" y="2696042"/>
            <a:ext cx="0" cy="33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6ABCD2-0D8E-4DE8-98AF-65D936E46E2E}"/>
              </a:ext>
            </a:extLst>
          </p:cNvPr>
          <p:cNvCxnSpPr>
            <a:cxnSpLocks/>
            <a:stCxn id="7" idx="6"/>
            <a:endCxn id="8" idx="1"/>
          </p:cNvCxnSpPr>
          <p:nvPr/>
        </p:nvCxnSpPr>
        <p:spPr>
          <a:xfrm flipV="1">
            <a:off x="6827108" y="4536893"/>
            <a:ext cx="94101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CCD98BF0-61F3-490E-B615-466F6E4D35C8}"/>
              </a:ext>
            </a:extLst>
          </p:cNvPr>
          <p:cNvSpPr txBox="1"/>
          <p:nvPr/>
        </p:nvSpPr>
        <p:spPr>
          <a:xfrm>
            <a:off x="3871245" y="1728756"/>
            <a:ext cx="306793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Ideal function that we are estimating</a:t>
            </a:r>
          </a:p>
        </p:txBody>
      </p:sp>
      <p:sp>
        <p:nvSpPr>
          <p:cNvPr id="15" name="TextBox 22">
            <a:extLst>
              <a:ext uri="{FF2B5EF4-FFF2-40B4-BE49-F238E27FC236}">
                <a16:creationId xmlns:a16="http://schemas.microsoft.com/office/drawing/2014/main" id="{23185D40-8E85-4105-A7BE-68C316F6A794}"/>
              </a:ext>
            </a:extLst>
          </p:cNvPr>
          <p:cNvSpPr txBox="1"/>
          <p:nvPr/>
        </p:nvSpPr>
        <p:spPr>
          <a:xfrm>
            <a:off x="3871245" y="2986013"/>
            <a:ext cx="368323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Historical records of information</a:t>
            </a:r>
          </a:p>
        </p:txBody>
      </p:sp>
      <p:sp>
        <p:nvSpPr>
          <p:cNvPr id="16" name="TextBox 24">
            <a:extLst>
              <a:ext uri="{FF2B5EF4-FFF2-40B4-BE49-F238E27FC236}">
                <a16:creationId xmlns:a16="http://schemas.microsoft.com/office/drawing/2014/main" id="{9F0EA6C9-ABAD-4FFA-BAFC-B865CB562BEB}"/>
              </a:ext>
            </a:extLst>
          </p:cNvPr>
          <p:cNvSpPr txBox="1"/>
          <p:nvPr/>
        </p:nvSpPr>
        <p:spPr>
          <a:xfrm>
            <a:off x="3939612" y="5574182"/>
            <a:ext cx="299957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Set of candidate formulas determined by the algorithm</a:t>
            </a:r>
          </a:p>
        </p:txBody>
      </p:sp>
      <p:sp>
        <p:nvSpPr>
          <p:cNvPr id="24" name="TextBox 24">
            <a:extLst>
              <a:ext uri="{FF2B5EF4-FFF2-40B4-BE49-F238E27FC236}">
                <a16:creationId xmlns:a16="http://schemas.microsoft.com/office/drawing/2014/main" id="{B1F94DA0-B5AE-EC15-43EB-3AA5C01E540C}"/>
              </a:ext>
            </a:extLst>
          </p:cNvPr>
          <p:cNvSpPr txBox="1"/>
          <p:nvPr/>
        </p:nvSpPr>
        <p:spPr>
          <a:xfrm>
            <a:off x="7676843" y="3030604"/>
            <a:ext cx="299957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Our best estimation of the unknown target function</a:t>
            </a:r>
          </a:p>
        </p:txBody>
      </p:sp>
    </p:spTree>
    <p:extLst>
      <p:ext uri="{BB962C8B-B14F-4D97-AF65-F5344CB8AC3E}">
        <p14:creationId xmlns:p14="http://schemas.microsoft.com/office/powerpoint/2010/main" val="126955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81F1-0785-6468-BE25-C2A77B30A38C}"/>
              </a:ext>
            </a:extLst>
          </p:cNvPr>
          <p:cNvSpPr>
            <a:spLocks noGrp="1"/>
          </p:cNvSpPr>
          <p:nvPr>
            <p:ph type="title"/>
          </p:nvPr>
        </p:nvSpPr>
        <p:spPr/>
        <p:txBody>
          <a:bodyPr/>
          <a:lstStyle/>
          <a:p>
            <a:r>
              <a:rPr lang="en-US" dirty="0"/>
              <a:t>Within Your Control</a:t>
            </a:r>
          </a:p>
        </p:txBody>
      </p:sp>
      <p:sp>
        <p:nvSpPr>
          <p:cNvPr id="3" name="Content Placeholder 2">
            <a:extLst>
              <a:ext uri="{FF2B5EF4-FFF2-40B4-BE49-F238E27FC236}">
                <a16:creationId xmlns:a16="http://schemas.microsoft.com/office/drawing/2014/main" id="{F77A360A-F988-75F4-A94D-68E2DAA778EC}"/>
              </a:ext>
            </a:extLst>
          </p:cNvPr>
          <p:cNvSpPr>
            <a:spLocks noGrp="1"/>
          </p:cNvSpPr>
          <p:nvPr>
            <p:ph idx="1"/>
          </p:nvPr>
        </p:nvSpPr>
        <p:spPr/>
        <p:txBody>
          <a:bodyPr>
            <a:normAutofit/>
          </a:bodyPr>
          <a:lstStyle/>
          <a:p>
            <a:r>
              <a:rPr lang="en-US" sz="1800" dirty="0"/>
              <a:t>The learning algorithm and hypothesis set</a:t>
            </a:r>
          </a:p>
          <a:p>
            <a:endParaRPr lang="en-US" sz="1800" dirty="0"/>
          </a:p>
          <a:p>
            <a:r>
              <a:rPr lang="en-US" sz="1800" dirty="0"/>
              <a:t>You should understand the strengths and weaknesses of every algorithm</a:t>
            </a:r>
          </a:p>
          <a:p>
            <a:endParaRPr lang="en-US" sz="1800" dirty="0"/>
          </a:p>
          <a:p>
            <a:r>
              <a:rPr lang="en-US" sz="1800" dirty="0"/>
              <a:t>This boils down to how you wish to limit your hypothesis set.</a:t>
            </a:r>
          </a:p>
          <a:p>
            <a:endParaRPr lang="en-US" sz="1800" dirty="0"/>
          </a:p>
          <a:p>
            <a:r>
              <a:rPr lang="en-US" sz="1800" dirty="0"/>
              <a:t>The data you use (bias, skewed, up/down sampling)</a:t>
            </a:r>
          </a:p>
          <a:p>
            <a:endParaRPr lang="en-US" sz="1400" dirty="0"/>
          </a:p>
        </p:txBody>
      </p:sp>
    </p:spTree>
    <p:extLst>
      <p:ext uri="{BB962C8B-B14F-4D97-AF65-F5344CB8AC3E}">
        <p14:creationId xmlns:p14="http://schemas.microsoft.com/office/powerpoint/2010/main" val="305960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2FE1-CF91-2B8A-C59D-CC1B662D1004}"/>
              </a:ext>
            </a:extLst>
          </p:cNvPr>
          <p:cNvSpPr>
            <a:spLocks noGrp="1"/>
          </p:cNvSpPr>
          <p:nvPr>
            <p:ph type="title"/>
          </p:nvPr>
        </p:nvSpPr>
        <p:spPr/>
        <p:txBody>
          <a:bodyPr/>
          <a:lstStyle/>
          <a:p>
            <a:r>
              <a:rPr lang="en-US" dirty="0"/>
              <a:t>Out of Your Control</a:t>
            </a:r>
          </a:p>
        </p:txBody>
      </p:sp>
      <p:sp>
        <p:nvSpPr>
          <p:cNvPr id="3" name="Content Placeholder 2">
            <a:extLst>
              <a:ext uri="{FF2B5EF4-FFF2-40B4-BE49-F238E27FC236}">
                <a16:creationId xmlns:a16="http://schemas.microsoft.com/office/drawing/2014/main" id="{CDBD88D6-571A-72F1-9CFE-8F8FB34C5DFB}"/>
              </a:ext>
            </a:extLst>
          </p:cNvPr>
          <p:cNvSpPr>
            <a:spLocks noGrp="1"/>
          </p:cNvSpPr>
          <p:nvPr>
            <p:ph idx="1"/>
          </p:nvPr>
        </p:nvSpPr>
        <p:spPr/>
        <p:txBody>
          <a:bodyPr>
            <a:normAutofit/>
          </a:bodyPr>
          <a:lstStyle/>
          <a:p>
            <a:r>
              <a:rPr lang="en-US" sz="1800" dirty="0"/>
              <a:t>You cannot control the target function</a:t>
            </a:r>
          </a:p>
          <a:p>
            <a:endParaRPr lang="en-US" sz="1800" dirty="0"/>
          </a:p>
          <a:p>
            <a:r>
              <a:rPr lang="en-US" sz="1800" dirty="0"/>
              <a:t>You cannot control the data – this is given to you or needs to be extracted</a:t>
            </a:r>
          </a:p>
          <a:p>
            <a:endParaRPr lang="en-US" sz="1800" dirty="0"/>
          </a:p>
        </p:txBody>
      </p:sp>
    </p:spTree>
    <p:extLst>
      <p:ext uri="{BB962C8B-B14F-4D97-AF65-F5344CB8AC3E}">
        <p14:creationId xmlns:p14="http://schemas.microsoft.com/office/powerpoint/2010/main" val="357562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A932-F896-B0AD-DF3C-C8674FBC407C}"/>
              </a:ext>
            </a:extLst>
          </p:cNvPr>
          <p:cNvSpPr>
            <a:spLocks noGrp="1"/>
          </p:cNvSpPr>
          <p:nvPr>
            <p:ph type="title"/>
          </p:nvPr>
        </p:nvSpPr>
        <p:spPr/>
        <p:txBody>
          <a:bodyPr/>
          <a:lstStyle/>
          <a:p>
            <a:r>
              <a:rPr lang="en-US" dirty="0"/>
              <a:t>What is Learning?</a:t>
            </a:r>
          </a:p>
        </p:txBody>
      </p:sp>
      <p:sp>
        <p:nvSpPr>
          <p:cNvPr id="3" name="Content Placeholder 2">
            <a:extLst>
              <a:ext uri="{FF2B5EF4-FFF2-40B4-BE49-F238E27FC236}">
                <a16:creationId xmlns:a16="http://schemas.microsoft.com/office/drawing/2014/main" id="{FC337DE9-E94E-E04B-D328-313E1344C665}"/>
              </a:ext>
            </a:extLst>
          </p:cNvPr>
          <p:cNvSpPr>
            <a:spLocks noGrp="1"/>
          </p:cNvSpPr>
          <p:nvPr>
            <p:ph idx="1"/>
          </p:nvPr>
        </p:nvSpPr>
        <p:spPr/>
        <p:txBody>
          <a:bodyPr/>
          <a:lstStyle/>
          <a:p>
            <a:r>
              <a:rPr lang="en-US" dirty="0"/>
              <a:t>Learning is the process of acquiring new understanding, knowledge, behaviors, skills, values, attitudes, and preferences. The ability to learn is possessed by humans, animals, and some machines; there is also evidence for some kind of learning in certain plants. </a:t>
            </a:r>
          </a:p>
          <a:p>
            <a:endParaRPr lang="en-US" dirty="0"/>
          </a:p>
          <a:p>
            <a:r>
              <a:rPr lang="en-US" dirty="0"/>
              <a:t>Some learning is immediate, induced by a single event (e.g. being burned by a hot stove), but much skill and knowledge accumulate from repeated experiences. The changes induced by learning often last a lifetime, and it is hard to distinguish learned material that seems to be "lost" from that which cannot be retrieved.</a:t>
            </a:r>
          </a:p>
        </p:txBody>
      </p:sp>
    </p:spTree>
    <p:extLst>
      <p:ext uri="{BB962C8B-B14F-4D97-AF65-F5344CB8AC3E}">
        <p14:creationId xmlns:p14="http://schemas.microsoft.com/office/powerpoint/2010/main" val="347195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5550-836F-FA81-4563-54A2C2874F3F}"/>
              </a:ext>
            </a:extLst>
          </p:cNvPr>
          <p:cNvSpPr>
            <a:spLocks noGrp="1"/>
          </p:cNvSpPr>
          <p:nvPr>
            <p:ph type="title"/>
          </p:nvPr>
        </p:nvSpPr>
        <p:spPr/>
        <p:txBody>
          <a:bodyPr/>
          <a:lstStyle/>
          <a:p>
            <a:r>
              <a:rPr lang="en-US" dirty="0"/>
              <a:t>What can we learn from?</a:t>
            </a:r>
          </a:p>
        </p:txBody>
      </p:sp>
      <p:sp>
        <p:nvSpPr>
          <p:cNvPr id="3" name="Content Placeholder 2">
            <a:extLst>
              <a:ext uri="{FF2B5EF4-FFF2-40B4-BE49-F238E27FC236}">
                <a16:creationId xmlns:a16="http://schemas.microsoft.com/office/drawing/2014/main" id="{B96E7B83-E3E6-73FD-8779-538FB9927A35}"/>
              </a:ext>
            </a:extLst>
          </p:cNvPr>
          <p:cNvSpPr>
            <a:spLocks noGrp="1"/>
          </p:cNvSpPr>
          <p:nvPr>
            <p:ph idx="1"/>
          </p:nvPr>
        </p:nvSpPr>
        <p:spPr/>
        <p:txBody>
          <a:bodyPr>
            <a:normAutofit fontScale="92500"/>
          </a:bodyPr>
          <a:lstStyle/>
          <a:p>
            <a:r>
              <a:rPr lang="en-US" sz="1800" dirty="0"/>
              <a:t>Complex and unstructured data from the internet, repositories and databases</a:t>
            </a:r>
          </a:p>
          <a:p>
            <a:endParaRPr lang="en-US" sz="1800" dirty="0"/>
          </a:p>
          <a:p>
            <a:r>
              <a:rPr lang="en-US" sz="1800" dirty="0"/>
              <a:t>How do we understand these complex and unstructured inputs</a:t>
            </a:r>
          </a:p>
          <a:p>
            <a:endParaRPr lang="en-US" sz="1800" dirty="0"/>
          </a:p>
          <a:p>
            <a:endParaRPr lang="en-US" sz="1800" dirty="0"/>
          </a:p>
          <a:p>
            <a:endParaRPr lang="en-US" sz="1800" dirty="0"/>
          </a:p>
          <a:p>
            <a:endParaRPr lang="en-US" sz="1800" dirty="0"/>
          </a:p>
          <a:p>
            <a:endParaRPr lang="en-US" sz="1800" dirty="0"/>
          </a:p>
          <a:p>
            <a:pPr marL="0" indent="0">
              <a:buNone/>
            </a:pPr>
            <a:r>
              <a:rPr lang="en-US" sz="1800" dirty="0"/>
              <a:t>     Images	     Natural Language    Computational Speech       Robotics</a:t>
            </a:r>
          </a:p>
        </p:txBody>
      </p:sp>
      <p:pic>
        <p:nvPicPr>
          <p:cNvPr id="5" name="Graphic 4" descr="Images with solid fill">
            <a:extLst>
              <a:ext uri="{FF2B5EF4-FFF2-40B4-BE49-F238E27FC236}">
                <a16:creationId xmlns:a16="http://schemas.microsoft.com/office/drawing/2014/main" id="{008FE657-08BF-2950-DC61-05604BEE48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7912" y="4443761"/>
            <a:ext cx="914400" cy="914400"/>
          </a:xfrm>
          <a:prstGeom prst="rect">
            <a:avLst/>
          </a:prstGeom>
        </p:spPr>
      </p:pic>
      <p:pic>
        <p:nvPicPr>
          <p:cNvPr id="7" name="Graphic 6" descr="Document outline">
            <a:extLst>
              <a:ext uri="{FF2B5EF4-FFF2-40B4-BE49-F238E27FC236}">
                <a16:creationId xmlns:a16="http://schemas.microsoft.com/office/drawing/2014/main" id="{DAE3FCFA-09BA-F00B-48A9-DB0A2D578B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54844" y="4443761"/>
            <a:ext cx="914400" cy="914400"/>
          </a:xfrm>
          <a:prstGeom prst="rect">
            <a:avLst/>
          </a:prstGeom>
        </p:spPr>
      </p:pic>
      <p:pic>
        <p:nvPicPr>
          <p:cNvPr id="9" name="Graphic 8" descr="Podcast with solid fill">
            <a:extLst>
              <a:ext uri="{FF2B5EF4-FFF2-40B4-BE49-F238E27FC236}">
                <a16:creationId xmlns:a16="http://schemas.microsoft.com/office/drawing/2014/main" id="{4852DA3F-76ED-9833-2AC6-4825F5D57C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9166" y="4443761"/>
            <a:ext cx="914400" cy="914400"/>
          </a:xfrm>
          <a:prstGeom prst="rect">
            <a:avLst/>
          </a:prstGeom>
        </p:spPr>
      </p:pic>
      <p:pic>
        <p:nvPicPr>
          <p:cNvPr id="11" name="Graphic 10" descr="Robot outline">
            <a:extLst>
              <a:ext uri="{FF2B5EF4-FFF2-40B4-BE49-F238E27FC236}">
                <a16:creationId xmlns:a16="http://schemas.microsoft.com/office/drawing/2014/main" id="{91D51892-0232-0C72-F825-23C3066252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06098" y="4443761"/>
            <a:ext cx="914400" cy="914400"/>
          </a:xfrm>
          <a:prstGeom prst="rect">
            <a:avLst/>
          </a:prstGeom>
        </p:spPr>
      </p:pic>
    </p:spTree>
    <p:extLst>
      <p:ext uri="{BB962C8B-B14F-4D97-AF65-F5344CB8AC3E}">
        <p14:creationId xmlns:p14="http://schemas.microsoft.com/office/powerpoint/2010/main" val="168203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0CFC-D09B-43E8-0613-18042E4CFA97}"/>
              </a:ext>
            </a:extLst>
          </p:cNvPr>
          <p:cNvSpPr>
            <a:spLocks noGrp="1"/>
          </p:cNvSpPr>
          <p:nvPr>
            <p:ph type="title"/>
          </p:nvPr>
        </p:nvSpPr>
        <p:spPr/>
        <p:txBody>
          <a:bodyPr/>
          <a:lstStyle/>
          <a:p>
            <a:r>
              <a:rPr lang="en-US" dirty="0"/>
              <a:t>Idea behind </a:t>
            </a:r>
            <a:r>
              <a:rPr lang="en-US" dirty="0" err="1"/>
              <a:t>GenAI</a:t>
            </a:r>
            <a:endParaRPr lang="en-US" dirty="0"/>
          </a:p>
        </p:txBody>
      </p:sp>
      <p:sp>
        <p:nvSpPr>
          <p:cNvPr id="3" name="Content Placeholder 2">
            <a:extLst>
              <a:ext uri="{FF2B5EF4-FFF2-40B4-BE49-F238E27FC236}">
                <a16:creationId xmlns:a16="http://schemas.microsoft.com/office/drawing/2014/main" id="{5A0425CF-2487-89D7-771D-91D7E46F9119}"/>
              </a:ext>
            </a:extLst>
          </p:cNvPr>
          <p:cNvSpPr>
            <a:spLocks noGrp="1"/>
          </p:cNvSpPr>
          <p:nvPr>
            <p:ph idx="1"/>
          </p:nvPr>
        </p:nvSpPr>
        <p:spPr/>
        <p:txBody>
          <a:bodyPr>
            <a:normAutofit/>
          </a:bodyPr>
          <a:lstStyle/>
          <a:p>
            <a:r>
              <a:rPr lang="en-US" sz="1800" dirty="0"/>
              <a:t>“What I understand, I can also create”</a:t>
            </a:r>
          </a:p>
          <a:p>
            <a:endParaRPr lang="en-US" sz="1800" dirty="0"/>
          </a:p>
          <a:p>
            <a:r>
              <a:rPr lang="en-US" sz="1800" dirty="0" err="1"/>
              <a:t>GenAI</a:t>
            </a:r>
            <a:r>
              <a:rPr lang="en-US" sz="1800" dirty="0"/>
              <a:t> cannot synthesize something from nothing, it find a distribution of data and pulls from that same distribution</a:t>
            </a:r>
          </a:p>
          <a:p>
            <a:endParaRPr lang="en-US" sz="1800" dirty="0"/>
          </a:p>
          <a:p>
            <a:r>
              <a:rPr lang="en-US" sz="1800" dirty="0"/>
              <a:t>It must learn that distribution from observing many examples</a:t>
            </a:r>
          </a:p>
        </p:txBody>
      </p:sp>
    </p:spTree>
    <p:extLst>
      <p:ext uri="{BB962C8B-B14F-4D97-AF65-F5344CB8AC3E}">
        <p14:creationId xmlns:p14="http://schemas.microsoft.com/office/powerpoint/2010/main" val="330995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590E-35CD-DFDF-665D-B14F925B13A8}"/>
              </a:ext>
            </a:extLst>
          </p:cNvPr>
          <p:cNvSpPr>
            <a:spLocks noGrp="1"/>
          </p:cNvSpPr>
          <p:nvPr>
            <p:ph type="title"/>
          </p:nvPr>
        </p:nvSpPr>
        <p:spPr/>
        <p:txBody>
          <a:bodyPr/>
          <a:lstStyle/>
          <a:p>
            <a:r>
              <a:rPr lang="en-US" dirty="0"/>
              <a:t>What is Machine Learning?</a:t>
            </a:r>
          </a:p>
        </p:txBody>
      </p:sp>
      <p:sp>
        <p:nvSpPr>
          <p:cNvPr id="5" name="TextBox 4">
            <a:extLst>
              <a:ext uri="{FF2B5EF4-FFF2-40B4-BE49-F238E27FC236}">
                <a16:creationId xmlns:a16="http://schemas.microsoft.com/office/drawing/2014/main" id="{B0365383-9C39-3FDB-4457-86B3B19BAAAA}"/>
              </a:ext>
            </a:extLst>
          </p:cNvPr>
          <p:cNvSpPr txBox="1"/>
          <p:nvPr/>
        </p:nvSpPr>
        <p:spPr>
          <a:xfrm>
            <a:off x="2026507" y="3213951"/>
            <a:ext cx="7665823" cy="1631216"/>
          </a:xfrm>
          <a:prstGeom prst="rect">
            <a:avLst/>
          </a:prstGeom>
          <a:noFill/>
        </p:spPr>
        <p:txBody>
          <a:bodyPr wrap="square">
            <a:spAutoFit/>
          </a:bodyPr>
          <a:lstStyle/>
          <a:p>
            <a:pPr algn="ctr"/>
            <a:r>
              <a:rPr lang="en-US" sz="2000" dirty="0"/>
              <a:t>Machine Learning is the science of getting computers to learn and act like humans do, and improve their learning over time in autonomous fashion, by feeding them data and information in the form of observations and real-world interactions.</a:t>
            </a:r>
          </a:p>
        </p:txBody>
      </p:sp>
    </p:spTree>
    <p:extLst>
      <p:ext uri="{BB962C8B-B14F-4D97-AF65-F5344CB8AC3E}">
        <p14:creationId xmlns:p14="http://schemas.microsoft.com/office/powerpoint/2010/main" val="245682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92E2-D3D9-DF5F-6C96-4A7A70017F64}"/>
              </a:ext>
            </a:extLst>
          </p:cNvPr>
          <p:cNvSpPr>
            <a:spLocks noGrp="1"/>
          </p:cNvSpPr>
          <p:nvPr>
            <p:ph type="title"/>
          </p:nvPr>
        </p:nvSpPr>
        <p:spPr/>
        <p:txBody>
          <a:bodyPr/>
          <a:lstStyle/>
          <a:p>
            <a:r>
              <a:rPr lang="en-US" dirty="0"/>
              <a:t>Why do we need Machine Learning?</a:t>
            </a:r>
          </a:p>
        </p:txBody>
      </p:sp>
      <p:sp>
        <p:nvSpPr>
          <p:cNvPr id="3" name="Content Placeholder 2">
            <a:extLst>
              <a:ext uri="{FF2B5EF4-FFF2-40B4-BE49-F238E27FC236}">
                <a16:creationId xmlns:a16="http://schemas.microsoft.com/office/drawing/2014/main" id="{A2858840-030F-2A66-89AD-E8AC78E20787}"/>
              </a:ext>
            </a:extLst>
          </p:cNvPr>
          <p:cNvSpPr>
            <a:spLocks noGrp="1"/>
          </p:cNvSpPr>
          <p:nvPr>
            <p:ph idx="1"/>
          </p:nvPr>
        </p:nvSpPr>
        <p:spPr/>
        <p:txBody>
          <a:bodyPr>
            <a:normAutofit/>
          </a:bodyPr>
          <a:lstStyle/>
          <a:p>
            <a:r>
              <a:rPr lang="en-US" sz="1800" dirty="0"/>
              <a:t>Processing speed</a:t>
            </a:r>
          </a:p>
          <a:p>
            <a:endParaRPr lang="en-US" sz="1800" dirty="0"/>
          </a:p>
          <a:p>
            <a:r>
              <a:rPr lang="en-US" sz="1800" dirty="0"/>
              <a:t>Pattern recognition</a:t>
            </a:r>
          </a:p>
          <a:p>
            <a:endParaRPr lang="en-US" sz="1800" dirty="0"/>
          </a:p>
          <a:p>
            <a:r>
              <a:rPr lang="en-US" sz="1800" dirty="0"/>
              <a:t>Pattern identification (nothing humans couldn’t find)</a:t>
            </a:r>
          </a:p>
          <a:p>
            <a:endParaRPr lang="en-US" sz="1800" dirty="0"/>
          </a:p>
          <a:p>
            <a:r>
              <a:rPr lang="en-US" sz="1800" dirty="0"/>
              <a:t>Let's try and example…half of class close your eyes</a:t>
            </a:r>
          </a:p>
        </p:txBody>
      </p:sp>
    </p:spTree>
    <p:extLst>
      <p:ext uri="{BB962C8B-B14F-4D97-AF65-F5344CB8AC3E}">
        <p14:creationId xmlns:p14="http://schemas.microsoft.com/office/powerpoint/2010/main" val="8257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5A98F-3DAB-7214-DB0B-8F47FBCDAA40}"/>
              </a:ext>
            </a:extLst>
          </p:cNvPr>
          <p:cNvSpPr/>
          <p:nvPr/>
        </p:nvSpPr>
        <p:spPr>
          <a:xfrm>
            <a:off x="3169509" y="1155357"/>
            <a:ext cx="2977978" cy="138395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Machine</a:t>
            </a:r>
          </a:p>
        </p:txBody>
      </p:sp>
      <p:sp>
        <p:nvSpPr>
          <p:cNvPr id="5" name="Rectangle 4">
            <a:extLst>
              <a:ext uri="{FF2B5EF4-FFF2-40B4-BE49-F238E27FC236}">
                <a16:creationId xmlns:a16="http://schemas.microsoft.com/office/drawing/2014/main" id="{4CFE6F77-34F8-9C88-9179-0F1B3DDDC166}"/>
              </a:ext>
            </a:extLst>
          </p:cNvPr>
          <p:cNvSpPr/>
          <p:nvPr/>
        </p:nvSpPr>
        <p:spPr>
          <a:xfrm>
            <a:off x="3169509" y="4453807"/>
            <a:ext cx="2977978" cy="1383957"/>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Machine</a:t>
            </a:r>
          </a:p>
        </p:txBody>
      </p:sp>
      <p:sp>
        <p:nvSpPr>
          <p:cNvPr id="6" name="TextBox 5">
            <a:extLst>
              <a:ext uri="{FF2B5EF4-FFF2-40B4-BE49-F238E27FC236}">
                <a16:creationId xmlns:a16="http://schemas.microsoft.com/office/drawing/2014/main" id="{705D6ACB-7E7C-28A2-AE15-34802BFB3E0A}"/>
              </a:ext>
            </a:extLst>
          </p:cNvPr>
          <p:cNvSpPr txBox="1"/>
          <p:nvPr/>
        </p:nvSpPr>
        <p:spPr>
          <a:xfrm>
            <a:off x="1451883" y="1171830"/>
            <a:ext cx="748923" cy="400110"/>
          </a:xfrm>
          <a:prstGeom prst="rect">
            <a:avLst/>
          </a:prstGeom>
          <a:noFill/>
        </p:spPr>
        <p:txBody>
          <a:bodyPr wrap="none" rtlCol="0">
            <a:spAutoFit/>
          </a:bodyPr>
          <a:lstStyle/>
          <a:p>
            <a:r>
              <a:rPr lang="en-US" sz="2000" dirty="0"/>
              <a:t>Data</a:t>
            </a:r>
          </a:p>
        </p:txBody>
      </p:sp>
      <p:sp>
        <p:nvSpPr>
          <p:cNvPr id="7" name="TextBox 6">
            <a:extLst>
              <a:ext uri="{FF2B5EF4-FFF2-40B4-BE49-F238E27FC236}">
                <a16:creationId xmlns:a16="http://schemas.microsoft.com/office/drawing/2014/main" id="{CC6415D0-5D40-62F3-FBB7-E5F814ECDCEA}"/>
              </a:ext>
            </a:extLst>
          </p:cNvPr>
          <p:cNvSpPr txBox="1"/>
          <p:nvPr/>
        </p:nvSpPr>
        <p:spPr>
          <a:xfrm>
            <a:off x="1076610" y="2169982"/>
            <a:ext cx="1172116" cy="400110"/>
          </a:xfrm>
          <a:prstGeom prst="rect">
            <a:avLst/>
          </a:prstGeom>
          <a:noFill/>
        </p:spPr>
        <p:txBody>
          <a:bodyPr wrap="none" rtlCol="0">
            <a:spAutoFit/>
          </a:bodyPr>
          <a:lstStyle/>
          <a:p>
            <a:r>
              <a:rPr lang="en-US" sz="2000" dirty="0"/>
              <a:t>Program</a:t>
            </a:r>
          </a:p>
        </p:txBody>
      </p:sp>
      <p:sp>
        <p:nvSpPr>
          <p:cNvPr id="8" name="TextBox 7">
            <a:extLst>
              <a:ext uri="{FF2B5EF4-FFF2-40B4-BE49-F238E27FC236}">
                <a16:creationId xmlns:a16="http://schemas.microsoft.com/office/drawing/2014/main" id="{1874A76B-46D8-95F3-B118-426FE1F00325}"/>
              </a:ext>
            </a:extLst>
          </p:cNvPr>
          <p:cNvSpPr txBox="1"/>
          <p:nvPr/>
        </p:nvSpPr>
        <p:spPr>
          <a:xfrm>
            <a:off x="1451883" y="4453807"/>
            <a:ext cx="748923" cy="400110"/>
          </a:xfrm>
          <a:prstGeom prst="rect">
            <a:avLst/>
          </a:prstGeom>
          <a:noFill/>
        </p:spPr>
        <p:txBody>
          <a:bodyPr wrap="none" rtlCol="0">
            <a:spAutoFit/>
          </a:bodyPr>
          <a:lstStyle/>
          <a:p>
            <a:r>
              <a:rPr lang="en-US" sz="2000" dirty="0"/>
              <a:t>Data</a:t>
            </a:r>
          </a:p>
        </p:txBody>
      </p:sp>
      <p:sp>
        <p:nvSpPr>
          <p:cNvPr id="9" name="TextBox 8">
            <a:extLst>
              <a:ext uri="{FF2B5EF4-FFF2-40B4-BE49-F238E27FC236}">
                <a16:creationId xmlns:a16="http://schemas.microsoft.com/office/drawing/2014/main" id="{D64D7D56-C946-922E-FBA9-4276A9674B57}"/>
              </a:ext>
            </a:extLst>
          </p:cNvPr>
          <p:cNvSpPr txBox="1"/>
          <p:nvPr/>
        </p:nvSpPr>
        <p:spPr>
          <a:xfrm>
            <a:off x="1198609" y="5468432"/>
            <a:ext cx="1031051" cy="400110"/>
          </a:xfrm>
          <a:prstGeom prst="rect">
            <a:avLst/>
          </a:prstGeom>
          <a:noFill/>
        </p:spPr>
        <p:txBody>
          <a:bodyPr wrap="none" rtlCol="0">
            <a:spAutoFit/>
          </a:bodyPr>
          <a:lstStyle/>
          <a:p>
            <a:r>
              <a:rPr lang="en-US" sz="2000" dirty="0"/>
              <a:t>Output</a:t>
            </a:r>
          </a:p>
        </p:txBody>
      </p:sp>
      <p:cxnSp>
        <p:nvCxnSpPr>
          <p:cNvPr id="11" name="Straight Arrow Connector 10">
            <a:extLst>
              <a:ext uri="{FF2B5EF4-FFF2-40B4-BE49-F238E27FC236}">
                <a16:creationId xmlns:a16="http://schemas.microsoft.com/office/drawing/2014/main" id="{FBAE6118-950D-4E51-D89E-04A4FBDE138B}"/>
              </a:ext>
            </a:extLst>
          </p:cNvPr>
          <p:cNvCxnSpPr/>
          <p:nvPr/>
        </p:nvCxnSpPr>
        <p:spPr>
          <a:xfrm>
            <a:off x="2308376" y="1340023"/>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9B40E0-6E25-7D62-8238-9DDC991BA642}"/>
              </a:ext>
            </a:extLst>
          </p:cNvPr>
          <p:cNvCxnSpPr/>
          <p:nvPr/>
        </p:nvCxnSpPr>
        <p:spPr>
          <a:xfrm>
            <a:off x="2308376" y="2354648"/>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EB10A5D-6C28-25CE-56C0-861EDD6ED4F5}"/>
              </a:ext>
            </a:extLst>
          </p:cNvPr>
          <p:cNvCxnSpPr/>
          <p:nvPr/>
        </p:nvCxnSpPr>
        <p:spPr>
          <a:xfrm>
            <a:off x="2308376" y="4638473"/>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AC4604-22A7-15ED-C679-CCE5353973AC}"/>
              </a:ext>
            </a:extLst>
          </p:cNvPr>
          <p:cNvCxnSpPr/>
          <p:nvPr/>
        </p:nvCxnSpPr>
        <p:spPr>
          <a:xfrm>
            <a:off x="2308376" y="5653098"/>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EE67AEC-62B4-DD7E-5EEC-D7E0C97198E9}"/>
              </a:ext>
            </a:extLst>
          </p:cNvPr>
          <p:cNvSpPr txBox="1"/>
          <p:nvPr/>
        </p:nvSpPr>
        <p:spPr>
          <a:xfrm>
            <a:off x="557974" y="351309"/>
            <a:ext cx="4322945" cy="461665"/>
          </a:xfrm>
          <a:prstGeom prst="rect">
            <a:avLst/>
          </a:prstGeom>
          <a:noFill/>
        </p:spPr>
        <p:txBody>
          <a:bodyPr wrap="square" rtlCol="0">
            <a:spAutoFit/>
          </a:bodyPr>
          <a:lstStyle/>
          <a:p>
            <a:r>
              <a:rPr lang="en-US" sz="2400" dirty="0"/>
              <a:t>Traditional Programming</a:t>
            </a:r>
          </a:p>
        </p:txBody>
      </p:sp>
      <p:sp>
        <p:nvSpPr>
          <p:cNvPr id="16" name="TextBox 15">
            <a:extLst>
              <a:ext uri="{FF2B5EF4-FFF2-40B4-BE49-F238E27FC236}">
                <a16:creationId xmlns:a16="http://schemas.microsoft.com/office/drawing/2014/main" id="{1E49C97C-E605-2B22-BFC0-6587B6649B80}"/>
              </a:ext>
            </a:extLst>
          </p:cNvPr>
          <p:cNvSpPr txBox="1"/>
          <p:nvPr/>
        </p:nvSpPr>
        <p:spPr>
          <a:xfrm>
            <a:off x="557974" y="3608459"/>
            <a:ext cx="4322945" cy="461665"/>
          </a:xfrm>
          <a:prstGeom prst="rect">
            <a:avLst/>
          </a:prstGeom>
          <a:noFill/>
        </p:spPr>
        <p:txBody>
          <a:bodyPr wrap="square" rtlCol="0">
            <a:spAutoFit/>
          </a:bodyPr>
          <a:lstStyle/>
          <a:p>
            <a:r>
              <a:rPr lang="en-US" sz="2400" dirty="0"/>
              <a:t>Machine Learning</a:t>
            </a:r>
          </a:p>
        </p:txBody>
      </p:sp>
      <p:cxnSp>
        <p:nvCxnSpPr>
          <p:cNvPr id="17" name="Straight Arrow Connector 16">
            <a:extLst>
              <a:ext uri="{FF2B5EF4-FFF2-40B4-BE49-F238E27FC236}">
                <a16:creationId xmlns:a16="http://schemas.microsoft.com/office/drawing/2014/main" id="{E1C83293-412A-CD6C-F3FD-CB5EFF36576E}"/>
              </a:ext>
            </a:extLst>
          </p:cNvPr>
          <p:cNvCxnSpPr/>
          <p:nvPr/>
        </p:nvCxnSpPr>
        <p:spPr>
          <a:xfrm>
            <a:off x="6359333" y="1795163"/>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6510A5-9961-2591-50F8-6A258F6AE4A2}"/>
              </a:ext>
            </a:extLst>
          </p:cNvPr>
          <p:cNvCxnSpPr/>
          <p:nvPr/>
        </p:nvCxnSpPr>
        <p:spPr>
          <a:xfrm>
            <a:off x="6359333" y="5200705"/>
            <a:ext cx="7004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9A2555-DF0A-8CD5-DE02-758911F96D50}"/>
              </a:ext>
            </a:extLst>
          </p:cNvPr>
          <p:cNvSpPr txBox="1"/>
          <p:nvPr/>
        </p:nvSpPr>
        <p:spPr>
          <a:xfrm>
            <a:off x="7271673" y="1610497"/>
            <a:ext cx="1031051" cy="400110"/>
          </a:xfrm>
          <a:prstGeom prst="rect">
            <a:avLst/>
          </a:prstGeom>
          <a:noFill/>
        </p:spPr>
        <p:txBody>
          <a:bodyPr wrap="none" rtlCol="0">
            <a:spAutoFit/>
          </a:bodyPr>
          <a:lstStyle/>
          <a:p>
            <a:r>
              <a:rPr lang="en-US" sz="2000" dirty="0"/>
              <a:t>Output</a:t>
            </a:r>
          </a:p>
        </p:txBody>
      </p:sp>
      <p:sp>
        <p:nvSpPr>
          <p:cNvPr id="20" name="TextBox 19">
            <a:extLst>
              <a:ext uri="{FF2B5EF4-FFF2-40B4-BE49-F238E27FC236}">
                <a16:creationId xmlns:a16="http://schemas.microsoft.com/office/drawing/2014/main" id="{1654575C-85D6-FEE6-1AF2-8F2BA914C64D}"/>
              </a:ext>
            </a:extLst>
          </p:cNvPr>
          <p:cNvSpPr txBox="1"/>
          <p:nvPr/>
        </p:nvSpPr>
        <p:spPr>
          <a:xfrm>
            <a:off x="7271673" y="5016039"/>
            <a:ext cx="1172116" cy="400110"/>
          </a:xfrm>
          <a:prstGeom prst="rect">
            <a:avLst/>
          </a:prstGeom>
          <a:noFill/>
        </p:spPr>
        <p:txBody>
          <a:bodyPr wrap="none" rtlCol="0">
            <a:spAutoFit/>
          </a:bodyPr>
          <a:lstStyle/>
          <a:p>
            <a:r>
              <a:rPr lang="en-US" sz="2000" dirty="0"/>
              <a:t>Program</a:t>
            </a:r>
          </a:p>
        </p:txBody>
      </p:sp>
    </p:spTree>
    <p:extLst>
      <p:ext uri="{BB962C8B-B14F-4D97-AF65-F5344CB8AC3E}">
        <p14:creationId xmlns:p14="http://schemas.microsoft.com/office/powerpoint/2010/main" val="48728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8705A8A-2ED6-E881-70C6-7A90679B8382}"/>
              </a:ext>
            </a:extLst>
          </p:cNvPr>
          <p:cNvPicPr>
            <a:picLocks noChangeAspect="1"/>
          </p:cNvPicPr>
          <p:nvPr/>
        </p:nvPicPr>
        <p:blipFill rotWithShape="1">
          <a:blip r:embed="rId3">
            <a:alphaModFix/>
          </a:blip>
          <a:srcRect t="8554" b="10762"/>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432BAB30-44EB-487A-8030-0782D471311C}"/>
              </a:ext>
            </a:extLst>
          </p:cNvPr>
          <p:cNvSpPr>
            <a:spLocks noGrp="1"/>
          </p:cNvSpPr>
          <p:nvPr>
            <p:ph type="title"/>
          </p:nvPr>
        </p:nvSpPr>
        <p:spPr>
          <a:xfrm>
            <a:off x="685800" y="3802828"/>
            <a:ext cx="7521633" cy="1764256"/>
          </a:xfrm>
        </p:spPr>
        <p:txBody>
          <a:bodyPr vert="horz" lIns="91440" tIns="45720" rIns="91440" bIns="45720" rtlCol="0" anchor="b">
            <a:normAutofit/>
          </a:bodyPr>
          <a:lstStyle/>
          <a:p>
            <a:r>
              <a:rPr lang="en-US" dirty="0"/>
              <a:t>Describe this animal…	</a:t>
            </a:r>
          </a:p>
        </p:txBody>
      </p:sp>
    </p:spTree>
    <p:extLst>
      <p:ext uri="{BB962C8B-B14F-4D97-AF65-F5344CB8AC3E}">
        <p14:creationId xmlns:p14="http://schemas.microsoft.com/office/powerpoint/2010/main" val="145195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27E226-08C9-BD0D-9906-3BFB7286F709}"/>
              </a:ext>
            </a:extLst>
          </p:cNvPr>
          <p:cNvPicPr>
            <a:picLocks noChangeAspect="1"/>
          </p:cNvPicPr>
          <p:nvPr/>
        </p:nvPicPr>
        <p:blipFill rotWithShape="1">
          <a:blip r:embed="rId2">
            <a:alphaModFix/>
          </a:blip>
          <a:srcRect t="155" b="19065"/>
          <a:stretch/>
        </p:blipFill>
        <p:spPr>
          <a:xfrm>
            <a:off x="20" y="-5732"/>
            <a:ext cx="12191980" cy="6869465"/>
          </a:xfrm>
          <a:prstGeom prst="rect">
            <a:avLst/>
          </a:pr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352799"/>
            <a:ext cx="12192000" cy="3516664"/>
          </a:xfrm>
          <a:prstGeom prst="rect">
            <a:avLst/>
          </a:prstGeom>
          <a:gradFill flip="none" rotWithShape="1">
            <a:gsLst>
              <a:gs pos="0">
                <a:srgbClr val="000000">
                  <a:alpha val="50000"/>
                </a:srgbClr>
              </a:gs>
              <a:gs pos="100000">
                <a:srgbClr val="000000">
                  <a:alpha val="0"/>
                </a:srgbClr>
              </a:gs>
              <a:gs pos="37000">
                <a:srgbClr val="000000">
                  <a:alpha val="4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8431249-2489-D4D6-132C-4B6FF95AEBBB}"/>
              </a:ext>
            </a:extLst>
          </p:cNvPr>
          <p:cNvSpPr>
            <a:spLocks noGrp="1"/>
          </p:cNvSpPr>
          <p:nvPr>
            <p:ph type="title"/>
          </p:nvPr>
        </p:nvSpPr>
        <p:spPr>
          <a:xfrm>
            <a:off x="685801" y="3347065"/>
            <a:ext cx="7997157" cy="2221523"/>
          </a:xfrm>
        </p:spPr>
        <p:txBody>
          <a:bodyPr vert="horz" lIns="91440" tIns="45720" rIns="91440" bIns="45720" rtlCol="0" anchor="b">
            <a:normAutofit/>
          </a:bodyPr>
          <a:lstStyle/>
          <a:p>
            <a:r>
              <a:rPr lang="en-US" dirty="0"/>
              <a:t>Describe this animal…</a:t>
            </a:r>
          </a:p>
        </p:txBody>
      </p:sp>
    </p:spTree>
    <p:extLst>
      <p:ext uri="{BB962C8B-B14F-4D97-AF65-F5344CB8AC3E}">
        <p14:creationId xmlns:p14="http://schemas.microsoft.com/office/powerpoint/2010/main" val="839114216"/>
      </p:ext>
    </p:extLst>
  </p:cSld>
  <p:clrMapOvr>
    <a:masterClrMapping/>
  </p:clrMapOvr>
</p:sld>
</file>

<file path=ppt/theme/theme1.xml><?xml version="1.0" encoding="utf-8"?>
<a:theme xmlns:a="http://schemas.openxmlformats.org/drawingml/2006/main" name="Afterhours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626</TotalTime>
  <Words>635</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Franklin Gothic Heavy</vt:lpstr>
      <vt:lpstr>Univers</vt:lpstr>
      <vt:lpstr>AfterhoursVTI</vt:lpstr>
      <vt:lpstr>CSCI 297: Generative AI: Creating with Computation</vt:lpstr>
      <vt:lpstr>What is Learning?</vt:lpstr>
      <vt:lpstr>What can we learn from?</vt:lpstr>
      <vt:lpstr>Idea behind GenAI</vt:lpstr>
      <vt:lpstr>What is Machine Learning?</vt:lpstr>
      <vt:lpstr>Why do we need Machine Learning?</vt:lpstr>
      <vt:lpstr>PowerPoint Presentation</vt:lpstr>
      <vt:lpstr>Describe this animal… </vt:lpstr>
      <vt:lpstr>Describe this animal…</vt:lpstr>
      <vt:lpstr>So, what is AI?</vt:lpstr>
      <vt:lpstr>AI does not equal ML</vt:lpstr>
      <vt:lpstr>Hierarchy of Learning</vt:lpstr>
      <vt:lpstr>Types of Learning: Supervised Learning</vt:lpstr>
      <vt:lpstr>Types of Learning: Unsupervised Learning</vt:lpstr>
      <vt:lpstr>Other Types of Learning</vt:lpstr>
      <vt:lpstr>Elements of Learning</vt:lpstr>
      <vt:lpstr>Diagram of Learning</vt:lpstr>
      <vt:lpstr>Within Your Control</vt:lpstr>
      <vt:lpstr>Out of Your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297: Generative AI: Creating with Computation</dc:title>
  <dc:creator>Watson, Cody</dc:creator>
  <cp:lastModifiedBy>Watson, Cody</cp:lastModifiedBy>
  <cp:revision>2</cp:revision>
  <dcterms:created xsi:type="dcterms:W3CDTF">2024-01-11T18:28:27Z</dcterms:created>
  <dcterms:modified xsi:type="dcterms:W3CDTF">2024-01-12T04:55:25Z</dcterms:modified>
</cp:coreProperties>
</file>