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316" r:id="rId5"/>
    <p:sldId id="258" r:id="rId6"/>
    <p:sldId id="317" r:id="rId7"/>
    <p:sldId id="259" r:id="rId8"/>
    <p:sldId id="318" r:id="rId9"/>
    <p:sldId id="283" r:id="rId10"/>
    <p:sldId id="304" r:id="rId11"/>
    <p:sldId id="284" r:id="rId12"/>
    <p:sldId id="285" r:id="rId13"/>
    <p:sldId id="319" r:id="rId14"/>
    <p:sldId id="265" r:id="rId15"/>
    <p:sldId id="263" r:id="rId16"/>
    <p:sldId id="305" r:id="rId17"/>
    <p:sldId id="287" r:id="rId18"/>
    <p:sldId id="288" r:id="rId19"/>
    <p:sldId id="289" r:id="rId20"/>
    <p:sldId id="290" r:id="rId21"/>
    <p:sldId id="292" r:id="rId22"/>
    <p:sldId id="291" r:id="rId23"/>
    <p:sldId id="297" r:id="rId24"/>
    <p:sldId id="293" r:id="rId25"/>
    <p:sldId id="271" r:id="rId26"/>
    <p:sldId id="276" r:id="rId27"/>
    <p:sldId id="314" r:id="rId28"/>
    <p:sldId id="313" r:id="rId29"/>
    <p:sldId id="298" r:id="rId30"/>
    <p:sldId id="302" r:id="rId31"/>
    <p:sldId id="315" r:id="rId32"/>
    <p:sldId id="301" r:id="rId33"/>
    <p:sldId id="311" r:id="rId34"/>
    <p:sldId id="312" r:id="rId35"/>
    <p:sldId id="320" r:id="rId36"/>
    <p:sldId id="261" r:id="rId37"/>
    <p:sldId id="321" r:id="rId38"/>
    <p:sldId id="267" r:id="rId39"/>
    <p:sldId id="268" r:id="rId40"/>
    <p:sldId id="269" r:id="rId41"/>
    <p:sldId id="270" r:id="rId42"/>
    <p:sldId id="272" r:id="rId43"/>
    <p:sldId id="273" r:id="rId44"/>
    <p:sldId id="279" r:id="rId45"/>
    <p:sldId id="280" r:id="rId46"/>
    <p:sldId id="281" r:id="rId47"/>
    <p:sldId id="282" r:id="rId48"/>
    <p:sldId id="278" r:id="rId49"/>
    <p:sldId id="274" r:id="rId50"/>
    <p:sldId id="275" r:id="rId51"/>
    <p:sldId id="306" r:id="rId52"/>
    <p:sldId id="307" r:id="rId53"/>
    <p:sldId id="308" r:id="rId54"/>
    <p:sldId id="322" r:id="rId55"/>
    <p:sldId id="309" r:id="rId56"/>
    <p:sldId id="323" r:id="rId57"/>
    <p:sldId id="310" r:id="rId58"/>
    <p:sldId id="277" r:id="rId59"/>
    <p:sldId id="296" r:id="rId60"/>
    <p:sldId id="26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dobe-flash/avmplu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projectzero.blogspot.tw/2015/07/significant-flash-exploit-mitigations_16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trendmicro.com/trendlabs-security-intelligence/author/peterp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Discover Flash Player Zero-day </a:t>
            </a:r>
            <a:r>
              <a:rPr lang="en-US" altLang="zh-CN" dirty="0" smtClean="0"/>
              <a:t>Attacks </a:t>
            </a:r>
            <a:r>
              <a:rPr lang="en-US" altLang="zh-CN" dirty="0"/>
              <a:t>I</a:t>
            </a:r>
            <a:r>
              <a:rPr lang="en-US" altLang="zh-CN" dirty="0" smtClean="0"/>
              <a:t>n </a:t>
            </a: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W</a:t>
            </a:r>
            <a:r>
              <a:rPr lang="en-US" altLang="zh-CN" dirty="0" smtClean="0"/>
              <a:t>ild </a:t>
            </a:r>
            <a:r>
              <a:rPr lang="en-US" altLang="zh-CN" dirty="0"/>
              <a:t>F</a:t>
            </a:r>
            <a:r>
              <a:rPr lang="en-US" altLang="zh-CN" dirty="0" smtClean="0"/>
              <a:t>rom </a:t>
            </a:r>
            <a:r>
              <a:rPr lang="en-US" altLang="zh-CN" dirty="0"/>
              <a:t>B</a:t>
            </a:r>
            <a:r>
              <a:rPr lang="en-US" altLang="zh-CN" dirty="0" smtClean="0"/>
              <a:t>ig </a:t>
            </a:r>
            <a:r>
              <a:rPr lang="en-US" altLang="zh-CN" dirty="0"/>
              <a:t>D</a:t>
            </a:r>
            <a:r>
              <a:rPr lang="en-US" altLang="zh-CN" dirty="0" smtClean="0"/>
              <a:t>ata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Peter Pi 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heisecode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Year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Because of browsers’ UAF mitigations and JAVA pop-up window, Flash Player became the weakest out of popular targets in PC.</a:t>
            </a:r>
          </a:p>
        </p:txBody>
      </p:sp>
    </p:spTree>
    <p:extLst>
      <p:ext uri="{BB962C8B-B14F-4D97-AF65-F5344CB8AC3E}">
        <p14:creationId xmlns:p14="http://schemas.microsoft.com/office/powerpoint/2010/main" val="3602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Year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Finally, we can see that Zero-day attacks’ targets are mostly Flash Player in 2015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&gt; CVE-2015-0310</a:t>
            </a:r>
          </a:p>
          <a:p>
            <a:pPr marL="0" indent="0">
              <a:buNone/>
            </a:pPr>
            <a:r>
              <a:rPr lang="en-US" altLang="zh-CN" sz="2400" dirty="0" smtClean="0"/>
              <a:t>    &gt; CVE-2015-0311</a:t>
            </a:r>
          </a:p>
          <a:p>
            <a:pPr marL="0" indent="0">
              <a:buNone/>
            </a:pPr>
            <a:r>
              <a:rPr lang="en-US" altLang="zh-CN" sz="2400" dirty="0" smtClean="0"/>
              <a:t>    &gt; CVE-2015-0313</a:t>
            </a:r>
          </a:p>
          <a:p>
            <a:pPr marL="0" indent="0">
              <a:buNone/>
            </a:pPr>
            <a:r>
              <a:rPr lang="en-US" altLang="zh-CN" sz="2400" dirty="0" smtClean="0"/>
              <a:t>    &gt; CVE-2015-3043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&gt; </a:t>
            </a:r>
            <a:r>
              <a:rPr lang="en-US" altLang="zh-CN" sz="2400" dirty="0" smtClean="0"/>
              <a:t>CVE-2015-3113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&gt; </a:t>
            </a:r>
            <a:r>
              <a:rPr lang="en-US" altLang="zh-CN" sz="2400" dirty="0" smtClean="0"/>
              <a:t>CVE-2015-5119 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&gt; CVE-2015-5122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91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Year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Newly patched N-day attacks in Exploit Kits this year almost are based on Flash Player vulnerabilities.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CVE-2014-8439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CVE-2014-9163 &amp; CVE-2014-9162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CVE-2015-0336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CVE-2015-0359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CVE-2015-3090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….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….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8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Flash Year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situation, I wanted to disclose Flash 0-day attacks </a:t>
            </a:r>
            <a:r>
              <a:rPr lang="en-US" altLang="zh-CN" dirty="0" smtClean="0"/>
              <a:t>when tried to guess </a:t>
            </a:r>
            <a:r>
              <a:rPr lang="en-US" altLang="zh-CN" dirty="0" smtClean="0"/>
              <a:t>future</a:t>
            </a:r>
            <a:r>
              <a:rPr lang="en-US" altLang="zh-CN" dirty="0"/>
              <a:t> </a:t>
            </a:r>
            <a:r>
              <a:rPr lang="en-US" altLang="zh-CN" dirty="0" smtClean="0"/>
              <a:t>perspective in late 2014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Disclose </a:t>
            </a:r>
            <a:r>
              <a:rPr lang="en-US" altLang="zh-CN" dirty="0"/>
              <a:t>newly patched n-day attacks also has value to users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7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ot </a:t>
            </a:r>
            <a:r>
              <a:rPr lang="en-US" altLang="zh-CN" dirty="0"/>
              <a:t>tens of millions of suspicious SWFs in our </a:t>
            </a:r>
            <a:r>
              <a:rPr lang="en-US" altLang="zh-CN" dirty="0" smtClean="0"/>
              <a:t>Hadoop server, </a:t>
            </a:r>
            <a:r>
              <a:rPr lang="en-US" altLang="zh-CN" dirty="0"/>
              <a:t>and thousands newly added every day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 think this is a good resource to find 0-day attacks</a:t>
            </a:r>
          </a:p>
          <a:p>
            <a:r>
              <a:rPr lang="en-US" altLang="zh-CN" dirty="0" smtClean="0"/>
              <a:t>So, this </a:t>
            </a:r>
            <a:r>
              <a:rPr lang="en-US" altLang="zh-CN" dirty="0" smtClean="0"/>
              <a:t>topic title’s </a:t>
            </a:r>
            <a:r>
              <a:rPr lang="en-US" altLang="zh-CN" dirty="0" smtClean="0"/>
              <a:t>big data </a:t>
            </a:r>
            <a:r>
              <a:rPr lang="en-US" altLang="zh-CN" dirty="0"/>
              <a:t>is a </a:t>
            </a:r>
            <a:r>
              <a:rPr lang="en-US" altLang="zh-CN" dirty="0" smtClean="0"/>
              <a:t>trick, and </a:t>
            </a:r>
            <a:r>
              <a:rPr lang="en-US" altLang="zh-CN" dirty="0" smtClean="0"/>
              <a:t>not related to data mining or machine learning </a:t>
            </a:r>
            <a:r>
              <a:rPr lang="zh-CN" altLang="en-US" dirty="0" smtClean="0">
                <a:sym typeface="Wingdings" panose="05000000000000000000" pitchFamily="2" charset="2"/>
              </a:rPr>
              <a:t></a:t>
            </a:r>
            <a:endParaRPr lang="en-US" altLang="zh-CN" dirty="0" smtClean="0"/>
          </a:p>
        </p:txBody>
      </p:sp>
      <p:pic>
        <p:nvPicPr>
          <p:cNvPr id="1025" name="Picture 1" descr="C:\Users\peter_pi\AppData\Roaming\Tencent\Users\1638792887\QQ\WinTemp\RichOle\ZF$5]IGND8YQA9)D32A2`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5314950"/>
            <a:ext cx="30765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Who am I</a:t>
            </a:r>
          </a:p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Discover flash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0-day attacks from big set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samples</a:t>
            </a:r>
            <a:endParaRPr lang="en-US" altLang="zh-CN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altLang="zh-CN" dirty="0"/>
              <a:t>Vector Length mitigation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20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I 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Big set samples to handle.</a:t>
            </a:r>
          </a:p>
          <a:p>
            <a:r>
              <a:rPr lang="en-US" altLang="zh-CN" dirty="0" smtClean="0"/>
              <a:t>I </a:t>
            </a:r>
            <a:r>
              <a:rPr lang="en-US" altLang="zh-CN" dirty="0" smtClean="0"/>
              <a:t>need a automation process.</a:t>
            </a:r>
          </a:p>
          <a:p>
            <a:r>
              <a:rPr lang="en-US" altLang="zh-CN" dirty="0" smtClean="0"/>
              <a:t>It can achieve very low False Alert rate, fast processing speed.</a:t>
            </a:r>
          </a:p>
          <a:p>
            <a:r>
              <a:rPr lang="en-US" altLang="zh-CN" dirty="0" smtClean="0"/>
              <a:t>Final manual check only needs handle little Flash samples.</a:t>
            </a:r>
          </a:p>
        </p:txBody>
      </p:sp>
    </p:spTree>
    <p:extLst>
      <p:ext uri="{BB962C8B-B14F-4D97-AF65-F5344CB8AC3E}">
        <p14:creationId xmlns:p14="http://schemas.microsoft.com/office/powerpoint/2010/main" val="1979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 a tool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 need a tool to help me identify a SWF file can exploit target version of Flash Player.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400" dirty="0" smtClean="0"/>
              <a:t>&gt; This tool must have very low False Alert.</a:t>
            </a:r>
          </a:p>
          <a:p>
            <a:pPr marL="0" indent="0">
              <a:buNone/>
            </a:pPr>
            <a:r>
              <a:rPr lang="en-US" altLang="zh-CN" sz="2400" dirty="0" smtClean="0"/>
              <a:t>     &gt; This tool must have logger for </a:t>
            </a:r>
            <a:r>
              <a:rPr lang="en-US" altLang="zh-CN" sz="2400" dirty="0" smtClean="0"/>
              <a:t>improving automation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 smtClean="0"/>
              <a:t>     &gt; This tool must can record exploit event when detect.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This tool must can stop the exploit.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27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FlashExploitDetector</a:t>
            </a:r>
            <a:r>
              <a:rPr lang="en-US" altLang="zh-CN" dirty="0" smtClean="0"/>
              <a:t>(FED)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FED is an IE BHO written by C++</a:t>
            </a:r>
          </a:p>
          <a:p>
            <a:r>
              <a:rPr lang="en-US" altLang="zh-CN" dirty="0" smtClean="0"/>
              <a:t>Dynamic hook Flash OCX when Flash Player loaded to IE tab process.</a:t>
            </a:r>
          </a:p>
          <a:p>
            <a:r>
              <a:rPr lang="en-US" altLang="zh-CN" dirty="0" smtClean="0"/>
              <a:t>Hook IE event to get current URL name.</a:t>
            </a:r>
          </a:p>
          <a:p>
            <a:r>
              <a:rPr lang="en-US" altLang="zh-CN" dirty="0" smtClean="0"/>
              <a:t>Write log to file when detect, it will save the time and the SWF/URL name.</a:t>
            </a:r>
          </a:p>
          <a:p>
            <a:r>
              <a:rPr lang="en-US" altLang="zh-CN" dirty="0" smtClean="0"/>
              <a:t>Infinite loop when detect exploit, waiting for automation process to kill IE and continue next SWF file.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Automation </a:t>
            </a:r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Python code.</a:t>
            </a:r>
          </a:p>
          <a:p>
            <a:r>
              <a:rPr lang="en-US" altLang="zh-CN" dirty="0" smtClean="0"/>
              <a:t>Register FED BHO using regsvr32.exe</a:t>
            </a:r>
          </a:p>
          <a:p>
            <a:r>
              <a:rPr lang="en-US" altLang="zh-CN" dirty="0" smtClean="0"/>
              <a:t>Every time load a </a:t>
            </a:r>
            <a:r>
              <a:rPr lang="en-US" altLang="zh-CN" dirty="0" smtClean="0"/>
              <a:t>HTML contains SWF in </a:t>
            </a:r>
            <a:r>
              <a:rPr lang="en-US" altLang="zh-CN" dirty="0" smtClean="0"/>
              <a:t>IE</a:t>
            </a:r>
          </a:p>
          <a:p>
            <a:r>
              <a:rPr lang="en-US" altLang="zh-CN" dirty="0" smtClean="0"/>
              <a:t>FED will hook Flash Player OCX to detect exploit</a:t>
            </a:r>
          </a:p>
          <a:p>
            <a:r>
              <a:rPr lang="en-US" altLang="zh-CN" dirty="0" smtClean="0"/>
              <a:t>Kill IE processes to load next SWF file in new IE</a:t>
            </a:r>
          </a:p>
          <a:p>
            <a:r>
              <a:rPr lang="en-US" altLang="zh-CN" dirty="0" smtClean="0"/>
              <a:t>When finished all SWF files, parse log file and get the detected SWF files.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5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Who am I</a:t>
            </a:r>
          </a:p>
          <a:p>
            <a:r>
              <a:rPr lang="en-US" altLang="zh-CN" dirty="0" smtClean="0"/>
              <a:t>Background</a:t>
            </a:r>
          </a:p>
          <a:p>
            <a:r>
              <a:rPr lang="en-US" altLang="zh-CN" dirty="0"/>
              <a:t>Discover flash 0-day </a:t>
            </a:r>
            <a:r>
              <a:rPr lang="en-US" altLang="zh-CN" dirty="0" smtClean="0"/>
              <a:t>attacks from big set samples</a:t>
            </a:r>
          </a:p>
          <a:p>
            <a:r>
              <a:rPr lang="en-US" altLang="zh-CN" dirty="0" smtClean="0"/>
              <a:t>Vector Length mitigation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22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Point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How to achieve extremely low False Alert rate? There are match points in the flow of exploit.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1. Match vulnerability triggers? This means one vulnerability one rule, no use here, discard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2. Match Vector Heap Spray? This is good, but FA is still high for this special problem, for example old samples will trigger vector heap spray also. And 0-day may no need heap spray(CVE-2015-5119)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3. Match ROP and Shellcode execution stage? It is like EMET. But EMET is hard to automation, can’t record the file name, 0-day may bypass EMET. And implement your EMET with a logger is big effort.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37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Point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In 2014 and 2015, Flash Exploits are all use corrupt Vector to achieve arbitrary read and write memory.</a:t>
            </a:r>
          </a:p>
          <a:p>
            <a:r>
              <a:rPr lang="en-US" altLang="zh-CN" sz="2800" dirty="0" smtClean="0"/>
              <a:t>By achieved arbitrary read and write, exploits can bypass DEP, ALSR, CFG and even EMET.</a:t>
            </a:r>
          </a:p>
          <a:p>
            <a:r>
              <a:rPr lang="en-US" altLang="zh-CN" sz="2800" dirty="0" smtClean="0"/>
              <a:t>The corrupt Vector need huge length for reading and writing big memory address space of the process.</a:t>
            </a:r>
          </a:p>
          <a:p>
            <a:r>
              <a:rPr lang="en-US" altLang="zh-CN" sz="2800" dirty="0" smtClean="0"/>
              <a:t>May be I can match this generic point.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01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Point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Simplified Exploit Flow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5161" y="1905000"/>
            <a:ext cx="2416040" cy="457200"/>
            <a:chOff x="3509468" y="222737"/>
            <a:chExt cx="1623915" cy="1544805"/>
          </a:xfrm>
        </p:grpSpPr>
        <p:sp>
          <p:nvSpPr>
            <p:cNvPr id="6" name="Rectangle 5"/>
            <p:cNvSpPr/>
            <p:nvPr/>
          </p:nvSpPr>
          <p:spPr>
            <a:xfrm>
              <a:off x="3509468" y="363174"/>
              <a:ext cx="1623915" cy="140436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VectorAllocate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5161" y="3657600"/>
            <a:ext cx="2416039" cy="533400"/>
            <a:chOff x="3509468" y="222737"/>
            <a:chExt cx="1623915" cy="1544805"/>
          </a:xfrm>
        </p:grpSpPr>
        <p:sp>
          <p:nvSpPr>
            <p:cNvPr id="12" name="Rectangle 11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findCorruptVector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76600" y="5334000"/>
            <a:ext cx="2590800" cy="457200"/>
            <a:chOff x="3509467" y="222737"/>
            <a:chExt cx="1818841" cy="1544805"/>
          </a:xfrm>
        </p:grpSpPr>
        <p:sp>
          <p:nvSpPr>
            <p:cNvPr id="20" name="Rectangle 19"/>
            <p:cNvSpPr/>
            <p:nvPr/>
          </p:nvSpPr>
          <p:spPr>
            <a:xfrm>
              <a:off x="3509467" y="222737"/>
              <a:ext cx="1818841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execRopAndShellCode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4495800"/>
            <a:ext cx="2667000" cy="457200"/>
            <a:chOff x="3509468" y="222737"/>
            <a:chExt cx="1623915" cy="1544805"/>
          </a:xfrm>
        </p:grpSpPr>
        <p:sp>
          <p:nvSpPr>
            <p:cNvPr id="23" name="Rectangle 22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buildRopAndShellCode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64908" y="2667000"/>
            <a:ext cx="2426292" cy="609600"/>
            <a:chOff x="3509468" y="-199594"/>
            <a:chExt cx="1895458" cy="1973236"/>
          </a:xfrm>
        </p:grpSpPr>
        <p:sp>
          <p:nvSpPr>
            <p:cNvPr id="26" name="Rectangle 25"/>
            <p:cNvSpPr/>
            <p:nvPr/>
          </p:nvSpPr>
          <p:spPr>
            <a:xfrm>
              <a:off x="3517477" y="-199594"/>
              <a:ext cx="1887449" cy="19732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triggerVulnerability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sp>
        <p:nvSpPr>
          <p:cNvPr id="28" name="Down Arrow 27"/>
          <p:cNvSpPr/>
          <p:nvPr/>
        </p:nvSpPr>
        <p:spPr>
          <a:xfrm>
            <a:off x="4526281" y="23622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Down Arrow 28"/>
          <p:cNvSpPr/>
          <p:nvPr/>
        </p:nvSpPr>
        <p:spPr>
          <a:xfrm>
            <a:off x="4518659" y="3274715"/>
            <a:ext cx="45719" cy="38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Down Arrow 29"/>
          <p:cNvSpPr/>
          <p:nvPr/>
        </p:nvSpPr>
        <p:spPr>
          <a:xfrm>
            <a:off x="4541519" y="41910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Down Arrow 30"/>
          <p:cNvSpPr/>
          <p:nvPr/>
        </p:nvSpPr>
        <p:spPr>
          <a:xfrm>
            <a:off x="4541518" y="49530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096000" y="1905000"/>
            <a:ext cx="2416040" cy="457200"/>
            <a:chOff x="3509468" y="222737"/>
            <a:chExt cx="1623915" cy="1544805"/>
          </a:xfrm>
        </p:grpSpPr>
        <p:sp>
          <p:nvSpPr>
            <p:cNvPr id="33" name="Rectangle 32"/>
            <p:cNvSpPr/>
            <p:nvPr/>
          </p:nvSpPr>
          <p:spPr>
            <a:xfrm>
              <a:off x="3509468" y="363174"/>
              <a:ext cx="1623915" cy="14043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VectorSpray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07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Point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Ideally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41761" y="1905000"/>
            <a:ext cx="2416040" cy="457200"/>
            <a:chOff x="3509468" y="222737"/>
            <a:chExt cx="1623915" cy="1544805"/>
          </a:xfrm>
        </p:grpSpPr>
        <p:sp>
          <p:nvSpPr>
            <p:cNvPr id="6" name="Rectangle 5"/>
            <p:cNvSpPr/>
            <p:nvPr/>
          </p:nvSpPr>
          <p:spPr>
            <a:xfrm>
              <a:off x="3509468" y="363174"/>
              <a:ext cx="1623915" cy="140436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vectorAllocate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41761" y="3657600"/>
            <a:ext cx="2416039" cy="533400"/>
            <a:chOff x="3509468" y="222737"/>
            <a:chExt cx="1623915" cy="1544805"/>
          </a:xfrm>
        </p:grpSpPr>
        <p:sp>
          <p:nvSpPr>
            <p:cNvPr id="12" name="Rectangle 11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findCorruptVector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43200" y="5334000"/>
            <a:ext cx="2590800" cy="457200"/>
            <a:chOff x="3509467" y="222737"/>
            <a:chExt cx="1818841" cy="1544805"/>
          </a:xfrm>
        </p:grpSpPr>
        <p:sp>
          <p:nvSpPr>
            <p:cNvPr id="20" name="Rectangle 19"/>
            <p:cNvSpPr/>
            <p:nvPr/>
          </p:nvSpPr>
          <p:spPr>
            <a:xfrm>
              <a:off x="3509467" y="222737"/>
              <a:ext cx="1818841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execRopAndShellCode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43200" y="4495800"/>
            <a:ext cx="2514599" cy="457200"/>
            <a:chOff x="3450364" y="222737"/>
            <a:chExt cx="1683019" cy="1544805"/>
          </a:xfrm>
        </p:grpSpPr>
        <p:sp>
          <p:nvSpPr>
            <p:cNvPr id="23" name="Rectangle 22"/>
            <p:cNvSpPr/>
            <p:nvPr/>
          </p:nvSpPr>
          <p:spPr>
            <a:xfrm>
              <a:off x="3450364" y="222737"/>
              <a:ext cx="1683019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/>
                <a:t>buildRopAndShellCode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31508" y="2667000"/>
            <a:ext cx="2426292" cy="609600"/>
            <a:chOff x="3509468" y="-199594"/>
            <a:chExt cx="1895458" cy="1973236"/>
          </a:xfrm>
        </p:grpSpPr>
        <p:sp>
          <p:nvSpPr>
            <p:cNvPr id="26" name="Rectangle 25"/>
            <p:cNvSpPr/>
            <p:nvPr/>
          </p:nvSpPr>
          <p:spPr>
            <a:xfrm>
              <a:off x="3517477" y="-199594"/>
              <a:ext cx="1887449" cy="19732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triggerVulnerability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sp>
        <p:nvSpPr>
          <p:cNvPr id="28" name="Down Arrow 27"/>
          <p:cNvSpPr/>
          <p:nvPr/>
        </p:nvSpPr>
        <p:spPr>
          <a:xfrm>
            <a:off x="3992881" y="23622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Down Arrow 28"/>
          <p:cNvSpPr/>
          <p:nvPr/>
        </p:nvSpPr>
        <p:spPr>
          <a:xfrm>
            <a:off x="3985259" y="3274715"/>
            <a:ext cx="45719" cy="38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Down Arrow 29"/>
          <p:cNvSpPr/>
          <p:nvPr/>
        </p:nvSpPr>
        <p:spPr>
          <a:xfrm>
            <a:off x="4008119" y="41910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Down Arrow 30"/>
          <p:cNvSpPr/>
          <p:nvPr/>
        </p:nvSpPr>
        <p:spPr>
          <a:xfrm>
            <a:off x="4008118" y="49530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584961" y="3657600"/>
            <a:ext cx="2416039" cy="533400"/>
            <a:chOff x="3509468" y="222737"/>
            <a:chExt cx="1623915" cy="1544805"/>
          </a:xfrm>
        </p:grpSpPr>
        <p:sp>
          <p:nvSpPr>
            <p:cNvPr id="33" name="Rectangle 32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CheckVectorLen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562600" y="4495800"/>
            <a:ext cx="2438400" cy="533400"/>
            <a:chOff x="3509468" y="222737"/>
            <a:chExt cx="1623915" cy="1544805"/>
          </a:xfrm>
        </p:grpSpPr>
        <p:sp>
          <p:nvSpPr>
            <p:cNvPr id="36" name="Rectangle 35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LogAndStopExploit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sp>
        <p:nvSpPr>
          <p:cNvPr id="8" name="Multiply 7"/>
          <p:cNvSpPr/>
          <p:nvPr/>
        </p:nvSpPr>
        <p:spPr>
          <a:xfrm>
            <a:off x="3810000" y="3256135"/>
            <a:ext cx="415290" cy="32526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7" name="Elbow Connector 16"/>
          <p:cNvCxnSpPr>
            <a:stCxn id="26" idx="3"/>
            <a:endCxn id="33" idx="0"/>
          </p:cNvCxnSpPr>
          <p:nvPr/>
        </p:nvCxnSpPr>
        <p:spPr>
          <a:xfrm>
            <a:off x="5257800" y="2971800"/>
            <a:ext cx="1535181" cy="6858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6781800" y="41910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implement?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Because before AS3 methods been called, it will be </a:t>
            </a:r>
            <a:r>
              <a:rPr lang="en-US" altLang="zh-CN" dirty="0" err="1" smtClean="0"/>
              <a:t>JITed</a:t>
            </a:r>
            <a:r>
              <a:rPr lang="en-US" altLang="zh-CN" dirty="0" smtClean="0"/>
              <a:t>, So I hook the JIT flow of AVM2</a:t>
            </a:r>
          </a:p>
          <a:p>
            <a:r>
              <a:rPr lang="en-US" altLang="zh-CN" dirty="0" smtClean="0"/>
              <a:t>When hit the hook point, I can check the AS3 Vector status change between previous hit and this hit. </a:t>
            </a:r>
          </a:p>
          <a:p>
            <a:r>
              <a:rPr lang="en-US" altLang="zh-CN" dirty="0" smtClean="0"/>
              <a:t>So, this is likely check whether previous AS3 method has corrupt an AS3 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4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implement it?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 knowledge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2400" dirty="0" smtClean="0"/>
              <a:t>&gt; AVM2 will JIT AS3 methods for performance.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&gt; AVM2’s verifier will check security when doing JIT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&gt; After JIT, the emitted machine code address will be saved in a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named </a:t>
            </a:r>
            <a:r>
              <a:rPr lang="en-US" altLang="zh-CN" sz="2400" dirty="0" err="1" smtClean="0"/>
              <a:t>MethodInfo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&gt; </a:t>
            </a:r>
            <a:r>
              <a:rPr lang="en-US" altLang="zh-CN" sz="2400" dirty="0" err="1" smtClean="0"/>
              <a:t>MethodInfo</a:t>
            </a:r>
            <a:r>
              <a:rPr lang="en-US" altLang="zh-CN" sz="2400" dirty="0" smtClean="0"/>
              <a:t> also saves a method id, uses method id we can get AS3 method name.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1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implement it?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function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dirty="0" smtClean="0"/>
              <a:t>&gt; </a:t>
            </a:r>
            <a:r>
              <a:rPr lang="en-US" altLang="zh-CN" sz="2000" dirty="0"/>
              <a:t>In AVM2(</a:t>
            </a:r>
            <a:r>
              <a:rPr lang="en-US" altLang="zh-CN" sz="2000" dirty="0">
                <a:hlinkClick r:id="rId2"/>
              </a:rPr>
              <a:t>https://github.com/adobe-flash/avmplus</a:t>
            </a:r>
            <a:r>
              <a:rPr lang="en-US" altLang="zh-CN" sz="2000" dirty="0"/>
              <a:t>), </a:t>
            </a:r>
            <a:r>
              <a:rPr lang="en-US" altLang="zh-CN" sz="2000" dirty="0" err="1"/>
              <a:t>BaseExecMgr</a:t>
            </a:r>
            <a:r>
              <a:rPr lang="en-US" altLang="zh-CN" sz="2000" dirty="0"/>
              <a:t>::</a:t>
            </a:r>
            <a:r>
              <a:rPr lang="en-US" altLang="zh-CN" sz="2000" dirty="0" err="1" smtClean="0"/>
              <a:t>verifyJit</a:t>
            </a:r>
            <a:r>
              <a:rPr lang="en-US" altLang="zh-CN" sz="2000" dirty="0" smtClean="0"/>
              <a:t> is the function to verify and emit code.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endParaRPr lang="zh-CN" altLang="en-US" sz="2000" dirty="0"/>
          </a:p>
        </p:txBody>
      </p:sp>
      <p:pic>
        <p:nvPicPr>
          <p:cNvPr id="3073" name="Picture 1" descr="C:\Users\peter_pi\AppData\Roaming\Tencent\Users\1638792887\QQ\WinTemp\RichOle\D29VM[E6XISCAM0J9_7X$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56483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implement it?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hooked the JIT flow, we have chance to check the vector status in our JIT_HOOK function</a:t>
            </a:r>
            <a:endParaRPr lang="en-US" altLang="zh-CN" dirty="0"/>
          </a:p>
          <a:p>
            <a:r>
              <a:rPr lang="en-US" altLang="zh-CN" dirty="0"/>
              <a:t>This means we can check vector has been corrupted or not </a:t>
            </a:r>
            <a:r>
              <a:rPr lang="en-US" altLang="zh-CN" dirty="0" smtClean="0"/>
              <a:t>after </a:t>
            </a:r>
            <a:r>
              <a:rPr lang="en-US" altLang="zh-CN" dirty="0"/>
              <a:t>previous AS3 </a:t>
            </a:r>
            <a:r>
              <a:rPr lang="en-US" altLang="zh-CN" dirty="0" smtClean="0"/>
              <a:t>methods has been executed.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4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So, Practically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724400" y="3937956"/>
            <a:ext cx="1752599" cy="405444"/>
            <a:chOff x="3509468" y="222737"/>
            <a:chExt cx="1623915" cy="1544805"/>
          </a:xfrm>
        </p:grpSpPr>
        <p:sp>
          <p:nvSpPr>
            <p:cNvPr id="52" name="Rectangle 51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JIT_HOOK();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781800" y="3886200"/>
            <a:ext cx="2209799" cy="457200"/>
            <a:chOff x="3509468" y="222737"/>
            <a:chExt cx="1623915" cy="1544805"/>
          </a:xfrm>
        </p:grpSpPr>
        <p:sp>
          <p:nvSpPr>
            <p:cNvPr id="67" name="Rectangle 66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CheckVectorLen</a:t>
              </a:r>
              <a:r>
                <a:rPr lang="en-US" altLang="zh-CN" dirty="0">
                  <a:solidFill>
                    <a:schemeClr val="tx1"/>
                  </a:solidFill>
                </a:rPr>
                <a:t>();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sp>
        <p:nvSpPr>
          <p:cNvPr id="71" name="Right Arrow 70"/>
          <p:cNvSpPr/>
          <p:nvPr/>
        </p:nvSpPr>
        <p:spPr>
          <a:xfrm>
            <a:off x="6477000" y="4120639"/>
            <a:ext cx="3113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371600" y="2209800"/>
            <a:ext cx="2416040" cy="457200"/>
            <a:chOff x="3509468" y="222737"/>
            <a:chExt cx="1623915" cy="1544805"/>
          </a:xfrm>
        </p:grpSpPr>
        <p:sp>
          <p:nvSpPr>
            <p:cNvPr id="59" name="Rectangle 58"/>
            <p:cNvSpPr/>
            <p:nvPr/>
          </p:nvSpPr>
          <p:spPr>
            <a:xfrm>
              <a:off x="3509468" y="363174"/>
              <a:ext cx="1623915" cy="140436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vectorAllocate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71600" y="3962400"/>
            <a:ext cx="2416039" cy="533400"/>
            <a:chOff x="3509468" y="222737"/>
            <a:chExt cx="1623915" cy="1544805"/>
          </a:xfrm>
        </p:grpSpPr>
        <p:sp>
          <p:nvSpPr>
            <p:cNvPr id="75" name="Rectangle 74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findCorruptVector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273039" y="5638800"/>
            <a:ext cx="2590800" cy="457200"/>
            <a:chOff x="3509467" y="222737"/>
            <a:chExt cx="1818841" cy="1544805"/>
          </a:xfrm>
        </p:grpSpPr>
        <p:sp>
          <p:nvSpPr>
            <p:cNvPr id="78" name="Rectangle 77"/>
            <p:cNvSpPr/>
            <p:nvPr/>
          </p:nvSpPr>
          <p:spPr>
            <a:xfrm>
              <a:off x="3509467" y="222737"/>
              <a:ext cx="1818841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execRopAndShellCode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273039" y="4800600"/>
            <a:ext cx="2514599" cy="457200"/>
            <a:chOff x="3450364" y="222737"/>
            <a:chExt cx="1683019" cy="1544805"/>
          </a:xfrm>
        </p:grpSpPr>
        <p:sp>
          <p:nvSpPr>
            <p:cNvPr id="81" name="Rectangle 80"/>
            <p:cNvSpPr/>
            <p:nvPr/>
          </p:nvSpPr>
          <p:spPr>
            <a:xfrm>
              <a:off x="3450364" y="222737"/>
              <a:ext cx="1683019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/>
                <a:t>buildRopAndShellCode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361347" y="2971800"/>
            <a:ext cx="2426292" cy="531751"/>
            <a:chOff x="3509468" y="-199594"/>
            <a:chExt cx="1895458" cy="1973236"/>
          </a:xfrm>
        </p:grpSpPr>
        <p:sp>
          <p:nvSpPr>
            <p:cNvPr id="84" name="Rectangle 83"/>
            <p:cNvSpPr/>
            <p:nvPr/>
          </p:nvSpPr>
          <p:spPr>
            <a:xfrm>
              <a:off x="3517477" y="-199594"/>
              <a:ext cx="1887449" cy="19732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triggerVulnerability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sp>
        <p:nvSpPr>
          <p:cNvPr id="86" name="Down Arrow 85"/>
          <p:cNvSpPr/>
          <p:nvPr/>
        </p:nvSpPr>
        <p:spPr>
          <a:xfrm>
            <a:off x="2522720" y="26670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Down Arrow 86"/>
          <p:cNvSpPr/>
          <p:nvPr/>
        </p:nvSpPr>
        <p:spPr>
          <a:xfrm>
            <a:off x="2515098" y="3579515"/>
            <a:ext cx="45719" cy="38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Down Arrow 87"/>
          <p:cNvSpPr/>
          <p:nvPr/>
        </p:nvSpPr>
        <p:spPr>
          <a:xfrm>
            <a:off x="2537958" y="44958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Down Arrow 88"/>
          <p:cNvSpPr/>
          <p:nvPr/>
        </p:nvSpPr>
        <p:spPr>
          <a:xfrm>
            <a:off x="2537957" y="52578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/>
          <p:cNvCxnSpPr>
            <a:stCxn id="69" idx="3"/>
          </p:cNvCxnSpPr>
          <p:nvPr/>
        </p:nvCxnSpPr>
        <p:spPr>
          <a:xfrm>
            <a:off x="3787640" y="2438400"/>
            <a:ext cx="936760" cy="1499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4" idx="3"/>
          </p:cNvCxnSpPr>
          <p:nvPr/>
        </p:nvCxnSpPr>
        <p:spPr>
          <a:xfrm>
            <a:off x="3787639" y="3237676"/>
            <a:ext cx="936761" cy="800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5" idx="3"/>
            <a:endCxn id="52" idx="1"/>
          </p:cNvCxnSpPr>
          <p:nvPr/>
        </p:nvCxnSpPr>
        <p:spPr>
          <a:xfrm flipV="1">
            <a:off x="3787639" y="4140678"/>
            <a:ext cx="936761" cy="8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1" idx="3"/>
          </p:cNvCxnSpPr>
          <p:nvPr/>
        </p:nvCxnSpPr>
        <p:spPr>
          <a:xfrm flipV="1">
            <a:off x="3787638" y="4229100"/>
            <a:ext cx="936762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8" idx="3"/>
          </p:cNvCxnSpPr>
          <p:nvPr/>
        </p:nvCxnSpPr>
        <p:spPr>
          <a:xfrm flipV="1">
            <a:off x="3863839" y="4343400"/>
            <a:ext cx="86056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check vector length?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Hook Vector Creating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400" dirty="0" smtClean="0"/>
              <a:t>1. Flash Player has 4 types AS3 Vector object.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2. Vector.&lt;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&gt;, </a:t>
            </a:r>
            <a:r>
              <a:rPr lang="en-US" altLang="zh-CN" sz="2400" dirty="0"/>
              <a:t>Vector</a:t>
            </a:r>
            <a:r>
              <a:rPr lang="en-US" altLang="zh-CN" sz="2400" dirty="0" smtClean="0"/>
              <a:t>.&lt;</a:t>
            </a:r>
            <a:r>
              <a:rPr lang="en-US" altLang="zh-CN" sz="2400" dirty="0" err="1" smtClean="0"/>
              <a:t>uint</a:t>
            </a:r>
            <a:r>
              <a:rPr lang="en-US" altLang="zh-CN" sz="2400" dirty="0" smtClean="0"/>
              <a:t>&gt;, </a:t>
            </a:r>
            <a:r>
              <a:rPr lang="en-US" altLang="zh-CN" sz="2400" dirty="0"/>
              <a:t>Vector</a:t>
            </a:r>
            <a:r>
              <a:rPr lang="en-US" altLang="zh-CN" sz="2400" dirty="0" smtClean="0"/>
              <a:t>.&lt;Number&gt; and Vector.&lt;Object&gt;. </a:t>
            </a:r>
          </a:p>
          <a:p>
            <a:pPr marL="0" indent="0">
              <a:buNone/>
            </a:pPr>
            <a:r>
              <a:rPr lang="en-US" altLang="zh-CN" sz="2400" dirty="0" smtClean="0"/>
              <a:t>     3. I hook Vector.&lt;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&gt; and Vector.&lt;</a:t>
            </a:r>
            <a:r>
              <a:rPr lang="en-US" altLang="zh-CN" sz="2400" dirty="0" err="1" smtClean="0"/>
              <a:t>uint</a:t>
            </a:r>
            <a:r>
              <a:rPr lang="en-US" altLang="zh-CN" sz="2400" dirty="0" smtClean="0"/>
              <a:t>&gt; object create function.      </a:t>
            </a:r>
          </a:p>
          <a:p>
            <a:pPr marL="0" indent="0">
              <a:buNone/>
            </a:pPr>
            <a:r>
              <a:rPr lang="en-US" altLang="zh-CN" sz="2400" dirty="0" smtClean="0"/>
              <a:t>     4. In </a:t>
            </a:r>
            <a:r>
              <a:rPr lang="en-US" altLang="zh-CN" sz="2400" dirty="0" err="1" smtClean="0"/>
              <a:t>AVMplus</a:t>
            </a:r>
            <a:r>
              <a:rPr lang="en-US" altLang="zh-CN" sz="2400" dirty="0" smtClean="0"/>
              <a:t> source code, we can see the create function is a template function. Means that there are 4 instances in flash binary.</a:t>
            </a:r>
          </a:p>
          <a:p>
            <a:pPr marL="0" indent="0">
              <a:buNone/>
            </a:pPr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  <p:pic>
        <p:nvPicPr>
          <p:cNvPr id="1025" name="Picture 1" descr="C:\Users\peter_pi\AppData\Roaming\Tencent\Users\1638792887\QQ\WinTemp\RichOle\5)`VWGW{AN9HF$PCAOEMR8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00625"/>
            <a:ext cx="48387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5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Security researcher</a:t>
            </a:r>
          </a:p>
          <a:p>
            <a:r>
              <a:rPr lang="en-US" altLang="zh-CN" dirty="0" smtClean="0"/>
              <a:t>APT product developer</a:t>
            </a:r>
          </a:p>
          <a:p>
            <a:r>
              <a:rPr lang="en-US" altLang="zh-CN" dirty="0" smtClean="0"/>
              <a:t>Interested in discovering vulnerabilities and writing exploit.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ocus on Flash and Android recently.</a:t>
            </a:r>
            <a:endParaRPr lang="zh-CN" altLang="en-US" dirty="0"/>
          </a:p>
        </p:txBody>
      </p:sp>
      <p:pic>
        <p:nvPicPr>
          <p:cNvPr id="4" name="Picture 1" descr="C:\Users\Peter_Pi\Documents\Tencent Files\1638792887\Image\C2C\BL8_G{J([~6L[B0LE(S4H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4857750"/>
            <a:ext cx="136207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8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check vector length?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Check Vector length</a:t>
            </a:r>
          </a:p>
          <a:p>
            <a:pPr marL="0" indent="0">
              <a:buNone/>
            </a:pPr>
            <a:r>
              <a:rPr lang="en-US" altLang="zh-CN" sz="2400" dirty="0" smtClean="0"/>
              <a:t>     &gt; When there is a vector object created, I will save the vector object address.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</a:t>
            </a:r>
            <a:r>
              <a:rPr lang="en-US" altLang="zh-CN" sz="2400" dirty="0" err="1" smtClean="0"/>
              <a:t>vector_obj_addr</a:t>
            </a:r>
            <a:r>
              <a:rPr lang="en-US" altLang="zh-CN" sz="2400" dirty="0" smtClean="0"/>
              <a:t> + 0x18  is the data list which save vector data.</a:t>
            </a:r>
          </a:p>
          <a:p>
            <a:pPr marL="0" indent="0">
              <a:buNone/>
            </a:pPr>
            <a:r>
              <a:rPr lang="en-US" altLang="zh-CN" sz="2400" dirty="0" smtClean="0"/>
              <a:t>     &gt; First 4 bytes of data list is the vector length.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So, poi(poi(</a:t>
            </a:r>
            <a:r>
              <a:rPr lang="en-US" altLang="zh-CN" sz="2400" dirty="0" err="1" smtClean="0"/>
              <a:t>vector_obj_addr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+ </a:t>
            </a:r>
            <a:r>
              <a:rPr lang="en-US" altLang="zh-CN" sz="2400" dirty="0" smtClean="0"/>
              <a:t>0x18) ) is vector length</a:t>
            </a:r>
            <a:endParaRPr lang="zh-CN" altLang="en-US" sz="2400" dirty="0"/>
          </a:p>
        </p:txBody>
      </p:sp>
      <p:pic>
        <p:nvPicPr>
          <p:cNvPr id="2049" name="Picture 1" descr="C:\Users\peter_pi\AppData\Roaming\Tencent\Users\1638792887\QQ\WinTemp\RichOle\5QW{AZEY_6L($KU_X1X}Y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800600"/>
            <a:ext cx="54387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2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So, Practically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4724400" y="3937956"/>
            <a:ext cx="1752599" cy="405444"/>
            <a:chOff x="3509468" y="222737"/>
            <a:chExt cx="1623915" cy="1544805"/>
          </a:xfrm>
        </p:grpSpPr>
        <p:sp>
          <p:nvSpPr>
            <p:cNvPr id="52" name="Rectangle 51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JIT_HOOK();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781800" y="3886200"/>
            <a:ext cx="2209799" cy="457200"/>
            <a:chOff x="3509468" y="222737"/>
            <a:chExt cx="1623915" cy="1544805"/>
          </a:xfrm>
        </p:grpSpPr>
        <p:sp>
          <p:nvSpPr>
            <p:cNvPr id="67" name="Rectangle 66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CheckVectorLen</a:t>
              </a:r>
              <a:r>
                <a:rPr lang="en-US" altLang="zh-CN" dirty="0">
                  <a:solidFill>
                    <a:schemeClr val="tx1"/>
                  </a:solidFill>
                </a:rPr>
                <a:t>();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sp>
        <p:nvSpPr>
          <p:cNvPr id="71" name="Right Arrow 70"/>
          <p:cNvSpPr/>
          <p:nvPr/>
        </p:nvSpPr>
        <p:spPr>
          <a:xfrm>
            <a:off x="6477000" y="4120639"/>
            <a:ext cx="3113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371600" y="2209800"/>
            <a:ext cx="2416040" cy="457200"/>
            <a:chOff x="3509468" y="222737"/>
            <a:chExt cx="1623915" cy="1544805"/>
          </a:xfrm>
        </p:grpSpPr>
        <p:sp>
          <p:nvSpPr>
            <p:cNvPr id="59" name="Rectangle 58"/>
            <p:cNvSpPr/>
            <p:nvPr/>
          </p:nvSpPr>
          <p:spPr>
            <a:xfrm>
              <a:off x="3509468" y="363174"/>
              <a:ext cx="1623915" cy="140436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vectorAllocate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71600" y="3962400"/>
            <a:ext cx="2416039" cy="533400"/>
            <a:chOff x="3509468" y="222737"/>
            <a:chExt cx="1623915" cy="1544805"/>
          </a:xfrm>
        </p:grpSpPr>
        <p:sp>
          <p:nvSpPr>
            <p:cNvPr id="75" name="Rectangle 74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findCorruptVector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273039" y="5638800"/>
            <a:ext cx="2590800" cy="457200"/>
            <a:chOff x="3509467" y="222737"/>
            <a:chExt cx="1818841" cy="1544805"/>
          </a:xfrm>
        </p:grpSpPr>
        <p:sp>
          <p:nvSpPr>
            <p:cNvPr id="78" name="Rectangle 77"/>
            <p:cNvSpPr/>
            <p:nvPr/>
          </p:nvSpPr>
          <p:spPr>
            <a:xfrm>
              <a:off x="3509467" y="222737"/>
              <a:ext cx="1818841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execRopAndShellCode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273039" y="4800600"/>
            <a:ext cx="2514599" cy="457200"/>
            <a:chOff x="3450364" y="222737"/>
            <a:chExt cx="1683019" cy="1544805"/>
          </a:xfrm>
        </p:grpSpPr>
        <p:sp>
          <p:nvSpPr>
            <p:cNvPr id="81" name="Rectangle 80"/>
            <p:cNvSpPr/>
            <p:nvPr/>
          </p:nvSpPr>
          <p:spPr>
            <a:xfrm>
              <a:off x="3450364" y="222737"/>
              <a:ext cx="1683019" cy="154480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/>
                <a:t>buildRopAndShellCode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361347" y="2971800"/>
            <a:ext cx="2426292" cy="531751"/>
            <a:chOff x="3509468" y="-199594"/>
            <a:chExt cx="1895458" cy="1973236"/>
          </a:xfrm>
        </p:grpSpPr>
        <p:sp>
          <p:nvSpPr>
            <p:cNvPr id="84" name="Rectangle 83"/>
            <p:cNvSpPr/>
            <p:nvPr/>
          </p:nvSpPr>
          <p:spPr>
            <a:xfrm>
              <a:off x="3517477" y="-199594"/>
              <a:ext cx="1887449" cy="19732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/>
                <a:t>triggerVulnerability</a:t>
              </a:r>
              <a:r>
                <a:rPr lang="en-US" altLang="zh-CN" dirty="0" smtClean="0"/>
                <a:t>();</a:t>
              </a:r>
              <a:endParaRPr lang="zh-CN" alt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sp>
        <p:nvSpPr>
          <p:cNvPr id="86" name="Down Arrow 85"/>
          <p:cNvSpPr/>
          <p:nvPr/>
        </p:nvSpPr>
        <p:spPr>
          <a:xfrm>
            <a:off x="2522720" y="26670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Down Arrow 86"/>
          <p:cNvSpPr/>
          <p:nvPr/>
        </p:nvSpPr>
        <p:spPr>
          <a:xfrm>
            <a:off x="2515098" y="3579515"/>
            <a:ext cx="45719" cy="382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Down Arrow 87"/>
          <p:cNvSpPr/>
          <p:nvPr/>
        </p:nvSpPr>
        <p:spPr>
          <a:xfrm>
            <a:off x="2537958" y="4495800"/>
            <a:ext cx="45719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Down Arrow 88"/>
          <p:cNvSpPr/>
          <p:nvPr/>
        </p:nvSpPr>
        <p:spPr>
          <a:xfrm>
            <a:off x="2537957" y="52578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/>
          <p:cNvCxnSpPr>
            <a:stCxn id="69" idx="3"/>
          </p:cNvCxnSpPr>
          <p:nvPr/>
        </p:nvCxnSpPr>
        <p:spPr>
          <a:xfrm>
            <a:off x="3787640" y="2438400"/>
            <a:ext cx="936760" cy="1499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4" idx="3"/>
          </p:cNvCxnSpPr>
          <p:nvPr/>
        </p:nvCxnSpPr>
        <p:spPr>
          <a:xfrm>
            <a:off x="3787639" y="3237676"/>
            <a:ext cx="936761" cy="800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5" idx="3"/>
            <a:endCxn id="52" idx="1"/>
          </p:cNvCxnSpPr>
          <p:nvPr/>
        </p:nvCxnSpPr>
        <p:spPr>
          <a:xfrm flipV="1">
            <a:off x="3787639" y="4140678"/>
            <a:ext cx="936761" cy="8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1" idx="3"/>
          </p:cNvCxnSpPr>
          <p:nvPr/>
        </p:nvCxnSpPr>
        <p:spPr>
          <a:xfrm flipV="1">
            <a:off x="3787638" y="4229100"/>
            <a:ext cx="936762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8" idx="3"/>
          </p:cNvCxnSpPr>
          <p:nvPr/>
        </p:nvCxnSpPr>
        <p:spPr>
          <a:xfrm flipV="1">
            <a:off x="3863839" y="4343400"/>
            <a:ext cx="860561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577910" y="2209800"/>
            <a:ext cx="2209799" cy="457200"/>
            <a:chOff x="3509468" y="222737"/>
            <a:chExt cx="1623915" cy="1544805"/>
          </a:xfrm>
        </p:grpSpPr>
        <p:sp>
          <p:nvSpPr>
            <p:cNvPr id="36" name="Rectangle 35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SaveVectorObj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9468" y="222737"/>
              <a:ext cx="1623915" cy="15448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900" kern="1200"/>
            </a:p>
          </p:txBody>
        </p:sp>
      </p:grpSp>
      <p:cxnSp>
        <p:nvCxnSpPr>
          <p:cNvPr id="5" name="Straight Arrow Connector 4"/>
          <p:cNvCxnSpPr>
            <a:stCxn id="59" idx="3"/>
            <a:endCxn id="36" idx="1"/>
          </p:cNvCxnSpPr>
          <p:nvPr/>
        </p:nvCxnSpPr>
        <p:spPr>
          <a:xfrm flipV="1">
            <a:off x="3787640" y="2438400"/>
            <a:ext cx="1790270" cy="20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Hook Version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Hook Version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&gt; Some sample check Flash Player version, if version is too high or too low, it will terminate execution.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&gt; So I change Flash Player version string in memory</a:t>
            </a:r>
          </a:p>
          <a:p>
            <a:pPr marL="0" indent="0">
              <a:buNone/>
            </a:pPr>
            <a:r>
              <a:rPr lang="en-US" altLang="zh-CN" sz="2800" dirty="0" smtClean="0"/>
              <a:t>    &gt; For example, change WIN 18,0,0,160 to WIN 16,0,0,160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&gt; Just search WIN x,0,0,x in OCX image memory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21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Hook Flash OCX load?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Need to hook Flash OCX when it being loaded first time.</a:t>
            </a:r>
          </a:p>
          <a:p>
            <a:r>
              <a:rPr lang="en-US" altLang="zh-CN" dirty="0" smtClean="0"/>
              <a:t>Like </a:t>
            </a:r>
            <a:r>
              <a:rPr lang="en-US" altLang="zh-CN" dirty="0" err="1" smtClean="0"/>
              <a:t>Windbg’s</a:t>
            </a:r>
            <a:r>
              <a:rPr lang="en-US" altLang="zh-CN" dirty="0" smtClean="0"/>
              <a:t> module load event</a:t>
            </a:r>
          </a:p>
          <a:p>
            <a:r>
              <a:rPr lang="en-US" altLang="zh-CN" dirty="0" smtClean="0"/>
              <a:t>Flash OCX in IE is a COM component.</a:t>
            </a:r>
          </a:p>
          <a:p>
            <a:r>
              <a:rPr lang="en-US" altLang="zh-CN" dirty="0" smtClean="0"/>
              <a:t>Hook COM component create in IE, check CLSID of Flash 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1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Hook Flash OCX load?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Hook </a:t>
            </a:r>
            <a:r>
              <a:rPr lang="en-US" altLang="zh-CN" dirty="0" err="1" smtClean="0"/>
              <a:t>CoGetClassObject</a:t>
            </a:r>
            <a:r>
              <a:rPr lang="en-US" altLang="zh-CN" dirty="0" smtClean="0"/>
              <a:t> function in urlmon.dll</a:t>
            </a:r>
          </a:p>
          <a:p>
            <a:r>
              <a:rPr lang="en-US" altLang="zh-CN" dirty="0" smtClean="0"/>
              <a:t>IAT hook</a:t>
            </a:r>
          </a:p>
          <a:p>
            <a:r>
              <a:rPr lang="en-US" altLang="zh-CN" dirty="0" smtClean="0"/>
              <a:t>In </a:t>
            </a:r>
            <a:r>
              <a:rPr lang="en-US" altLang="zh-CN" dirty="0" err="1" smtClean="0"/>
              <a:t>Hook_CoGetClassObject</a:t>
            </a:r>
            <a:r>
              <a:rPr lang="en-US" altLang="zh-CN" dirty="0" smtClean="0"/>
              <a:t> function, use </a:t>
            </a:r>
            <a:r>
              <a:rPr lang="en-US" altLang="zh-CN" dirty="0" err="1"/>
              <a:t>IsEqualCLSID</a:t>
            </a:r>
            <a:r>
              <a:rPr lang="en-US" altLang="zh-CN" dirty="0"/>
              <a:t>(</a:t>
            </a:r>
            <a:r>
              <a:rPr lang="en-US" altLang="zh-CN" dirty="0" err="1"/>
              <a:t>rclsid</a:t>
            </a:r>
            <a:r>
              <a:rPr lang="en-US" altLang="zh-CN" dirty="0"/>
              <a:t>, </a:t>
            </a:r>
            <a:r>
              <a:rPr lang="en-US" altLang="zh-CN" dirty="0" err="1"/>
              <a:t>CLSID_Flash</a:t>
            </a:r>
            <a:r>
              <a:rPr lang="en-US" altLang="zh-CN" dirty="0" smtClean="0"/>
              <a:t>) to identify Flash component is being loaded.</a:t>
            </a:r>
          </a:p>
          <a:p>
            <a:r>
              <a:rPr lang="en-US" altLang="zh-CN" dirty="0" smtClean="0"/>
              <a:t>Find Flash OCX module base address and module size, search binary sequence to hook JIT, hook vector create, hook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2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OK, Just Run it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400" dirty="0" smtClean="0"/>
              <a:t>DEMO</a:t>
            </a:r>
          </a:p>
          <a:p>
            <a:r>
              <a:rPr lang="en-US" altLang="zh-CN" sz="4400" dirty="0" smtClean="0"/>
              <a:t>CVE-2015-5119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401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Manual Check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FED finally gives me little samples for manual checking.</a:t>
            </a:r>
          </a:p>
          <a:p>
            <a:r>
              <a:rPr lang="en-US" altLang="zh-CN" dirty="0" smtClean="0"/>
              <a:t>I need to debug this samples to confirm it is an 0-day or for getting root cause of the 0-day.</a:t>
            </a:r>
          </a:p>
        </p:txBody>
      </p:sp>
    </p:spTree>
    <p:extLst>
      <p:ext uri="{BB962C8B-B14F-4D97-AF65-F5344CB8AC3E}">
        <p14:creationId xmlns:p14="http://schemas.microsoft.com/office/powerpoint/2010/main" val="27052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Debugging Hard Point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symbol of Flash Player.</a:t>
            </a:r>
          </a:p>
          <a:p>
            <a:r>
              <a:rPr lang="en-US" altLang="zh-CN" dirty="0" smtClean="0"/>
              <a:t>All AS3 methods are </a:t>
            </a:r>
            <a:r>
              <a:rPr lang="en-US" altLang="zh-CN" dirty="0" err="1" smtClean="0"/>
              <a:t>JITed</a:t>
            </a:r>
            <a:r>
              <a:rPr lang="en-US" altLang="zh-CN" dirty="0" smtClean="0"/>
              <a:t>. Address is dynamic.</a:t>
            </a:r>
          </a:p>
          <a:p>
            <a:r>
              <a:rPr lang="en-US" altLang="zh-CN" dirty="0" smtClean="0"/>
              <a:t>Flash player has script execution time out.</a:t>
            </a:r>
          </a:p>
        </p:txBody>
      </p:sp>
    </p:spTree>
    <p:extLst>
      <p:ext uri="{BB962C8B-B14F-4D97-AF65-F5344CB8AC3E}">
        <p14:creationId xmlns:p14="http://schemas.microsoft.com/office/powerpoint/2010/main" val="1184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DbgFlashVul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 I wrote a tool to help debug.</a:t>
            </a:r>
          </a:p>
          <a:p>
            <a:r>
              <a:rPr lang="en-US" altLang="zh-CN" dirty="0" smtClean="0"/>
              <a:t>A </a:t>
            </a:r>
            <a:r>
              <a:rPr lang="en-US" altLang="zh-CN" dirty="0" err="1" smtClean="0"/>
              <a:t>windbg</a:t>
            </a:r>
            <a:r>
              <a:rPr lang="en-US" altLang="zh-CN" dirty="0" smtClean="0"/>
              <a:t> extension named </a:t>
            </a:r>
            <a:r>
              <a:rPr lang="en-US" altLang="zh-CN" dirty="0" err="1" smtClean="0"/>
              <a:t>DbgFlashVul</a:t>
            </a:r>
            <a:r>
              <a:rPr lang="en-US" altLang="zh-CN" dirty="0" smtClean="0"/>
              <a:t> written in C++.</a:t>
            </a:r>
          </a:p>
          <a:p>
            <a:r>
              <a:rPr lang="en-US" altLang="zh-CN" dirty="0" smtClean="0"/>
              <a:t>It can trace AS3 method.</a:t>
            </a:r>
          </a:p>
          <a:p>
            <a:r>
              <a:rPr lang="en-US" altLang="zh-CN" dirty="0" smtClean="0"/>
              <a:t>It can set break point based on AS3 method name.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6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DbgFlashVul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!help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71856"/>
            <a:ext cx="8738714" cy="17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ter_Pi\Desktop\Ch078-18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19450"/>
            <a:ext cx="25908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ter_Pi\AppData\Roaming\Tencent\Users\1638792887\QQ\WinTemp\RichOle\RW%UH7N5`}1AD_V9I1S}4Q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06911"/>
            <a:ext cx="5895975" cy="432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WAR3 &amp; Ping </a:t>
            </a:r>
            <a:r>
              <a:rPr lang="en-US" altLang="zh-CN" dirty="0"/>
              <a:t>Pong </a:t>
            </a:r>
            <a:r>
              <a:rPr lang="en-US" altLang="zh-CN" dirty="0" smtClean="0"/>
              <a:t>Hobbyist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8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DbgFlashVul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! </a:t>
            </a:r>
            <a:r>
              <a:rPr lang="en-US" altLang="zh-CN" dirty="0" err="1" smtClean="0"/>
              <a:t>EnableTraceJit</a:t>
            </a:r>
            <a:r>
              <a:rPr lang="en-US" altLang="zh-CN" dirty="0" smtClean="0"/>
              <a:t>  1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6000077" cy="40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DbgFlashVul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!</a:t>
            </a:r>
            <a:r>
              <a:rPr lang="en-US" altLang="zh-CN" dirty="0" err="1" smtClean="0"/>
              <a:t>SetBpForJitCode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62200"/>
            <a:ext cx="5914286" cy="36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real example : CVE-2015-3090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Used by most exploit kits.</a:t>
            </a:r>
          </a:p>
          <a:p>
            <a:r>
              <a:rPr lang="en-US" altLang="zh-CN" dirty="0"/>
              <a:t>Vulnerability can be simplified like this:</a:t>
            </a:r>
          </a:p>
          <a:p>
            <a:pPr marL="0" indent="0">
              <a:buNone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       private </a:t>
            </a:r>
            <a:r>
              <a:rPr lang="en-US" altLang="zh-CN" sz="1900" dirty="0" err="1"/>
              <a:t>var</a:t>
            </a:r>
            <a:r>
              <a:rPr lang="en-US" altLang="zh-CN" sz="1900" dirty="0"/>
              <a:t> </a:t>
            </a:r>
            <a:r>
              <a:rPr lang="en-US" altLang="zh-CN" sz="1900" dirty="0" err="1"/>
              <a:t>myShaderjob:ShaderJob</a:t>
            </a:r>
            <a:r>
              <a:rPr lang="en-US" altLang="zh-CN" sz="1900" dirty="0"/>
              <a:t> = null;            </a:t>
            </a:r>
          </a:p>
          <a:p>
            <a:pPr marL="0" indent="0"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this.myShaderjob</a:t>
            </a:r>
            <a:r>
              <a:rPr lang="en-US" altLang="zh-CN" sz="2200" dirty="0"/>
              <a:t> = new </a:t>
            </a:r>
            <a:r>
              <a:rPr lang="en-US" altLang="zh-CN" sz="2200" dirty="0" err="1"/>
              <a:t>ShaderJob</a:t>
            </a:r>
            <a:r>
              <a:rPr lang="en-US" altLang="zh-CN" sz="2200" dirty="0"/>
              <a:t>(</a:t>
            </a:r>
            <a:r>
              <a:rPr lang="en-US" altLang="zh-CN" sz="2200" dirty="0" err="1"/>
              <a:t>this.myShader</a:t>
            </a:r>
            <a:r>
              <a:rPr lang="en-US" altLang="zh-CN" sz="2200" dirty="0"/>
              <a:t>);</a:t>
            </a:r>
          </a:p>
          <a:p>
            <a:pPr marL="0" indent="0"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smtClean="0"/>
              <a:t>….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>
                <a:solidFill>
                  <a:srgbClr val="FF0000"/>
                </a:solidFill>
              </a:rPr>
              <a:t>this.myShaderjob.width</a:t>
            </a:r>
            <a:r>
              <a:rPr lang="en-US" altLang="zh-CN" sz="2200" dirty="0">
                <a:solidFill>
                  <a:srgbClr val="FF000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this.myShaderjob.start</a:t>
            </a:r>
            <a:r>
              <a:rPr lang="en-US" altLang="zh-CN" sz="2200" dirty="0"/>
              <a:t>();</a:t>
            </a:r>
          </a:p>
          <a:p>
            <a:pPr marL="0" indent="0"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>
                <a:solidFill>
                  <a:srgbClr val="FF0000"/>
                </a:solidFill>
              </a:rPr>
              <a:t>this.myShaderjob.width</a:t>
            </a:r>
            <a:r>
              <a:rPr lang="en-US" altLang="zh-CN" sz="2200" dirty="0">
                <a:solidFill>
                  <a:srgbClr val="FF0000"/>
                </a:solidFill>
              </a:rPr>
              <a:t> = 606</a:t>
            </a:r>
            <a:r>
              <a:rPr lang="en-US" altLang="zh-CN" sz="2200" dirty="0" smtClean="0">
                <a:solidFill>
                  <a:srgbClr val="FF0000"/>
                </a:solidFill>
              </a:rPr>
              <a:t>;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When </a:t>
            </a:r>
            <a:r>
              <a:rPr lang="en-US" altLang="zh-CN" dirty="0"/>
              <a:t>changing </a:t>
            </a:r>
            <a:r>
              <a:rPr lang="en-US" altLang="zh-CN" dirty="0" err="1"/>
              <a:t>ShaderJob</a:t>
            </a:r>
            <a:r>
              <a:rPr lang="en-US" altLang="zh-CN" dirty="0"/>
              <a:t> width asynchronously, it will cause memory overwrite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4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real example </a:t>
            </a:r>
            <a:r>
              <a:rPr lang="en-US" altLang="zh-CN" dirty="0"/>
              <a:t>: CVE-2015-3090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exploit flow can be simplified like this:</a:t>
            </a:r>
          </a:p>
          <a:p>
            <a:pPr marL="0" indent="0">
              <a:buNone/>
            </a:pPr>
            <a:r>
              <a:rPr lang="en-US" altLang="zh-CN" sz="2000" dirty="0" err="1" smtClean="0"/>
              <a:t>prepareshaderjob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prepareVector</a:t>
            </a:r>
            <a:r>
              <a:rPr lang="en-US" altLang="zh-CN" sz="2000" dirty="0" smtClean="0"/>
              <a:t>();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vector spray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attacking();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// trigger vulnerability to overwrite vector length</a:t>
            </a:r>
          </a:p>
          <a:p>
            <a:pPr marL="0" indent="0">
              <a:buNone/>
            </a:pPr>
            <a:r>
              <a:rPr lang="en-US" altLang="zh-CN" sz="2000" dirty="0"/>
              <a:t>if </a:t>
            </a:r>
            <a:r>
              <a:rPr lang="en-US" altLang="zh-CN" sz="2000" dirty="0" smtClean="0"/>
              <a:t>( !</a:t>
            </a:r>
            <a:r>
              <a:rPr lang="en-US" altLang="zh-CN" sz="2000" dirty="0" err="1" smtClean="0"/>
              <a:t>findCorruptVector</a:t>
            </a:r>
            <a:r>
              <a:rPr lang="en-US" altLang="zh-CN" sz="2000" dirty="0" smtClean="0"/>
              <a:t>() )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return </a:t>
            </a:r>
            <a:r>
              <a:rPr lang="en-US" altLang="zh-CN" sz="2000" dirty="0"/>
              <a:t>(false);</a:t>
            </a:r>
          </a:p>
          <a:p>
            <a:pPr marL="0" indent="0">
              <a:buNone/>
            </a:pPr>
            <a:r>
              <a:rPr lang="en-US" altLang="zh-CN" sz="2000" dirty="0" smtClean="0"/>
              <a:t>};</a:t>
            </a:r>
          </a:p>
          <a:p>
            <a:pPr marL="0" indent="0">
              <a:buNone/>
            </a:pPr>
            <a:r>
              <a:rPr lang="en-US" altLang="zh-CN" sz="2000" dirty="0" err="1" smtClean="0"/>
              <a:t>buildRopAndShellcode</a:t>
            </a:r>
            <a:r>
              <a:rPr lang="en-US" altLang="zh-CN" sz="2000" dirty="0" smtClean="0"/>
              <a:t>()</a:t>
            </a:r>
          </a:p>
          <a:p>
            <a:pPr marL="0" indent="0">
              <a:buNone/>
            </a:pPr>
            <a:r>
              <a:rPr lang="en-US" altLang="zh-CN" sz="2000" dirty="0" smtClean="0"/>
              <a:t>exec();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88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real example </a:t>
            </a:r>
            <a:r>
              <a:rPr lang="en-US" altLang="zh-CN" dirty="0"/>
              <a:t>: CVE-2015-3090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example, we want to get the </a:t>
            </a:r>
            <a:r>
              <a:rPr lang="en-US" altLang="zh-CN" dirty="0">
                <a:solidFill>
                  <a:srgbClr val="FF0000"/>
                </a:solidFill>
              </a:rPr>
              <a:t>ROP </a:t>
            </a:r>
            <a:r>
              <a:rPr lang="en-US" altLang="zh-CN" dirty="0" err="1" smtClean="0">
                <a:solidFill>
                  <a:srgbClr val="FF0000"/>
                </a:solidFill>
              </a:rPr>
              <a:t>gagdets</a:t>
            </a:r>
            <a:r>
              <a:rPr lang="en-US" altLang="zh-CN" dirty="0" smtClean="0">
                <a:solidFill>
                  <a:srgbClr val="FF0000"/>
                </a:solidFill>
              </a:rPr>
              <a:t> and shellcode </a:t>
            </a:r>
            <a:r>
              <a:rPr lang="en-US" altLang="zh-CN" dirty="0" smtClean="0"/>
              <a:t>used by this exploit.</a:t>
            </a:r>
          </a:p>
          <a:p>
            <a:r>
              <a:rPr lang="en-US" altLang="zh-CN" dirty="0" smtClean="0"/>
              <a:t>Uses </a:t>
            </a:r>
            <a:r>
              <a:rPr lang="en-US" altLang="zh-CN" dirty="0" err="1" smtClean="0"/>
              <a:t>DbgFlashVul</a:t>
            </a:r>
            <a:r>
              <a:rPr lang="en-US" altLang="zh-CN" dirty="0" smtClean="0"/>
              <a:t> can easily do this.</a:t>
            </a:r>
          </a:p>
        </p:txBody>
      </p:sp>
    </p:spTree>
    <p:extLst>
      <p:ext uri="{BB962C8B-B14F-4D97-AF65-F5344CB8AC3E}">
        <p14:creationId xmlns:p14="http://schemas.microsoft.com/office/powerpoint/2010/main" val="33191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real example </a:t>
            </a:r>
            <a:r>
              <a:rPr lang="en-US" altLang="zh-CN" dirty="0"/>
              <a:t>: CVE-2015-3090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Almost every flash exploit using </a:t>
            </a:r>
            <a:r>
              <a:rPr lang="en-US" altLang="zh-CN" dirty="0" smtClean="0"/>
              <a:t>corrupt vector </a:t>
            </a:r>
            <a:r>
              <a:rPr lang="en-US" altLang="zh-CN" dirty="0"/>
              <a:t>will have two </a:t>
            </a:r>
            <a:r>
              <a:rPr lang="en-US" altLang="zh-CN" dirty="0" smtClean="0"/>
              <a:t>AS3 functions, like </a:t>
            </a:r>
            <a:r>
              <a:rPr lang="en-US" altLang="zh-CN" dirty="0" err="1">
                <a:solidFill>
                  <a:srgbClr val="FF0000"/>
                </a:solidFill>
              </a:rPr>
              <a:t>read_memory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FF0000"/>
                </a:solidFill>
              </a:rPr>
              <a:t>write_memory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two function use corrupt vector to read and write arbitrary memory.</a:t>
            </a:r>
            <a:endParaRPr lang="zh-CN" altLang="en-US" dirty="0"/>
          </a:p>
          <a:p>
            <a:r>
              <a:rPr lang="en-US" altLang="zh-CN" dirty="0" smtClean="0"/>
              <a:t>So, we can use </a:t>
            </a:r>
            <a:r>
              <a:rPr lang="en-US" altLang="zh-CN" dirty="0" err="1" smtClean="0"/>
              <a:t>DbgFlashVul</a:t>
            </a:r>
            <a:r>
              <a:rPr lang="en-US" altLang="zh-CN" dirty="0" smtClean="0"/>
              <a:t> to break the execution on </a:t>
            </a:r>
            <a:r>
              <a:rPr lang="en-US" altLang="zh-CN" dirty="0" err="1" smtClean="0">
                <a:solidFill>
                  <a:srgbClr val="FF0000"/>
                </a:solidFill>
              </a:rPr>
              <a:t>write_memory</a:t>
            </a:r>
            <a:r>
              <a:rPr lang="en-US" altLang="zh-CN" dirty="0" smtClean="0"/>
              <a:t>. Exploit uses this function to construct ROP chain and shellcode.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0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real example </a:t>
            </a:r>
            <a:r>
              <a:rPr lang="en-US" altLang="zh-CN" dirty="0"/>
              <a:t>: CVE-2015-3090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Steps: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000" dirty="0" smtClean="0"/>
              <a:t>&gt; Set break point at </a:t>
            </a:r>
            <a:r>
              <a:rPr lang="en-US" altLang="zh-CN" sz="2000" dirty="0" err="1" smtClean="0"/>
              <a:t>write_memory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&gt; After break, get the address of  “</a:t>
            </a:r>
            <a:r>
              <a:rPr lang="en-US" altLang="zh-CN" sz="2000" dirty="0" err="1" smtClean="0"/>
              <a:t>corruptVector</a:t>
            </a:r>
            <a:r>
              <a:rPr lang="en-US" altLang="zh-CN" sz="2000" dirty="0" smtClean="0"/>
              <a:t>[index] = value”, </a:t>
            </a:r>
            <a:r>
              <a:rPr lang="en-US" altLang="zh-CN" sz="2000" dirty="0"/>
              <a:t>the assembly is like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mov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dword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 [</a:t>
            </a:r>
            <a:r>
              <a:rPr lang="en-US" altLang="zh-CN" sz="2000" dirty="0" err="1"/>
              <a:t>edx+eax</a:t>
            </a:r>
            <a:r>
              <a:rPr lang="en-US" altLang="zh-CN" sz="2000" dirty="0"/>
              <a:t>*4+8</a:t>
            </a:r>
            <a:r>
              <a:rPr lang="en-US" altLang="zh-CN" sz="2000" dirty="0" smtClean="0"/>
              <a:t>], </a:t>
            </a:r>
            <a:r>
              <a:rPr lang="en-US" altLang="zh-CN" sz="2000" dirty="0" err="1" smtClean="0"/>
              <a:t>ecx</a:t>
            </a:r>
            <a:r>
              <a:rPr lang="en-US" altLang="zh-CN" sz="2000" dirty="0" smtClean="0"/>
              <a:t>”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&gt; Set break point on the address.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&gt; When break, every </a:t>
            </a:r>
            <a:r>
              <a:rPr lang="en-US" altLang="zh-CN" sz="2000" dirty="0" err="1" smtClean="0"/>
              <a:t>ecx</a:t>
            </a:r>
            <a:r>
              <a:rPr lang="en-US" altLang="zh-CN" sz="2000" dirty="0" smtClean="0"/>
              <a:t> is a part of ROP chain and shellcode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05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real example </a:t>
            </a:r>
            <a:r>
              <a:rPr lang="en-US" altLang="zh-CN" dirty="0"/>
              <a:t>: CVE-2015-3090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dirty="0" smtClean="0"/>
              <a:t>0:008</a:t>
            </a:r>
            <a:r>
              <a:rPr lang="en-US" altLang="zh-CN" sz="1100" dirty="0"/>
              <a:t>&gt; !</a:t>
            </a:r>
            <a:r>
              <a:rPr lang="en-US" altLang="zh-CN" sz="1100" dirty="0" err="1"/>
              <a:t>SetBaseAddress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038f0000 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0:008&gt; </a:t>
            </a:r>
            <a:r>
              <a:rPr lang="en-US" altLang="zh-CN" sz="1100" dirty="0">
                <a:solidFill>
                  <a:srgbClr val="FF0000"/>
                </a:solidFill>
              </a:rPr>
              <a:t>!</a:t>
            </a:r>
            <a:r>
              <a:rPr lang="en-US" altLang="zh-CN" sz="1100" dirty="0" err="1">
                <a:solidFill>
                  <a:srgbClr val="FF0000"/>
                </a:solidFill>
              </a:rPr>
              <a:t>SetBpForJitCode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  test/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write_memory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100" dirty="0" smtClean="0"/>
              <a:t>0:008</a:t>
            </a:r>
            <a:r>
              <a:rPr lang="en-US" altLang="zh-CN" sz="1100" dirty="0"/>
              <a:t>&gt; g</a:t>
            </a:r>
          </a:p>
          <a:p>
            <a:pPr marL="0" indent="0">
              <a:buNone/>
            </a:pPr>
            <a:r>
              <a:rPr lang="en-US" altLang="zh-CN" sz="1100" dirty="0" err="1">
                <a:solidFill>
                  <a:srgbClr val="FF0000"/>
                </a:solidFill>
              </a:rPr>
              <a:t>BreakPoint</a:t>
            </a:r>
            <a:r>
              <a:rPr lang="en-US" altLang="zh-CN" sz="1100" dirty="0">
                <a:solidFill>
                  <a:srgbClr val="FF0000"/>
                </a:solidFill>
              </a:rPr>
              <a:t> at [test/</a:t>
            </a:r>
            <a:r>
              <a:rPr lang="en-US" altLang="zh-CN" sz="1100" dirty="0" err="1">
                <a:solidFill>
                  <a:srgbClr val="FF0000"/>
                </a:solidFill>
              </a:rPr>
              <a:t>write_memory</a:t>
            </a:r>
            <a:r>
              <a:rPr lang="en-US" altLang="zh-CN" sz="11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sz="1100" dirty="0" err="1"/>
              <a:t>eax</a:t>
            </a:r>
            <a:r>
              <a:rPr lang="en-US" altLang="zh-CN" sz="1100" dirty="0"/>
              <a:t>=05072424 </a:t>
            </a:r>
            <a:r>
              <a:rPr lang="en-US" altLang="zh-CN" sz="1100" dirty="0" err="1"/>
              <a:t>ebx</a:t>
            </a:r>
            <a:r>
              <a:rPr lang="en-US" altLang="zh-CN" sz="1100" dirty="0"/>
              <a:t>=05039100 </a:t>
            </a:r>
            <a:r>
              <a:rPr lang="en-US" altLang="zh-CN" sz="1100" dirty="0" err="1"/>
              <a:t>ecx</a:t>
            </a:r>
            <a:r>
              <a:rPr lang="en-US" altLang="zh-CN" sz="1100" dirty="0"/>
              <a:t>=020bf4b0 </a:t>
            </a:r>
            <a:r>
              <a:rPr lang="en-US" altLang="zh-CN" sz="1100" dirty="0" err="1"/>
              <a:t>edx</a:t>
            </a:r>
            <a:r>
              <a:rPr lang="en-US" altLang="zh-CN" sz="1100" dirty="0"/>
              <a:t>=00000002 </a:t>
            </a:r>
            <a:r>
              <a:rPr lang="en-US" altLang="zh-CN" sz="1100" dirty="0" err="1"/>
              <a:t>esi</a:t>
            </a:r>
            <a:r>
              <a:rPr lang="en-US" altLang="zh-CN" sz="1100" dirty="0"/>
              <a:t>=05023b08 </a:t>
            </a:r>
            <a:r>
              <a:rPr lang="en-US" altLang="zh-CN" sz="1100" dirty="0" err="1"/>
              <a:t>edi</a:t>
            </a:r>
            <a:r>
              <a:rPr lang="en-US" altLang="zh-CN" sz="1100" dirty="0"/>
              <a:t>=05023b08</a:t>
            </a:r>
          </a:p>
          <a:p>
            <a:pPr marL="0" indent="0">
              <a:buNone/>
            </a:pPr>
            <a:r>
              <a:rPr lang="en-US" altLang="zh-CN" sz="1100" dirty="0" err="1"/>
              <a:t>eip</a:t>
            </a:r>
            <a:r>
              <a:rPr lang="en-US" altLang="zh-CN" sz="1100" dirty="0"/>
              <a:t>=05072424 </a:t>
            </a:r>
            <a:r>
              <a:rPr lang="en-US" altLang="zh-CN" sz="1100" dirty="0" err="1"/>
              <a:t>esp</a:t>
            </a:r>
            <a:r>
              <a:rPr lang="en-US" altLang="zh-CN" sz="1100" dirty="0"/>
              <a:t>=020bf464 </a:t>
            </a:r>
            <a:r>
              <a:rPr lang="en-US" altLang="zh-CN" sz="1100" dirty="0" err="1"/>
              <a:t>ebp</a:t>
            </a:r>
            <a:r>
              <a:rPr lang="en-US" altLang="zh-CN" sz="1100" dirty="0"/>
              <a:t>=020bf480 </a:t>
            </a:r>
            <a:r>
              <a:rPr lang="en-US" altLang="zh-CN" sz="1100" dirty="0" err="1"/>
              <a:t>iopl</a:t>
            </a:r>
            <a:r>
              <a:rPr lang="en-US" altLang="zh-CN" sz="1100" dirty="0"/>
              <a:t>=0         </a:t>
            </a:r>
            <a:r>
              <a:rPr lang="en-US" altLang="zh-CN" sz="1100" dirty="0" err="1"/>
              <a:t>nv</a:t>
            </a:r>
            <a:r>
              <a:rPr lang="en-US" altLang="zh-CN" sz="1100" dirty="0"/>
              <a:t> up </a:t>
            </a:r>
            <a:r>
              <a:rPr lang="en-US" altLang="zh-CN" sz="1100" dirty="0" err="1"/>
              <a:t>ei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pl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nz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na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nc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cs</a:t>
            </a:r>
            <a:r>
              <a:rPr lang="en-US" altLang="zh-CN" sz="1100" dirty="0"/>
              <a:t>=001b  </a:t>
            </a:r>
            <a:r>
              <a:rPr lang="en-US" altLang="zh-CN" sz="1100" dirty="0" err="1"/>
              <a:t>ss</a:t>
            </a:r>
            <a:r>
              <a:rPr lang="en-US" altLang="zh-CN" sz="1100" dirty="0"/>
              <a:t>=0023  ds=0023  </a:t>
            </a:r>
            <a:r>
              <a:rPr lang="en-US" altLang="zh-CN" sz="1100" dirty="0" err="1"/>
              <a:t>es</a:t>
            </a:r>
            <a:r>
              <a:rPr lang="en-US" altLang="zh-CN" sz="1100" dirty="0"/>
              <a:t>=0023  fs=003b  </a:t>
            </a:r>
            <a:r>
              <a:rPr lang="en-US" altLang="zh-CN" sz="1100" dirty="0" err="1"/>
              <a:t>gs</a:t>
            </a:r>
            <a:r>
              <a:rPr lang="en-US" altLang="zh-CN" sz="1100" dirty="0"/>
              <a:t>=0000             </a:t>
            </a:r>
            <a:r>
              <a:rPr lang="en-US" altLang="zh-CN" sz="1100" dirty="0" err="1"/>
              <a:t>efl</a:t>
            </a:r>
            <a:r>
              <a:rPr lang="en-US" altLang="zh-CN" sz="1100" dirty="0"/>
              <a:t>=00040206</a:t>
            </a:r>
          </a:p>
          <a:p>
            <a:pPr marL="0" indent="0">
              <a:buNone/>
            </a:pPr>
            <a:r>
              <a:rPr lang="en-US" altLang="zh-CN" sz="1100" dirty="0"/>
              <a:t>&lt;Unloaded_oy.dll&gt;+0x5072423:</a:t>
            </a:r>
          </a:p>
          <a:p>
            <a:pPr marL="0" indent="0">
              <a:buNone/>
            </a:pPr>
            <a:r>
              <a:rPr lang="en-US" altLang="zh-CN" sz="1100" dirty="0"/>
              <a:t>05072424 55              push    </a:t>
            </a:r>
            <a:r>
              <a:rPr lang="en-US" altLang="zh-CN" sz="1100" dirty="0" err="1"/>
              <a:t>ebp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/>
              <a:t>0:008&gt; </a:t>
            </a:r>
            <a:r>
              <a:rPr lang="en-US" altLang="zh-CN" sz="1100" dirty="0" smtClean="0"/>
              <a:t>p</a:t>
            </a:r>
          </a:p>
          <a:p>
            <a:pPr marL="0" indent="0">
              <a:buNone/>
            </a:pPr>
            <a:r>
              <a:rPr lang="en-US" altLang="zh-CN" sz="1100" dirty="0" smtClean="0"/>
              <a:t>……</a:t>
            </a:r>
          </a:p>
          <a:p>
            <a:pPr marL="0" indent="0">
              <a:buNone/>
            </a:pPr>
            <a:r>
              <a:rPr lang="en-US" altLang="zh-CN" sz="1100" dirty="0"/>
              <a:t>0:008&gt; </a:t>
            </a:r>
            <a:r>
              <a:rPr lang="en-US" altLang="zh-CN" sz="1100" dirty="0" smtClean="0"/>
              <a:t>p</a:t>
            </a:r>
            <a:endParaRPr lang="en-US" altLang="zh-CN" sz="1100" dirty="0"/>
          </a:p>
          <a:p>
            <a:pPr marL="0" indent="0">
              <a:buNone/>
            </a:pPr>
            <a:r>
              <a:rPr lang="en-US" altLang="zh-CN" sz="1100" dirty="0" err="1"/>
              <a:t>eax</a:t>
            </a:r>
            <a:r>
              <a:rPr lang="en-US" altLang="zh-CN" sz="1100" dirty="0"/>
              <a:t>=00089352 </a:t>
            </a:r>
            <a:r>
              <a:rPr lang="en-US" altLang="zh-CN" sz="1100" dirty="0" err="1"/>
              <a:t>ebx</a:t>
            </a:r>
            <a:r>
              <a:rPr lang="en-US" altLang="zh-CN" sz="1100" dirty="0"/>
              <a:t>=05039100 </a:t>
            </a:r>
            <a:r>
              <a:rPr lang="en-US" altLang="zh-CN" sz="1100" dirty="0" err="1"/>
              <a:t>ecx</a:t>
            </a:r>
            <a:r>
              <a:rPr lang="en-US" altLang="zh-CN" sz="1100" dirty="0"/>
              <a:t>=03bcbeb6 </a:t>
            </a:r>
            <a:r>
              <a:rPr lang="en-US" altLang="zh-CN" sz="1100" dirty="0" err="1"/>
              <a:t>edx</a:t>
            </a:r>
            <a:r>
              <a:rPr lang="en-US" altLang="zh-CN" sz="1100" dirty="0"/>
              <a:t>=0510e2c0 </a:t>
            </a:r>
            <a:r>
              <a:rPr lang="en-US" altLang="zh-CN" sz="1100" dirty="0" err="1"/>
              <a:t>esi</a:t>
            </a:r>
            <a:r>
              <a:rPr lang="en-US" altLang="zh-CN" sz="1100" dirty="0"/>
              <a:t>=05023b08 </a:t>
            </a:r>
            <a:r>
              <a:rPr lang="en-US" altLang="zh-CN" sz="1100" dirty="0" err="1"/>
              <a:t>edi</a:t>
            </a:r>
            <a:r>
              <a:rPr lang="en-US" altLang="zh-CN" sz="1100" dirty="0"/>
              <a:t>=05023b08</a:t>
            </a:r>
          </a:p>
          <a:p>
            <a:pPr marL="0" indent="0">
              <a:buNone/>
            </a:pPr>
            <a:r>
              <a:rPr lang="en-US" altLang="zh-CN" sz="1100" dirty="0" err="1"/>
              <a:t>eip</a:t>
            </a:r>
            <a:r>
              <a:rPr lang="en-US" altLang="zh-CN" sz="1100" dirty="0"/>
              <a:t>=05072553 </a:t>
            </a:r>
            <a:r>
              <a:rPr lang="en-US" altLang="zh-CN" sz="1100" dirty="0" err="1"/>
              <a:t>esp</a:t>
            </a:r>
            <a:r>
              <a:rPr lang="en-US" altLang="zh-CN" sz="1100" dirty="0"/>
              <a:t>=020bf428 </a:t>
            </a:r>
            <a:r>
              <a:rPr lang="en-US" altLang="zh-CN" sz="1100" dirty="0" err="1"/>
              <a:t>ebp</a:t>
            </a:r>
            <a:r>
              <a:rPr lang="en-US" altLang="zh-CN" sz="1100" dirty="0"/>
              <a:t>=020bf460 </a:t>
            </a:r>
            <a:r>
              <a:rPr lang="en-US" altLang="zh-CN" sz="1100" dirty="0" err="1"/>
              <a:t>iopl</a:t>
            </a:r>
            <a:r>
              <a:rPr lang="en-US" altLang="zh-CN" sz="1100" dirty="0"/>
              <a:t>=0         </a:t>
            </a:r>
            <a:r>
              <a:rPr lang="en-US" altLang="zh-CN" sz="1100" dirty="0" err="1"/>
              <a:t>nv</a:t>
            </a:r>
            <a:r>
              <a:rPr lang="en-US" altLang="zh-CN" sz="1100" dirty="0"/>
              <a:t> up </a:t>
            </a:r>
            <a:r>
              <a:rPr lang="en-US" altLang="zh-CN" sz="1100" dirty="0" err="1"/>
              <a:t>ei</a:t>
            </a:r>
            <a:r>
              <a:rPr lang="en-US" altLang="zh-CN" sz="1100" dirty="0"/>
              <a:t> ng </a:t>
            </a:r>
            <a:r>
              <a:rPr lang="en-US" altLang="zh-CN" sz="1100" dirty="0" err="1"/>
              <a:t>nz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na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po</a:t>
            </a:r>
            <a:r>
              <a:rPr lang="en-US" altLang="zh-CN" sz="1100" dirty="0"/>
              <a:t> cy</a:t>
            </a:r>
          </a:p>
          <a:p>
            <a:pPr marL="0" indent="0">
              <a:buNone/>
            </a:pPr>
            <a:r>
              <a:rPr lang="en-US" altLang="zh-CN" sz="1100" dirty="0" err="1"/>
              <a:t>cs</a:t>
            </a:r>
            <a:r>
              <a:rPr lang="en-US" altLang="zh-CN" sz="1100" dirty="0"/>
              <a:t>=001b  </a:t>
            </a:r>
            <a:r>
              <a:rPr lang="en-US" altLang="zh-CN" sz="1100" dirty="0" err="1"/>
              <a:t>ss</a:t>
            </a:r>
            <a:r>
              <a:rPr lang="en-US" altLang="zh-CN" sz="1100" dirty="0"/>
              <a:t>=0023  ds=0023  </a:t>
            </a:r>
            <a:r>
              <a:rPr lang="en-US" altLang="zh-CN" sz="1100" dirty="0" err="1"/>
              <a:t>es</a:t>
            </a:r>
            <a:r>
              <a:rPr lang="en-US" altLang="zh-CN" sz="1100" dirty="0"/>
              <a:t>=0023  fs=003b  </a:t>
            </a:r>
            <a:r>
              <a:rPr lang="en-US" altLang="zh-CN" sz="1100" dirty="0" err="1"/>
              <a:t>gs</a:t>
            </a:r>
            <a:r>
              <a:rPr lang="en-US" altLang="zh-CN" sz="1100" dirty="0"/>
              <a:t>=0000             </a:t>
            </a:r>
            <a:r>
              <a:rPr lang="en-US" altLang="zh-CN" sz="1100" dirty="0" err="1"/>
              <a:t>efl</a:t>
            </a:r>
            <a:r>
              <a:rPr lang="en-US" altLang="zh-CN" sz="1100" dirty="0"/>
              <a:t>=00040283</a:t>
            </a:r>
          </a:p>
          <a:p>
            <a:pPr marL="0" indent="0">
              <a:buNone/>
            </a:pPr>
            <a:r>
              <a:rPr lang="en-US" altLang="zh-CN" sz="1100" dirty="0"/>
              <a:t>&lt;Unloaded_oy.dll&gt;+0x5072552: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FF0000"/>
                </a:solidFill>
              </a:rPr>
              <a:t>05072553</a:t>
            </a:r>
            <a:r>
              <a:rPr lang="en-US" altLang="zh-CN" sz="1100" dirty="0"/>
              <a:t> 894c8208        </a:t>
            </a:r>
            <a:r>
              <a:rPr lang="en-US" altLang="zh-CN" sz="1100" dirty="0" err="1">
                <a:solidFill>
                  <a:srgbClr val="FF0000"/>
                </a:solidFill>
              </a:rPr>
              <a:t>mov</a:t>
            </a:r>
            <a:r>
              <a:rPr lang="en-US" altLang="zh-CN" sz="1100" dirty="0">
                <a:solidFill>
                  <a:srgbClr val="FF0000"/>
                </a:solidFill>
              </a:rPr>
              <a:t>     </a:t>
            </a:r>
            <a:r>
              <a:rPr lang="en-US" altLang="zh-CN" sz="1100" dirty="0" err="1">
                <a:solidFill>
                  <a:srgbClr val="FF0000"/>
                </a:solidFill>
              </a:rPr>
              <a:t>dword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</a:rPr>
              <a:t>ptr</a:t>
            </a:r>
            <a:r>
              <a:rPr lang="en-US" altLang="zh-CN" sz="1100" dirty="0">
                <a:solidFill>
                  <a:srgbClr val="FF0000"/>
                </a:solidFill>
              </a:rPr>
              <a:t> [</a:t>
            </a:r>
            <a:r>
              <a:rPr lang="en-US" altLang="zh-CN" sz="1100" dirty="0" err="1">
                <a:solidFill>
                  <a:srgbClr val="FF0000"/>
                </a:solidFill>
              </a:rPr>
              <a:t>edx+eax</a:t>
            </a:r>
            <a:r>
              <a:rPr lang="en-US" altLang="zh-CN" sz="1100" dirty="0">
                <a:solidFill>
                  <a:srgbClr val="FF0000"/>
                </a:solidFill>
              </a:rPr>
              <a:t>*4+8],</a:t>
            </a:r>
            <a:r>
              <a:rPr lang="en-US" altLang="zh-CN" sz="1100" dirty="0" err="1">
                <a:solidFill>
                  <a:srgbClr val="FF0000"/>
                </a:solidFill>
              </a:rPr>
              <a:t>ecx</a:t>
            </a:r>
            <a:r>
              <a:rPr lang="en-US" altLang="zh-CN" sz="1100" dirty="0">
                <a:solidFill>
                  <a:srgbClr val="FF0000"/>
                </a:solidFill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</a:rPr>
              <a:t>ds:0023:05333010=00000000</a:t>
            </a:r>
          </a:p>
          <a:p>
            <a:pPr marL="0" indent="0">
              <a:buNone/>
            </a:pPr>
            <a:r>
              <a:rPr lang="en-US" altLang="zh-CN" sz="1100" dirty="0"/>
              <a:t>0:008&gt;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bu</a:t>
            </a:r>
            <a:r>
              <a:rPr lang="en-US" altLang="zh-CN" sz="1100" dirty="0" smtClean="0">
                <a:solidFill>
                  <a:srgbClr val="FF0000"/>
                </a:solidFill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05072553 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100" dirty="0"/>
              <a:t>0:008&gt; g</a:t>
            </a:r>
          </a:p>
          <a:p>
            <a:pPr marL="0" indent="0">
              <a:buNone/>
            </a:pPr>
            <a:r>
              <a:rPr lang="en-US" altLang="zh-CN" sz="1100" dirty="0"/>
              <a:t>Breakpoint 4 hit</a:t>
            </a:r>
          </a:p>
          <a:p>
            <a:pPr marL="0" indent="0">
              <a:buNone/>
            </a:pPr>
            <a:r>
              <a:rPr lang="en-US" altLang="zh-CN" sz="1100" dirty="0" err="1"/>
              <a:t>eax</a:t>
            </a:r>
            <a:r>
              <a:rPr lang="en-US" altLang="zh-CN" sz="1100" dirty="0"/>
              <a:t>=0008937b </a:t>
            </a:r>
            <a:r>
              <a:rPr lang="en-US" altLang="zh-CN" sz="1100" dirty="0" err="1"/>
              <a:t>ebx</a:t>
            </a:r>
            <a:r>
              <a:rPr lang="en-US" altLang="zh-CN" sz="1100" dirty="0"/>
              <a:t>=05039100 </a:t>
            </a:r>
            <a:r>
              <a:rPr lang="en-US" altLang="zh-CN" sz="1100" dirty="0" err="1">
                <a:solidFill>
                  <a:srgbClr val="FF0000"/>
                </a:solidFill>
              </a:rPr>
              <a:t>ecx</a:t>
            </a:r>
            <a:r>
              <a:rPr lang="en-US" altLang="zh-CN" sz="1100" dirty="0">
                <a:solidFill>
                  <a:srgbClr val="FF0000"/>
                </a:solidFill>
              </a:rPr>
              <a:t>=03b66ea0</a:t>
            </a:r>
            <a:r>
              <a:rPr lang="en-US" altLang="zh-CN" sz="1100" dirty="0"/>
              <a:t> </a:t>
            </a:r>
            <a:r>
              <a:rPr lang="en-US" altLang="zh-CN" sz="1100" dirty="0" err="1"/>
              <a:t>edx</a:t>
            </a:r>
            <a:r>
              <a:rPr lang="en-US" altLang="zh-CN" sz="1100" dirty="0"/>
              <a:t>=0510e2c0 </a:t>
            </a:r>
            <a:r>
              <a:rPr lang="en-US" altLang="zh-CN" sz="1100" dirty="0" err="1"/>
              <a:t>esi</a:t>
            </a:r>
            <a:r>
              <a:rPr lang="en-US" altLang="zh-CN" sz="1100" dirty="0"/>
              <a:t>=05023a78 </a:t>
            </a:r>
            <a:r>
              <a:rPr lang="en-US" altLang="zh-CN" sz="1100" dirty="0" err="1"/>
              <a:t>edi</a:t>
            </a:r>
            <a:r>
              <a:rPr lang="en-US" altLang="zh-CN" sz="1100" dirty="0"/>
              <a:t>=04a6a020</a:t>
            </a:r>
          </a:p>
          <a:p>
            <a:pPr marL="0" indent="0">
              <a:buNone/>
            </a:pPr>
            <a:r>
              <a:rPr lang="en-US" altLang="zh-CN" sz="1100" dirty="0" err="1"/>
              <a:t>eip</a:t>
            </a:r>
            <a:r>
              <a:rPr lang="en-US" altLang="zh-CN" sz="1100" dirty="0"/>
              <a:t>=05072553 </a:t>
            </a:r>
            <a:r>
              <a:rPr lang="en-US" altLang="zh-CN" sz="1100" dirty="0" err="1"/>
              <a:t>esp</a:t>
            </a:r>
            <a:r>
              <a:rPr lang="en-US" altLang="zh-CN" sz="1100" dirty="0"/>
              <a:t>=020bf548 </a:t>
            </a:r>
            <a:r>
              <a:rPr lang="en-US" altLang="zh-CN" sz="1100" dirty="0" err="1"/>
              <a:t>ebp</a:t>
            </a:r>
            <a:r>
              <a:rPr lang="en-US" altLang="zh-CN" sz="1100" dirty="0"/>
              <a:t>=020bf580 </a:t>
            </a:r>
            <a:r>
              <a:rPr lang="en-US" altLang="zh-CN" sz="1100" dirty="0" err="1"/>
              <a:t>iopl</a:t>
            </a:r>
            <a:r>
              <a:rPr lang="en-US" altLang="zh-CN" sz="1100" dirty="0"/>
              <a:t>=0         </a:t>
            </a:r>
            <a:r>
              <a:rPr lang="en-US" altLang="zh-CN" sz="1100" dirty="0" err="1"/>
              <a:t>nv</a:t>
            </a:r>
            <a:r>
              <a:rPr lang="en-US" altLang="zh-CN" sz="1100" dirty="0"/>
              <a:t> up </a:t>
            </a:r>
            <a:r>
              <a:rPr lang="en-US" altLang="zh-CN" sz="1100" dirty="0" err="1"/>
              <a:t>ei</a:t>
            </a:r>
            <a:r>
              <a:rPr lang="en-US" altLang="zh-CN" sz="1100" dirty="0"/>
              <a:t> ng </a:t>
            </a:r>
            <a:r>
              <a:rPr lang="en-US" altLang="zh-CN" sz="1100" dirty="0" err="1"/>
              <a:t>nz</a:t>
            </a:r>
            <a:r>
              <a:rPr lang="en-US" altLang="zh-CN" sz="1100" dirty="0"/>
              <a:t> </a:t>
            </a:r>
            <a:r>
              <a:rPr lang="en-US" altLang="zh-CN" sz="1100" dirty="0" err="1"/>
              <a:t>na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pe</a:t>
            </a:r>
            <a:r>
              <a:rPr lang="en-US" altLang="zh-CN" sz="1100" dirty="0"/>
              <a:t> cy</a:t>
            </a:r>
          </a:p>
          <a:p>
            <a:pPr marL="0" indent="0">
              <a:buNone/>
            </a:pPr>
            <a:r>
              <a:rPr lang="en-US" altLang="zh-CN" sz="1100" dirty="0" err="1"/>
              <a:t>cs</a:t>
            </a:r>
            <a:r>
              <a:rPr lang="en-US" altLang="zh-CN" sz="1100" dirty="0"/>
              <a:t>=001b  </a:t>
            </a:r>
            <a:r>
              <a:rPr lang="en-US" altLang="zh-CN" sz="1100" dirty="0" err="1"/>
              <a:t>ss</a:t>
            </a:r>
            <a:r>
              <a:rPr lang="en-US" altLang="zh-CN" sz="1100" dirty="0"/>
              <a:t>=0023  ds=0023  </a:t>
            </a:r>
            <a:r>
              <a:rPr lang="en-US" altLang="zh-CN" sz="1100" dirty="0" err="1"/>
              <a:t>es</a:t>
            </a:r>
            <a:r>
              <a:rPr lang="en-US" altLang="zh-CN" sz="1100" dirty="0"/>
              <a:t>=0023  fs=003b  </a:t>
            </a:r>
            <a:r>
              <a:rPr lang="en-US" altLang="zh-CN" sz="1100" dirty="0" err="1"/>
              <a:t>gs</a:t>
            </a:r>
            <a:r>
              <a:rPr lang="en-US" altLang="zh-CN" sz="1100" dirty="0"/>
              <a:t>=0000             </a:t>
            </a:r>
            <a:r>
              <a:rPr lang="en-US" altLang="zh-CN" sz="1100" dirty="0" err="1"/>
              <a:t>efl</a:t>
            </a:r>
            <a:r>
              <a:rPr lang="en-US" altLang="zh-CN" sz="1100" dirty="0"/>
              <a:t>=00040287</a:t>
            </a:r>
          </a:p>
          <a:p>
            <a:pPr marL="0" indent="0">
              <a:buNone/>
            </a:pPr>
            <a:r>
              <a:rPr lang="en-US" altLang="zh-CN" sz="1100" dirty="0"/>
              <a:t>&lt;Unloaded_oy.dll&gt;+0x5072552:</a:t>
            </a:r>
          </a:p>
          <a:p>
            <a:pPr marL="0" indent="0">
              <a:buNone/>
            </a:pPr>
            <a:r>
              <a:rPr lang="en-US" altLang="zh-CN" sz="1100" dirty="0"/>
              <a:t>05072553 894c8208        </a:t>
            </a:r>
            <a:r>
              <a:rPr lang="en-US" altLang="zh-CN" sz="1100" dirty="0" err="1"/>
              <a:t>mov</a:t>
            </a:r>
            <a:r>
              <a:rPr lang="en-US" altLang="zh-CN" sz="1100" dirty="0"/>
              <a:t>     </a:t>
            </a:r>
            <a:r>
              <a:rPr lang="en-US" altLang="zh-CN" sz="1100" dirty="0" err="1"/>
              <a:t>dword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ptr</a:t>
            </a:r>
            <a:r>
              <a:rPr lang="en-US" altLang="zh-CN" sz="1100" dirty="0"/>
              <a:t> [</a:t>
            </a:r>
            <a:r>
              <a:rPr lang="en-US" altLang="zh-CN" sz="1100" dirty="0" err="1"/>
              <a:t>edx+eax</a:t>
            </a:r>
            <a:r>
              <a:rPr lang="en-US" altLang="zh-CN" sz="1100" dirty="0"/>
              <a:t>*4+8],</a:t>
            </a:r>
            <a:r>
              <a:rPr lang="en-US" altLang="zh-CN" sz="1100" dirty="0" err="1"/>
              <a:t>ecx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ds:0023:053330b4=00000000</a:t>
            </a:r>
          </a:p>
          <a:p>
            <a:pPr marL="0" indent="0">
              <a:buNone/>
            </a:pPr>
            <a:r>
              <a:rPr lang="en-US" altLang="zh-CN" sz="1100" dirty="0"/>
              <a:t>0:008&gt; </a:t>
            </a:r>
            <a:r>
              <a:rPr lang="en-US" altLang="zh-CN" sz="1100" dirty="0">
                <a:solidFill>
                  <a:srgbClr val="FF0000"/>
                </a:solidFill>
              </a:rPr>
              <a:t>u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ecx</a:t>
            </a:r>
            <a:r>
              <a:rPr lang="en-US" altLang="zh-CN" sz="1100" dirty="0" smtClean="0">
                <a:solidFill>
                  <a:srgbClr val="FF0000"/>
                </a:solidFill>
              </a:rPr>
              <a:t> 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100" dirty="0"/>
              <a:t>Flash32_17_0_0_134!DllUnregisterServer+0x92fe4:</a:t>
            </a:r>
          </a:p>
          <a:p>
            <a:pPr marL="0" indent="0">
              <a:buNone/>
            </a:pPr>
            <a:r>
              <a:rPr lang="en-US" altLang="zh-CN" sz="1100" dirty="0"/>
              <a:t>03b66ea0 94              </a:t>
            </a:r>
            <a:r>
              <a:rPr lang="en-US" altLang="zh-CN" sz="1100" dirty="0" err="1">
                <a:solidFill>
                  <a:srgbClr val="FF0000"/>
                </a:solidFill>
              </a:rPr>
              <a:t>xchg</a:t>
            </a:r>
            <a:r>
              <a:rPr lang="en-US" altLang="zh-CN" sz="1100" dirty="0">
                <a:solidFill>
                  <a:srgbClr val="FF0000"/>
                </a:solidFill>
              </a:rPr>
              <a:t>   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eax,esp</a:t>
            </a:r>
            <a:r>
              <a:rPr lang="en-US" altLang="zh-CN" sz="1100" dirty="0" smtClean="0">
                <a:solidFill>
                  <a:srgbClr val="FF0000"/>
                </a:solidFill>
              </a:rPr>
              <a:t>         // stack pivot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100" dirty="0"/>
              <a:t>03b66ea1 c3              ret</a:t>
            </a:r>
          </a:p>
        </p:txBody>
      </p:sp>
    </p:spTree>
    <p:extLst>
      <p:ext uri="{BB962C8B-B14F-4D97-AF65-F5344CB8AC3E}">
        <p14:creationId xmlns:p14="http://schemas.microsoft.com/office/powerpoint/2010/main" val="37372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implement it?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</a:t>
            </a:r>
            <a:r>
              <a:rPr lang="en-US" altLang="zh-CN" dirty="0" err="1"/>
              <a:t>MethodInfo</a:t>
            </a:r>
            <a:r>
              <a:rPr lang="en-US" altLang="zh-CN" dirty="0"/>
              <a:t>:: </a:t>
            </a:r>
            <a:r>
              <a:rPr lang="en-US" altLang="zh-CN" dirty="0" err="1"/>
              <a:t>getMethodName</a:t>
            </a:r>
            <a:r>
              <a:rPr lang="en-US" altLang="zh-CN" dirty="0"/>
              <a:t> </a:t>
            </a:r>
            <a:r>
              <a:rPr lang="en-US" altLang="zh-CN" dirty="0" smtClean="0"/>
              <a:t>address by binary searching</a:t>
            </a:r>
          </a:p>
          <a:p>
            <a:r>
              <a:rPr lang="en-US" altLang="zh-CN" dirty="0" smtClean="0"/>
              <a:t>Hook </a:t>
            </a:r>
            <a:r>
              <a:rPr lang="en-US" altLang="zh-CN" dirty="0" err="1"/>
              <a:t>BaseExecMgr</a:t>
            </a:r>
            <a:r>
              <a:rPr lang="en-US" altLang="zh-CN" dirty="0"/>
              <a:t>::</a:t>
            </a:r>
            <a:r>
              <a:rPr lang="en-US" altLang="zh-CN" dirty="0" err="1" smtClean="0"/>
              <a:t>verifyJit</a:t>
            </a:r>
            <a:r>
              <a:rPr lang="en-US" altLang="zh-CN" dirty="0" smtClean="0"/>
              <a:t> like FED</a:t>
            </a:r>
          </a:p>
          <a:p>
            <a:r>
              <a:rPr lang="en-US" altLang="zh-CN" dirty="0" smtClean="0"/>
              <a:t>In Hook function: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sz="2400" dirty="0" smtClean="0"/>
              <a:t>&gt; Get emitted code address and </a:t>
            </a:r>
            <a:r>
              <a:rPr lang="en-US" altLang="zh-CN" sz="2400" dirty="0" err="1" smtClean="0"/>
              <a:t>MethodInfo</a:t>
            </a:r>
            <a:r>
              <a:rPr lang="en-US" altLang="zh-CN" sz="2400" dirty="0" smtClean="0"/>
              <a:t> object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&gt; Call </a:t>
            </a:r>
            <a:r>
              <a:rPr lang="en-US" altLang="zh-CN" sz="2400" dirty="0" err="1"/>
              <a:t>MethodInfo</a:t>
            </a:r>
            <a:r>
              <a:rPr lang="en-US" altLang="zh-CN" sz="2400" dirty="0"/>
              <a:t>:: </a:t>
            </a:r>
            <a:r>
              <a:rPr lang="en-US" altLang="zh-CN" sz="2400" dirty="0" err="1"/>
              <a:t>getMethodName</a:t>
            </a:r>
            <a:r>
              <a:rPr lang="en-US" altLang="zh-CN" sz="2400" dirty="0"/>
              <a:t> with </a:t>
            </a:r>
            <a:r>
              <a:rPr lang="en-US" altLang="zh-CN" sz="2400" dirty="0" err="1"/>
              <a:t>MethodInfo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object(</a:t>
            </a:r>
            <a:r>
              <a:rPr lang="en-US" altLang="zh-CN" sz="2400" dirty="0" err="1" smtClean="0"/>
              <a:t>ecx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   &gt; Get AS3 method name from </a:t>
            </a:r>
            <a:r>
              <a:rPr lang="en-US" altLang="zh-CN" sz="2400" dirty="0" err="1" smtClean="0"/>
              <a:t>eax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&gt; Save AS3 method name and code address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1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</a:t>
            </a:r>
            <a:r>
              <a:rPr lang="en-US" altLang="zh-CN" dirty="0" smtClean="0"/>
              <a:t>implement it?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2133600"/>
            <a:ext cx="2680245" cy="1608147"/>
            <a:chOff x="228604" y="2"/>
            <a:chExt cx="2680245" cy="1608147"/>
          </a:xfrm>
        </p:grpSpPr>
        <p:sp>
          <p:nvSpPr>
            <p:cNvPr id="5" name="Rectangle 4"/>
            <p:cNvSpPr/>
            <p:nvPr/>
          </p:nvSpPr>
          <p:spPr>
            <a:xfrm>
              <a:off x="228604" y="2"/>
              <a:ext cx="2680245" cy="160814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228604" y="2"/>
              <a:ext cx="2680245" cy="1608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 smtClean="0"/>
                <a:t>void </a:t>
              </a:r>
              <a:r>
                <a:rPr lang="en-US" altLang="zh-CN" sz="1200" kern="1200" dirty="0" err="1" smtClean="0"/>
                <a:t>BaseExecMgr</a:t>
              </a:r>
              <a:r>
                <a:rPr lang="en-US" altLang="zh-CN" sz="1200" kern="1200" dirty="0" smtClean="0"/>
                <a:t>::</a:t>
              </a:r>
              <a:r>
                <a:rPr lang="en-US" altLang="zh-CN" sz="1200" kern="1200" dirty="0" err="1" smtClean="0"/>
                <a:t>verifyJit</a:t>
              </a:r>
              <a:r>
                <a:rPr lang="en-US" altLang="zh-CN" sz="1200" kern="1200" dirty="0" smtClean="0"/>
                <a:t> (…)  {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…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 smtClean="0"/>
                <a:t>…</a:t>
              </a:r>
              <a:endParaRPr lang="en-US" altLang="zh-CN" sz="1200" kern="1200" dirty="0" smtClean="0"/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/>
                <a:t>j</a:t>
              </a:r>
              <a:r>
                <a:rPr lang="en-US" altLang="zh-CN" sz="1200" kern="1200" dirty="0" smtClean="0"/>
                <a:t>ump </a:t>
              </a:r>
              <a:r>
                <a:rPr lang="en-US" altLang="zh-CN" sz="1200" kern="1200" dirty="0" err="1" smtClean="0"/>
                <a:t>hook_funck</a:t>
              </a:r>
              <a:endParaRPr lang="en-US" altLang="zh-CN" sz="1200" kern="1200" dirty="0" smtClean="0"/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…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 smtClean="0"/>
                <a:t>…</a:t>
              </a:r>
              <a:endParaRPr lang="en-US" altLang="zh-CN" sz="1200" kern="1200" dirty="0" smtClean="0"/>
            </a:p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}</a:t>
              </a:r>
              <a:endParaRPr lang="zh-CN" altLang="en-US" sz="12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1" y="3352800"/>
            <a:ext cx="3366044" cy="1608147"/>
            <a:chOff x="4248812" y="1835"/>
            <a:chExt cx="2680245" cy="1608147"/>
          </a:xfrm>
        </p:grpSpPr>
        <p:sp>
          <p:nvSpPr>
            <p:cNvPr id="8" name="Rectangle 7"/>
            <p:cNvSpPr/>
            <p:nvPr/>
          </p:nvSpPr>
          <p:spPr>
            <a:xfrm>
              <a:off x="4248812" y="1835"/>
              <a:ext cx="2680245" cy="160814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48812" y="1835"/>
              <a:ext cx="2680245" cy="1608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dirty="0"/>
                <a:t>v</a:t>
              </a:r>
              <a:r>
                <a:rPr lang="en-US" altLang="zh-CN" sz="1200" kern="1200" dirty="0" smtClean="0"/>
                <a:t>oid </a:t>
              </a:r>
              <a:r>
                <a:rPr lang="en-US" altLang="zh-CN" sz="1200" kern="1200" dirty="0" err="1" smtClean="0"/>
                <a:t>hook_func</a:t>
              </a:r>
              <a:r>
                <a:rPr lang="en-US" altLang="zh-CN" sz="1200" kern="1200" dirty="0" smtClean="0"/>
                <a:t> </a:t>
              </a:r>
              <a:r>
                <a:rPr lang="en-US" altLang="zh-CN" sz="1200" dirty="0" smtClean="0"/>
                <a:t>(…</a:t>
              </a:r>
              <a:r>
                <a:rPr lang="en-US" altLang="zh-CN" sz="1200" kern="1200" dirty="0" smtClean="0"/>
                <a:t>)  {</a:t>
              </a:r>
            </a:p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    name = </a:t>
              </a:r>
              <a:r>
                <a:rPr lang="en-US" altLang="zh-CN" sz="1200" kern="1200" dirty="0" err="1" smtClean="0"/>
                <a:t>method_info</a:t>
              </a:r>
              <a:r>
                <a:rPr lang="en-US" altLang="zh-CN" sz="1200" kern="1200" dirty="0" smtClean="0"/>
                <a:t>-&gt;</a:t>
              </a:r>
              <a:r>
                <a:rPr lang="en-US" altLang="zh-CN" sz="1200" kern="1200" dirty="0" err="1" smtClean="0"/>
                <a:t>getMethodName</a:t>
              </a:r>
              <a:r>
                <a:rPr lang="en-US" altLang="zh-CN" sz="1200" kern="1200" dirty="0" smtClean="0"/>
                <a:t> ();</a:t>
              </a:r>
            </a:p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    address = </a:t>
              </a:r>
              <a:r>
                <a:rPr lang="en-US" altLang="zh-CN" sz="1200" kern="1200" dirty="0" err="1" smtClean="0"/>
                <a:t>code_address</a:t>
              </a:r>
              <a:r>
                <a:rPr lang="en-US" altLang="zh-CN" sz="1200" kern="1200" dirty="0" smtClean="0"/>
                <a:t>;</a:t>
              </a:r>
            </a:p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    Map[name] = </a:t>
              </a:r>
              <a:r>
                <a:rPr lang="en-US" altLang="zh-CN" sz="1200" dirty="0"/>
                <a:t>address ;</a:t>
              </a:r>
              <a:endParaRPr lang="en-US" altLang="zh-CN" sz="1200" kern="1200" dirty="0" smtClean="0"/>
            </a:p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    </a:t>
              </a:r>
              <a:r>
                <a:rPr lang="en-US" altLang="zh-CN" sz="1200" dirty="0"/>
                <a:t>j</a:t>
              </a:r>
              <a:r>
                <a:rPr lang="en-US" altLang="zh-CN" sz="1200" kern="1200" dirty="0" smtClean="0"/>
                <a:t>ump </a:t>
              </a:r>
              <a:r>
                <a:rPr lang="en-US" altLang="zh-CN" sz="1200" kern="1200" dirty="0" err="1" smtClean="0"/>
                <a:t>verifyJit</a:t>
              </a:r>
              <a:endParaRPr lang="en-US" altLang="zh-CN" sz="1200" kern="1200" dirty="0" smtClean="0"/>
            </a:p>
            <a:p>
              <a:pPr lvl="0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}</a:t>
              </a:r>
              <a:endParaRPr lang="zh-CN" altLang="en-US" sz="1200" kern="1200" dirty="0"/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819400" y="2937673"/>
            <a:ext cx="1981201" cy="643727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>
            <a:off x="2254522" y="3200400"/>
            <a:ext cx="2698480" cy="1295400"/>
          </a:xfrm>
          <a:prstGeom prst="bentConnector3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Found CVE-2015-0313 flash 0-day attack</a:t>
            </a:r>
            <a:endParaRPr lang="zh-CN" altLang="en-US" sz="3600" dirty="0"/>
          </a:p>
        </p:txBody>
      </p:sp>
      <p:pic>
        <p:nvPicPr>
          <p:cNvPr id="1025" name="Picture 1" descr="C:\Users\Peter_Pi\Documents\Tencent Files\1638792887\Image\C2C\KZ_]$UO5X33`([2W_LJMA[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63905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DbgFlashVul</a:t>
            </a:r>
            <a:r>
              <a:rPr lang="en-US" altLang="zh-CN" dirty="0" smtClean="0"/>
              <a:t> can do other things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Help to </a:t>
            </a:r>
            <a:r>
              <a:rPr lang="en-US" altLang="zh-CN" dirty="0"/>
              <a:t>w</a:t>
            </a:r>
            <a:r>
              <a:rPr lang="en-US" altLang="zh-CN" dirty="0" smtClean="0"/>
              <a:t>rite flash player exploit</a:t>
            </a:r>
          </a:p>
          <a:p>
            <a:r>
              <a:rPr lang="en-US" altLang="zh-CN" dirty="0" smtClean="0"/>
              <a:t>Help to verify template SWF is correct or not when do fuzzing</a:t>
            </a:r>
          </a:p>
          <a:p>
            <a:r>
              <a:rPr lang="en-US" altLang="zh-CN" dirty="0" smtClean="0"/>
              <a:t>Help to dump embedded </a:t>
            </a:r>
            <a:r>
              <a:rPr lang="en-US" altLang="zh-CN" dirty="0"/>
              <a:t>SWF</a:t>
            </a:r>
            <a:r>
              <a:rPr lang="en-US" altLang="zh-CN" dirty="0" smtClean="0"/>
              <a:t> by setting break point at </a:t>
            </a:r>
            <a:r>
              <a:rPr lang="en-US" altLang="zh-CN" dirty="0" err="1" smtClean="0"/>
              <a:t>LoadBytes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2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Who am </a:t>
            </a:r>
            <a:r>
              <a:rPr lang="en-US" altLang="zh-CN" dirty="0"/>
              <a:t>I</a:t>
            </a:r>
            <a:endParaRPr lang="en-US" altLang="zh-CN" dirty="0" smtClean="0"/>
          </a:p>
          <a:p>
            <a:r>
              <a:rPr lang="en-US" altLang="zh-CN" dirty="0" smtClean="0"/>
              <a:t>Background</a:t>
            </a:r>
          </a:p>
          <a:p>
            <a:r>
              <a:rPr lang="en-US" altLang="zh-CN" dirty="0"/>
              <a:t>Discover flash 0-day attacks from big set </a:t>
            </a:r>
            <a:r>
              <a:rPr lang="en-US" altLang="zh-CN" dirty="0" smtClean="0"/>
              <a:t>samples</a:t>
            </a:r>
          </a:p>
          <a:p>
            <a:r>
              <a:rPr lang="en-US" altLang="zh-CN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Vector Length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mitigation</a:t>
            </a:r>
            <a:endParaRPr lang="en-US" altLang="zh-CN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43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exploit mitigation</a:t>
            </a:r>
            <a:endParaRPr lang="zh-CN" altLang="en-US" dirty="0"/>
          </a:p>
        </p:txBody>
      </p:sp>
      <p:pic>
        <p:nvPicPr>
          <p:cNvPr id="1025" name="Picture 1" descr="C:\Users\peter_pi\AppData\Roaming\Tencent\Users\1638792887\QQ\WinTemp\RichOle\P35PS2_F9)XAZ3LQ{X}62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7245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exploit mitigation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Vector length check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400" dirty="0" smtClean="0"/>
              <a:t>&gt; add a length XOR cookie in vector buffer object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| length | </a:t>
            </a:r>
            <a:r>
              <a:rPr lang="en-US" altLang="zh-CN" sz="2400" dirty="0" smtClean="0">
                <a:solidFill>
                  <a:srgbClr val="FF0000"/>
                </a:solidFill>
              </a:rPr>
              <a:t>cookie</a:t>
            </a:r>
            <a:r>
              <a:rPr lang="en-US" altLang="zh-CN" sz="2400" dirty="0" smtClean="0"/>
              <a:t> | </a:t>
            </a:r>
            <a:r>
              <a:rPr lang="en-US" altLang="zh-CN" sz="2400" dirty="0" err="1" smtClean="0"/>
              <a:t>gc</a:t>
            </a:r>
            <a:r>
              <a:rPr lang="en-US" altLang="zh-CN" sz="2400" dirty="0" smtClean="0"/>
              <a:t> relate | data |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&gt; compare when using length, (length ^ seed) == cookie</a:t>
            </a:r>
          </a:p>
        </p:txBody>
      </p:sp>
      <p:pic>
        <p:nvPicPr>
          <p:cNvPr id="2050" name="Picture 2" descr="C:\Users\peter_pi\Desktop\QQ图片201508041459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35052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eter_pi\Desktop\QQ图片201508041504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48200"/>
            <a:ext cx="46672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8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exploit mitigation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Vector length check </a:t>
            </a:r>
            <a:r>
              <a:rPr lang="en-US" altLang="zh-CN" b="1" dirty="0" smtClean="0"/>
              <a:t>bypass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smtClean="0"/>
              <a:t>&gt; need a strong info leak bug to read both length and cookie to calculate the seed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&gt; </a:t>
            </a:r>
            <a:r>
              <a:rPr lang="en-US" altLang="zh-CN" sz="2400" dirty="0" smtClean="0"/>
              <a:t>seed = (length </a:t>
            </a:r>
            <a:r>
              <a:rPr lang="en-US" altLang="zh-CN" sz="2400" dirty="0"/>
              <a:t>^ </a:t>
            </a:r>
            <a:r>
              <a:rPr lang="en-US" altLang="zh-CN" sz="2400" dirty="0" smtClean="0"/>
              <a:t>cookie)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011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exploit mitigation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Vector buffer object isolated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400" dirty="0"/>
              <a:t>&gt; allocate vector object in system heap not in flash </a:t>
            </a:r>
            <a:r>
              <a:rPr lang="en-US" altLang="zh-CN" sz="2400" dirty="0" err="1"/>
              <a:t>gc</a:t>
            </a:r>
            <a:r>
              <a:rPr lang="en-US" altLang="zh-CN" sz="2400" dirty="0"/>
              <a:t> heap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makes vector buffer memory hard to occupy the freed memory, mitigate the exploit of UAF bugs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makes heap buffer overflow bugs hard to overwrite vector buffer object.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exploit mitigation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Vector buffer object isolated bypass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400" dirty="0" smtClean="0"/>
              <a:t>&gt; need to heap spray many vector objects to some address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&gt; need a overwrite bug to overwrite a heap sprayed 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9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mitigation makes vector length based exploit hard.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his mitigation doesn’t decrease the number of vulnerabilities of Flash Player.</a:t>
            </a:r>
          </a:p>
          <a:p>
            <a:r>
              <a:rPr lang="en-US" altLang="zh-CN" dirty="0" smtClean="0"/>
              <a:t>The mitigation can bypass but need more good </a:t>
            </a:r>
            <a:r>
              <a:rPr lang="en-US" altLang="zh-CN" dirty="0" smtClean="0"/>
              <a:t>bugs</a:t>
            </a:r>
          </a:p>
          <a:p>
            <a:r>
              <a:rPr lang="en-US" altLang="zh-CN" dirty="0" smtClean="0"/>
              <a:t>Some one may find replacement for 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“Smashing The Heap With Vector,” </a:t>
            </a:r>
            <a:r>
              <a:rPr lang="en-US" altLang="zh-CN" dirty="0" err="1" smtClean="0"/>
              <a:t>Haifei</a:t>
            </a:r>
            <a:r>
              <a:rPr lang="en-US" altLang="zh-CN" dirty="0" smtClean="0"/>
              <a:t> Li</a:t>
            </a:r>
          </a:p>
          <a:p>
            <a:r>
              <a:rPr lang="en-US" altLang="zh-CN" dirty="0" smtClean="0"/>
              <a:t>“Inside AVM,” </a:t>
            </a:r>
            <a:r>
              <a:rPr lang="en-US" altLang="zh-CN" dirty="0" err="1" smtClean="0"/>
              <a:t>Haifei</a:t>
            </a:r>
            <a:r>
              <a:rPr lang="en-US" altLang="zh-CN" dirty="0" smtClean="0"/>
              <a:t> Li</a:t>
            </a:r>
          </a:p>
          <a:p>
            <a:r>
              <a:rPr lang="en-US" altLang="zh-CN" dirty="0" smtClean="0"/>
              <a:t>Google </a:t>
            </a:r>
            <a:r>
              <a:rPr lang="en-US" altLang="zh-CN" dirty="0"/>
              <a:t>Project zero,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googleprojectzero.blogspot.tw/2015/07/significant-flash-exploit-mitigations_16.html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1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Special Thanks To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 smtClean="0"/>
              <a:t>LambdaTea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400" dirty="0"/>
              <a:t>&gt; Implemented </a:t>
            </a:r>
            <a:r>
              <a:rPr lang="en-US" altLang="zh-CN" sz="2400" dirty="0" smtClean="0"/>
              <a:t>FED </a:t>
            </a:r>
            <a:r>
              <a:rPr lang="en-US" altLang="zh-CN" sz="2400" dirty="0"/>
              <a:t>together with </a:t>
            </a:r>
            <a:r>
              <a:rPr lang="en-US" altLang="zh-CN" sz="2400" dirty="0" smtClean="0"/>
              <a:t>me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CVE-2015-5122 &amp; 5123 from hacked team</a:t>
            </a:r>
            <a:endParaRPr lang="zh-CN" altLang="en-US" sz="3600" dirty="0"/>
          </a:p>
        </p:txBody>
      </p:sp>
      <p:pic>
        <p:nvPicPr>
          <p:cNvPr id="2050" name="Picture 2" descr="C:\Users\Peter_Pi\AppData\Roaming\Tencent\Users\1638792887\QQ\WinTemp\RichOle\FGG3C$2S(7B[($X6W1WX@Z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334000" cy="418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eter_Pi\AppData\Roaming\Tencent\Users\1638792887\QQ\WinTemp\RichOle\2`5BQ0)T(3(_[3_SQ3$GR5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527595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pic>
        <p:nvPicPr>
          <p:cNvPr id="5" name="Picture 2" descr="question-mark-noth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5450" y="1162050"/>
            <a:ext cx="5695950" cy="569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8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Found some newly patched flash attack</a:t>
            </a:r>
            <a:endParaRPr lang="zh-CN" altLang="en-US" sz="3600" dirty="0"/>
          </a:p>
        </p:txBody>
      </p:sp>
      <p:pic>
        <p:nvPicPr>
          <p:cNvPr id="3077" name="Picture 5" descr="C:\Users\Peter_Pi\Documents\Tencent Files\1638792887\Image\C2C\OS5BQ41$O6ZMQ]Z0Q{1[[_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31603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eter_Pi\AppData\Roaming\Tencent\Users\1638792887\QQ\WinTemp\RichOle\`7W(_181[YG7I_B(S5L2T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600200"/>
            <a:ext cx="53226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eter_Pi\AppData\Roaming\Tencent\Users\1638792887\QQ\WinTemp\RichOle\7%~8CA{R`25N{9V%H0F06@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55273"/>
            <a:ext cx="530560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Blog address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http://blog.trendmicro.com/trendlabs-security-intelligence/author/peterpi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Will publish some Android bugs I found.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Who am </a:t>
            </a:r>
            <a:r>
              <a:rPr lang="en-US" altLang="zh-CN" dirty="0"/>
              <a:t>I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Background</a:t>
            </a:r>
          </a:p>
          <a:p>
            <a:r>
              <a:rPr lang="en-US" altLang="zh-CN" dirty="0"/>
              <a:t>Discover flash 0-day attacks from big set </a:t>
            </a:r>
            <a:r>
              <a:rPr lang="en-US" altLang="zh-CN" dirty="0" smtClean="0"/>
              <a:t>samples</a:t>
            </a:r>
            <a:endParaRPr lang="en-US" altLang="zh-CN" dirty="0"/>
          </a:p>
          <a:p>
            <a:r>
              <a:rPr lang="en-US" altLang="zh-CN" dirty="0"/>
              <a:t>Vector Length mitigation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14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2242</Words>
  <Application>Microsoft Office PowerPoint</Application>
  <PresentationFormat>On-screen Show (4:3)</PresentationFormat>
  <Paragraphs>324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Discover Flash Player Zero-day Attacks In The Wild From Big Data</vt:lpstr>
      <vt:lpstr>Agenda</vt:lpstr>
      <vt:lpstr>About me</vt:lpstr>
      <vt:lpstr>WAR3 &amp; Ping Pong Hobbyist</vt:lpstr>
      <vt:lpstr>Found CVE-2015-0313 flash 0-day attack</vt:lpstr>
      <vt:lpstr>CVE-2015-5122 &amp; 5123 from hacked team</vt:lpstr>
      <vt:lpstr>Found some newly patched flash attack</vt:lpstr>
      <vt:lpstr>My Blog address</vt:lpstr>
      <vt:lpstr>Agenda</vt:lpstr>
      <vt:lpstr>Flash Year</vt:lpstr>
      <vt:lpstr>Flash Year</vt:lpstr>
      <vt:lpstr>Flash Year</vt:lpstr>
      <vt:lpstr>Flash Year</vt:lpstr>
      <vt:lpstr>Background</vt:lpstr>
      <vt:lpstr>Agenda</vt:lpstr>
      <vt:lpstr>Problem I face</vt:lpstr>
      <vt:lpstr>Need a tool</vt:lpstr>
      <vt:lpstr>FlashExploitDetector(FED)</vt:lpstr>
      <vt:lpstr>Automation Process</vt:lpstr>
      <vt:lpstr>Key Point</vt:lpstr>
      <vt:lpstr>Key Point</vt:lpstr>
      <vt:lpstr>Key Point</vt:lpstr>
      <vt:lpstr>Key Point</vt:lpstr>
      <vt:lpstr>How to implement?</vt:lpstr>
      <vt:lpstr>How to implement it?</vt:lpstr>
      <vt:lpstr>How to implement it?</vt:lpstr>
      <vt:lpstr>How to implement it?</vt:lpstr>
      <vt:lpstr>How to implement?</vt:lpstr>
      <vt:lpstr>How to check vector length?</vt:lpstr>
      <vt:lpstr>How to check vector length?</vt:lpstr>
      <vt:lpstr>How to implement?</vt:lpstr>
      <vt:lpstr>Hook Version</vt:lpstr>
      <vt:lpstr>How to Hook Flash OCX load?</vt:lpstr>
      <vt:lpstr>How to Hook Flash OCX load?</vt:lpstr>
      <vt:lpstr>OK, Just Run it</vt:lpstr>
      <vt:lpstr>Manual Check</vt:lpstr>
      <vt:lpstr>Debugging Hard Point</vt:lpstr>
      <vt:lpstr>DbgFlashVul</vt:lpstr>
      <vt:lpstr>DbgFlashVul</vt:lpstr>
      <vt:lpstr>DbgFlashVul</vt:lpstr>
      <vt:lpstr>DbgFlashVul</vt:lpstr>
      <vt:lpstr>A real example : CVE-2015-3090</vt:lpstr>
      <vt:lpstr>A real example : CVE-2015-3090</vt:lpstr>
      <vt:lpstr>A real example : CVE-2015-3090</vt:lpstr>
      <vt:lpstr>A real example : CVE-2015-3090</vt:lpstr>
      <vt:lpstr>A real example : CVE-2015-3090</vt:lpstr>
      <vt:lpstr>A real example : CVE-2015-3090</vt:lpstr>
      <vt:lpstr>How to implement it?</vt:lpstr>
      <vt:lpstr>How to implement it?</vt:lpstr>
      <vt:lpstr>DbgFlashVul can do other things</vt:lpstr>
      <vt:lpstr>Agenda</vt:lpstr>
      <vt:lpstr>Vector exploit mitigation</vt:lpstr>
      <vt:lpstr>Vector exploit mitigation</vt:lpstr>
      <vt:lpstr>Vector exploit mitigation</vt:lpstr>
      <vt:lpstr>Vector exploit mitigation</vt:lpstr>
      <vt:lpstr>Vector exploit mitigation</vt:lpstr>
      <vt:lpstr>Conclusion</vt:lpstr>
      <vt:lpstr>Reference</vt:lpstr>
      <vt:lpstr>Special Thanks To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Tools For Finding &amp; Analyzing Flash 0day</dc:title>
  <dc:creator>Peter_Pi</dc:creator>
  <cp:lastModifiedBy>JonMMx 2000</cp:lastModifiedBy>
  <cp:revision>477</cp:revision>
  <dcterms:created xsi:type="dcterms:W3CDTF">2006-08-16T00:00:00Z</dcterms:created>
  <dcterms:modified xsi:type="dcterms:W3CDTF">2015-08-27T22:59:56Z</dcterms:modified>
</cp:coreProperties>
</file>