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5" r:id="rId2"/>
    <p:sldId id="256" r:id="rId3"/>
    <p:sldId id="259" r:id="rId4"/>
    <p:sldId id="257" r:id="rId5"/>
    <p:sldId id="258" r:id="rId6"/>
    <p:sldId id="260" r:id="rId7"/>
    <p:sldId id="261" r:id="rId8"/>
    <p:sldId id="262" r:id="rId9"/>
    <p:sldId id="263" r:id="rId10"/>
    <p:sldId id="265" r:id="rId11"/>
    <p:sldId id="268" r:id="rId12"/>
    <p:sldId id="273" r:id="rId13"/>
    <p:sldId id="270" r:id="rId14"/>
    <p:sldId id="269" r:id="rId15"/>
    <p:sldId id="271" r:id="rId16"/>
    <p:sldId id="272" r:id="rId17"/>
    <p:sldId id="274" r:id="rId18"/>
    <p:sldId id="275" r:id="rId19"/>
    <p:sldId id="276" r:id="rId20"/>
    <p:sldId id="290" r:id="rId21"/>
    <p:sldId id="291" r:id="rId22"/>
    <p:sldId id="279" r:id="rId23"/>
    <p:sldId id="280" r:id="rId24"/>
    <p:sldId id="281" r:id="rId25"/>
    <p:sldId id="283" r:id="rId26"/>
    <p:sldId id="282" r:id="rId27"/>
    <p:sldId id="299" r:id="rId28"/>
    <p:sldId id="298" r:id="rId29"/>
    <p:sldId id="293" r:id="rId30"/>
    <p:sldId id="294" r:id="rId31"/>
    <p:sldId id="295" r:id="rId32"/>
    <p:sldId id="296" r:id="rId33"/>
    <p:sldId id="29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vo" initials="v"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17BC"/>
    <a:srgbClr val="ADF9F5"/>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13" autoAdjust="0"/>
  </p:normalViewPr>
  <p:slideViewPr>
    <p:cSldViewPr>
      <p:cViewPr>
        <p:scale>
          <a:sx n="66" d="100"/>
          <a:sy n="66" d="100"/>
        </p:scale>
        <p:origin x="-1050" y="-2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38FF3-7447-42B9-BE54-56857BABF745}" type="datetimeFigureOut">
              <a:rPr lang="zh-CN" altLang="en-US" smtClean="0"/>
              <a:pPr/>
              <a:t>2016/10/20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A113DC-06B8-421D-966F-AC1C754761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A113DC-06B8-421D-966F-AC1C7547610F}"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分隔页和关键页">
    <p:bg>
      <p:bgRef idx="1001">
        <a:schemeClr val="bg1"/>
      </p:bgRef>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561"/>
            <a:ext cx="9144000" cy="6858000"/>
          </a:xfrm>
          <a:prstGeom prst="rect">
            <a:avLst/>
          </a:prstGeom>
          <a:solidFill>
            <a:schemeClr val="bg1">
              <a:lumMod val="85000"/>
            </a:schemeClr>
          </a:solidFill>
        </p:spPr>
        <p:txBody>
          <a:bodyPr vert="horz" lIns="64406" tIns="32203" rIns="64406" bIns="32203"/>
          <a:lstStyle>
            <a:lvl1pPr>
              <a:defRPr sz="800"/>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08838" y="1902"/>
            <a:ext cx="886046" cy="886046"/>
          </a:xfrm>
          <a:prstGeom prst="rect">
            <a:avLst/>
          </a:prstGeom>
        </p:spPr>
      </p:pic>
    </p:spTree>
    <p:extLst>
      <p:ext uri="{BB962C8B-B14F-4D97-AF65-F5344CB8AC3E}">
        <p14:creationId xmlns:p14="http://schemas.microsoft.com/office/powerpoint/2010/main" xmlns="" val="3447224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image" Target="../media/image18.png"/><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3.jpeg"/><Relationship Id="rId4" Type="http://schemas.openxmlformats.org/officeDocument/2006/relationships/oleObject" Target="../embeddings/oleObject8.bin"/><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jpe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5iyaya_group2_M03_09_0D_wKgAB1E-y2DN9NeUAABxxXrMLf493_mod.psd"/>
          <p:cNvPicPr>
            <a:picLocks noGrp="1" noChangeAspect="1"/>
          </p:cNvPicPr>
          <p:nvPr>
            <p:ph type="pic" sz="quarter" idx="10"/>
          </p:nvPr>
        </p:nvPicPr>
        <p:blipFill>
          <a:blip r:embed="rId2" cstate="print">
            <a:extLst>
              <a:ext uri="{28A0092B-C50C-407E-A947-70E740481C1C}">
                <a14:useLocalDpi xmlns:a14="http://schemas.microsoft.com/office/drawing/2010/main" xmlns=""/>
              </a:ext>
            </a:extLst>
          </a:blip>
          <a:srcRect l="5225" r="5225"/>
          <a:stretch>
            <a:fillRect/>
          </a:stretch>
        </p:blipFill>
        <p:spPr>
          <a:xfrm flipH="1">
            <a:off x="0" y="0"/>
            <a:ext cx="9144000" cy="6858000"/>
          </a:xfr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
        <p:nvSpPr>
          <p:cNvPr id="7" name="TextBox 6"/>
          <p:cNvSpPr txBox="1"/>
          <p:nvPr/>
        </p:nvSpPr>
        <p:spPr>
          <a:xfrm>
            <a:off x="-674761" y="4375167"/>
            <a:ext cx="129859" cy="347777"/>
          </a:xfrm>
          <a:prstGeom prst="rect">
            <a:avLst/>
          </a:prstGeom>
          <a:noFill/>
        </p:spPr>
        <p:txBody>
          <a:bodyPr wrap="none" lIns="64406" tIns="32203" rIns="64406" bIns="32203" rtlCol="0">
            <a:spAutoFit/>
          </a:bodyPr>
          <a:lstStyle/>
          <a:p>
            <a:endParaRPr lang="en-US" dirty="0"/>
          </a:p>
        </p:txBody>
      </p:sp>
      <p:sp>
        <p:nvSpPr>
          <p:cNvPr id="8" name="TextBox 7"/>
          <p:cNvSpPr txBox="1"/>
          <p:nvPr/>
        </p:nvSpPr>
        <p:spPr>
          <a:xfrm>
            <a:off x="1524000" y="1984071"/>
            <a:ext cx="6191250" cy="619942"/>
          </a:xfrm>
          <a:prstGeom prst="rect">
            <a:avLst/>
          </a:prstGeom>
          <a:noFill/>
        </p:spPr>
        <p:txBody>
          <a:bodyPr wrap="square" lIns="65306" tIns="32653" rIns="65306" bIns="32653" rtlCol="0">
            <a:spAutoFit/>
          </a:bodyPr>
          <a:lstStyle/>
          <a:p>
            <a:pPr algn="ctr"/>
            <a:r>
              <a:rPr lang="en-US" altLang="zh-CN" sz="3600" dirty="0" smtClean="0"/>
              <a:t>MTK AWB </a:t>
            </a:r>
            <a:r>
              <a:rPr lang="zh-CN" altLang="en-US" sz="3600" dirty="0" smtClean="0"/>
              <a:t>算法基本原理</a:t>
            </a:r>
            <a:endParaRPr lang="zh-CN" altLang="en-US" sz="3400" dirty="0"/>
          </a:p>
        </p:txBody>
      </p:sp>
      <p:sp>
        <p:nvSpPr>
          <p:cNvPr id="10" name="TextBox 9"/>
          <p:cNvSpPr txBox="1"/>
          <p:nvPr/>
        </p:nvSpPr>
        <p:spPr>
          <a:xfrm>
            <a:off x="3610429" y="3513822"/>
            <a:ext cx="2585357" cy="923330"/>
          </a:xfrm>
          <a:prstGeom prst="rect">
            <a:avLst/>
          </a:prstGeom>
          <a:noFill/>
        </p:spPr>
        <p:txBody>
          <a:bodyPr wrap="square" lIns="65306" tIns="32653" rIns="65306" bIns="32653" rtlCol="0">
            <a:spAutoFit/>
          </a:bodyPr>
          <a:lstStyle/>
          <a:p>
            <a:r>
              <a:rPr lang="zh-CN" altLang="en-US" dirty="0" smtClean="0"/>
              <a:t>部门：拍照技术</a:t>
            </a:r>
            <a:endParaRPr lang="en-US" altLang="zh-CN" dirty="0" smtClean="0"/>
          </a:p>
          <a:p>
            <a:r>
              <a:rPr lang="zh-CN" altLang="en-US" dirty="0" smtClean="0"/>
              <a:t>姓名：蔡眉眉</a:t>
            </a:r>
            <a:endParaRPr lang="en-US" altLang="zh-CN" dirty="0" smtClean="0"/>
          </a:p>
          <a:p>
            <a:r>
              <a:rPr lang="zh-CN" altLang="en-US" dirty="0" smtClean="0"/>
              <a:t>日期：</a:t>
            </a:r>
            <a:r>
              <a:rPr lang="en-US" altLang="zh-CN" dirty="0" smtClean="0"/>
              <a:t>2016-10-13</a:t>
            </a:r>
          </a:p>
        </p:txBody>
      </p:sp>
    </p:spTree>
    <p:extLst>
      <p:ext uri="{BB962C8B-B14F-4D97-AF65-F5344CB8AC3E}">
        <p14:creationId xmlns:p14="http://schemas.microsoft.com/office/powerpoint/2010/main" xmlns="" val="2363093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子</a:t>
            </a:r>
            <a:r>
              <a:rPr lang="en-US" altLang="zh-CN" dirty="0" smtClean="0"/>
              <a:t>window </a:t>
            </a:r>
            <a:r>
              <a:rPr lang="zh-CN" altLang="en-US" dirty="0" smtClean="0"/>
              <a:t>统计和规范</a:t>
            </a:r>
            <a:endParaRPr lang="zh-CN" altLang="en-US" dirty="0"/>
          </a:p>
        </p:txBody>
      </p:sp>
      <p:sp>
        <p:nvSpPr>
          <p:cNvPr id="4" name="内容占位符 3"/>
          <p:cNvSpPr>
            <a:spLocks noGrp="1"/>
          </p:cNvSpPr>
          <p:nvPr>
            <p:ph idx="1"/>
          </p:nvPr>
        </p:nvSpPr>
        <p:spPr>
          <a:xfrm>
            <a:off x="500034" y="1500174"/>
            <a:ext cx="8229600" cy="4525963"/>
          </a:xfrm>
        </p:spPr>
        <p:txBody>
          <a:bodyPr>
            <a:normAutofit/>
          </a:bodyPr>
          <a:lstStyle/>
          <a:p>
            <a:r>
              <a:rPr lang="zh-CN" altLang="en-US" sz="2000" dirty="0" smtClean="0"/>
              <a:t>对每个</a:t>
            </a:r>
            <a:r>
              <a:rPr lang="en-US" altLang="zh-CN" sz="2000" dirty="0" err="1" smtClean="0"/>
              <a:t>awb</a:t>
            </a:r>
            <a:r>
              <a:rPr lang="en-US" altLang="zh-CN" sz="2000" dirty="0" smtClean="0"/>
              <a:t> </a:t>
            </a:r>
            <a:r>
              <a:rPr lang="zh-CN" altLang="en-US" sz="2000" dirty="0" smtClean="0"/>
              <a:t>子</a:t>
            </a:r>
            <a:r>
              <a:rPr lang="en-US" altLang="zh-CN" sz="2000" dirty="0" smtClean="0"/>
              <a:t>window </a:t>
            </a:r>
            <a:r>
              <a:rPr lang="zh-CN" altLang="en-US" sz="2000" dirty="0" smtClean="0"/>
              <a:t>的</a:t>
            </a:r>
            <a:r>
              <a:rPr lang="en-US" altLang="zh-CN" sz="2000" dirty="0" smtClean="0"/>
              <a:t>RGB </a:t>
            </a:r>
            <a:r>
              <a:rPr lang="zh-CN" altLang="en-US" sz="2000" dirty="0" smtClean="0"/>
              <a:t>和</a:t>
            </a:r>
            <a:r>
              <a:rPr lang="en-US" altLang="zh-CN" sz="2000" dirty="0" smtClean="0"/>
              <a:t>error pixel </a:t>
            </a:r>
            <a:r>
              <a:rPr lang="zh-CN" altLang="en-US" sz="2000" dirty="0" smtClean="0"/>
              <a:t>（过曝或者欠曝的像素）进行累加计算</a:t>
            </a:r>
            <a:endParaRPr lang="en-US" altLang="zh-CN" sz="2000" dirty="0" smtClean="0"/>
          </a:p>
        </p:txBody>
      </p:sp>
      <p:pic>
        <p:nvPicPr>
          <p:cNvPr id="10242" name="Picture 2"/>
          <p:cNvPicPr>
            <a:picLocks noChangeAspect="1" noChangeArrowheads="1"/>
          </p:cNvPicPr>
          <p:nvPr/>
        </p:nvPicPr>
        <p:blipFill>
          <a:blip r:embed="rId2" cstate="print"/>
          <a:srcRect/>
          <a:stretch>
            <a:fillRect/>
          </a:stretch>
        </p:blipFill>
        <p:spPr bwMode="auto">
          <a:xfrm>
            <a:off x="357158" y="2757465"/>
            <a:ext cx="4019067" cy="410053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4391025" y="3500438"/>
            <a:ext cx="4752975" cy="301942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cstate="print"/>
          <a:srcRect/>
          <a:stretch>
            <a:fillRect/>
          </a:stretch>
        </p:blipFill>
        <p:spPr bwMode="auto">
          <a:xfrm>
            <a:off x="3571868" y="1928802"/>
            <a:ext cx="5205425" cy="1565977"/>
          </a:xfrm>
          <a:prstGeom prst="rect">
            <a:avLst/>
          </a:prstGeom>
          <a:noFill/>
          <a:ln w="9525">
            <a:noFill/>
            <a:miter lim="800000"/>
            <a:headEnd/>
            <a:tailEnd/>
          </a:ln>
          <a:effectLst/>
        </p:spPr>
      </p:pic>
      <p:pic>
        <p:nvPicPr>
          <p:cNvPr id="7"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smtClean="0"/>
              <a:t>坐标旋转</a:t>
            </a:r>
            <a:endParaRPr lang="zh-CN" altLang="en-US" dirty="0"/>
          </a:p>
        </p:txBody>
      </p:sp>
      <p:sp>
        <p:nvSpPr>
          <p:cNvPr id="3" name="内容占位符 2"/>
          <p:cNvSpPr>
            <a:spLocks noGrp="1"/>
          </p:cNvSpPr>
          <p:nvPr>
            <p:ph idx="1"/>
          </p:nvPr>
        </p:nvSpPr>
        <p:spPr>
          <a:xfrm>
            <a:off x="428596" y="1214422"/>
            <a:ext cx="8229600" cy="4525963"/>
          </a:xfrm>
        </p:spPr>
        <p:txBody>
          <a:bodyPr/>
          <a:lstStyle/>
          <a:p>
            <a:r>
              <a:rPr lang="en-US" altLang="zh-CN" sz="2400" dirty="0" smtClean="0"/>
              <a:t>Log</a:t>
            </a:r>
            <a:r>
              <a:rPr lang="en-US" altLang="zh-CN" sz="1200" dirty="0" smtClean="0"/>
              <a:t>2</a:t>
            </a:r>
            <a:r>
              <a:rPr lang="en-US" altLang="zh-CN" sz="2400" dirty="0" smtClean="0"/>
              <a:t>LUT+CSC</a:t>
            </a:r>
            <a:r>
              <a:rPr lang="zh-CN" altLang="en-US" sz="2400" dirty="0" smtClean="0"/>
              <a:t>（</a:t>
            </a:r>
            <a:r>
              <a:rPr lang="en-US" altLang="zh-CN" sz="2400" dirty="0" smtClean="0"/>
              <a:t> color space conversion </a:t>
            </a:r>
            <a:r>
              <a:rPr lang="zh-CN" altLang="en-US" sz="2400" dirty="0" smtClean="0"/>
              <a:t>）</a:t>
            </a:r>
            <a:endParaRPr lang="en-US" altLang="zh-CN" sz="2400" dirty="0" smtClean="0"/>
          </a:p>
          <a:p>
            <a:pPr lvl="1"/>
            <a:r>
              <a:rPr lang="zh-CN" altLang="en-US" sz="1800" dirty="0" smtClean="0"/>
              <a:t>色彩空间转换：</a:t>
            </a:r>
            <a:r>
              <a:rPr lang="en-US" altLang="zh-CN" sz="1800" dirty="0" smtClean="0"/>
              <a:t>RGB </a:t>
            </a:r>
            <a:r>
              <a:rPr lang="en-US" altLang="zh-CN" sz="1800" dirty="0" smtClean="0">
                <a:sym typeface="Wingdings" pitchFamily="2" charset="2"/>
              </a:rPr>
              <a:t> XY (Log</a:t>
            </a:r>
            <a:r>
              <a:rPr lang="en-US" altLang="zh-CN" sz="1200" dirty="0" smtClean="0">
                <a:sym typeface="Wingdings" pitchFamily="2" charset="2"/>
              </a:rPr>
              <a:t>2</a:t>
            </a:r>
            <a:r>
              <a:rPr lang="en-US" altLang="zh-CN" sz="1800" dirty="0" smtClean="0">
                <a:sym typeface="Wingdings" pitchFamily="2" charset="2"/>
              </a:rPr>
              <a:t> LUT)</a:t>
            </a:r>
          </a:p>
          <a:p>
            <a:pPr lvl="1"/>
            <a:r>
              <a:rPr lang="en-US" altLang="zh-CN" sz="1800" dirty="0" smtClean="0">
                <a:sym typeface="Wingdings" pitchFamily="2" charset="2"/>
              </a:rPr>
              <a:t>X’=K*Log2(B/R)</a:t>
            </a:r>
          </a:p>
          <a:p>
            <a:pPr lvl="1"/>
            <a:r>
              <a:rPr lang="en-US" altLang="zh-CN" sz="1800" dirty="0" smtClean="0">
                <a:sym typeface="Wingdings" pitchFamily="2" charset="2"/>
              </a:rPr>
              <a:t>Y’= K*Log2((R/G)*(B/G))</a:t>
            </a:r>
            <a:endParaRPr lang="en-US" altLang="zh-CN" sz="1800" dirty="0" smtClean="0"/>
          </a:p>
        </p:txBody>
      </p:sp>
      <p:pic>
        <p:nvPicPr>
          <p:cNvPr id="6152" name="Picture 8"/>
          <p:cNvPicPr>
            <a:picLocks noChangeAspect="1" noChangeArrowheads="1"/>
          </p:cNvPicPr>
          <p:nvPr/>
        </p:nvPicPr>
        <p:blipFill>
          <a:blip r:embed="rId3" cstate="print"/>
          <a:srcRect/>
          <a:stretch>
            <a:fillRect/>
          </a:stretch>
        </p:blipFill>
        <p:spPr bwMode="auto">
          <a:xfrm>
            <a:off x="428596" y="2786058"/>
            <a:ext cx="3983852" cy="2571768"/>
          </a:xfrm>
          <a:prstGeom prst="rect">
            <a:avLst/>
          </a:prstGeom>
          <a:noFill/>
          <a:ln w="9525">
            <a:noFill/>
            <a:miter lim="800000"/>
            <a:headEnd/>
            <a:tailEnd/>
          </a:ln>
          <a:effectLst/>
        </p:spPr>
      </p:pic>
      <p:sp>
        <p:nvSpPr>
          <p:cNvPr id="13" name="右箭头 12"/>
          <p:cNvSpPr/>
          <p:nvPr/>
        </p:nvSpPr>
        <p:spPr>
          <a:xfrm>
            <a:off x="4857752" y="5929330"/>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1643042" y="6143644"/>
            <a:ext cx="3071834" cy="714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flipH="1" flipV="1">
            <a:off x="2001026" y="5643578"/>
            <a:ext cx="2142346" cy="7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428728" y="5572140"/>
            <a:ext cx="3500462" cy="1143008"/>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00298" y="4572008"/>
            <a:ext cx="357190" cy="369332"/>
          </a:xfrm>
          <a:prstGeom prst="rect">
            <a:avLst/>
          </a:prstGeom>
          <a:noFill/>
        </p:spPr>
        <p:txBody>
          <a:bodyPr wrap="square" rtlCol="0">
            <a:spAutoFit/>
          </a:bodyPr>
          <a:lstStyle/>
          <a:p>
            <a:r>
              <a:rPr lang="en-US" altLang="zh-CN" dirty="0" smtClean="0"/>
              <a:t>Y’</a:t>
            </a:r>
            <a:endParaRPr lang="zh-CN" altLang="en-US" dirty="0"/>
          </a:p>
        </p:txBody>
      </p:sp>
      <p:sp>
        <p:nvSpPr>
          <p:cNvPr id="26" name="TextBox 25"/>
          <p:cNvSpPr txBox="1"/>
          <p:nvPr/>
        </p:nvSpPr>
        <p:spPr>
          <a:xfrm>
            <a:off x="4500562" y="6286520"/>
            <a:ext cx="357190" cy="369332"/>
          </a:xfrm>
          <a:prstGeom prst="rect">
            <a:avLst/>
          </a:prstGeom>
          <a:noFill/>
        </p:spPr>
        <p:txBody>
          <a:bodyPr wrap="square" rtlCol="0">
            <a:spAutoFit/>
          </a:bodyPr>
          <a:lstStyle/>
          <a:p>
            <a:r>
              <a:rPr lang="en-US" altLang="zh-CN" dirty="0" smtClean="0"/>
              <a:t>X’</a:t>
            </a:r>
            <a:endParaRPr lang="zh-CN" altLang="en-US" dirty="0"/>
          </a:p>
        </p:txBody>
      </p:sp>
      <p:cxnSp>
        <p:nvCxnSpPr>
          <p:cNvPr id="29" name="直接箭头连接符 28"/>
          <p:cNvCxnSpPr/>
          <p:nvPr/>
        </p:nvCxnSpPr>
        <p:spPr>
          <a:xfrm flipV="1">
            <a:off x="5715008" y="6072206"/>
            <a:ext cx="3071834" cy="714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flipH="1" flipV="1">
            <a:off x="6072992" y="5572140"/>
            <a:ext cx="2142346" cy="7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500694" y="5500702"/>
            <a:ext cx="3500462" cy="1143008"/>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72264" y="4500570"/>
            <a:ext cx="357190" cy="369332"/>
          </a:xfrm>
          <a:prstGeom prst="rect">
            <a:avLst/>
          </a:prstGeom>
          <a:noFill/>
        </p:spPr>
        <p:txBody>
          <a:bodyPr wrap="square" rtlCol="0">
            <a:spAutoFit/>
          </a:bodyPr>
          <a:lstStyle/>
          <a:p>
            <a:r>
              <a:rPr lang="en-US" altLang="zh-CN" dirty="0" smtClean="0"/>
              <a:t>Y</a:t>
            </a:r>
            <a:endParaRPr lang="zh-CN" altLang="en-US" dirty="0"/>
          </a:p>
        </p:txBody>
      </p:sp>
      <p:sp>
        <p:nvSpPr>
          <p:cNvPr id="33" name="TextBox 32"/>
          <p:cNvSpPr txBox="1"/>
          <p:nvPr/>
        </p:nvSpPr>
        <p:spPr>
          <a:xfrm>
            <a:off x="8572528" y="6215082"/>
            <a:ext cx="357190" cy="369332"/>
          </a:xfrm>
          <a:prstGeom prst="rect">
            <a:avLst/>
          </a:prstGeom>
          <a:noFill/>
        </p:spPr>
        <p:txBody>
          <a:bodyPr wrap="square" rtlCol="0">
            <a:spAutoFit/>
          </a:bodyPr>
          <a:lstStyle/>
          <a:p>
            <a:r>
              <a:rPr lang="en-US" altLang="zh-CN" dirty="0" smtClean="0"/>
              <a:t>X</a:t>
            </a:r>
            <a:endParaRPr lang="zh-CN" altLang="en-US" dirty="0"/>
          </a:p>
        </p:txBody>
      </p:sp>
      <p:graphicFrame>
        <p:nvGraphicFramePr>
          <p:cNvPr id="6154" name="Object 10"/>
          <p:cNvGraphicFramePr>
            <a:graphicFrameLocks noChangeAspect="1"/>
          </p:cNvGraphicFramePr>
          <p:nvPr/>
        </p:nvGraphicFramePr>
        <p:xfrm>
          <a:off x="8501090" y="5786454"/>
          <a:ext cx="333375" cy="285750"/>
        </p:xfrm>
        <a:graphic>
          <a:graphicData uri="http://schemas.openxmlformats.org/presentationml/2006/ole">
            <p:oleObj spid="_x0000_s6154" name="Equation" r:id="rId4" imgW="126720" imgH="177480" progId="Equation.DSMT4">
              <p:embed/>
            </p:oleObj>
          </a:graphicData>
        </a:graphic>
      </p:graphicFrame>
      <p:sp>
        <p:nvSpPr>
          <p:cNvPr id="54" name="右弧形箭头 53"/>
          <p:cNvSpPr/>
          <p:nvPr/>
        </p:nvSpPr>
        <p:spPr>
          <a:xfrm>
            <a:off x="8143900" y="5786454"/>
            <a:ext cx="142876" cy="2857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155" name="Picture 11"/>
          <p:cNvPicPr>
            <a:picLocks noChangeAspect="1" noChangeArrowheads="1"/>
          </p:cNvPicPr>
          <p:nvPr/>
        </p:nvPicPr>
        <p:blipFill>
          <a:blip r:embed="rId5" cstate="print"/>
          <a:srcRect/>
          <a:stretch>
            <a:fillRect/>
          </a:stretch>
        </p:blipFill>
        <p:spPr bwMode="auto">
          <a:xfrm>
            <a:off x="4176702" y="2071678"/>
            <a:ext cx="4967298" cy="1302784"/>
          </a:xfrm>
          <a:prstGeom prst="rect">
            <a:avLst/>
          </a:prstGeom>
          <a:noFill/>
          <a:ln w="9525">
            <a:noFill/>
            <a:miter lim="800000"/>
            <a:headEnd/>
            <a:tailEnd/>
          </a:ln>
          <a:effectLst/>
        </p:spPr>
      </p:pic>
      <p:pic>
        <p:nvPicPr>
          <p:cNvPr id="19" name="Picture 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zh-CN" altLang="en-US" dirty="0" smtClean="0"/>
              <a:t>坐标旋转</a:t>
            </a:r>
            <a:endParaRPr lang="zh-CN" altLang="en-US" dirty="0"/>
          </a:p>
        </p:txBody>
      </p:sp>
      <p:sp>
        <p:nvSpPr>
          <p:cNvPr id="3" name="内容占位符 2"/>
          <p:cNvSpPr>
            <a:spLocks noGrp="1"/>
          </p:cNvSpPr>
          <p:nvPr>
            <p:ph idx="1"/>
          </p:nvPr>
        </p:nvSpPr>
        <p:spPr>
          <a:xfrm>
            <a:off x="428596" y="1357298"/>
            <a:ext cx="8229600" cy="4525963"/>
          </a:xfrm>
        </p:spPr>
        <p:txBody>
          <a:bodyPr/>
          <a:lstStyle/>
          <a:p>
            <a:r>
              <a:rPr lang="en-US" altLang="zh-CN" sz="2400" dirty="0" smtClean="0"/>
              <a:t>Log</a:t>
            </a:r>
            <a:r>
              <a:rPr lang="en-US" altLang="zh-CN" sz="1200" dirty="0" smtClean="0"/>
              <a:t>2</a:t>
            </a:r>
            <a:r>
              <a:rPr lang="en-US" altLang="zh-CN" sz="2400" dirty="0" smtClean="0"/>
              <a:t>LUT+CSC</a:t>
            </a:r>
          </a:p>
          <a:p>
            <a:pPr lvl="1"/>
            <a:r>
              <a:rPr lang="en-US" altLang="zh-CN" sz="1800" dirty="0" smtClean="0"/>
              <a:t>XY </a:t>
            </a:r>
            <a:r>
              <a:rPr lang="zh-CN" altLang="en-US" sz="1800" dirty="0" smtClean="0"/>
              <a:t>域坐标</a:t>
            </a:r>
            <a:endParaRPr lang="en-US" altLang="zh-CN" sz="1800" dirty="0" smtClean="0"/>
          </a:p>
          <a:p>
            <a:pPr lvl="1"/>
            <a:r>
              <a:rPr lang="zh-CN" altLang="en-US" sz="1800" dirty="0" smtClean="0"/>
              <a:t>旋转矩阵，约定，正角表示逆时针旋转，以此来修改笛卡尔坐标</a:t>
            </a:r>
            <a:endParaRPr lang="en-US" altLang="zh-CN" sz="1800" dirty="0" smtClean="0"/>
          </a:p>
          <a:p>
            <a:pPr lvl="1"/>
            <a:endParaRPr lang="en-US" altLang="zh-CN" sz="2000" dirty="0" smtClean="0"/>
          </a:p>
          <a:p>
            <a:pPr lvl="1">
              <a:buNone/>
            </a:pPr>
            <a:endParaRPr lang="en-US" altLang="zh-CN" sz="2000" dirty="0" smtClean="0"/>
          </a:p>
          <a:p>
            <a:pPr lvl="1"/>
            <a:r>
              <a:rPr lang="zh-CN" altLang="en-US" sz="1800" dirty="0" smtClean="0"/>
              <a:t>上图，</a:t>
            </a:r>
            <a:r>
              <a:rPr lang="en-US" altLang="zh-CN" sz="1800" dirty="0" smtClean="0"/>
              <a:t>X’Y’</a:t>
            </a:r>
            <a:r>
              <a:rPr lang="en-US" altLang="zh-CN" sz="1800" dirty="0" smtClean="0">
                <a:sym typeface="Wingdings" pitchFamily="2" charset="2"/>
              </a:rPr>
              <a:t> XY </a:t>
            </a:r>
            <a:r>
              <a:rPr lang="zh-CN" altLang="en-US" sz="1800" dirty="0" smtClean="0">
                <a:sym typeface="Wingdings" pitchFamily="2" charset="2"/>
              </a:rPr>
              <a:t>需要逆时针</a:t>
            </a:r>
            <a:r>
              <a:rPr lang="en-US" altLang="zh-CN" sz="1800" dirty="0" smtClean="0">
                <a:sym typeface="Wingdings" pitchFamily="2" charset="2"/>
              </a:rPr>
              <a:t>rotate </a:t>
            </a:r>
            <a:r>
              <a:rPr lang="zh-CN" altLang="en-US" sz="1800" dirty="0" smtClean="0">
                <a:sym typeface="Wingdings" pitchFamily="2" charset="2"/>
              </a:rPr>
              <a:t>的角度为</a:t>
            </a:r>
            <a:r>
              <a:rPr lang="en-US" altLang="zh-CN" sz="1800" dirty="0" smtClean="0">
                <a:sym typeface="Wingdings" pitchFamily="2" charset="2"/>
              </a:rPr>
              <a:t>-</a:t>
            </a:r>
            <a:endParaRPr lang="zh-CN" altLang="en-US" sz="1800" dirty="0"/>
          </a:p>
        </p:txBody>
      </p:sp>
      <p:pic>
        <p:nvPicPr>
          <p:cNvPr id="6148" name="Picture 4"/>
          <p:cNvPicPr>
            <a:picLocks noChangeAspect="1" noChangeArrowheads="1"/>
          </p:cNvPicPr>
          <p:nvPr/>
        </p:nvPicPr>
        <p:blipFill>
          <a:blip r:embed="rId3" cstate="print"/>
          <a:srcRect/>
          <a:stretch>
            <a:fillRect/>
          </a:stretch>
        </p:blipFill>
        <p:spPr bwMode="auto">
          <a:xfrm>
            <a:off x="1643043" y="2500307"/>
            <a:ext cx="1714512" cy="717226"/>
          </a:xfrm>
          <a:prstGeom prst="rect">
            <a:avLst/>
          </a:prstGeom>
          <a:noFill/>
          <a:ln w="9525">
            <a:noFill/>
            <a:miter lim="800000"/>
            <a:headEnd/>
            <a:tailEnd/>
          </a:ln>
          <a:effectLst/>
        </p:spPr>
      </p:pic>
      <p:graphicFrame>
        <p:nvGraphicFramePr>
          <p:cNvPr id="6149" name="Object 5"/>
          <p:cNvGraphicFramePr>
            <a:graphicFrameLocks noChangeAspect="1"/>
          </p:cNvGraphicFramePr>
          <p:nvPr/>
        </p:nvGraphicFramePr>
        <p:xfrm>
          <a:off x="5715008" y="3214686"/>
          <a:ext cx="333378" cy="285752"/>
        </p:xfrm>
        <a:graphic>
          <a:graphicData uri="http://schemas.openxmlformats.org/presentationml/2006/ole">
            <p:oleObj spid="_x0000_s11266" name="Equation" r:id="rId4" imgW="126720" imgH="177480" progId="Equation.DSMT4">
              <p:embed/>
            </p:oleObj>
          </a:graphicData>
        </a:graphic>
      </p:graphicFrame>
      <p:pic>
        <p:nvPicPr>
          <p:cNvPr id="6150" name="Picture 6"/>
          <p:cNvPicPr>
            <a:picLocks noChangeAspect="1" noChangeArrowheads="1"/>
          </p:cNvPicPr>
          <p:nvPr/>
        </p:nvPicPr>
        <p:blipFill>
          <a:blip r:embed="rId5" cstate="print"/>
          <a:srcRect/>
          <a:stretch>
            <a:fillRect/>
          </a:stretch>
        </p:blipFill>
        <p:spPr bwMode="auto">
          <a:xfrm>
            <a:off x="1357290" y="3643314"/>
            <a:ext cx="3357586" cy="752822"/>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cstate="print"/>
          <a:srcRect/>
          <a:stretch>
            <a:fillRect/>
          </a:stretch>
        </p:blipFill>
        <p:spPr bwMode="auto">
          <a:xfrm>
            <a:off x="5429256" y="3571876"/>
            <a:ext cx="2433818" cy="928694"/>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642910" y="4552167"/>
            <a:ext cx="3571900" cy="2305833"/>
          </a:xfrm>
          <a:prstGeom prst="rect">
            <a:avLst/>
          </a:prstGeom>
          <a:noFill/>
          <a:ln w="9525">
            <a:noFill/>
            <a:miter lim="800000"/>
            <a:headEnd/>
            <a:tailEnd/>
          </a:ln>
          <a:effectLst/>
        </p:spPr>
      </p:pic>
      <p:pic>
        <p:nvPicPr>
          <p:cNvPr id="6153" name="Picture 9"/>
          <p:cNvPicPr>
            <a:picLocks noChangeAspect="1" noChangeArrowheads="1"/>
          </p:cNvPicPr>
          <p:nvPr/>
        </p:nvPicPr>
        <p:blipFill>
          <a:blip r:embed="rId8" cstate="print"/>
          <a:srcRect/>
          <a:stretch>
            <a:fillRect/>
          </a:stretch>
        </p:blipFill>
        <p:spPr bwMode="auto">
          <a:xfrm>
            <a:off x="5143504" y="4445111"/>
            <a:ext cx="3686181" cy="2412889"/>
          </a:xfrm>
          <a:prstGeom prst="rect">
            <a:avLst/>
          </a:prstGeom>
          <a:noFill/>
          <a:ln w="9525">
            <a:noFill/>
            <a:miter lim="800000"/>
            <a:headEnd/>
            <a:tailEnd/>
          </a:ln>
          <a:effectLst/>
        </p:spPr>
      </p:pic>
      <p:sp>
        <p:nvSpPr>
          <p:cNvPr id="13" name="右箭头 12"/>
          <p:cNvSpPr/>
          <p:nvPr/>
        </p:nvSpPr>
        <p:spPr>
          <a:xfrm>
            <a:off x="4357686" y="550070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1"/>
          <p:cNvPicPr>
            <a:picLocks noChangeAspect="1" noChangeArrowheads="1"/>
          </p:cNvPicPr>
          <p:nvPr/>
        </p:nvPicPr>
        <p:blipFill>
          <a:blip r:embed="rId9" cstate="print"/>
          <a:srcRect/>
          <a:stretch>
            <a:fillRect/>
          </a:stretch>
        </p:blipFill>
        <p:spPr bwMode="auto">
          <a:xfrm>
            <a:off x="4176702" y="857232"/>
            <a:ext cx="4967298" cy="1302784"/>
          </a:xfrm>
          <a:prstGeom prst="rect">
            <a:avLst/>
          </a:prstGeom>
          <a:noFill/>
          <a:ln w="9525">
            <a:noFill/>
            <a:miter lim="800000"/>
            <a:headEnd/>
            <a:tailEnd/>
          </a:ln>
          <a:effectLst/>
        </p:spPr>
      </p:pic>
      <p:pic>
        <p:nvPicPr>
          <p:cNvPr id="12" name="Picture 3"/>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光源概率</a:t>
            </a:r>
            <a:endParaRPr lang="zh-CN" altLang="en-US" dirty="0"/>
          </a:p>
        </p:txBody>
      </p:sp>
      <p:sp>
        <p:nvSpPr>
          <p:cNvPr id="5" name="TextBox 4"/>
          <p:cNvSpPr txBox="1"/>
          <p:nvPr/>
        </p:nvSpPr>
        <p:spPr>
          <a:xfrm>
            <a:off x="1285852" y="1428736"/>
            <a:ext cx="4357718" cy="1477328"/>
          </a:xfrm>
          <a:prstGeom prst="rect">
            <a:avLst/>
          </a:prstGeom>
          <a:noFill/>
          <a:ln>
            <a:solidFill>
              <a:schemeClr val="tx2">
                <a:lumMod val="60000"/>
                <a:lumOff val="40000"/>
              </a:schemeClr>
            </a:solidFill>
          </a:ln>
        </p:spPr>
        <p:txBody>
          <a:bodyPr wrap="square" rtlCol="0">
            <a:spAutoFit/>
          </a:bodyPr>
          <a:lstStyle/>
          <a:p>
            <a:r>
              <a:rPr lang="en-US" altLang="zh-CN" dirty="0" smtClean="0"/>
              <a:t>Parent block </a:t>
            </a:r>
            <a:r>
              <a:rPr lang="zh-CN" altLang="en-US" dirty="0" smtClean="0"/>
              <a:t>中各光源所有白点数量的统计比</a:t>
            </a:r>
            <a:endParaRPr lang="en-US" altLang="zh-CN" dirty="0" smtClean="0"/>
          </a:p>
          <a:p>
            <a:endParaRPr lang="en-US" altLang="zh-CN" dirty="0" smtClean="0"/>
          </a:p>
          <a:p>
            <a:endParaRPr lang="en-US" altLang="zh-CN" dirty="0" smtClean="0"/>
          </a:p>
          <a:p>
            <a:endParaRPr lang="zh-CN" altLang="en-US" dirty="0"/>
          </a:p>
        </p:txBody>
      </p:sp>
      <p:graphicFrame>
        <p:nvGraphicFramePr>
          <p:cNvPr id="7171" name="Object 3"/>
          <p:cNvGraphicFramePr>
            <a:graphicFrameLocks noChangeAspect="1"/>
          </p:cNvGraphicFramePr>
          <p:nvPr/>
        </p:nvGraphicFramePr>
        <p:xfrm>
          <a:off x="2000232" y="2000240"/>
          <a:ext cx="1870246" cy="785818"/>
        </p:xfrm>
        <a:graphic>
          <a:graphicData uri="http://schemas.openxmlformats.org/presentationml/2006/ole">
            <p:oleObj spid="_x0000_s7171" name="Equation" r:id="rId3" imgW="1511280" imgH="634680" progId="Equation.DSMT4">
              <p:embed/>
            </p:oleObj>
          </a:graphicData>
        </a:graphic>
      </p:graphicFrame>
      <p:sp>
        <p:nvSpPr>
          <p:cNvPr id="8" name="TextBox 7"/>
          <p:cNvSpPr txBox="1"/>
          <p:nvPr/>
        </p:nvSpPr>
        <p:spPr>
          <a:xfrm>
            <a:off x="1285852" y="3214686"/>
            <a:ext cx="4357718" cy="1477328"/>
          </a:xfrm>
          <a:prstGeom prst="rect">
            <a:avLst/>
          </a:prstGeom>
          <a:noFill/>
          <a:ln>
            <a:solidFill>
              <a:schemeClr val="tx2">
                <a:lumMod val="60000"/>
                <a:lumOff val="40000"/>
              </a:schemeClr>
            </a:solidFill>
          </a:ln>
        </p:spPr>
        <p:txBody>
          <a:bodyPr wrap="square" rtlCol="0">
            <a:spAutoFit/>
          </a:bodyPr>
          <a:lstStyle/>
          <a:p>
            <a:r>
              <a:rPr lang="zh-CN" altLang="en-US" dirty="0" smtClean="0"/>
              <a:t>不同的亮度对光源几率反应不同</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9" name="TextBox 8"/>
          <p:cNvSpPr txBox="1"/>
          <p:nvPr/>
        </p:nvSpPr>
        <p:spPr>
          <a:xfrm>
            <a:off x="1285852" y="5072074"/>
            <a:ext cx="4357718" cy="1477328"/>
          </a:xfrm>
          <a:prstGeom prst="rect">
            <a:avLst/>
          </a:prstGeom>
          <a:noFill/>
          <a:ln>
            <a:solidFill>
              <a:schemeClr val="tx2">
                <a:lumMod val="60000"/>
                <a:lumOff val="40000"/>
              </a:schemeClr>
            </a:solidFill>
          </a:ln>
        </p:spPr>
        <p:txBody>
          <a:bodyPr wrap="square" rtlCol="0">
            <a:spAutoFit/>
          </a:bodyPr>
          <a:lstStyle/>
          <a:p>
            <a:r>
              <a:rPr lang="zh-CN" altLang="en-US" dirty="0" smtClean="0"/>
              <a:t>混淆色会干扰白平衡计算，偏移白点越远，对光源的贡献就越小</a:t>
            </a:r>
            <a:endParaRPr lang="en-US" altLang="zh-CN" dirty="0" smtClean="0"/>
          </a:p>
          <a:p>
            <a:endParaRPr lang="en-US" altLang="zh-CN" dirty="0" smtClean="0"/>
          </a:p>
          <a:p>
            <a:endParaRPr lang="en-US" altLang="zh-CN" dirty="0" smtClean="0"/>
          </a:p>
          <a:p>
            <a:endParaRPr lang="zh-CN" altLang="en-US" dirty="0"/>
          </a:p>
        </p:txBody>
      </p:sp>
      <p:pic>
        <p:nvPicPr>
          <p:cNvPr id="7173" name="Picture 5"/>
          <p:cNvPicPr>
            <a:picLocks noChangeAspect="1" noChangeArrowheads="1"/>
          </p:cNvPicPr>
          <p:nvPr/>
        </p:nvPicPr>
        <p:blipFill>
          <a:blip r:embed="rId4" cstate="print"/>
          <a:srcRect/>
          <a:stretch>
            <a:fillRect/>
          </a:stretch>
        </p:blipFill>
        <p:spPr bwMode="auto">
          <a:xfrm>
            <a:off x="2214546" y="3714752"/>
            <a:ext cx="2976568" cy="87347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cstate="print"/>
          <a:srcRect/>
          <a:stretch>
            <a:fillRect/>
          </a:stretch>
        </p:blipFill>
        <p:spPr bwMode="auto">
          <a:xfrm>
            <a:off x="2285984" y="5643578"/>
            <a:ext cx="3088939" cy="857256"/>
          </a:xfrm>
          <a:prstGeom prst="rect">
            <a:avLst/>
          </a:prstGeom>
          <a:noFill/>
          <a:ln w="9525">
            <a:noFill/>
            <a:miter lim="800000"/>
            <a:headEnd/>
            <a:tailEnd/>
          </a:ln>
          <a:effectLst/>
        </p:spPr>
      </p:pic>
      <p:sp>
        <p:nvSpPr>
          <p:cNvPr id="13" name="矩形 12"/>
          <p:cNvSpPr/>
          <p:nvPr/>
        </p:nvSpPr>
        <p:spPr>
          <a:xfrm>
            <a:off x="857224" y="1428736"/>
            <a:ext cx="428628"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P0</a:t>
            </a:r>
            <a:endParaRPr lang="zh-CN" altLang="en-US" dirty="0"/>
          </a:p>
        </p:txBody>
      </p:sp>
      <p:sp>
        <p:nvSpPr>
          <p:cNvPr id="14" name="矩形 13"/>
          <p:cNvSpPr/>
          <p:nvPr/>
        </p:nvSpPr>
        <p:spPr>
          <a:xfrm>
            <a:off x="857224" y="3214686"/>
            <a:ext cx="428628"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P1</a:t>
            </a:r>
            <a:endParaRPr lang="zh-CN" altLang="en-US" dirty="0"/>
          </a:p>
        </p:txBody>
      </p:sp>
      <p:sp>
        <p:nvSpPr>
          <p:cNvPr id="15" name="矩形 14"/>
          <p:cNvSpPr/>
          <p:nvPr/>
        </p:nvSpPr>
        <p:spPr>
          <a:xfrm>
            <a:off x="857224" y="5072074"/>
            <a:ext cx="428628"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P2</a:t>
            </a:r>
            <a:endParaRPr lang="zh-CN" altLang="en-US" dirty="0"/>
          </a:p>
        </p:txBody>
      </p:sp>
      <p:cxnSp>
        <p:nvCxnSpPr>
          <p:cNvPr id="17" name="形状 16"/>
          <p:cNvCxnSpPr>
            <a:stCxn id="5" idx="3"/>
          </p:cNvCxnSpPr>
          <p:nvPr/>
        </p:nvCxnSpPr>
        <p:spPr>
          <a:xfrm>
            <a:off x="5643570" y="2167400"/>
            <a:ext cx="1000132" cy="1761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形状 19"/>
          <p:cNvCxnSpPr/>
          <p:nvPr/>
        </p:nvCxnSpPr>
        <p:spPr>
          <a:xfrm flipV="1">
            <a:off x="5643570" y="3929066"/>
            <a:ext cx="1000132" cy="1761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3"/>
          </p:cNvCxnSpPr>
          <p:nvPr/>
        </p:nvCxnSpPr>
        <p:spPr>
          <a:xfrm flipV="1">
            <a:off x="5643570" y="3929066"/>
            <a:ext cx="1500198" cy="24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143768" y="3714752"/>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Mixer</a:t>
            </a:r>
            <a:endParaRPr lang="zh-CN" altLang="en-US" dirty="0"/>
          </a:p>
        </p:txBody>
      </p:sp>
      <p:sp>
        <p:nvSpPr>
          <p:cNvPr id="24" name="TextBox 23"/>
          <p:cNvSpPr txBox="1"/>
          <p:nvPr/>
        </p:nvSpPr>
        <p:spPr>
          <a:xfrm>
            <a:off x="6643670" y="4714884"/>
            <a:ext cx="2500330" cy="369332"/>
          </a:xfrm>
          <a:prstGeom prst="rect">
            <a:avLst/>
          </a:prstGeom>
          <a:noFill/>
        </p:spPr>
        <p:txBody>
          <a:bodyPr wrap="square" rtlCol="0">
            <a:spAutoFit/>
          </a:bodyPr>
          <a:lstStyle/>
          <a:p>
            <a:r>
              <a:rPr lang="en-US" altLang="zh-CN" dirty="0" smtClean="0"/>
              <a:t>P(L</a:t>
            </a:r>
            <a:r>
              <a:rPr lang="en-US" altLang="zh-CN" sz="1400" dirty="0" smtClean="0"/>
              <a:t>i</a:t>
            </a:r>
            <a:r>
              <a:rPr lang="en-US" altLang="zh-CN" dirty="0" smtClean="0"/>
              <a:t>)=P0(L</a:t>
            </a:r>
            <a:r>
              <a:rPr lang="en-US" altLang="zh-CN" sz="1400" dirty="0" smtClean="0"/>
              <a:t>i</a:t>
            </a:r>
            <a:r>
              <a:rPr lang="en-US" altLang="zh-CN" dirty="0" smtClean="0"/>
              <a:t>)xP1(L</a:t>
            </a:r>
            <a:r>
              <a:rPr lang="en-US" altLang="zh-CN" sz="1400" dirty="0" smtClean="0"/>
              <a:t>i</a:t>
            </a:r>
            <a:r>
              <a:rPr lang="en-US" altLang="zh-CN" dirty="0" smtClean="0"/>
              <a:t>)XP2(L</a:t>
            </a:r>
            <a:r>
              <a:rPr lang="en-US" altLang="zh-CN" sz="1400" dirty="0" smtClean="0"/>
              <a:t>i</a:t>
            </a:r>
            <a:r>
              <a:rPr lang="en-US" altLang="zh-CN" dirty="0" smtClean="0"/>
              <a:t>)</a:t>
            </a:r>
            <a:endParaRPr lang="zh-CN" altLang="en-US" dirty="0"/>
          </a:p>
        </p:txBody>
      </p:sp>
      <p:pic>
        <p:nvPicPr>
          <p:cNvPr id="18" name="Picture 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a:t>
            </a:r>
            <a:endParaRPr lang="zh-CN" altLang="en-US" dirty="0"/>
          </a:p>
        </p:txBody>
      </p:sp>
      <p:sp>
        <p:nvSpPr>
          <p:cNvPr id="3" name="内容占位符 2"/>
          <p:cNvSpPr>
            <a:spLocks noGrp="1"/>
          </p:cNvSpPr>
          <p:nvPr>
            <p:ph idx="1"/>
          </p:nvPr>
        </p:nvSpPr>
        <p:spPr>
          <a:xfrm>
            <a:off x="500034" y="1357298"/>
            <a:ext cx="8229600" cy="4525963"/>
          </a:xfrm>
        </p:spPr>
        <p:txBody>
          <a:bodyPr>
            <a:normAutofit/>
          </a:bodyPr>
          <a:lstStyle/>
          <a:p>
            <a:r>
              <a:rPr lang="zh-CN" altLang="en-US" sz="2800" dirty="0" smtClean="0"/>
              <a:t>统计信息包括</a:t>
            </a:r>
            <a:r>
              <a:rPr lang="en-US" altLang="zh-CN" sz="2800" dirty="0" smtClean="0"/>
              <a:t>:</a:t>
            </a:r>
          </a:p>
          <a:p>
            <a:pPr lvl="1"/>
            <a:r>
              <a:rPr lang="zh-CN" altLang="en-US" sz="2400" dirty="0" smtClean="0"/>
              <a:t>每个光源下的</a:t>
            </a:r>
            <a:r>
              <a:rPr lang="en-US" altLang="zh-CN" sz="2400" dirty="0" smtClean="0"/>
              <a:t>R</a:t>
            </a:r>
            <a:r>
              <a:rPr lang="zh-CN" altLang="en-US" sz="2400" dirty="0" smtClean="0"/>
              <a:t>，</a:t>
            </a:r>
            <a:r>
              <a:rPr lang="en-US" altLang="zh-CN" sz="2400" dirty="0" smtClean="0"/>
              <a:t>G</a:t>
            </a:r>
            <a:r>
              <a:rPr lang="zh-CN" altLang="en-US" sz="2400" dirty="0" smtClean="0"/>
              <a:t>，</a:t>
            </a:r>
            <a:r>
              <a:rPr lang="en-US" altLang="zh-CN" sz="2400" dirty="0" smtClean="0"/>
              <a:t>B</a:t>
            </a:r>
            <a:r>
              <a:rPr lang="zh-CN" altLang="en-US" sz="2400" dirty="0" smtClean="0"/>
              <a:t>值的平均值</a:t>
            </a:r>
            <a:r>
              <a:rPr lang="en-US" altLang="zh-CN" sz="2400" dirty="0" smtClean="0"/>
              <a:t>, </a:t>
            </a:r>
            <a:r>
              <a:rPr lang="zh-CN" altLang="en-US" sz="2400" dirty="0" smtClean="0"/>
              <a:t>光源计数值</a:t>
            </a:r>
            <a:endParaRPr lang="en-US" altLang="zh-CN" sz="2400" dirty="0" smtClean="0"/>
          </a:p>
          <a:p>
            <a:pPr lvl="1"/>
            <a:r>
              <a:rPr lang="zh-CN" altLang="en-US" sz="2400" dirty="0" smtClean="0"/>
              <a:t>每个统计块</a:t>
            </a:r>
            <a:r>
              <a:rPr lang="en-US" altLang="zh-CN" sz="2400" dirty="0" smtClean="0"/>
              <a:t>(</a:t>
            </a:r>
            <a:r>
              <a:rPr lang="zh-CN" altLang="en-US" sz="2400" dirty="0" smtClean="0"/>
              <a:t>父块</a:t>
            </a:r>
            <a:r>
              <a:rPr lang="en-US" altLang="zh-CN" sz="2400" dirty="0" smtClean="0"/>
              <a:t>)</a:t>
            </a:r>
            <a:r>
              <a:rPr lang="zh-CN" altLang="en-US" sz="2400" dirty="0" smtClean="0"/>
              <a:t>只会有一种光源判断</a:t>
            </a:r>
            <a:endParaRPr lang="zh-CN" altLang="en-US" sz="2400" dirty="0"/>
          </a:p>
        </p:txBody>
      </p:sp>
      <p:pic>
        <p:nvPicPr>
          <p:cNvPr id="8194" name="Picture 2"/>
          <p:cNvPicPr>
            <a:picLocks noChangeAspect="1" noChangeArrowheads="1"/>
          </p:cNvPicPr>
          <p:nvPr/>
        </p:nvPicPr>
        <p:blipFill>
          <a:blip r:embed="rId2" cstate="print"/>
          <a:srcRect/>
          <a:stretch>
            <a:fillRect/>
          </a:stretch>
        </p:blipFill>
        <p:spPr bwMode="auto">
          <a:xfrm>
            <a:off x="1071538" y="2928934"/>
            <a:ext cx="4719648" cy="3591503"/>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6215074" y="3857628"/>
            <a:ext cx="2562225" cy="1847850"/>
          </a:xfrm>
          <a:prstGeom prst="rect">
            <a:avLst/>
          </a:prstGeom>
          <a:noFill/>
          <a:ln w="9525">
            <a:noFill/>
            <a:miter lim="800000"/>
            <a:headEnd/>
            <a:tailEnd/>
          </a:ln>
          <a:effectLst/>
        </p:spPr>
      </p:pic>
      <p:pic>
        <p:nvPicPr>
          <p:cNvPr id="6"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在旋转的</a:t>
            </a:r>
            <a:r>
              <a:rPr lang="en-US" altLang="zh-CN" sz="2400" dirty="0" smtClean="0"/>
              <a:t>XY</a:t>
            </a:r>
            <a:r>
              <a:rPr lang="zh-CN" altLang="en-US" sz="2400" dirty="0" smtClean="0"/>
              <a:t>坐标域中定义了</a:t>
            </a:r>
            <a:r>
              <a:rPr lang="en-US" altLang="zh-CN" sz="2400" dirty="0" smtClean="0"/>
              <a:t>7</a:t>
            </a:r>
            <a:r>
              <a:rPr lang="zh-CN" altLang="en-US" sz="2400" dirty="0" smtClean="0"/>
              <a:t>种光源区域，分别为</a:t>
            </a:r>
            <a:r>
              <a:rPr lang="en-US" altLang="zh-CN" sz="2400" dirty="0" smtClean="0"/>
              <a:t>tungsten, warm fluorescent, fluorescent, CWF, Daylight , strobe, and  shade</a:t>
            </a:r>
            <a:endParaRPr lang="zh-CN" altLang="en-US" sz="2400" dirty="0"/>
          </a:p>
        </p:txBody>
      </p:sp>
      <p:pic>
        <p:nvPicPr>
          <p:cNvPr id="9219" name="Picture 3"/>
          <p:cNvPicPr>
            <a:picLocks noChangeAspect="1" noChangeArrowheads="1"/>
          </p:cNvPicPr>
          <p:nvPr/>
        </p:nvPicPr>
        <p:blipFill>
          <a:blip r:embed="rId2" cstate="print"/>
          <a:srcRect/>
          <a:stretch>
            <a:fillRect/>
          </a:stretch>
        </p:blipFill>
        <p:spPr bwMode="auto">
          <a:xfrm>
            <a:off x="0" y="2928934"/>
            <a:ext cx="5321606" cy="2357454"/>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cstate="print"/>
          <a:srcRect/>
          <a:stretch>
            <a:fillRect/>
          </a:stretch>
        </p:blipFill>
        <p:spPr bwMode="auto">
          <a:xfrm>
            <a:off x="4886313" y="2857496"/>
            <a:ext cx="4257687" cy="2559534"/>
          </a:xfrm>
          <a:prstGeom prst="rect">
            <a:avLst/>
          </a:prstGeom>
          <a:noFill/>
          <a:ln w="9525">
            <a:noFill/>
            <a:miter lim="800000"/>
            <a:headEnd/>
            <a:tailEnd/>
          </a:ln>
          <a:effectLst/>
        </p:spPr>
      </p:pic>
      <p:sp>
        <p:nvSpPr>
          <p:cNvPr id="22" name="TextBox 21"/>
          <p:cNvSpPr txBox="1"/>
          <p:nvPr/>
        </p:nvSpPr>
        <p:spPr>
          <a:xfrm>
            <a:off x="1857356" y="5380672"/>
            <a:ext cx="6286512" cy="1477328"/>
          </a:xfrm>
          <a:prstGeom prst="rect">
            <a:avLst/>
          </a:prstGeom>
          <a:noFill/>
        </p:spPr>
        <p:txBody>
          <a:bodyPr wrap="square" rtlCol="0">
            <a:spAutoFit/>
          </a:bodyPr>
          <a:lstStyle/>
          <a:p>
            <a:r>
              <a:rPr lang="en-US" altLang="zh-CN" dirty="0" smtClean="0"/>
              <a:t>1</a:t>
            </a:r>
            <a:r>
              <a:rPr lang="zh-CN" altLang="en-US" dirty="0" smtClean="0"/>
              <a:t>，计算</a:t>
            </a:r>
            <a:endParaRPr lang="en-US" altLang="zh-CN" dirty="0" smtClean="0"/>
          </a:p>
          <a:p>
            <a:r>
              <a:rPr lang="en-US" altLang="zh-CN" dirty="0" smtClean="0"/>
              <a:t>X’=256*LOG</a:t>
            </a:r>
            <a:r>
              <a:rPr lang="en-US" altLang="zh-CN" sz="1100" dirty="0" smtClean="0"/>
              <a:t>2</a:t>
            </a:r>
            <a:r>
              <a:rPr lang="en-US" altLang="zh-CN" dirty="0" smtClean="0"/>
              <a:t>(B/R) Y’=256*LOG</a:t>
            </a:r>
            <a:r>
              <a:rPr lang="en-US" altLang="zh-CN" sz="1100" dirty="0" smtClean="0"/>
              <a:t>2</a:t>
            </a:r>
            <a:r>
              <a:rPr lang="en-US" altLang="zh-CN" dirty="0" smtClean="0"/>
              <a:t>(R/G *B/G)</a:t>
            </a:r>
          </a:p>
          <a:p>
            <a:r>
              <a:rPr lang="en-US" altLang="zh-CN" dirty="0" smtClean="0"/>
              <a:t>2</a:t>
            </a:r>
            <a:r>
              <a:rPr lang="zh-CN" altLang="en-US" dirty="0" smtClean="0"/>
              <a:t>，分配光源</a:t>
            </a:r>
            <a:r>
              <a:rPr lang="en-US" altLang="zh-CN" dirty="0" smtClean="0">
                <a:sym typeface="Wingdings" pitchFamily="2" charset="2"/>
              </a:rPr>
              <a:t></a:t>
            </a:r>
            <a:r>
              <a:rPr lang="en-US" altLang="zh-CN" dirty="0" smtClean="0"/>
              <a:t>L(</a:t>
            </a:r>
            <a:r>
              <a:rPr lang="en-US" altLang="zh-CN" dirty="0" err="1" smtClean="0"/>
              <a:t>i</a:t>
            </a:r>
            <a:r>
              <a:rPr lang="en-US" altLang="zh-CN" dirty="0" smtClean="0"/>
              <a:t>)num</a:t>
            </a:r>
          </a:p>
          <a:p>
            <a:r>
              <a:rPr lang="en-US" altLang="zh-CN" dirty="0" smtClean="0"/>
              <a:t>3,   </a:t>
            </a:r>
            <a:r>
              <a:rPr lang="zh-CN" altLang="en-US" dirty="0" smtClean="0"/>
              <a:t>决定</a:t>
            </a:r>
            <a:r>
              <a:rPr lang="en-US" altLang="zh-CN" dirty="0" smtClean="0"/>
              <a:t>P0 </a:t>
            </a:r>
            <a:r>
              <a:rPr lang="zh-CN" altLang="en-US" dirty="0" smtClean="0"/>
              <a:t>值</a:t>
            </a:r>
          </a:p>
          <a:p>
            <a:endParaRPr lang="zh-CN" altLang="en-US" dirty="0"/>
          </a:p>
        </p:txBody>
      </p:sp>
      <p:pic>
        <p:nvPicPr>
          <p:cNvPr id="7"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计算每个子</a:t>
            </a:r>
            <a:r>
              <a:rPr lang="en-US" altLang="zh-CN" sz="2000" dirty="0" smtClean="0"/>
              <a:t>window</a:t>
            </a:r>
            <a:r>
              <a:rPr lang="zh-CN" altLang="en-US" sz="2000" dirty="0" smtClean="0"/>
              <a:t>的</a:t>
            </a:r>
            <a:r>
              <a:rPr lang="en-US" altLang="zh-CN" sz="2000" dirty="0" smtClean="0"/>
              <a:t>XY </a:t>
            </a:r>
            <a:r>
              <a:rPr lang="zh-CN" altLang="en-US" sz="2000" dirty="0" smtClean="0"/>
              <a:t>信息，取有效像素信息（即剔除</a:t>
            </a:r>
            <a:r>
              <a:rPr lang="en-US" altLang="zh-CN" sz="2000" dirty="0" smtClean="0"/>
              <a:t>error pixel&gt;</a:t>
            </a:r>
            <a:r>
              <a:rPr lang="en-US" altLang="zh-CN" sz="2000" dirty="0" err="1" smtClean="0"/>
              <a:t>cnt</a:t>
            </a:r>
            <a:r>
              <a:rPr lang="zh-CN" altLang="en-US" sz="2000" dirty="0" smtClean="0"/>
              <a:t>则认为这个</a:t>
            </a:r>
            <a:r>
              <a:rPr lang="en-US" altLang="zh-CN" sz="2000" dirty="0" smtClean="0"/>
              <a:t>window </a:t>
            </a:r>
            <a:r>
              <a:rPr lang="zh-CN" altLang="en-US" sz="2000" dirty="0" smtClean="0"/>
              <a:t>像素信息无效）</a:t>
            </a:r>
            <a:endParaRPr lang="en-US" altLang="zh-CN" sz="2000" dirty="0" smtClean="0"/>
          </a:p>
          <a:p>
            <a:r>
              <a:rPr lang="en-US" altLang="zh-CN" sz="2000" dirty="0" smtClean="0"/>
              <a:t>120x90 </a:t>
            </a:r>
            <a:r>
              <a:rPr lang="zh-CN" altLang="en-US" sz="2000" dirty="0" smtClean="0"/>
              <a:t>个子</a:t>
            </a:r>
            <a:r>
              <a:rPr lang="en-US" altLang="zh-CN" sz="2000" dirty="0" smtClean="0"/>
              <a:t>window</a:t>
            </a:r>
            <a:r>
              <a:rPr lang="en-US" altLang="zh-CN" sz="2000" dirty="0" smtClean="0">
                <a:sym typeface="Wingdings" pitchFamily="2" charset="2"/>
              </a:rPr>
              <a:t> 24*18 </a:t>
            </a:r>
            <a:r>
              <a:rPr lang="zh-CN" altLang="en-US" sz="2000" dirty="0" smtClean="0">
                <a:sym typeface="Wingdings" pitchFamily="2" charset="2"/>
              </a:rPr>
              <a:t>父</a:t>
            </a:r>
            <a:r>
              <a:rPr lang="en-US" altLang="zh-CN" sz="2000" dirty="0" smtClean="0">
                <a:sym typeface="Wingdings" pitchFamily="2" charset="2"/>
              </a:rPr>
              <a:t>block ,</a:t>
            </a:r>
            <a:r>
              <a:rPr lang="zh-CN" altLang="en-US" sz="2000" dirty="0" smtClean="0">
                <a:sym typeface="Wingdings" pitchFamily="2" charset="2"/>
              </a:rPr>
              <a:t>每个父块含</a:t>
            </a:r>
            <a:r>
              <a:rPr lang="en-US" altLang="zh-CN" sz="2000" dirty="0" smtClean="0">
                <a:sym typeface="Wingdings" pitchFamily="2" charset="2"/>
              </a:rPr>
              <a:t>25</a:t>
            </a:r>
            <a:r>
              <a:rPr lang="zh-CN" altLang="en-US" sz="2000" dirty="0" smtClean="0">
                <a:sym typeface="Wingdings" pitchFamily="2" charset="2"/>
              </a:rPr>
              <a:t>个子</a:t>
            </a:r>
            <a:r>
              <a:rPr lang="en-US" altLang="zh-CN" sz="2000" dirty="0" smtClean="0">
                <a:sym typeface="Wingdings" pitchFamily="2" charset="2"/>
              </a:rPr>
              <a:t>window</a:t>
            </a:r>
          </a:p>
          <a:p>
            <a:r>
              <a:rPr lang="zh-CN" altLang="en-US" sz="2000" dirty="0" smtClean="0">
                <a:sym typeface="Wingdings" pitchFamily="2" charset="2"/>
              </a:rPr>
              <a:t>计算父块中各光源的数量</a:t>
            </a:r>
            <a:r>
              <a:rPr lang="en-US" altLang="zh-CN" sz="2000" dirty="0" smtClean="0">
                <a:sym typeface="Wingdings" pitchFamily="2" charset="2"/>
              </a:rPr>
              <a:t>Ex:</a:t>
            </a:r>
          </a:p>
          <a:p>
            <a:pPr lvl="1"/>
            <a:r>
              <a:rPr lang="en-US" altLang="zh-CN" sz="1600" dirty="0" smtClean="0">
                <a:sym typeface="Wingdings" pitchFamily="2" charset="2"/>
              </a:rPr>
              <a:t>num(L0)=14, num(L1)=5, num(L2)=4,L0</a:t>
            </a:r>
            <a:r>
              <a:rPr lang="zh-CN" altLang="en-US" sz="1600" dirty="0" smtClean="0">
                <a:sym typeface="Wingdings" pitchFamily="2" charset="2"/>
              </a:rPr>
              <a:t>（</a:t>
            </a:r>
            <a:r>
              <a:rPr lang="en-US" altLang="zh-CN" sz="1600" dirty="0" smtClean="0">
                <a:sym typeface="Wingdings" pitchFamily="2" charset="2"/>
              </a:rPr>
              <a:t>7</a:t>
            </a:r>
            <a:r>
              <a:rPr lang="zh-CN" altLang="en-US" sz="1600" dirty="0" smtClean="0">
                <a:sym typeface="Wingdings" pitchFamily="2" charset="2"/>
              </a:rPr>
              <a:t>个光源，</a:t>
            </a:r>
            <a:r>
              <a:rPr lang="en-US" altLang="zh-CN" sz="1600" dirty="0" smtClean="0">
                <a:sym typeface="Wingdings" pitchFamily="2" charset="2"/>
              </a:rPr>
              <a:t>L0~L6</a:t>
            </a:r>
            <a:r>
              <a:rPr lang="zh-CN" altLang="en-US" sz="1600" dirty="0" smtClean="0">
                <a:sym typeface="Wingdings" pitchFamily="2" charset="2"/>
              </a:rPr>
              <a:t>）</a:t>
            </a:r>
            <a:endParaRPr lang="en-US" altLang="zh-CN" sz="1600" dirty="0" smtClean="0">
              <a:sym typeface="Wingdings" pitchFamily="2" charset="2"/>
            </a:endParaRPr>
          </a:p>
          <a:p>
            <a:pPr lvl="1"/>
            <a:r>
              <a:rPr lang="en-US" altLang="zh-CN" sz="1600" dirty="0" smtClean="0">
                <a:sym typeface="Wingdings" pitchFamily="2" charset="2"/>
              </a:rPr>
              <a:t>If num(L0)&gt;T0 </a:t>
            </a:r>
            <a:r>
              <a:rPr lang="zh-CN" altLang="en-US" sz="1600" dirty="0" smtClean="0">
                <a:sym typeface="Wingdings" pitchFamily="2" charset="2"/>
              </a:rPr>
              <a:t>则此</a:t>
            </a:r>
            <a:r>
              <a:rPr lang="en-US" altLang="zh-CN" sz="1600" dirty="0" smtClean="0">
                <a:sym typeface="Wingdings" pitchFamily="2" charset="2"/>
              </a:rPr>
              <a:t>block </a:t>
            </a:r>
            <a:r>
              <a:rPr lang="zh-CN" altLang="en-US" sz="1600" dirty="0" smtClean="0">
                <a:sym typeface="Wingdings" pitchFamily="2" charset="2"/>
              </a:rPr>
              <a:t>判断为</a:t>
            </a:r>
            <a:r>
              <a:rPr lang="en-US" altLang="zh-CN" sz="1600" dirty="0" smtClean="0">
                <a:sym typeface="Wingdings" pitchFamily="2" charset="2"/>
              </a:rPr>
              <a:t>L0 </a:t>
            </a:r>
            <a:r>
              <a:rPr lang="zh-CN" altLang="en-US" sz="1600" dirty="0" smtClean="0">
                <a:sym typeface="Wingdings" pitchFamily="2" charset="2"/>
              </a:rPr>
              <a:t>光源</a:t>
            </a:r>
            <a:endParaRPr lang="en-US" altLang="zh-CN" sz="1600" dirty="0" smtClean="0">
              <a:sym typeface="Wingdings" pitchFamily="2" charset="2"/>
            </a:endParaRPr>
          </a:p>
          <a:p>
            <a:pPr lvl="1"/>
            <a:endParaRPr lang="en-US" altLang="zh-CN" sz="1600" dirty="0" smtClean="0">
              <a:sym typeface="Wingdings" pitchFamily="2" charset="2"/>
            </a:endParaRPr>
          </a:p>
          <a:p>
            <a:pPr lvl="1"/>
            <a:endParaRPr lang="en-US" altLang="zh-CN" sz="1600" dirty="0" smtClean="0">
              <a:sym typeface="Wingdings" pitchFamily="2" charset="2"/>
            </a:endParaRPr>
          </a:p>
          <a:p>
            <a:pPr lvl="3">
              <a:buNone/>
            </a:pPr>
            <a:r>
              <a:rPr lang="en-US" altLang="zh-CN" sz="1200" dirty="0" smtClean="0">
                <a:sym typeface="Wingdings" pitchFamily="2" charset="2"/>
              </a:rPr>
              <a:t>N(MSW)=#main stat(120x90)=10800</a:t>
            </a:r>
          </a:p>
          <a:p>
            <a:pPr lvl="3">
              <a:buNone/>
            </a:pPr>
            <a:r>
              <a:rPr lang="en-US" altLang="zh-CN" sz="1200" dirty="0" smtClean="0">
                <a:sym typeface="Wingdings" pitchFamily="2" charset="2"/>
              </a:rPr>
              <a:t>N(EMSW) =#</a:t>
            </a:r>
            <a:r>
              <a:rPr lang="en-US" altLang="zh-CN" sz="1200" dirty="0" smtClean="0"/>
              <a:t> error pixel&gt;</a:t>
            </a:r>
            <a:r>
              <a:rPr lang="en-US" altLang="zh-CN" sz="1200" dirty="0" err="1" smtClean="0"/>
              <a:t>cnt</a:t>
            </a:r>
            <a:r>
              <a:rPr lang="en-US" altLang="zh-CN" sz="1200" dirty="0" smtClean="0"/>
              <a:t> </a:t>
            </a:r>
            <a:r>
              <a:rPr lang="zh-CN" altLang="en-US" sz="1200" dirty="0" smtClean="0"/>
              <a:t>的</a:t>
            </a:r>
            <a:r>
              <a:rPr lang="en-US" altLang="zh-CN" sz="1200" dirty="0" smtClean="0"/>
              <a:t>main stat </a:t>
            </a:r>
            <a:r>
              <a:rPr lang="zh-CN" altLang="en-US" sz="1200" dirty="0" smtClean="0"/>
              <a:t>数 ，比如</a:t>
            </a:r>
            <a:r>
              <a:rPr lang="en-US" altLang="zh-CN" sz="1200" dirty="0" smtClean="0"/>
              <a:t>500</a:t>
            </a:r>
            <a:r>
              <a:rPr lang="zh-CN" altLang="en-US" sz="1200" dirty="0" smtClean="0"/>
              <a:t>个</a:t>
            </a:r>
            <a:endParaRPr lang="en-US" altLang="zh-CN" sz="1200" dirty="0" smtClean="0">
              <a:sym typeface="Wingdings" pitchFamily="2" charset="2"/>
            </a:endParaRPr>
          </a:p>
          <a:p>
            <a:pPr lvl="3">
              <a:buNone/>
            </a:pPr>
            <a:r>
              <a:rPr lang="en-US" altLang="zh-CN" sz="1200" dirty="0" smtClean="0">
                <a:sym typeface="Wingdings" pitchFamily="2" charset="2"/>
              </a:rPr>
              <a:t>N(PB)=#parent block(24x18) =432</a:t>
            </a:r>
          </a:p>
          <a:p>
            <a:pPr lvl="3">
              <a:buNone/>
            </a:pPr>
            <a:r>
              <a:rPr lang="en-US" altLang="zh-CN" sz="1200" dirty="0" smtClean="0">
                <a:sym typeface="Wingdings" pitchFamily="2" charset="2"/>
              </a:rPr>
              <a:t>T0=12</a:t>
            </a:r>
          </a:p>
          <a:p>
            <a:pPr lvl="1"/>
            <a:r>
              <a:rPr lang="zh-CN" altLang="en-US" sz="2000" dirty="0" smtClean="0">
                <a:sym typeface="Wingdings" pitchFamily="2" charset="2"/>
              </a:rPr>
              <a:t>计算每个父块中指定光源下每个子</a:t>
            </a:r>
            <a:r>
              <a:rPr lang="en-US" altLang="zh-CN" sz="2000" dirty="0" smtClean="0">
                <a:sym typeface="Wingdings" pitchFamily="2" charset="2"/>
              </a:rPr>
              <a:t>window </a:t>
            </a:r>
            <a:r>
              <a:rPr lang="zh-CN" altLang="en-US" sz="2000" dirty="0" smtClean="0">
                <a:sym typeface="Wingdings" pitchFamily="2" charset="2"/>
              </a:rPr>
              <a:t>的</a:t>
            </a:r>
            <a:r>
              <a:rPr lang="en-US" altLang="zh-CN" sz="2000" dirty="0" err="1" smtClean="0">
                <a:sym typeface="Wingdings" pitchFamily="2" charset="2"/>
              </a:rPr>
              <a:t>R_avg</a:t>
            </a:r>
            <a:r>
              <a:rPr lang="en-US" altLang="zh-CN" sz="2000" dirty="0" smtClean="0">
                <a:sym typeface="Wingdings" pitchFamily="2" charset="2"/>
              </a:rPr>
              <a:t>/</a:t>
            </a:r>
            <a:r>
              <a:rPr lang="en-US" altLang="zh-CN" sz="2000" dirty="0" err="1" smtClean="0">
                <a:sym typeface="Wingdings" pitchFamily="2" charset="2"/>
              </a:rPr>
              <a:t>G_avg</a:t>
            </a:r>
            <a:r>
              <a:rPr lang="en-US" altLang="zh-CN" sz="2000" dirty="0" smtClean="0">
                <a:sym typeface="Wingdings" pitchFamily="2" charset="2"/>
              </a:rPr>
              <a:t>/</a:t>
            </a:r>
            <a:r>
              <a:rPr lang="en-US" altLang="zh-CN" sz="2000" dirty="0" err="1" smtClean="0">
                <a:sym typeface="Wingdings" pitchFamily="2" charset="2"/>
              </a:rPr>
              <a:t>B_avg</a:t>
            </a:r>
            <a:endParaRPr lang="en-US" altLang="zh-CN" sz="2000" dirty="0" smtClean="0">
              <a:sym typeface="Wingdings" pitchFamily="2" charset="2"/>
            </a:endParaRPr>
          </a:p>
          <a:p>
            <a:pPr lvl="1"/>
            <a:endParaRPr lang="en-US" altLang="zh-CN" sz="1600" dirty="0" smtClean="0">
              <a:sym typeface="Wingdings" pitchFamily="2" charset="2"/>
            </a:endParaRPr>
          </a:p>
          <a:p>
            <a:pPr lvl="1"/>
            <a:endParaRPr lang="en-US" altLang="zh-CN" sz="1600" dirty="0" smtClean="0">
              <a:sym typeface="Wingdings" pitchFamily="2" charset="2"/>
            </a:endParaRPr>
          </a:p>
          <a:p>
            <a:pPr lvl="1"/>
            <a:endParaRPr lang="en-US" altLang="zh-CN" sz="1600" dirty="0" smtClean="0">
              <a:sym typeface="Wingdings" pitchFamily="2" charset="2"/>
            </a:endParaRPr>
          </a:p>
          <a:p>
            <a:endParaRPr lang="zh-CN" altLang="en-US" dirty="0" smtClean="0"/>
          </a:p>
          <a:p>
            <a:endParaRPr lang="zh-CN" altLang="en-US" dirty="0"/>
          </a:p>
        </p:txBody>
      </p:sp>
      <p:graphicFrame>
        <p:nvGraphicFramePr>
          <p:cNvPr id="4" name="表格 3"/>
          <p:cNvGraphicFramePr>
            <a:graphicFrameLocks noGrp="1"/>
          </p:cNvGraphicFramePr>
          <p:nvPr/>
        </p:nvGraphicFramePr>
        <p:xfrm>
          <a:off x="6429388" y="2786058"/>
          <a:ext cx="2262180" cy="2032000"/>
        </p:xfrm>
        <a:graphic>
          <a:graphicData uri="http://schemas.openxmlformats.org/drawingml/2006/table">
            <a:tbl>
              <a:tblPr firstRow="1" bandRow="1">
                <a:tableStyleId>{5C22544A-7EE6-4342-B048-85BDC9FD1C3A}</a:tableStyleId>
              </a:tblPr>
              <a:tblGrid>
                <a:gridCol w="452436"/>
                <a:gridCol w="452436"/>
                <a:gridCol w="452436"/>
                <a:gridCol w="452436"/>
                <a:gridCol w="452436"/>
              </a:tblGrid>
              <a:tr h="406400">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L1</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06400">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X</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L2</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06400">
                <a:tc>
                  <a:txBody>
                    <a:bodyPr/>
                    <a:lstStyle/>
                    <a:p>
                      <a:r>
                        <a:rPr lang="en-US" altLang="zh-CN" b="1" dirty="0" smtClean="0">
                          <a:solidFill>
                            <a:schemeClr val="bg1"/>
                          </a:solidFill>
                        </a:rPr>
                        <a:t>L2</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L2</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L1</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L2</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06400">
                <a:tc>
                  <a:txBody>
                    <a:bodyPr/>
                    <a:lstStyle/>
                    <a:p>
                      <a:r>
                        <a:rPr lang="en-US" altLang="zh-CN" b="1" dirty="0" smtClean="0">
                          <a:solidFill>
                            <a:schemeClr val="bg1"/>
                          </a:solidFill>
                        </a:rPr>
                        <a:t>L1</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L1</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L1</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06400">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X</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b="1" dirty="0" smtClean="0">
                          <a:solidFill>
                            <a:schemeClr val="bg1"/>
                          </a:solidFill>
                        </a:rPr>
                        <a:t>L0</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12290" name="Object 2"/>
          <p:cNvGraphicFramePr>
            <a:graphicFrameLocks noChangeAspect="1"/>
          </p:cNvGraphicFramePr>
          <p:nvPr/>
        </p:nvGraphicFramePr>
        <p:xfrm>
          <a:off x="1857356" y="3714752"/>
          <a:ext cx="2324100" cy="419100"/>
        </p:xfrm>
        <a:graphic>
          <a:graphicData uri="http://schemas.openxmlformats.org/presentationml/2006/ole">
            <p:oleObj spid="_x0000_s12290" name="Equation" r:id="rId3" imgW="2323800" imgH="419040" progId="Equation.DSMT4">
              <p:embed/>
            </p:oleObj>
          </a:graphicData>
        </a:graphic>
      </p:graphicFrame>
      <p:pic>
        <p:nvPicPr>
          <p:cNvPr id="6"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3929058" y="1214422"/>
            <a:ext cx="4719648" cy="3591503"/>
          </a:xfrm>
          <a:prstGeom prst="rect">
            <a:avLst/>
          </a:prstGeom>
          <a:noFill/>
          <a:ln w="9525">
            <a:noFill/>
            <a:miter lim="800000"/>
            <a:headEnd/>
            <a:tailEnd/>
          </a:ln>
          <a:effectLst/>
        </p:spPr>
      </p:pic>
      <p:sp>
        <p:nvSpPr>
          <p:cNvPr id="6" name="左大括号 5"/>
          <p:cNvSpPr/>
          <p:nvPr/>
        </p:nvSpPr>
        <p:spPr>
          <a:xfrm>
            <a:off x="714348" y="1571612"/>
            <a:ext cx="428628" cy="1571636"/>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285852" y="1571612"/>
            <a:ext cx="857256" cy="923330"/>
          </a:xfrm>
          <a:prstGeom prst="rect">
            <a:avLst/>
          </a:prstGeom>
          <a:noFill/>
          <a:ln>
            <a:solidFill>
              <a:schemeClr val="tx2">
                <a:lumMod val="60000"/>
                <a:lumOff val="40000"/>
              </a:schemeClr>
            </a:solidFill>
          </a:ln>
        </p:spPr>
        <p:txBody>
          <a:bodyPr wrap="square" rtlCol="0">
            <a:spAutoFit/>
          </a:bodyPr>
          <a:lstStyle/>
          <a:p>
            <a:r>
              <a:rPr lang="en-US" altLang="zh-CN" dirty="0" err="1" smtClean="0"/>
              <a:t>Rsum</a:t>
            </a:r>
            <a:endParaRPr lang="en-US" altLang="zh-CN" dirty="0" smtClean="0"/>
          </a:p>
          <a:p>
            <a:r>
              <a:rPr lang="en-US" altLang="zh-CN" dirty="0" err="1" smtClean="0"/>
              <a:t>Gsum</a:t>
            </a:r>
            <a:endParaRPr lang="en-US" altLang="zh-CN" dirty="0" smtClean="0"/>
          </a:p>
          <a:p>
            <a:r>
              <a:rPr lang="en-US" altLang="zh-CN" dirty="0" err="1" smtClean="0"/>
              <a:t>Bsum</a:t>
            </a:r>
            <a:endParaRPr lang="zh-CN" altLang="en-US" dirty="0"/>
          </a:p>
        </p:txBody>
      </p:sp>
      <p:sp>
        <p:nvSpPr>
          <p:cNvPr id="8" name="TextBox 7"/>
          <p:cNvSpPr txBox="1"/>
          <p:nvPr/>
        </p:nvSpPr>
        <p:spPr>
          <a:xfrm>
            <a:off x="1000100" y="1285860"/>
            <a:ext cx="1500198" cy="369332"/>
          </a:xfrm>
          <a:prstGeom prst="rect">
            <a:avLst/>
          </a:prstGeom>
          <a:noFill/>
        </p:spPr>
        <p:txBody>
          <a:bodyPr wrap="square" rtlCol="0">
            <a:spAutoFit/>
          </a:bodyPr>
          <a:lstStyle/>
          <a:p>
            <a:r>
              <a:rPr lang="en-US" altLang="zh-CN" dirty="0" smtClean="0"/>
              <a:t>Gain </a:t>
            </a:r>
            <a:r>
              <a:rPr lang="zh-CN" altLang="en-US" dirty="0" smtClean="0"/>
              <a:t>计算</a:t>
            </a:r>
            <a:endParaRPr lang="zh-CN" altLang="en-US" dirty="0"/>
          </a:p>
        </p:txBody>
      </p:sp>
      <p:sp>
        <p:nvSpPr>
          <p:cNvPr id="9" name="TextBox 8"/>
          <p:cNvSpPr txBox="1"/>
          <p:nvPr/>
        </p:nvSpPr>
        <p:spPr>
          <a:xfrm>
            <a:off x="1071538" y="2571744"/>
            <a:ext cx="1500198" cy="369332"/>
          </a:xfrm>
          <a:prstGeom prst="rect">
            <a:avLst/>
          </a:prstGeom>
          <a:noFill/>
        </p:spPr>
        <p:txBody>
          <a:bodyPr wrap="square" rtlCol="0">
            <a:spAutoFit/>
          </a:bodyPr>
          <a:lstStyle/>
          <a:p>
            <a:r>
              <a:rPr lang="en-US" altLang="zh-CN" dirty="0" err="1" smtClean="0"/>
              <a:t>Prob</a:t>
            </a:r>
            <a:r>
              <a:rPr lang="en-US" altLang="zh-CN" dirty="0" smtClean="0"/>
              <a:t> </a:t>
            </a:r>
            <a:r>
              <a:rPr lang="zh-CN" altLang="en-US" dirty="0" smtClean="0"/>
              <a:t>计算</a:t>
            </a:r>
            <a:endParaRPr lang="zh-CN" altLang="en-US" dirty="0"/>
          </a:p>
        </p:txBody>
      </p:sp>
      <p:sp>
        <p:nvSpPr>
          <p:cNvPr id="10" name="TextBox 9"/>
          <p:cNvSpPr txBox="1"/>
          <p:nvPr/>
        </p:nvSpPr>
        <p:spPr>
          <a:xfrm>
            <a:off x="1285852" y="2928934"/>
            <a:ext cx="857256" cy="369332"/>
          </a:xfrm>
          <a:prstGeom prst="rect">
            <a:avLst/>
          </a:prstGeom>
          <a:noFill/>
          <a:ln>
            <a:solidFill>
              <a:schemeClr val="tx2">
                <a:lumMod val="60000"/>
                <a:lumOff val="40000"/>
              </a:schemeClr>
            </a:solidFill>
          </a:ln>
        </p:spPr>
        <p:txBody>
          <a:bodyPr wrap="square" rtlCol="0">
            <a:spAutoFit/>
          </a:bodyPr>
          <a:lstStyle/>
          <a:p>
            <a:r>
              <a:rPr lang="en-US" altLang="zh-CN" dirty="0" smtClean="0"/>
              <a:t>count</a:t>
            </a:r>
            <a:endParaRPr lang="zh-CN" altLang="en-US" dirty="0"/>
          </a:p>
        </p:txBody>
      </p:sp>
      <p:sp>
        <p:nvSpPr>
          <p:cNvPr id="11" name="TextBox 10"/>
          <p:cNvSpPr txBox="1"/>
          <p:nvPr/>
        </p:nvSpPr>
        <p:spPr>
          <a:xfrm>
            <a:off x="285720" y="2214554"/>
            <a:ext cx="500066" cy="369332"/>
          </a:xfrm>
          <a:prstGeom prst="rect">
            <a:avLst/>
          </a:prstGeom>
          <a:noFill/>
        </p:spPr>
        <p:txBody>
          <a:bodyPr wrap="square" rtlCol="0">
            <a:spAutoFit/>
          </a:bodyPr>
          <a:lstStyle/>
          <a:p>
            <a:r>
              <a:rPr lang="en-US" altLang="zh-CN" dirty="0" smtClean="0"/>
              <a:t>Li</a:t>
            </a:r>
            <a:endParaRPr lang="zh-CN" altLang="en-US" dirty="0"/>
          </a:p>
        </p:txBody>
      </p:sp>
      <p:sp>
        <p:nvSpPr>
          <p:cNvPr id="12" name="TextBox 11"/>
          <p:cNvSpPr txBox="1"/>
          <p:nvPr/>
        </p:nvSpPr>
        <p:spPr>
          <a:xfrm>
            <a:off x="500034" y="3500438"/>
            <a:ext cx="2786082" cy="1200329"/>
          </a:xfrm>
          <a:prstGeom prst="rect">
            <a:avLst/>
          </a:prstGeom>
          <a:noFill/>
        </p:spPr>
        <p:txBody>
          <a:bodyPr wrap="square" rtlCol="0">
            <a:spAutoFit/>
          </a:bodyPr>
          <a:lstStyle/>
          <a:p>
            <a:r>
              <a:rPr lang="en-US" altLang="zh-CN" dirty="0" smtClean="0"/>
              <a:t>AWBXY_RESULT[</a:t>
            </a:r>
            <a:r>
              <a:rPr lang="en-US" altLang="zh-CN" dirty="0" err="1" smtClean="0"/>
              <a:t>i</a:t>
            </a:r>
            <a:r>
              <a:rPr lang="en-US" altLang="zh-CN" dirty="0" smtClean="0"/>
              <a:t>].u4Rsum</a:t>
            </a:r>
          </a:p>
          <a:p>
            <a:r>
              <a:rPr lang="en-US" altLang="zh-CN" dirty="0" smtClean="0"/>
              <a:t>AWBXY_RESULT[</a:t>
            </a:r>
            <a:r>
              <a:rPr lang="en-US" altLang="zh-CN" dirty="0" err="1" smtClean="0"/>
              <a:t>i</a:t>
            </a:r>
            <a:r>
              <a:rPr lang="en-US" altLang="zh-CN" dirty="0" smtClean="0"/>
              <a:t>].u4Gsum</a:t>
            </a:r>
            <a:endParaRPr lang="zh-CN" altLang="en-US" dirty="0" smtClean="0"/>
          </a:p>
          <a:p>
            <a:r>
              <a:rPr lang="en-US" altLang="zh-CN" dirty="0" smtClean="0"/>
              <a:t>AWBXY_RESULT[</a:t>
            </a:r>
            <a:r>
              <a:rPr lang="en-US" altLang="zh-CN" dirty="0" err="1" smtClean="0"/>
              <a:t>i</a:t>
            </a:r>
            <a:r>
              <a:rPr lang="en-US" altLang="zh-CN" dirty="0" smtClean="0"/>
              <a:t>].u4Bsum</a:t>
            </a:r>
          </a:p>
          <a:p>
            <a:r>
              <a:rPr lang="en-US" altLang="zh-CN" dirty="0" smtClean="0"/>
              <a:t>AWBXY_RESULT[</a:t>
            </a:r>
            <a:r>
              <a:rPr lang="en-US" altLang="zh-CN" dirty="0" err="1" smtClean="0"/>
              <a:t>i</a:t>
            </a:r>
            <a:r>
              <a:rPr lang="en-US" altLang="zh-CN" dirty="0" smtClean="0"/>
              <a:t>].u4Pcnt</a:t>
            </a:r>
            <a:endParaRPr lang="zh-CN" altLang="en-US" dirty="0" smtClean="0"/>
          </a:p>
        </p:txBody>
      </p:sp>
      <p:sp>
        <p:nvSpPr>
          <p:cNvPr id="13" name="TextBox 12"/>
          <p:cNvSpPr txBox="1"/>
          <p:nvPr/>
        </p:nvSpPr>
        <p:spPr>
          <a:xfrm>
            <a:off x="0" y="4714884"/>
            <a:ext cx="9001156" cy="2585323"/>
          </a:xfrm>
          <a:prstGeom prst="rect">
            <a:avLst/>
          </a:prstGeom>
          <a:noFill/>
        </p:spPr>
        <p:txBody>
          <a:bodyPr wrap="square" rtlCol="0">
            <a:spAutoFit/>
          </a:bodyPr>
          <a:lstStyle/>
          <a:p>
            <a:r>
              <a:rPr lang="en-US" altLang="zh-CN" dirty="0" err="1" smtClean="0"/>
              <a:t>Rsum</a:t>
            </a:r>
            <a:r>
              <a:rPr lang="en-US" altLang="zh-CN" dirty="0" smtClean="0"/>
              <a:t>=Sum(</a:t>
            </a:r>
            <a:r>
              <a:rPr lang="en-US" altLang="zh-CN" dirty="0" err="1" smtClean="0"/>
              <a:t>R_avg</a:t>
            </a:r>
            <a:r>
              <a:rPr lang="en-US" altLang="zh-CN" dirty="0" smtClean="0"/>
              <a:t>),</a:t>
            </a:r>
            <a:r>
              <a:rPr lang="zh-CN" altLang="en-US" dirty="0" smtClean="0"/>
              <a:t>将每个</a:t>
            </a:r>
            <a:r>
              <a:rPr lang="en-US" altLang="zh-CN" dirty="0" smtClean="0"/>
              <a:t>block </a:t>
            </a:r>
            <a:r>
              <a:rPr lang="zh-CN" altLang="en-US" dirty="0" smtClean="0"/>
              <a:t>包含的</a:t>
            </a:r>
            <a:r>
              <a:rPr lang="en-US" altLang="zh-CN" dirty="0" smtClean="0"/>
              <a:t>5</a:t>
            </a:r>
            <a:r>
              <a:rPr lang="zh-CN" altLang="en-US" dirty="0" smtClean="0"/>
              <a:t>*</a:t>
            </a:r>
            <a:r>
              <a:rPr lang="en-US" altLang="zh-CN" dirty="0" smtClean="0"/>
              <a:t>5</a:t>
            </a:r>
            <a:r>
              <a:rPr lang="zh-CN" altLang="en-US" dirty="0" smtClean="0"/>
              <a:t>个</a:t>
            </a:r>
            <a:r>
              <a:rPr lang="en-US" altLang="zh-CN" dirty="0" smtClean="0"/>
              <a:t>window </a:t>
            </a:r>
            <a:r>
              <a:rPr lang="zh-CN" altLang="en-US" dirty="0" smtClean="0"/>
              <a:t>中属于</a:t>
            </a:r>
            <a:r>
              <a:rPr lang="en-US" altLang="zh-CN" dirty="0" smtClean="0"/>
              <a:t>Li</a:t>
            </a:r>
            <a:r>
              <a:rPr lang="zh-CN" altLang="en-US" dirty="0" smtClean="0"/>
              <a:t>的</a:t>
            </a:r>
            <a:r>
              <a:rPr lang="en-US" altLang="zh-CN" dirty="0" smtClean="0"/>
              <a:t>window</a:t>
            </a:r>
            <a:r>
              <a:rPr lang="zh-CN" altLang="en-US" dirty="0" smtClean="0"/>
              <a:t>的</a:t>
            </a:r>
            <a:r>
              <a:rPr lang="en-US" altLang="zh-CN" dirty="0" err="1" smtClean="0"/>
              <a:t>R_avg</a:t>
            </a:r>
            <a:r>
              <a:rPr lang="en-US" altLang="zh-CN" dirty="0" smtClean="0"/>
              <a:t> </a:t>
            </a:r>
            <a:r>
              <a:rPr lang="zh-CN" altLang="en-US" dirty="0" smtClean="0"/>
              <a:t>加在一起，得到光源</a:t>
            </a:r>
            <a:r>
              <a:rPr lang="en-US" altLang="zh-CN" dirty="0" smtClean="0"/>
              <a:t>Li</a:t>
            </a:r>
            <a:r>
              <a:rPr lang="zh-CN" altLang="en-US" dirty="0" smtClean="0"/>
              <a:t>下所有父块的</a:t>
            </a:r>
            <a:r>
              <a:rPr lang="en-US" altLang="zh-CN" dirty="0" err="1" smtClean="0"/>
              <a:t>Rsum</a:t>
            </a:r>
            <a:endParaRPr lang="en-US" altLang="zh-CN" dirty="0" smtClean="0"/>
          </a:p>
          <a:p>
            <a:r>
              <a:rPr lang="en-US" altLang="zh-CN" dirty="0" smtClean="0"/>
              <a:t>P</a:t>
            </a:r>
            <a:r>
              <a:rPr lang="en-US" altLang="zh-CN" sz="1200" dirty="0" smtClean="0"/>
              <a:t>0</a:t>
            </a:r>
            <a:r>
              <a:rPr lang="zh-CN" altLang="en-US" dirty="0" smtClean="0"/>
              <a:t>（</a:t>
            </a:r>
            <a:r>
              <a:rPr lang="en-US" altLang="zh-CN" dirty="0" smtClean="0"/>
              <a:t>L</a:t>
            </a:r>
            <a:r>
              <a:rPr lang="en-US" altLang="zh-CN" sz="1200" dirty="0" smtClean="0"/>
              <a:t>i</a:t>
            </a:r>
            <a:r>
              <a:rPr lang="zh-CN" altLang="en-US" dirty="0" smtClean="0"/>
              <a:t>）</a:t>
            </a:r>
            <a:r>
              <a:rPr lang="en-US" altLang="zh-CN" dirty="0" smtClean="0"/>
              <a:t>=(W(L</a:t>
            </a:r>
            <a:r>
              <a:rPr lang="en-US" altLang="zh-CN" sz="1200" dirty="0" smtClean="0"/>
              <a:t>i</a:t>
            </a:r>
            <a:r>
              <a:rPr lang="en-US" altLang="zh-CN" dirty="0" smtClean="0"/>
              <a:t>)</a:t>
            </a:r>
            <a:r>
              <a:rPr lang="en-US" altLang="zh-CN" dirty="0" err="1" smtClean="0"/>
              <a:t>xPN</a:t>
            </a:r>
            <a:r>
              <a:rPr lang="en-US" altLang="zh-CN" dirty="0" smtClean="0"/>
              <a:t>(L</a:t>
            </a:r>
            <a:r>
              <a:rPr lang="en-US" altLang="zh-CN" sz="1200" dirty="0" smtClean="0"/>
              <a:t>i</a:t>
            </a:r>
            <a:r>
              <a:rPr lang="en-US" altLang="zh-CN" dirty="0" smtClean="0"/>
              <a:t>))/∑(W(</a:t>
            </a:r>
            <a:r>
              <a:rPr lang="en-US" altLang="zh-CN" dirty="0" err="1" smtClean="0"/>
              <a:t>L</a:t>
            </a:r>
            <a:r>
              <a:rPr lang="en-US" altLang="zh-CN" sz="1200" dirty="0" err="1" smtClean="0"/>
              <a:t>j</a:t>
            </a:r>
            <a:r>
              <a:rPr lang="en-US" altLang="zh-CN" dirty="0" smtClean="0"/>
              <a:t>)XPN(</a:t>
            </a:r>
            <a:r>
              <a:rPr lang="en-US" altLang="zh-CN" dirty="0" err="1" smtClean="0"/>
              <a:t>L</a:t>
            </a:r>
            <a:r>
              <a:rPr lang="en-US" altLang="zh-CN" sz="1200" dirty="0" err="1" smtClean="0"/>
              <a:t>j</a:t>
            </a:r>
            <a:r>
              <a:rPr lang="en-US" altLang="zh-CN" dirty="0" smtClean="0"/>
              <a:t>))X100%</a:t>
            </a:r>
          </a:p>
          <a:p>
            <a:r>
              <a:rPr lang="en-US" altLang="zh-CN" dirty="0" smtClean="0"/>
              <a:t>W(L</a:t>
            </a:r>
            <a:r>
              <a:rPr lang="en-US" altLang="zh-CN" sz="1200" dirty="0" smtClean="0"/>
              <a:t>i</a:t>
            </a:r>
            <a:r>
              <a:rPr lang="en-US" altLang="zh-CN" dirty="0" smtClean="0"/>
              <a:t>)</a:t>
            </a:r>
            <a:r>
              <a:rPr lang="zh-CN" altLang="en-US" dirty="0" smtClean="0"/>
              <a:t>光源</a:t>
            </a:r>
            <a:r>
              <a:rPr lang="en-US" altLang="zh-CN" dirty="0" smtClean="0"/>
              <a:t>Li </a:t>
            </a:r>
            <a:r>
              <a:rPr lang="zh-CN" altLang="en-US" dirty="0" smtClean="0"/>
              <a:t>的权重，</a:t>
            </a:r>
            <a:r>
              <a:rPr lang="en-US" altLang="zh-CN" dirty="0" smtClean="0"/>
              <a:t>W(L</a:t>
            </a:r>
            <a:r>
              <a:rPr lang="en-US" altLang="zh-CN" sz="1200" dirty="0" smtClean="0"/>
              <a:t>i</a:t>
            </a:r>
            <a:r>
              <a:rPr lang="en-US" altLang="zh-CN" dirty="0" smtClean="0"/>
              <a:t>)=1+(RSUM(L</a:t>
            </a:r>
            <a:r>
              <a:rPr lang="en-US" altLang="zh-CN" sz="1200" dirty="0" smtClean="0"/>
              <a:t>i</a:t>
            </a:r>
            <a:r>
              <a:rPr lang="en-US" altLang="zh-CN" dirty="0" smtClean="0"/>
              <a:t>)+GSUM(L</a:t>
            </a:r>
            <a:r>
              <a:rPr lang="en-US" altLang="zh-CN" sz="1200" dirty="0" smtClean="0"/>
              <a:t>i</a:t>
            </a:r>
            <a:r>
              <a:rPr lang="en-US" altLang="zh-CN" dirty="0" smtClean="0"/>
              <a:t>)+BSUM(L</a:t>
            </a:r>
            <a:r>
              <a:rPr lang="en-US" altLang="zh-CN" sz="1200" dirty="0" smtClean="0"/>
              <a:t>i</a:t>
            </a:r>
            <a:r>
              <a:rPr lang="en-US" altLang="zh-CN" dirty="0" smtClean="0"/>
              <a:t>))/(64XPN(L</a:t>
            </a:r>
            <a:r>
              <a:rPr lang="en-US" altLang="zh-CN" sz="1200" dirty="0" smtClean="0"/>
              <a:t>i</a:t>
            </a:r>
            <a:r>
              <a:rPr lang="en-US" altLang="zh-CN" dirty="0" smtClean="0"/>
              <a:t>)) </a:t>
            </a:r>
          </a:p>
          <a:p>
            <a:r>
              <a:rPr lang="en-US" altLang="zh-CN" dirty="0" smtClean="0"/>
              <a:t>PN(L</a:t>
            </a:r>
            <a:r>
              <a:rPr lang="en-US" altLang="zh-CN" sz="1200" dirty="0" smtClean="0"/>
              <a:t>i</a:t>
            </a:r>
            <a:r>
              <a:rPr lang="en-US" altLang="zh-CN" dirty="0" smtClean="0"/>
              <a:t>)</a:t>
            </a:r>
            <a:r>
              <a:rPr lang="zh-CN" altLang="en-US" dirty="0" smtClean="0"/>
              <a:t>光源</a:t>
            </a:r>
            <a:r>
              <a:rPr lang="en-US" altLang="zh-CN" dirty="0" smtClean="0"/>
              <a:t>Li </a:t>
            </a:r>
            <a:r>
              <a:rPr lang="zh-CN" altLang="en-US" dirty="0" smtClean="0"/>
              <a:t>的</a:t>
            </a:r>
            <a:r>
              <a:rPr lang="en-US" altLang="zh-CN" dirty="0" smtClean="0"/>
              <a:t>block </a:t>
            </a:r>
            <a:r>
              <a:rPr lang="zh-CN" altLang="en-US" dirty="0" smtClean="0"/>
              <a:t>数</a:t>
            </a:r>
            <a:endParaRPr lang="en-US" altLang="zh-CN" dirty="0" smtClean="0"/>
          </a:p>
          <a:p>
            <a:r>
              <a:rPr lang="en-US" altLang="zh-CN" dirty="0" smtClean="0"/>
              <a:t>Weight =1+(</a:t>
            </a:r>
            <a:r>
              <a:rPr lang="en-US" altLang="zh-CN" dirty="0" err="1" smtClean="0"/>
              <a:t>R</a:t>
            </a:r>
            <a:r>
              <a:rPr lang="en-US" altLang="zh-CN" sz="1600" dirty="0" err="1" smtClean="0"/>
              <a:t>sum</a:t>
            </a:r>
            <a:r>
              <a:rPr lang="en-US" altLang="zh-CN" dirty="0" err="1" smtClean="0"/>
              <a:t>+G</a:t>
            </a:r>
            <a:r>
              <a:rPr lang="en-US" altLang="zh-CN" sz="1600" dirty="0" err="1" smtClean="0"/>
              <a:t>sum</a:t>
            </a:r>
            <a:r>
              <a:rPr lang="en-US" altLang="zh-CN" dirty="0" err="1" smtClean="0"/>
              <a:t>+B</a:t>
            </a:r>
            <a:r>
              <a:rPr lang="en-US" altLang="zh-CN" sz="1600" dirty="0" err="1" smtClean="0"/>
              <a:t>sum</a:t>
            </a:r>
            <a:r>
              <a:rPr lang="en-US" altLang="zh-CN" dirty="0" smtClean="0"/>
              <a:t>)/(64xP</a:t>
            </a:r>
            <a:r>
              <a:rPr lang="en-US" altLang="zh-CN" sz="1600" dirty="0" smtClean="0"/>
              <a:t>count)</a:t>
            </a:r>
          </a:p>
          <a:p>
            <a:endParaRPr lang="en-US" altLang="zh-CN" dirty="0" smtClean="0"/>
          </a:p>
          <a:p>
            <a:endParaRPr lang="en-US" altLang="zh-CN" dirty="0" smtClean="0"/>
          </a:p>
          <a:p>
            <a:endParaRPr lang="zh-CN" altLang="en-US" dirty="0"/>
          </a:p>
        </p:txBody>
      </p:sp>
      <p:sp>
        <p:nvSpPr>
          <p:cNvPr id="14" name="矩形 13"/>
          <p:cNvSpPr/>
          <p:nvPr/>
        </p:nvSpPr>
        <p:spPr>
          <a:xfrm>
            <a:off x="4429124" y="5929330"/>
            <a:ext cx="4714876" cy="830997"/>
          </a:xfrm>
          <a:prstGeom prst="rect">
            <a:avLst/>
          </a:prstGeom>
          <a:solidFill>
            <a:schemeClr val="accent1">
              <a:lumMod val="60000"/>
              <a:lumOff val="40000"/>
            </a:schemeClr>
          </a:solidFill>
          <a:ln>
            <a:solidFill>
              <a:schemeClr val="tx2">
                <a:lumMod val="60000"/>
                <a:lumOff val="40000"/>
              </a:schemeClr>
            </a:solidFill>
          </a:ln>
        </p:spPr>
        <p:txBody>
          <a:bodyPr wrap="square">
            <a:spAutoFit/>
          </a:bodyPr>
          <a:lstStyle/>
          <a:p>
            <a:r>
              <a:rPr lang="zh-CN" altLang="en-US" sz="1600" dirty="0" smtClean="0"/>
              <a:t>反射率越高的点，颜色会越偏向光源的颜色，所以要给更大的</a:t>
            </a:r>
            <a:r>
              <a:rPr lang="en-US" altLang="zh-CN" sz="1600" dirty="0" smtClean="0"/>
              <a:t>weighting</a:t>
            </a:r>
          </a:p>
          <a:p>
            <a:r>
              <a:rPr lang="zh-CN" altLang="en-US" sz="1600" dirty="0" smtClean="0"/>
              <a:t>从这个角度看，白点落点特性的概率与亮度有关</a:t>
            </a:r>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P1</a:t>
            </a:r>
            <a:endParaRPr lang="zh-CN" altLang="en-US" dirty="0"/>
          </a:p>
        </p:txBody>
      </p:sp>
      <p:sp>
        <p:nvSpPr>
          <p:cNvPr id="3" name="内容占位符 2"/>
          <p:cNvSpPr>
            <a:spLocks noGrp="1"/>
          </p:cNvSpPr>
          <p:nvPr>
            <p:ph idx="1"/>
          </p:nvPr>
        </p:nvSpPr>
        <p:spPr/>
        <p:txBody>
          <a:bodyPr/>
          <a:lstStyle/>
          <a:p>
            <a:r>
              <a:rPr lang="en-US" altLang="zh-CN" dirty="0" smtClean="0"/>
              <a:t>P1 </a:t>
            </a:r>
            <a:r>
              <a:rPr lang="zh-CN" altLang="en-US" dirty="0" smtClean="0"/>
              <a:t>是不同光源在不同的</a:t>
            </a:r>
            <a:r>
              <a:rPr lang="en-US" altLang="zh-CN" dirty="0" smtClean="0"/>
              <a:t>LV </a:t>
            </a:r>
            <a:r>
              <a:rPr lang="zh-CN" altLang="en-US" dirty="0" smtClean="0"/>
              <a:t>亮度的几率反应</a:t>
            </a:r>
            <a:endParaRPr lang="en-US" altLang="zh-CN" dirty="0" smtClean="0"/>
          </a:p>
          <a:p>
            <a:r>
              <a:rPr lang="en-US" altLang="zh-CN" dirty="0" smtClean="0"/>
              <a:t>LV=EV-log2(ISO Speed/100)</a:t>
            </a:r>
          </a:p>
          <a:p>
            <a:endParaRPr lang="en-US" altLang="zh-CN" dirty="0" smtClean="0"/>
          </a:p>
          <a:p>
            <a:endParaRPr lang="zh-CN" altLang="en-US" dirty="0"/>
          </a:p>
        </p:txBody>
      </p:sp>
      <p:pic>
        <p:nvPicPr>
          <p:cNvPr id="35842" name="Picture 2"/>
          <p:cNvPicPr>
            <a:picLocks noChangeAspect="1" noChangeArrowheads="1"/>
          </p:cNvPicPr>
          <p:nvPr/>
        </p:nvPicPr>
        <p:blipFill>
          <a:blip r:embed="rId2" cstate="print"/>
          <a:srcRect/>
          <a:stretch>
            <a:fillRect/>
          </a:stretch>
        </p:blipFill>
        <p:spPr bwMode="auto">
          <a:xfrm>
            <a:off x="500034" y="3000372"/>
            <a:ext cx="8077200" cy="2162175"/>
          </a:xfrm>
          <a:prstGeom prst="rect">
            <a:avLst/>
          </a:prstGeom>
          <a:noFill/>
          <a:ln w="9525">
            <a:noFill/>
            <a:miter lim="800000"/>
            <a:headEnd/>
            <a:tailEnd/>
          </a:ln>
          <a:effectLst/>
        </p:spPr>
      </p:pic>
      <p:pic>
        <p:nvPicPr>
          <p:cNvPr id="5"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颜色投影在日光轨迹方向（蓝</a:t>
            </a:r>
            <a:r>
              <a:rPr lang="en-US" altLang="zh-CN" sz="2000" dirty="0" smtClean="0"/>
              <a:t>or </a:t>
            </a:r>
            <a:r>
              <a:rPr lang="zh-CN" altLang="en-US" sz="2000" dirty="0" smtClean="0"/>
              <a:t>黄）误判 较 垂直日光轨迹方向（紫 </a:t>
            </a:r>
            <a:r>
              <a:rPr lang="en-US" altLang="zh-CN" sz="2000" dirty="0" smtClean="0"/>
              <a:t>or </a:t>
            </a:r>
            <a:r>
              <a:rPr lang="zh-CN" altLang="en-US" sz="2000" dirty="0" smtClean="0"/>
              <a:t>绿）不明显</a:t>
            </a:r>
            <a:endParaRPr lang="en-US" altLang="zh-CN" sz="2000" dirty="0" smtClean="0"/>
          </a:p>
          <a:p>
            <a:r>
              <a:rPr lang="zh-CN" altLang="en-US" sz="2000" dirty="0" smtClean="0"/>
              <a:t>为了避免真正的</a:t>
            </a:r>
            <a:r>
              <a:rPr lang="en-US" altLang="zh-CN" sz="2000" dirty="0" smtClean="0"/>
              <a:t>magenta/green </a:t>
            </a:r>
            <a:r>
              <a:rPr lang="zh-CN" altLang="en-US" sz="2000" dirty="0" smtClean="0"/>
              <a:t>被判断为光源，所以在</a:t>
            </a:r>
            <a:r>
              <a:rPr lang="en-US" altLang="zh-CN" sz="2000" dirty="0" smtClean="0"/>
              <a:t>WF/T/S</a:t>
            </a:r>
            <a:r>
              <a:rPr lang="zh-CN" altLang="en-US" sz="2000" dirty="0" smtClean="0"/>
              <a:t>会去减低其可信度，即这里的</a:t>
            </a:r>
            <a:r>
              <a:rPr lang="en-US" altLang="zh-CN" sz="2000" dirty="0" smtClean="0"/>
              <a:t>P2</a:t>
            </a:r>
          </a:p>
          <a:p>
            <a:pPr lvl="1"/>
            <a:r>
              <a:rPr lang="en-US" altLang="zh-CN" sz="1600" dirty="0" err="1" smtClean="0"/>
              <a:t>Tungsten:magenta</a:t>
            </a:r>
            <a:r>
              <a:rPr lang="en-US" altLang="zh-CN" sz="1600" dirty="0" smtClean="0"/>
              <a:t> offset</a:t>
            </a:r>
          </a:p>
          <a:p>
            <a:pPr lvl="1"/>
            <a:r>
              <a:rPr lang="en-US" altLang="zh-CN" sz="1600" dirty="0" smtClean="0"/>
              <a:t>Warm fluorescent: green offset</a:t>
            </a:r>
          </a:p>
          <a:p>
            <a:pPr lvl="1"/>
            <a:r>
              <a:rPr lang="en-US" altLang="zh-CN" sz="1600" dirty="0" err="1" smtClean="0"/>
              <a:t>Shade:magenta</a:t>
            </a:r>
            <a:r>
              <a:rPr lang="en-US" altLang="zh-CN" sz="1600" dirty="0" smtClean="0"/>
              <a:t> and green</a:t>
            </a:r>
            <a:endParaRPr lang="zh-CN" altLang="en-US" sz="1600" dirty="0" smtClean="0"/>
          </a:p>
          <a:p>
            <a:endParaRPr lang="zh-CN" altLang="en-US" sz="2000" dirty="0"/>
          </a:p>
        </p:txBody>
      </p:sp>
      <p:pic>
        <p:nvPicPr>
          <p:cNvPr id="33794" name="Picture 2"/>
          <p:cNvPicPr>
            <a:picLocks noChangeAspect="1" noChangeArrowheads="1"/>
          </p:cNvPicPr>
          <p:nvPr/>
        </p:nvPicPr>
        <p:blipFill>
          <a:blip r:embed="rId2" cstate="print"/>
          <a:srcRect/>
          <a:stretch>
            <a:fillRect/>
          </a:stretch>
        </p:blipFill>
        <p:spPr bwMode="auto">
          <a:xfrm>
            <a:off x="-214346" y="4205308"/>
            <a:ext cx="3171825" cy="20955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cstate="print"/>
          <a:srcRect/>
          <a:stretch>
            <a:fillRect/>
          </a:stretch>
        </p:blipFill>
        <p:spPr bwMode="auto">
          <a:xfrm>
            <a:off x="3214678" y="4205308"/>
            <a:ext cx="3095625" cy="2152650"/>
          </a:xfrm>
          <a:prstGeom prst="rect">
            <a:avLst/>
          </a:prstGeom>
          <a:noFill/>
          <a:ln w="9525">
            <a:noFill/>
            <a:miter lim="800000"/>
            <a:headEnd/>
            <a:tailEnd/>
          </a:ln>
          <a:effectLst/>
        </p:spPr>
      </p:pic>
      <p:sp>
        <p:nvSpPr>
          <p:cNvPr id="10" name="右箭头 9"/>
          <p:cNvSpPr/>
          <p:nvPr/>
        </p:nvSpPr>
        <p:spPr>
          <a:xfrm>
            <a:off x="3000364" y="5134002"/>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143636" y="4991126"/>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7" name="Picture 5"/>
          <p:cNvPicPr>
            <a:picLocks noChangeAspect="1" noChangeArrowheads="1"/>
          </p:cNvPicPr>
          <p:nvPr/>
        </p:nvPicPr>
        <p:blipFill>
          <a:blip r:embed="rId4" cstate="print"/>
          <a:srcRect/>
          <a:stretch>
            <a:fillRect/>
          </a:stretch>
        </p:blipFill>
        <p:spPr bwMode="auto">
          <a:xfrm>
            <a:off x="6429388" y="4133870"/>
            <a:ext cx="3009900" cy="2047875"/>
          </a:xfrm>
          <a:prstGeom prst="rect">
            <a:avLst/>
          </a:prstGeom>
          <a:noFill/>
          <a:ln w="9525">
            <a:noFill/>
            <a:miter lim="800000"/>
            <a:headEnd/>
            <a:tailEnd/>
          </a:ln>
          <a:effectLst/>
        </p:spPr>
      </p:pic>
      <p:sp>
        <p:nvSpPr>
          <p:cNvPr id="25" name="矩形 24"/>
          <p:cNvSpPr/>
          <p:nvPr/>
        </p:nvSpPr>
        <p:spPr>
          <a:xfrm>
            <a:off x="4286248" y="2857496"/>
            <a:ext cx="4572000" cy="646331"/>
          </a:xfrm>
          <a:prstGeom prst="rect">
            <a:avLst/>
          </a:prstGeom>
          <a:solidFill>
            <a:schemeClr val="bg1"/>
          </a:solidFill>
          <a:ln>
            <a:solidFill>
              <a:schemeClr val="tx2">
                <a:lumMod val="75000"/>
              </a:schemeClr>
            </a:solidFill>
          </a:ln>
        </p:spPr>
        <p:txBody>
          <a:bodyPr>
            <a:spAutoFit/>
          </a:bodyPr>
          <a:lstStyle/>
          <a:p>
            <a:r>
              <a:rPr lang="en-US" altLang="zh-CN" dirty="0" err="1" smtClean="0">
                <a:sym typeface="Wingdings" pitchFamily="2" charset="2"/>
              </a:rPr>
              <a:t>Awb</a:t>
            </a:r>
            <a:r>
              <a:rPr lang="en-US" altLang="zh-CN" dirty="0" smtClean="0">
                <a:sym typeface="Wingdings" pitchFamily="2" charset="2"/>
              </a:rPr>
              <a:t> </a:t>
            </a:r>
            <a:r>
              <a:rPr lang="zh-CN" altLang="en-US" dirty="0" smtClean="0">
                <a:sym typeface="Wingdings" pitchFamily="2" charset="2"/>
              </a:rPr>
              <a:t>的宗旨，收敛因光源产生的色彩偏差，而非物体本身颜色</a:t>
            </a:r>
            <a:endParaRPr lang="zh-CN" altLang="en-US" dirty="0"/>
          </a:p>
        </p:txBody>
      </p:sp>
      <p:pic>
        <p:nvPicPr>
          <p:cNvPr id="12"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AWB </a:t>
            </a:r>
            <a:r>
              <a:rPr lang="zh-CN" altLang="en-US" dirty="0" smtClean="0"/>
              <a:t>方法</a:t>
            </a:r>
            <a:endParaRPr lang="zh-CN" altLang="en-US" dirty="0"/>
          </a:p>
        </p:txBody>
      </p:sp>
      <p:sp>
        <p:nvSpPr>
          <p:cNvPr id="5" name="内容占位符 4"/>
          <p:cNvSpPr>
            <a:spLocks noGrp="1"/>
          </p:cNvSpPr>
          <p:nvPr>
            <p:ph idx="1"/>
          </p:nvPr>
        </p:nvSpPr>
        <p:spPr/>
        <p:txBody>
          <a:bodyPr>
            <a:normAutofit/>
          </a:bodyPr>
          <a:lstStyle/>
          <a:p>
            <a:r>
              <a:rPr lang="zh-CN" altLang="en-US" sz="2000" dirty="0" smtClean="0"/>
              <a:t>最大亮度法（</a:t>
            </a:r>
            <a:r>
              <a:rPr lang="en-US" altLang="zh-CN" sz="2000" dirty="0" smtClean="0"/>
              <a:t>brightest surface first</a:t>
            </a:r>
            <a:r>
              <a:rPr lang="zh-CN" altLang="en-US" sz="2000" dirty="0" smtClean="0"/>
              <a:t>）</a:t>
            </a:r>
            <a:r>
              <a:rPr lang="en-US" altLang="zh-CN" sz="2000" dirty="0" smtClean="0"/>
              <a:t>: </a:t>
            </a:r>
            <a:r>
              <a:rPr lang="zh-CN" altLang="en-US" sz="2000" dirty="0" smtClean="0"/>
              <a:t>假设影像中在某些表面对各频率色光具有最大的反射率。</a:t>
            </a:r>
            <a:endParaRPr lang="en-US" altLang="zh-CN" sz="2000" dirty="0" smtClean="0"/>
          </a:p>
          <a:p>
            <a:r>
              <a:rPr lang="zh-CN" altLang="en-US" sz="2000" dirty="0" smtClean="0"/>
              <a:t>灰色世界法（</a:t>
            </a:r>
            <a:r>
              <a:rPr lang="en-US" altLang="zh-CN" sz="2000" dirty="0" smtClean="0"/>
              <a:t>gray world</a:t>
            </a:r>
            <a:r>
              <a:rPr lang="zh-CN" altLang="en-US" sz="2000" dirty="0" smtClean="0"/>
              <a:t>）</a:t>
            </a:r>
            <a:r>
              <a:rPr lang="en-US" altLang="zh-CN" sz="2000" dirty="0" smtClean="0"/>
              <a:t>:</a:t>
            </a:r>
            <a:r>
              <a:rPr lang="zh-CN" altLang="en-US" sz="2000" dirty="0" smtClean="0"/>
              <a:t>假设大自然影像各种颜色之平均值趋近无色，即灰色</a:t>
            </a:r>
            <a:endParaRPr lang="en-US" altLang="zh-CN" sz="2000" dirty="0" smtClean="0"/>
          </a:p>
          <a:p>
            <a:r>
              <a:rPr lang="zh-CN" altLang="en-US" sz="2000" dirty="0" smtClean="0"/>
              <a:t>色域界限法： 对于各种色彩趋近白色的图元，给予较高的权重，远离白色（较饱和的颜色）的图元，权重较低或者舍去</a:t>
            </a:r>
            <a:endParaRPr lang="en-US" altLang="zh-CN" sz="2000" dirty="0" smtClean="0"/>
          </a:p>
          <a:p>
            <a:r>
              <a:rPr lang="zh-CN" altLang="en-US" sz="2000" dirty="0" smtClean="0"/>
              <a:t>图框区域分割法： 将图框分为几个区域，分别计算</a:t>
            </a:r>
            <a:r>
              <a:rPr lang="en-US" altLang="zh-CN" sz="2000" dirty="0" smtClean="0"/>
              <a:t>R,G,B</a:t>
            </a:r>
            <a:r>
              <a:rPr lang="zh-CN" altLang="en-US" sz="2000" dirty="0" smtClean="0"/>
              <a:t>的平均值，给予不同的权重</a:t>
            </a:r>
            <a:endParaRPr lang="en-US" altLang="zh-CN" sz="2000" dirty="0" smtClean="0"/>
          </a:p>
          <a:p>
            <a:r>
              <a:rPr lang="zh-CN" altLang="en-US" sz="2000" dirty="0" smtClean="0"/>
              <a:t>光源预测法： 先界定权重最常见的环境光源，将其</a:t>
            </a:r>
            <a:r>
              <a:rPr lang="en-US" altLang="zh-CN" sz="2000" dirty="0" smtClean="0"/>
              <a:t>R,G,B</a:t>
            </a:r>
            <a:r>
              <a:rPr lang="zh-CN" altLang="en-US" sz="2000" dirty="0" smtClean="0"/>
              <a:t>的平均值作为参考点用上述方法求得的</a:t>
            </a:r>
            <a:r>
              <a:rPr lang="en-US" altLang="zh-CN" sz="2000" dirty="0" smtClean="0"/>
              <a:t>R,G,B </a:t>
            </a:r>
            <a:r>
              <a:rPr lang="zh-CN" altLang="en-US" sz="2000" dirty="0" smtClean="0"/>
              <a:t>值，修正至最接近的参考点</a:t>
            </a:r>
            <a:endParaRPr lang="en-US" altLang="zh-CN" sz="2000" dirty="0" smtClean="0"/>
          </a:p>
          <a:p>
            <a:endParaRPr lang="zh-CN" altLang="en-US" sz="2000" dirty="0"/>
          </a:p>
        </p:txBody>
      </p:sp>
      <p:pic>
        <p:nvPicPr>
          <p:cNvPr id="6"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a:t>
            </a:r>
            <a:endParaRPr lang="zh-CN" altLang="en-US" dirty="0"/>
          </a:p>
        </p:txBody>
      </p:sp>
      <p:sp>
        <p:nvSpPr>
          <p:cNvPr id="3" name="内容占位符 2"/>
          <p:cNvSpPr>
            <a:spLocks noGrp="1"/>
          </p:cNvSpPr>
          <p:nvPr>
            <p:ph idx="1"/>
          </p:nvPr>
        </p:nvSpPr>
        <p:spPr>
          <a:xfrm>
            <a:off x="0" y="1214422"/>
            <a:ext cx="8715436" cy="4525963"/>
          </a:xfrm>
        </p:spPr>
        <p:txBody>
          <a:bodyPr>
            <a:normAutofit/>
          </a:bodyPr>
          <a:lstStyle/>
          <a:p>
            <a:r>
              <a:rPr lang="zh-CN" altLang="en-US" sz="2400" dirty="0" smtClean="0"/>
              <a:t>参数中有</a:t>
            </a:r>
            <a:r>
              <a:rPr lang="en-US" altLang="zh-CN" sz="2400" dirty="0" smtClean="0"/>
              <a:t>T/WF /S </a:t>
            </a:r>
            <a:r>
              <a:rPr lang="zh-CN" altLang="en-US" sz="2400" dirty="0" smtClean="0"/>
              <a:t>三种光源可调，</a:t>
            </a:r>
            <a:r>
              <a:rPr lang="en-US" altLang="zh-CN" sz="2400" dirty="0" smtClean="0"/>
              <a:t>T </a:t>
            </a:r>
            <a:r>
              <a:rPr lang="zh-CN" altLang="en-US" sz="2400" dirty="0" smtClean="0"/>
              <a:t>和</a:t>
            </a:r>
            <a:r>
              <a:rPr lang="en-US" altLang="zh-CN" sz="2400" dirty="0" smtClean="0"/>
              <a:t>WF</a:t>
            </a:r>
            <a:r>
              <a:rPr lang="zh-CN" altLang="en-US" sz="2400" dirty="0" smtClean="0"/>
              <a:t>有一组，</a:t>
            </a:r>
            <a:r>
              <a:rPr lang="en-US" altLang="zh-CN" sz="2400" dirty="0" smtClean="0"/>
              <a:t>S </a:t>
            </a:r>
            <a:r>
              <a:rPr lang="zh-CN" altLang="en-US" sz="2400" dirty="0" smtClean="0"/>
              <a:t>有两组</a:t>
            </a:r>
            <a:endParaRPr lang="en-US" altLang="zh-CN" sz="2400" dirty="0" smtClean="0"/>
          </a:p>
          <a:p>
            <a:pPr lvl="1"/>
            <a:r>
              <a:rPr lang="en-US" altLang="zh-CN" sz="2000" dirty="0" smtClean="0"/>
              <a:t>T </a:t>
            </a:r>
            <a:r>
              <a:rPr lang="zh-CN" altLang="en-US" sz="2000" dirty="0" smtClean="0"/>
              <a:t>光源</a:t>
            </a:r>
            <a:r>
              <a:rPr lang="en-US" altLang="zh-CN" sz="2000" dirty="0" smtClean="0"/>
              <a:t>P2  AWB_TAG_GM_OFFSET_T </a:t>
            </a:r>
            <a:r>
              <a:rPr lang="zh-CN" altLang="en-US" sz="2000" dirty="0" smtClean="0"/>
              <a:t>查表得到</a:t>
            </a:r>
            <a:r>
              <a:rPr lang="en-US" altLang="zh-CN" sz="2000" dirty="0" smtClean="0"/>
              <a:t>AWB_TAG_WEIGHT_T =256</a:t>
            </a:r>
            <a:r>
              <a:rPr lang="zh-CN" altLang="en-US" sz="2000" dirty="0" smtClean="0"/>
              <a:t>，得到</a:t>
            </a:r>
            <a:r>
              <a:rPr lang="en-US" altLang="zh-CN" sz="2000" dirty="0" smtClean="0"/>
              <a:t>P2=100%</a:t>
            </a:r>
          </a:p>
          <a:p>
            <a:pPr lvl="1"/>
            <a:endParaRPr lang="en-US" altLang="zh-CN" sz="2000" dirty="0" smtClean="0"/>
          </a:p>
          <a:p>
            <a:pPr lvl="1"/>
            <a:endParaRPr lang="en-US" altLang="zh-CN" sz="2000" dirty="0" smtClean="0"/>
          </a:p>
          <a:p>
            <a:pPr lvl="1"/>
            <a:r>
              <a:rPr lang="en-US" altLang="zh-CN" sz="2000" dirty="0" smtClean="0"/>
              <a:t>WF </a:t>
            </a:r>
            <a:r>
              <a:rPr lang="zh-CN" altLang="en-US" sz="2000" dirty="0" smtClean="0"/>
              <a:t>光源</a:t>
            </a:r>
            <a:r>
              <a:rPr lang="en-US" altLang="zh-CN" sz="2000" dirty="0" smtClean="0"/>
              <a:t>P2 AWB_TAG_GM_OFFSET_WF=1014</a:t>
            </a:r>
            <a:r>
              <a:rPr lang="zh-CN" altLang="en-US" sz="2000" dirty="0" smtClean="0"/>
              <a:t>查表</a:t>
            </a:r>
            <a:r>
              <a:rPr lang="en-US" altLang="zh-CN" sz="2000" dirty="0" smtClean="0"/>
              <a:t>AWB_TAG_WEIGHT_WF =256</a:t>
            </a:r>
            <a:r>
              <a:rPr lang="zh-CN" altLang="en-US" sz="2000" dirty="0" smtClean="0"/>
              <a:t>，得到</a:t>
            </a:r>
            <a:r>
              <a:rPr lang="en-US" altLang="zh-CN" sz="2000" dirty="0" smtClean="0"/>
              <a:t>P2=100%</a:t>
            </a:r>
            <a:endParaRPr lang="zh-CN" altLang="en-US" sz="2000" dirty="0"/>
          </a:p>
        </p:txBody>
      </p:sp>
      <p:pic>
        <p:nvPicPr>
          <p:cNvPr id="33795" name="Picture 3"/>
          <p:cNvPicPr>
            <a:picLocks noChangeAspect="1" noChangeArrowheads="1"/>
          </p:cNvPicPr>
          <p:nvPr/>
        </p:nvPicPr>
        <p:blipFill>
          <a:blip r:embed="rId2" cstate="print"/>
          <a:srcRect/>
          <a:stretch>
            <a:fillRect/>
          </a:stretch>
        </p:blipFill>
        <p:spPr bwMode="auto">
          <a:xfrm>
            <a:off x="1571604" y="2285992"/>
            <a:ext cx="3324225" cy="742950"/>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cstate="print"/>
          <a:srcRect/>
          <a:stretch>
            <a:fillRect/>
          </a:stretch>
        </p:blipFill>
        <p:spPr bwMode="auto">
          <a:xfrm>
            <a:off x="1357290" y="4557737"/>
            <a:ext cx="5114925" cy="2371725"/>
          </a:xfrm>
          <a:prstGeom prst="rect">
            <a:avLst/>
          </a:prstGeom>
          <a:noFill/>
          <a:ln w="9525">
            <a:noFill/>
            <a:miter lim="800000"/>
            <a:headEnd/>
            <a:tailEnd/>
          </a:ln>
          <a:effectLst/>
        </p:spPr>
      </p:pic>
      <p:pic>
        <p:nvPicPr>
          <p:cNvPr id="33797" name="Picture 5"/>
          <p:cNvPicPr>
            <a:picLocks noChangeAspect="1" noChangeArrowheads="1"/>
          </p:cNvPicPr>
          <p:nvPr/>
        </p:nvPicPr>
        <p:blipFill>
          <a:blip r:embed="rId4" cstate="print"/>
          <a:srcRect/>
          <a:stretch>
            <a:fillRect/>
          </a:stretch>
        </p:blipFill>
        <p:spPr bwMode="auto">
          <a:xfrm>
            <a:off x="1714480" y="3714752"/>
            <a:ext cx="3267075" cy="752475"/>
          </a:xfrm>
          <a:prstGeom prst="rect">
            <a:avLst/>
          </a:prstGeom>
          <a:noFill/>
          <a:ln w="9525">
            <a:noFill/>
            <a:miter lim="800000"/>
            <a:headEnd/>
            <a:tailEnd/>
          </a:ln>
          <a:effectLst/>
        </p:spPr>
      </p:pic>
      <p:pic>
        <p:nvPicPr>
          <p:cNvPr id="7"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Shade </a:t>
            </a:r>
            <a:r>
              <a:rPr lang="zh-CN" altLang="en-US" sz="2000" dirty="0" smtClean="0"/>
              <a:t>有组参数</a:t>
            </a:r>
            <a:endParaRPr lang="en-US" altLang="zh-CN" sz="2000" dirty="0" smtClean="0"/>
          </a:p>
          <a:p>
            <a:pPr lvl="1"/>
            <a:r>
              <a:rPr lang="en-US" altLang="zh-CN" sz="1600" dirty="0" smtClean="0"/>
              <a:t>AWB_TAG_IS_ABOVE_DAY_LOCUS_S =1 </a:t>
            </a:r>
            <a:r>
              <a:rPr lang="zh-CN" altLang="en-US" sz="1600" dirty="0" smtClean="0"/>
              <a:t>时用</a:t>
            </a:r>
            <a:r>
              <a:rPr lang="en-US" altLang="zh-CN" sz="1600" dirty="0" smtClean="0"/>
              <a:t>magenta offset  LUT</a:t>
            </a:r>
            <a:r>
              <a:rPr lang="zh-CN" altLang="en-US" sz="1600" dirty="0" smtClean="0"/>
              <a:t>去找</a:t>
            </a:r>
            <a:r>
              <a:rPr lang="en-US" altLang="zh-CN" sz="1600" dirty="0" smtClean="0"/>
              <a:t>index </a:t>
            </a:r>
            <a:r>
              <a:rPr lang="zh-CN" altLang="en-US" sz="1600" dirty="0" smtClean="0"/>
              <a:t>，</a:t>
            </a:r>
            <a:r>
              <a:rPr lang="en-US" altLang="zh-CN" sz="1600" dirty="0" smtClean="0"/>
              <a:t>index </a:t>
            </a:r>
            <a:r>
              <a:rPr lang="zh-CN" altLang="en-US" sz="1600" dirty="0" smtClean="0"/>
              <a:t>为</a:t>
            </a:r>
            <a:r>
              <a:rPr lang="en-US" altLang="zh-CN" sz="1600" dirty="0" smtClean="0"/>
              <a:t>AWB_TAG_GM_OFFSET_S </a:t>
            </a:r>
            <a:r>
              <a:rPr lang="zh-CN" altLang="en-US" sz="1600" dirty="0" smtClean="0"/>
              <a:t>。如下位置为</a:t>
            </a:r>
            <a:r>
              <a:rPr lang="en-US" altLang="zh-CN" sz="1600" dirty="0" smtClean="0"/>
              <a:t>269</a:t>
            </a:r>
            <a:r>
              <a:rPr lang="zh-CN" altLang="en-US" sz="1600" dirty="0" smtClean="0"/>
              <a:t>，查表为</a:t>
            </a:r>
            <a:r>
              <a:rPr lang="en-US" altLang="zh-CN" sz="1600" dirty="0" smtClean="0"/>
              <a:t>128 </a:t>
            </a:r>
            <a:r>
              <a:rPr lang="zh-CN" altLang="en-US" sz="1600" dirty="0" smtClean="0"/>
              <a:t>和</a:t>
            </a:r>
            <a:r>
              <a:rPr lang="en-US" altLang="zh-CN" sz="1600" dirty="0" smtClean="0"/>
              <a:t>56 </a:t>
            </a:r>
            <a:r>
              <a:rPr lang="zh-CN" altLang="en-US" sz="1600" dirty="0" smtClean="0"/>
              <a:t>的内插结果</a:t>
            </a:r>
            <a:r>
              <a:rPr lang="en-US" altLang="zh-CN" sz="1600" dirty="0" smtClean="0"/>
              <a:t>AWB_TAG_WEIGHT_S =78 </a:t>
            </a:r>
            <a:r>
              <a:rPr lang="zh-CN" altLang="en-US" sz="1600" dirty="0" smtClean="0"/>
              <a:t>，</a:t>
            </a:r>
            <a:r>
              <a:rPr lang="en-US" altLang="zh-CN" sz="1600" dirty="0" smtClean="0"/>
              <a:t>P2=(78/256 )X100=30%</a:t>
            </a:r>
          </a:p>
          <a:p>
            <a:endParaRPr lang="en-US" altLang="zh-CN" sz="2000" dirty="0" smtClean="0"/>
          </a:p>
          <a:p>
            <a:endParaRPr lang="en-US" altLang="zh-CN" sz="2000" dirty="0" smtClean="0"/>
          </a:p>
          <a:p>
            <a:endParaRPr lang="en-US" altLang="zh-CN" sz="2000" dirty="0" smtClean="0"/>
          </a:p>
          <a:p>
            <a:pPr lvl="1"/>
            <a:r>
              <a:rPr lang="zh-CN" altLang="en-US" sz="1600" dirty="0" smtClean="0"/>
              <a:t>同理</a:t>
            </a:r>
            <a:r>
              <a:rPr lang="en-US" altLang="zh-CN" sz="1600" dirty="0" smtClean="0"/>
              <a:t>AWB_TAG_IS_ABOVE_DAY_LOCUS_S =0 </a:t>
            </a:r>
            <a:r>
              <a:rPr lang="zh-CN" altLang="en-US" sz="1600" dirty="0" smtClean="0"/>
              <a:t>时，用</a:t>
            </a:r>
            <a:r>
              <a:rPr lang="en-US" altLang="zh-CN" sz="1600" dirty="0" smtClean="0"/>
              <a:t>Green offset LUT </a:t>
            </a:r>
            <a:r>
              <a:rPr lang="zh-CN" altLang="en-US" sz="1600" dirty="0" smtClean="0"/>
              <a:t>去找</a:t>
            </a:r>
            <a:endParaRPr lang="zh-CN" altLang="en-US" sz="1600" dirty="0"/>
          </a:p>
        </p:txBody>
      </p:sp>
      <p:pic>
        <p:nvPicPr>
          <p:cNvPr id="32770" name="Picture 2"/>
          <p:cNvPicPr>
            <a:picLocks noChangeAspect="1" noChangeArrowheads="1"/>
          </p:cNvPicPr>
          <p:nvPr/>
        </p:nvPicPr>
        <p:blipFill>
          <a:blip r:embed="rId2" cstate="print"/>
          <a:srcRect/>
          <a:stretch>
            <a:fillRect/>
          </a:stretch>
        </p:blipFill>
        <p:spPr bwMode="auto">
          <a:xfrm>
            <a:off x="2000232" y="2928934"/>
            <a:ext cx="3305175" cy="69532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cstate="print"/>
          <a:srcRect/>
          <a:stretch>
            <a:fillRect/>
          </a:stretch>
        </p:blipFill>
        <p:spPr bwMode="auto">
          <a:xfrm>
            <a:off x="1714480" y="4286256"/>
            <a:ext cx="5362575" cy="1895475"/>
          </a:xfrm>
          <a:prstGeom prst="rect">
            <a:avLst/>
          </a:prstGeom>
          <a:noFill/>
          <a:ln w="9525">
            <a:noFill/>
            <a:miter lim="800000"/>
            <a:headEnd/>
            <a:tailEnd/>
          </a:ln>
          <a:effectLst/>
        </p:spPr>
      </p:pic>
      <p:pic>
        <p:nvPicPr>
          <p:cNvPr id="6"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285728"/>
            <a:ext cx="8229600" cy="1143000"/>
          </a:xfrm>
        </p:spPr>
        <p:txBody>
          <a:bodyPr/>
          <a:lstStyle/>
          <a:p>
            <a:r>
              <a:rPr lang="zh-CN" altLang="en-US" dirty="0" smtClean="0"/>
              <a:t>低色温色彩喜好</a:t>
            </a:r>
            <a:r>
              <a:rPr lang="en-US" altLang="zh-CN" dirty="0" smtClean="0"/>
              <a:t>-Tungsten</a:t>
            </a:r>
            <a:endParaRPr lang="zh-CN" altLang="en-US" dirty="0"/>
          </a:p>
        </p:txBody>
      </p:sp>
      <p:sp>
        <p:nvSpPr>
          <p:cNvPr id="3" name="内容占位符 2"/>
          <p:cNvSpPr>
            <a:spLocks noGrp="1"/>
          </p:cNvSpPr>
          <p:nvPr>
            <p:ph idx="1"/>
          </p:nvPr>
        </p:nvSpPr>
        <p:spPr>
          <a:xfrm>
            <a:off x="285720" y="1600200"/>
            <a:ext cx="8401080" cy="4525963"/>
          </a:xfrm>
        </p:spPr>
        <p:txBody>
          <a:bodyPr>
            <a:normAutofit/>
          </a:bodyPr>
          <a:lstStyle/>
          <a:p>
            <a:r>
              <a:rPr lang="zh-CN" altLang="en-US" sz="1600" dirty="0" smtClean="0"/>
              <a:t>计算</a:t>
            </a:r>
            <a:r>
              <a:rPr lang="en-US" altLang="zh-CN" sz="1600" dirty="0" smtClean="0"/>
              <a:t>Tungsten </a:t>
            </a:r>
            <a:r>
              <a:rPr lang="zh-CN" altLang="en-US" sz="1600" dirty="0" smtClean="0"/>
              <a:t>光源下的 </a:t>
            </a:r>
            <a:r>
              <a:rPr lang="en-US" altLang="zh-CN" sz="1600" dirty="0" smtClean="0"/>
              <a:t>R/G.B/</a:t>
            </a:r>
            <a:r>
              <a:rPr lang="en-US" altLang="zh-CN" sz="1600" dirty="0" err="1" smtClean="0"/>
              <a:t>G</a:t>
            </a:r>
            <a:r>
              <a:rPr lang="en-US" altLang="zh-CN" sz="1600" dirty="0" err="1" smtClean="0">
                <a:sym typeface="Wingdings" pitchFamily="2" charset="2"/>
              </a:rPr>
              <a:t>log</a:t>
            </a:r>
            <a:r>
              <a:rPr lang="en-US" altLang="zh-CN" sz="1600" dirty="0" smtClean="0">
                <a:sym typeface="Wingdings" pitchFamily="2" charset="2"/>
              </a:rPr>
              <a:t>(10,R/G),log(10,B/G)=&gt;(X1,Y1)</a:t>
            </a:r>
            <a:r>
              <a:rPr lang="zh-CN" altLang="en-US" sz="1600" dirty="0" smtClean="0">
                <a:sym typeface="Wingdings" pitchFamily="2" charset="2"/>
              </a:rPr>
              <a:t>投影到日光轨迹上</a:t>
            </a:r>
            <a:r>
              <a:rPr lang="en-US" altLang="zh-CN" sz="1600" dirty="0" smtClean="0">
                <a:sym typeface="Wingdings" pitchFamily="2" charset="2"/>
              </a:rPr>
              <a:t>(X2,Y2)</a:t>
            </a:r>
          </a:p>
          <a:p>
            <a:r>
              <a:rPr lang="zh-CN" altLang="en-US" sz="1600" dirty="0" smtClean="0">
                <a:sym typeface="Wingdings" pitchFamily="2" charset="2"/>
              </a:rPr>
              <a:t>计算</a:t>
            </a:r>
            <a:r>
              <a:rPr lang="en-US" altLang="zh-CN" sz="1600" dirty="0" smtClean="0">
                <a:sym typeface="Wingdings" pitchFamily="2" charset="2"/>
              </a:rPr>
              <a:t>DLO= (X2,Y2)- (0,0) </a:t>
            </a:r>
            <a:r>
              <a:rPr lang="zh-CN" altLang="en-US" sz="1600" dirty="0" smtClean="0">
                <a:sym typeface="Wingdings" pitchFamily="2" charset="2"/>
              </a:rPr>
              <a:t>的距离</a:t>
            </a:r>
            <a:r>
              <a:rPr lang="en-US" altLang="zh-CN" sz="1600" dirty="0" smtClean="0">
                <a:sym typeface="Wingdings" pitchFamily="2" charset="2"/>
              </a:rPr>
              <a:t>DLNO=DLO-PCT,</a:t>
            </a:r>
            <a:r>
              <a:rPr lang="zh-CN" altLang="en-US" sz="1600" dirty="0" smtClean="0"/>
              <a:t>查表，得到相对应的</a:t>
            </a:r>
            <a:r>
              <a:rPr lang="en-US" altLang="zh-CN" sz="1600" dirty="0" smtClean="0"/>
              <a:t>DLNO </a:t>
            </a:r>
            <a:r>
              <a:rPr lang="zh-CN" altLang="en-US" sz="1600" dirty="0" smtClean="0"/>
              <a:t>的</a:t>
            </a:r>
            <a:r>
              <a:rPr lang="en-US" altLang="zh-CN" sz="1600" dirty="0" smtClean="0"/>
              <a:t>ratio</a:t>
            </a:r>
            <a:r>
              <a:rPr lang="zh-CN" altLang="en-US" sz="1600" dirty="0" smtClean="0"/>
              <a:t>：</a:t>
            </a:r>
            <a:r>
              <a:rPr lang="en-US" altLang="zh-CN" sz="1600" dirty="0" smtClean="0"/>
              <a:t>DLTOR</a:t>
            </a:r>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计算</a:t>
            </a:r>
            <a:r>
              <a:rPr lang="en-US" altLang="zh-CN" sz="1600" dirty="0" smtClean="0"/>
              <a:t>DLTO</a:t>
            </a:r>
          </a:p>
          <a:p>
            <a:pPr lvl="1"/>
            <a:r>
              <a:rPr lang="en-US" altLang="zh-CN" sz="1200" dirty="0" smtClean="0"/>
              <a:t> IF(LV&lt;=5),DLTO=DLNOXDLTOR</a:t>
            </a:r>
          </a:p>
          <a:p>
            <a:pPr lvl="1"/>
            <a:r>
              <a:rPr lang="en-US" altLang="zh-CN" sz="1200" dirty="0" smtClean="0"/>
              <a:t>ELSE IF(LV&lt;=10) ,DLTO=(DLNO –DLNOR)/(LV-5)</a:t>
            </a:r>
          </a:p>
          <a:p>
            <a:pPr lvl="1"/>
            <a:r>
              <a:rPr lang="en-US" altLang="zh-CN" sz="1200" dirty="0" smtClean="0"/>
              <a:t>ELSE  DLTO=DLNO</a:t>
            </a:r>
          </a:p>
          <a:p>
            <a:r>
              <a:rPr lang="zh-CN" altLang="en-US" sz="1600" dirty="0" smtClean="0"/>
              <a:t>根据</a:t>
            </a:r>
            <a:r>
              <a:rPr lang="en-US" altLang="zh-CN" sz="1600" dirty="0" smtClean="0"/>
              <a:t>DLTO </a:t>
            </a:r>
            <a:r>
              <a:rPr lang="zh-CN" altLang="en-US" sz="1600" dirty="0" smtClean="0"/>
              <a:t>得到（</a:t>
            </a:r>
            <a:r>
              <a:rPr lang="en-US" altLang="zh-CN" sz="1600" dirty="0" smtClean="0"/>
              <a:t>X3</a:t>
            </a:r>
            <a:r>
              <a:rPr lang="zh-CN" altLang="en-US" sz="1600" dirty="0" smtClean="0"/>
              <a:t>，</a:t>
            </a:r>
            <a:r>
              <a:rPr lang="en-US" altLang="zh-CN" sz="1600" dirty="0" smtClean="0"/>
              <a:t>Y3)</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sym typeface="Wingdings" pitchFamily="2" charset="2"/>
            </a:endParaRPr>
          </a:p>
        </p:txBody>
      </p:sp>
      <p:sp>
        <p:nvSpPr>
          <p:cNvPr id="5" name="矩形 4"/>
          <p:cNvSpPr/>
          <p:nvPr/>
        </p:nvSpPr>
        <p:spPr>
          <a:xfrm>
            <a:off x="142844" y="5688449"/>
            <a:ext cx="4572000" cy="1169551"/>
          </a:xfrm>
          <a:prstGeom prst="rect">
            <a:avLst/>
          </a:prstGeom>
          <a:ln>
            <a:solidFill>
              <a:srgbClr val="FF0000"/>
            </a:solidFill>
          </a:ln>
        </p:spPr>
        <p:txBody>
          <a:bodyPr>
            <a:spAutoFit/>
          </a:bodyPr>
          <a:lstStyle/>
          <a:p>
            <a:r>
              <a:rPr lang="en-US" altLang="zh-CN" sz="1400" dirty="0" smtClean="0"/>
              <a:t>DLO: Daylight Locus offset</a:t>
            </a:r>
          </a:p>
          <a:p>
            <a:r>
              <a:rPr lang="en-US" altLang="zh-CN" sz="1400" dirty="0" smtClean="0"/>
              <a:t>PCT:  Preference Color Threshold</a:t>
            </a:r>
          </a:p>
          <a:p>
            <a:r>
              <a:rPr lang="en-US" altLang="zh-CN" sz="1400" dirty="0" smtClean="0"/>
              <a:t>DLNO: Daylight Locus  New offset</a:t>
            </a:r>
          </a:p>
          <a:p>
            <a:r>
              <a:rPr lang="en-US" altLang="zh-CN" sz="1400" dirty="0" smtClean="0"/>
              <a:t>DLTOR: Daylight Locus Target offset Ratio</a:t>
            </a:r>
          </a:p>
          <a:p>
            <a:r>
              <a:rPr lang="en-US" altLang="zh-CN" sz="1400" dirty="0" smtClean="0"/>
              <a:t>DLTO: Daylight Locus Target offset </a:t>
            </a:r>
            <a:endParaRPr lang="zh-CN" altLang="en-US" sz="1400" dirty="0"/>
          </a:p>
        </p:txBody>
      </p:sp>
      <p:pic>
        <p:nvPicPr>
          <p:cNvPr id="34819" name="Picture 3"/>
          <p:cNvPicPr>
            <a:picLocks noChangeAspect="1" noChangeArrowheads="1"/>
          </p:cNvPicPr>
          <p:nvPr/>
        </p:nvPicPr>
        <p:blipFill>
          <a:blip r:embed="rId2" cstate="print"/>
          <a:srcRect/>
          <a:stretch>
            <a:fillRect/>
          </a:stretch>
        </p:blipFill>
        <p:spPr bwMode="auto">
          <a:xfrm>
            <a:off x="500034" y="2214554"/>
            <a:ext cx="7772400" cy="1085850"/>
          </a:xfrm>
          <a:prstGeom prst="rect">
            <a:avLst/>
          </a:prstGeom>
          <a:noFill/>
          <a:ln w="9525">
            <a:noFill/>
            <a:miter lim="800000"/>
            <a:headEnd/>
            <a:tailEnd/>
          </a:ln>
          <a:effectLst/>
        </p:spPr>
      </p:pic>
      <p:pic>
        <p:nvPicPr>
          <p:cNvPr id="34820" name="Picture 4"/>
          <p:cNvPicPr>
            <a:picLocks noChangeAspect="1" noChangeArrowheads="1"/>
          </p:cNvPicPr>
          <p:nvPr/>
        </p:nvPicPr>
        <p:blipFill>
          <a:blip r:embed="rId3" cstate="print"/>
          <a:srcRect/>
          <a:stretch>
            <a:fillRect/>
          </a:stretch>
        </p:blipFill>
        <p:spPr bwMode="auto">
          <a:xfrm>
            <a:off x="5715008" y="3071810"/>
            <a:ext cx="2657475" cy="857250"/>
          </a:xfrm>
          <a:prstGeom prst="rect">
            <a:avLst/>
          </a:prstGeom>
          <a:noFill/>
          <a:ln w="9525">
            <a:noFill/>
            <a:miter lim="800000"/>
            <a:headEnd/>
            <a:tailEnd/>
          </a:ln>
          <a:effectLst/>
        </p:spPr>
      </p:pic>
      <p:pic>
        <p:nvPicPr>
          <p:cNvPr id="34821" name="Picture 5"/>
          <p:cNvPicPr>
            <a:picLocks noChangeAspect="1" noChangeArrowheads="1"/>
          </p:cNvPicPr>
          <p:nvPr/>
        </p:nvPicPr>
        <p:blipFill>
          <a:blip r:embed="rId4" cstate="print"/>
          <a:srcRect/>
          <a:stretch>
            <a:fillRect/>
          </a:stretch>
        </p:blipFill>
        <p:spPr bwMode="auto">
          <a:xfrm>
            <a:off x="4929190" y="4075526"/>
            <a:ext cx="3833807" cy="2782474"/>
          </a:xfrm>
          <a:prstGeom prst="rect">
            <a:avLst/>
          </a:prstGeom>
          <a:noFill/>
          <a:ln w="9525">
            <a:noFill/>
            <a:miter lim="800000"/>
            <a:headEnd/>
            <a:tailEnd/>
          </a:ln>
          <a:effectLst/>
        </p:spPr>
      </p:pic>
      <p:sp>
        <p:nvSpPr>
          <p:cNvPr id="9" name="TextBox 8"/>
          <p:cNvSpPr txBox="1"/>
          <p:nvPr/>
        </p:nvSpPr>
        <p:spPr>
          <a:xfrm>
            <a:off x="0" y="4643446"/>
            <a:ext cx="4786314" cy="830997"/>
          </a:xfrm>
          <a:prstGeom prst="rect">
            <a:avLst/>
          </a:prstGeom>
          <a:noFill/>
          <a:ln>
            <a:solidFill>
              <a:srgbClr val="FF0000"/>
            </a:solidFill>
          </a:ln>
        </p:spPr>
        <p:txBody>
          <a:bodyPr wrap="square" rtlCol="0">
            <a:spAutoFit/>
          </a:bodyPr>
          <a:lstStyle/>
          <a:p>
            <a:r>
              <a:rPr lang="zh-CN" altLang="en-US" sz="1200" dirty="0" smtClean="0"/>
              <a:t>设计上</a:t>
            </a:r>
            <a:r>
              <a:rPr lang="en-US" altLang="zh-CN" sz="1200" dirty="0" smtClean="0"/>
              <a:t>LV&lt;=5 </a:t>
            </a:r>
            <a:r>
              <a:rPr lang="zh-CN" altLang="en-US" sz="1200" dirty="0" smtClean="0"/>
              <a:t>是</a:t>
            </a:r>
            <a:r>
              <a:rPr lang="en-US" altLang="zh-CN" sz="1200" dirty="0" smtClean="0"/>
              <a:t>DLTOR </a:t>
            </a:r>
            <a:r>
              <a:rPr lang="zh-CN" altLang="en-US" sz="1200" dirty="0" smtClean="0"/>
              <a:t>较小，是为了得到比较小的</a:t>
            </a:r>
            <a:r>
              <a:rPr lang="en-US" altLang="zh-CN" sz="1200" dirty="0" smtClean="0"/>
              <a:t>DLTO,</a:t>
            </a:r>
            <a:r>
              <a:rPr lang="zh-CN" altLang="en-US" sz="1200" dirty="0" smtClean="0"/>
              <a:t>这样，</a:t>
            </a:r>
            <a:r>
              <a:rPr lang="en-US" altLang="zh-CN" sz="1200" dirty="0" smtClean="0"/>
              <a:t>final position </a:t>
            </a:r>
            <a:r>
              <a:rPr lang="zh-CN" altLang="en-US" sz="1200" dirty="0" smtClean="0"/>
              <a:t>会比较接近原点，这样可以尽量收白一点（</a:t>
            </a:r>
            <a:r>
              <a:rPr lang="en-US" altLang="zh-CN" sz="1200" dirty="0" smtClean="0"/>
              <a:t>lowlight </a:t>
            </a:r>
            <a:r>
              <a:rPr lang="zh-CN" altLang="en-US" sz="1200" dirty="0" smtClean="0"/>
              <a:t>下的统计值收到的</a:t>
            </a:r>
            <a:r>
              <a:rPr lang="en-US" altLang="zh-CN" sz="1200" dirty="0" smtClean="0"/>
              <a:t>color noise </a:t>
            </a:r>
            <a:r>
              <a:rPr lang="zh-CN" altLang="en-US" sz="1200" dirty="0" smtClean="0"/>
              <a:t>相对较多，因此，本身的色偏没有这么多，而</a:t>
            </a:r>
            <a:r>
              <a:rPr lang="en-US" altLang="zh-CN" sz="1200" dirty="0" smtClean="0"/>
              <a:t>normal light </a:t>
            </a:r>
            <a:r>
              <a:rPr lang="zh-CN" altLang="en-US" sz="1200" dirty="0" smtClean="0"/>
              <a:t>的结果色偏信任度较高）</a:t>
            </a:r>
            <a:endParaRPr lang="zh-CN" altLang="en-US" sz="1200" dirty="0"/>
          </a:p>
        </p:txBody>
      </p:sp>
      <p:pic>
        <p:nvPicPr>
          <p:cNvPr id="10"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214290"/>
            <a:ext cx="8229600" cy="1143000"/>
          </a:xfrm>
        </p:spPr>
        <p:txBody>
          <a:bodyPr/>
          <a:lstStyle/>
          <a:p>
            <a:r>
              <a:rPr lang="zh-CN" altLang="en-US" dirty="0" smtClean="0"/>
              <a:t>低色温色彩喜好</a:t>
            </a:r>
            <a:r>
              <a:rPr lang="en-US" altLang="zh-CN" dirty="0" smtClean="0"/>
              <a:t>-Tungsten</a:t>
            </a:r>
            <a:endParaRPr lang="zh-CN" altLang="en-US" dirty="0"/>
          </a:p>
        </p:txBody>
      </p:sp>
      <p:sp>
        <p:nvSpPr>
          <p:cNvPr id="3" name="内容占位符 2"/>
          <p:cNvSpPr>
            <a:spLocks noGrp="1"/>
          </p:cNvSpPr>
          <p:nvPr>
            <p:ph idx="1"/>
          </p:nvPr>
        </p:nvSpPr>
        <p:spPr>
          <a:xfrm>
            <a:off x="428596" y="1500174"/>
            <a:ext cx="8229600" cy="4525963"/>
          </a:xfrm>
        </p:spPr>
        <p:txBody>
          <a:bodyPr>
            <a:normAutofit/>
          </a:bodyPr>
          <a:lstStyle/>
          <a:p>
            <a:r>
              <a:rPr lang="zh-CN" altLang="en-US" sz="1800" dirty="0" smtClean="0"/>
              <a:t>计算</a:t>
            </a:r>
            <a:r>
              <a:rPr lang="en-US" altLang="zh-CN" sz="1800" dirty="0" smtClean="0"/>
              <a:t>final position</a:t>
            </a:r>
          </a:p>
          <a:p>
            <a:pPr lvl="1"/>
            <a:r>
              <a:rPr lang="en-US" altLang="zh-CN" sz="1400" dirty="0" smtClean="0"/>
              <a:t>If (x1,y1) is below daylight locus</a:t>
            </a:r>
          </a:p>
          <a:p>
            <a:pPr lvl="1"/>
            <a:r>
              <a:rPr lang="en-US" altLang="zh-CN" sz="1400" dirty="0" smtClean="0"/>
              <a:t>Final position =target position </a:t>
            </a:r>
            <a:r>
              <a:rPr lang="zh-CN" altLang="en-US" sz="1400" dirty="0" smtClean="0"/>
              <a:t>即（</a:t>
            </a:r>
            <a:r>
              <a:rPr lang="en-US" altLang="zh-CN" sz="1400" dirty="0" smtClean="0"/>
              <a:t>X3</a:t>
            </a:r>
            <a:r>
              <a:rPr lang="zh-CN" altLang="en-US" sz="1400" dirty="0" smtClean="0"/>
              <a:t>，</a:t>
            </a:r>
            <a:r>
              <a:rPr lang="en-US" altLang="zh-CN" sz="1400" dirty="0" smtClean="0"/>
              <a:t>Y3</a:t>
            </a:r>
            <a:r>
              <a:rPr lang="zh-CN" altLang="en-US" sz="1400" dirty="0" smtClean="0"/>
              <a:t>）</a:t>
            </a:r>
            <a:r>
              <a:rPr lang="en-US" altLang="zh-CN" sz="1400" dirty="0" smtClean="0"/>
              <a:t>=(X4</a:t>
            </a:r>
            <a:r>
              <a:rPr lang="zh-CN" altLang="en-US" sz="1400" dirty="0" smtClean="0"/>
              <a:t>，</a:t>
            </a:r>
            <a:r>
              <a:rPr lang="en-US" altLang="zh-CN" sz="1400" dirty="0" smtClean="0"/>
              <a:t>Y4)</a:t>
            </a:r>
          </a:p>
          <a:p>
            <a:pPr lvl="1"/>
            <a:r>
              <a:rPr lang="en-US" altLang="zh-CN" sz="1400" dirty="0" smtClean="0"/>
              <a:t>Else  final position </a:t>
            </a:r>
            <a:r>
              <a:rPr lang="zh-CN" altLang="en-US" sz="1400" dirty="0" smtClean="0"/>
              <a:t>不做垂直日光轨迹的偏移</a:t>
            </a:r>
            <a:endParaRPr lang="en-US" altLang="zh-CN" sz="1400" dirty="0" smtClean="0"/>
          </a:p>
          <a:p>
            <a:r>
              <a:rPr lang="zh-CN" altLang="en-US" sz="1800" dirty="0" smtClean="0"/>
              <a:t>根据</a:t>
            </a:r>
            <a:r>
              <a:rPr lang="en-US" altLang="zh-CN" sz="1800" dirty="0" smtClean="0"/>
              <a:t>final position </a:t>
            </a:r>
            <a:r>
              <a:rPr lang="zh-CN" altLang="en-US" sz="1800" dirty="0" smtClean="0"/>
              <a:t>修正</a:t>
            </a:r>
            <a:r>
              <a:rPr lang="en-US" altLang="zh-CN" sz="1800" dirty="0" smtClean="0"/>
              <a:t>R gain ,B gain</a:t>
            </a:r>
          </a:p>
          <a:p>
            <a:pPr lvl="1"/>
            <a:r>
              <a:rPr lang="en-US" altLang="zh-CN" sz="1400" dirty="0" err="1" smtClean="0"/>
              <a:t>Rgain</a:t>
            </a:r>
            <a:r>
              <a:rPr lang="en-US" altLang="zh-CN" sz="1400" dirty="0" smtClean="0"/>
              <a:t>=[(X4,Y4)</a:t>
            </a:r>
            <a:r>
              <a:rPr lang="zh-CN" altLang="en-US" sz="1400" dirty="0" smtClean="0"/>
              <a:t>的</a:t>
            </a:r>
            <a:r>
              <a:rPr lang="en-US" altLang="zh-CN" sz="1400" dirty="0" smtClean="0"/>
              <a:t>R/G]/[ (X1,Y1)</a:t>
            </a:r>
            <a:r>
              <a:rPr lang="zh-CN" altLang="en-US" sz="1400" dirty="0" smtClean="0"/>
              <a:t>的</a:t>
            </a:r>
            <a:r>
              <a:rPr lang="en-US" altLang="zh-CN" sz="1400" dirty="0" smtClean="0"/>
              <a:t>R/G];</a:t>
            </a:r>
            <a:r>
              <a:rPr lang="en-US" altLang="zh-CN" sz="1400" dirty="0" err="1" smtClean="0"/>
              <a:t>Bgain</a:t>
            </a:r>
            <a:r>
              <a:rPr lang="en-US" altLang="zh-CN" sz="1400" dirty="0" smtClean="0"/>
              <a:t> =[(X4,Y4)</a:t>
            </a:r>
            <a:r>
              <a:rPr lang="zh-CN" altLang="en-US" sz="1400" dirty="0" smtClean="0"/>
              <a:t>的</a:t>
            </a:r>
            <a:r>
              <a:rPr lang="en-US" altLang="zh-CN" sz="1400" dirty="0" smtClean="0"/>
              <a:t>B/G]/[ (X1,Y1)</a:t>
            </a:r>
            <a:r>
              <a:rPr lang="zh-CN" altLang="en-US" sz="1400" dirty="0" smtClean="0"/>
              <a:t>的</a:t>
            </a:r>
            <a:r>
              <a:rPr lang="en-US" altLang="zh-CN" sz="1400" dirty="0" smtClean="0"/>
              <a:t>B/G</a:t>
            </a:r>
            <a:r>
              <a:rPr lang="en-US" altLang="zh-CN" sz="1000" dirty="0" smtClean="0"/>
              <a:t>];</a:t>
            </a:r>
          </a:p>
          <a:p>
            <a:pPr lvl="1"/>
            <a:r>
              <a:rPr lang="zh-CN" altLang="en-US" sz="1400" dirty="0" smtClean="0"/>
              <a:t>统计后的</a:t>
            </a:r>
            <a:r>
              <a:rPr lang="en-US" altLang="zh-CN" sz="1400" dirty="0" smtClean="0"/>
              <a:t>log(10,R/G)log(10,B/G)</a:t>
            </a:r>
            <a:r>
              <a:rPr lang="zh-CN" altLang="en-US" sz="1400" dirty="0" smtClean="0"/>
              <a:t>在</a:t>
            </a:r>
            <a:r>
              <a:rPr lang="en-US" altLang="zh-CN" sz="1400" dirty="0" smtClean="0"/>
              <a:t>daylight locus </a:t>
            </a:r>
            <a:r>
              <a:rPr lang="zh-CN" altLang="en-US" sz="1400" dirty="0" smtClean="0"/>
              <a:t>的上方</a:t>
            </a:r>
            <a:r>
              <a:rPr lang="en-US" altLang="zh-CN" sz="1400" dirty="0" smtClean="0"/>
              <a:t>or</a:t>
            </a:r>
            <a:r>
              <a:rPr lang="zh-CN" altLang="en-US" sz="1400" dirty="0" smtClean="0"/>
              <a:t>下方，下方为偏绿，会完全白平衡掉</a:t>
            </a:r>
            <a:endParaRPr lang="en-US" altLang="zh-CN" sz="1400" dirty="0" smtClean="0"/>
          </a:p>
          <a:p>
            <a:pPr lvl="1"/>
            <a:r>
              <a:rPr lang="zh-CN" altLang="en-US" sz="1400" dirty="0" smtClean="0"/>
              <a:t>上方有</a:t>
            </a:r>
            <a:r>
              <a:rPr lang="en-US" altLang="zh-CN" sz="1400" dirty="0" smtClean="0"/>
              <a:t>magenta </a:t>
            </a:r>
            <a:r>
              <a:rPr lang="zh-CN" altLang="en-US" sz="1400" dirty="0" smtClean="0"/>
              <a:t>的颜色，可能会误判，所以不完全平衡，保留</a:t>
            </a:r>
            <a:r>
              <a:rPr lang="en-US" altLang="zh-CN" sz="1400" dirty="0" smtClean="0"/>
              <a:t>magenta </a:t>
            </a:r>
            <a:r>
              <a:rPr lang="zh-CN" altLang="en-US" sz="1400" dirty="0" smtClean="0"/>
              <a:t>，平衡黄色</a:t>
            </a:r>
            <a:endParaRPr lang="en-US" altLang="zh-CN" sz="1400" dirty="0" smtClean="0"/>
          </a:p>
          <a:p>
            <a:endParaRPr lang="zh-CN" altLang="en-US" sz="1800" dirty="0"/>
          </a:p>
        </p:txBody>
      </p:sp>
      <p:pic>
        <p:nvPicPr>
          <p:cNvPr id="36866" name="Picture 2"/>
          <p:cNvPicPr>
            <a:picLocks noChangeAspect="1" noChangeArrowheads="1"/>
          </p:cNvPicPr>
          <p:nvPr/>
        </p:nvPicPr>
        <p:blipFill>
          <a:blip r:embed="rId2" cstate="print"/>
          <a:srcRect/>
          <a:stretch>
            <a:fillRect/>
          </a:stretch>
        </p:blipFill>
        <p:spPr bwMode="auto">
          <a:xfrm>
            <a:off x="5163412" y="4214819"/>
            <a:ext cx="3480554" cy="2643182"/>
          </a:xfrm>
          <a:prstGeom prst="rect">
            <a:avLst/>
          </a:prstGeom>
          <a:noFill/>
          <a:ln w="9525">
            <a:noFill/>
            <a:miter lim="800000"/>
            <a:headEnd/>
            <a:tailEnd/>
          </a:ln>
          <a:effectLst/>
        </p:spPr>
      </p:pic>
      <p:pic>
        <p:nvPicPr>
          <p:cNvPr id="5" name="Picture 5"/>
          <p:cNvPicPr>
            <a:picLocks noChangeAspect="1" noChangeArrowheads="1"/>
          </p:cNvPicPr>
          <p:nvPr/>
        </p:nvPicPr>
        <p:blipFill>
          <a:blip r:embed="rId3" cstate="print"/>
          <a:srcRect/>
          <a:stretch>
            <a:fillRect/>
          </a:stretch>
        </p:blipFill>
        <p:spPr bwMode="auto">
          <a:xfrm>
            <a:off x="785786" y="4214818"/>
            <a:ext cx="3641884" cy="2643182"/>
          </a:xfrm>
          <a:prstGeom prst="rect">
            <a:avLst/>
          </a:prstGeom>
          <a:noFill/>
          <a:ln w="9525">
            <a:noFill/>
            <a:miter lim="800000"/>
            <a:headEnd/>
            <a:tailEnd/>
          </a:ln>
          <a:effectLst/>
        </p:spPr>
      </p:pic>
      <p:cxnSp>
        <p:nvCxnSpPr>
          <p:cNvPr id="7" name="直接箭头连接符 6"/>
          <p:cNvCxnSpPr/>
          <p:nvPr/>
        </p:nvCxnSpPr>
        <p:spPr>
          <a:xfrm rot="16200000" flipV="1">
            <a:off x="2464579" y="5822173"/>
            <a:ext cx="714380" cy="500066"/>
          </a:xfrm>
          <a:prstGeom prst="straightConnector1">
            <a:avLst/>
          </a:prstGeom>
          <a:ln>
            <a:solidFill>
              <a:schemeClr val="tx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0166" y="285728"/>
            <a:ext cx="7800972" cy="1143000"/>
          </a:xfrm>
        </p:spPr>
        <p:txBody>
          <a:bodyPr>
            <a:normAutofit/>
          </a:bodyPr>
          <a:lstStyle/>
          <a:p>
            <a:r>
              <a:rPr lang="zh-CN" altLang="en-US" sz="3600" dirty="0" smtClean="0"/>
              <a:t>低色温色彩喜好</a:t>
            </a:r>
            <a:r>
              <a:rPr lang="en-US" altLang="zh-CN" sz="3600" dirty="0" smtClean="0"/>
              <a:t>- Warm fluorescent</a:t>
            </a:r>
            <a:endParaRPr lang="zh-CN" altLang="en-US" sz="3600" dirty="0"/>
          </a:p>
        </p:txBody>
      </p:sp>
      <p:sp>
        <p:nvSpPr>
          <p:cNvPr id="3" name="内容占位符 2"/>
          <p:cNvSpPr>
            <a:spLocks noGrp="1"/>
          </p:cNvSpPr>
          <p:nvPr>
            <p:ph idx="1"/>
          </p:nvPr>
        </p:nvSpPr>
        <p:spPr>
          <a:xfrm>
            <a:off x="0" y="1600200"/>
            <a:ext cx="9144000" cy="4525963"/>
          </a:xfrm>
        </p:spPr>
        <p:txBody>
          <a:bodyPr>
            <a:normAutofit/>
          </a:bodyPr>
          <a:lstStyle/>
          <a:p>
            <a:r>
              <a:rPr lang="zh-CN" altLang="en-US" sz="1600" dirty="0" smtClean="0"/>
              <a:t>计算</a:t>
            </a:r>
            <a:r>
              <a:rPr lang="en-US" altLang="zh-CN" sz="1600" dirty="0" smtClean="0">
                <a:solidFill>
                  <a:srgbClr val="FF0000"/>
                </a:solidFill>
              </a:rPr>
              <a:t>Warm fluorescent</a:t>
            </a:r>
            <a:r>
              <a:rPr lang="zh-CN" altLang="en-US" sz="1600" dirty="0" smtClean="0"/>
              <a:t>光源下的 </a:t>
            </a:r>
            <a:r>
              <a:rPr lang="en-US" altLang="zh-CN" sz="1600" dirty="0" smtClean="0"/>
              <a:t>R/G.B/</a:t>
            </a:r>
            <a:r>
              <a:rPr lang="en-US" altLang="zh-CN" sz="1600" dirty="0" err="1" smtClean="0"/>
              <a:t>G</a:t>
            </a:r>
            <a:r>
              <a:rPr lang="en-US" altLang="zh-CN" sz="1600" dirty="0" err="1" smtClean="0">
                <a:sym typeface="Wingdings" pitchFamily="2" charset="2"/>
              </a:rPr>
              <a:t>log</a:t>
            </a:r>
            <a:r>
              <a:rPr lang="en-US" altLang="zh-CN" sz="1600" dirty="0" smtClean="0">
                <a:sym typeface="Wingdings" pitchFamily="2" charset="2"/>
              </a:rPr>
              <a:t>(10,R/G),log(10,B/G)=&gt;(X1,Y1)</a:t>
            </a:r>
            <a:r>
              <a:rPr lang="zh-CN" altLang="en-US" sz="1600" dirty="0" smtClean="0">
                <a:sym typeface="Wingdings" pitchFamily="2" charset="2"/>
              </a:rPr>
              <a:t>投影到日光轨迹上</a:t>
            </a:r>
            <a:r>
              <a:rPr lang="en-US" altLang="zh-CN" sz="1600" dirty="0" smtClean="0">
                <a:sym typeface="Wingdings" pitchFamily="2" charset="2"/>
              </a:rPr>
              <a:t>(X2,Y2)</a:t>
            </a:r>
          </a:p>
          <a:p>
            <a:r>
              <a:rPr lang="zh-CN" altLang="en-US" sz="1600" dirty="0" smtClean="0">
                <a:sym typeface="Wingdings" pitchFamily="2" charset="2"/>
              </a:rPr>
              <a:t>计算</a:t>
            </a:r>
            <a:r>
              <a:rPr lang="en-US" altLang="zh-CN" sz="1600" dirty="0" smtClean="0">
                <a:sym typeface="Wingdings" pitchFamily="2" charset="2"/>
              </a:rPr>
              <a:t>Green offset = (X1,Y1)- (X2,Y2) </a:t>
            </a:r>
            <a:r>
              <a:rPr lang="zh-CN" altLang="en-US" sz="1600" dirty="0" smtClean="0">
                <a:sym typeface="Wingdings" pitchFamily="2" charset="2"/>
              </a:rPr>
              <a:t>的距离</a:t>
            </a:r>
            <a:r>
              <a:rPr lang="en-US" altLang="zh-CN" sz="1600" dirty="0" smtClean="0">
                <a:sym typeface="Wingdings" pitchFamily="2" charset="2"/>
              </a:rPr>
              <a:t></a:t>
            </a:r>
            <a:r>
              <a:rPr lang="zh-CN" altLang="en-US" sz="1600" dirty="0" smtClean="0"/>
              <a:t>查表</a:t>
            </a:r>
            <a:r>
              <a:rPr lang="en-US" altLang="zh-CN" sz="1600" dirty="0" smtClean="0"/>
              <a:t>GOT</a:t>
            </a:r>
            <a:r>
              <a:rPr lang="zh-CN" altLang="en-US" sz="1600" dirty="0" smtClean="0"/>
              <a:t>，得到相对应的</a:t>
            </a:r>
            <a:r>
              <a:rPr lang="en-US" altLang="zh-CN" sz="1600" dirty="0" smtClean="0"/>
              <a:t>DLNO</a:t>
            </a:r>
          </a:p>
          <a:p>
            <a:pPr lvl="1"/>
            <a:r>
              <a:rPr lang="en-US" altLang="zh-CN" sz="1200" dirty="0" smtClean="0"/>
              <a:t>IF(GO&lt;=GOT),DLNO=DLO-PCT</a:t>
            </a:r>
          </a:p>
          <a:p>
            <a:pPr lvl="1"/>
            <a:r>
              <a:rPr lang="en-US" altLang="zh-CN" sz="1200" dirty="0" smtClean="0"/>
              <a:t>ELSE  </a:t>
            </a:r>
            <a:r>
              <a:rPr lang="en-US" altLang="zh-CN" sz="1200" dirty="0" smtClean="0">
                <a:solidFill>
                  <a:srgbClr val="FF0000"/>
                </a:solidFill>
              </a:rPr>
              <a:t>DLNO=DLO-PCT </a:t>
            </a:r>
            <a:r>
              <a:rPr lang="zh-CN" altLang="en-US" sz="1200" dirty="0" smtClean="0">
                <a:solidFill>
                  <a:srgbClr val="FF0000"/>
                </a:solidFill>
              </a:rPr>
              <a:t>和</a:t>
            </a:r>
            <a:r>
              <a:rPr lang="en-US" altLang="zh-CN" sz="1200" dirty="0" smtClean="0">
                <a:solidFill>
                  <a:srgbClr val="FF0000"/>
                </a:solidFill>
              </a:rPr>
              <a:t>GO-GOT </a:t>
            </a:r>
            <a:r>
              <a:rPr lang="zh-CN" altLang="en-US" sz="1200" dirty="0" smtClean="0">
                <a:solidFill>
                  <a:srgbClr val="FF0000"/>
                </a:solidFill>
              </a:rPr>
              <a:t>的加权</a:t>
            </a:r>
            <a:endParaRPr lang="en-US" altLang="zh-CN" sz="1200" dirty="0" smtClean="0">
              <a:solidFill>
                <a:srgbClr val="FF0000"/>
              </a:solidFill>
            </a:endParaRPr>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buNone/>
            </a:pPr>
            <a:endParaRPr lang="en-US" altLang="zh-CN" sz="12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sym typeface="Wingdings" pitchFamily="2" charset="2"/>
            </a:endParaRPr>
          </a:p>
        </p:txBody>
      </p:sp>
      <p:sp>
        <p:nvSpPr>
          <p:cNvPr id="5" name="矩形 4"/>
          <p:cNvSpPr/>
          <p:nvPr/>
        </p:nvSpPr>
        <p:spPr>
          <a:xfrm>
            <a:off x="214282" y="4929198"/>
            <a:ext cx="4572000" cy="1600438"/>
          </a:xfrm>
          <a:prstGeom prst="rect">
            <a:avLst/>
          </a:prstGeom>
          <a:ln>
            <a:solidFill>
              <a:srgbClr val="FF0000"/>
            </a:solidFill>
          </a:ln>
        </p:spPr>
        <p:txBody>
          <a:bodyPr>
            <a:spAutoFit/>
          </a:bodyPr>
          <a:lstStyle/>
          <a:p>
            <a:r>
              <a:rPr lang="en-US" altLang="zh-CN" sz="1400" dirty="0" smtClean="0"/>
              <a:t>DLO: Daylight Locus offset</a:t>
            </a:r>
          </a:p>
          <a:p>
            <a:r>
              <a:rPr lang="en-US" altLang="zh-CN" sz="1400" dirty="0" smtClean="0"/>
              <a:t>PCT:  Preference Color Threshold</a:t>
            </a:r>
          </a:p>
          <a:p>
            <a:r>
              <a:rPr lang="en-US" altLang="zh-CN" sz="1400" dirty="0" smtClean="0"/>
              <a:t>DLNO: Daylight Locus  New offset</a:t>
            </a:r>
          </a:p>
          <a:p>
            <a:r>
              <a:rPr lang="en-US" altLang="zh-CN" sz="1400" dirty="0" smtClean="0"/>
              <a:t>DLTOR: Daylight Locus Target offset Ratio</a:t>
            </a:r>
          </a:p>
          <a:p>
            <a:r>
              <a:rPr lang="en-US" altLang="zh-CN" sz="1400" dirty="0" smtClean="0"/>
              <a:t>DLTO: Daylight Locus Target offset </a:t>
            </a:r>
          </a:p>
          <a:p>
            <a:r>
              <a:rPr lang="en-US" altLang="zh-CN" sz="1400" dirty="0" smtClean="0"/>
              <a:t>GO: Green offset</a:t>
            </a:r>
          </a:p>
          <a:p>
            <a:r>
              <a:rPr lang="en-US" altLang="zh-CN" sz="1400" dirty="0" smtClean="0"/>
              <a:t>GOT: Green offset threshold</a:t>
            </a:r>
            <a:endParaRPr lang="zh-CN" altLang="en-US" sz="1400" dirty="0"/>
          </a:p>
        </p:txBody>
      </p:sp>
      <p:pic>
        <p:nvPicPr>
          <p:cNvPr id="34821" name="Picture 5"/>
          <p:cNvPicPr>
            <a:picLocks noChangeAspect="1" noChangeArrowheads="1"/>
          </p:cNvPicPr>
          <p:nvPr/>
        </p:nvPicPr>
        <p:blipFill>
          <a:blip r:embed="rId2" cstate="print"/>
          <a:srcRect/>
          <a:stretch>
            <a:fillRect/>
          </a:stretch>
        </p:blipFill>
        <p:spPr bwMode="auto">
          <a:xfrm>
            <a:off x="4929190" y="4075526"/>
            <a:ext cx="3833807" cy="2782474"/>
          </a:xfrm>
          <a:prstGeom prst="rect">
            <a:avLst/>
          </a:prstGeom>
          <a:noFill/>
          <a:ln w="9525">
            <a:noFill/>
            <a:miter lim="800000"/>
            <a:headEnd/>
            <a:tailEnd/>
          </a:ln>
          <a:effectLst/>
        </p:spPr>
      </p:pic>
      <p:sp>
        <p:nvSpPr>
          <p:cNvPr id="9" name="TextBox 8"/>
          <p:cNvSpPr txBox="1"/>
          <p:nvPr/>
        </p:nvSpPr>
        <p:spPr>
          <a:xfrm>
            <a:off x="0" y="4357694"/>
            <a:ext cx="4929190" cy="461665"/>
          </a:xfrm>
          <a:prstGeom prst="rect">
            <a:avLst/>
          </a:prstGeom>
          <a:noFill/>
          <a:ln>
            <a:solidFill>
              <a:srgbClr val="FF0000"/>
            </a:solidFill>
          </a:ln>
        </p:spPr>
        <p:txBody>
          <a:bodyPr wrap="square" rtlCol="0">
            <a:spAutoFit/>
          </a:bodyPr>
          <a:lstStyle/>
          <a:p>
            <a:r>
              <a:rPr lang="en-US" altLang="zh-CN" sz="1200" dirty="0" smtClean="0"/>
              <a:t>Green offset&gt;GOT</a:t>
            </a:r>
            <a:r>
              <a:rPr lang="en-US" altLang="zh-CN" sz="1200" dirty="0" smtClean="0">
                <a:sym typeface="Wingdings" pitchFamily="2" charset="2"/>
              </a:rPr>
              <a:t> </a:t>
            </a:r>
            <a:r>
              <a:rPr lang="zh-CN" altLang="en-US" sz="1200" dirty="0" smtClean="0">
                <a:sym typeface="Wingdings" pitchFamily="2" charset="2"/>
              </a:rPr>
              <a:t>混淆色，少做白平衡</a:t>
            </a:r>
            <a:endParaRPr lang="en-US" altLang="zh-CN" sz="1200" dirty="0" smtClean="0">
              <a:sym typeface="Wingdings" pitchFamily="2" charset="2"/>
            </a:endParaRPr>
          </a:p>
          <a:p>
            <a:r>
              <a:rPr lang="en-US" altLang="zh-CN" sz="1200" dirty="0" err="1" smtClean="0">
                <a:sym typeface="Wingdings" pitchFamily="2" charset="2"/>
              </a:rPr>
              <a:t>Awb</a:t>
            </a:r>
            <a:r>
              <a:rPr lang="en-US" altLang="zh-CN" sz="1200" dirty="0" smtClean="0">
                <a:sym typeface="Wingdings" pitchFamily="2" charset="2"/>
              </a:rPr>
              <a:t> </a:t>
            </a:r>
            <a:r>
              <a:rPr lang="zh-CN" altLang="en-US" sz="1200" dirty="0" smtClean="0">
                <a:sym typeface="Wingdings" pitchFamily="2" charset="2"/>
              </a:rPr>
              <a:t>的宗旨，收敛因光源产生的色彩偏差，而非物体本身颜色</a:t>
            </a:r>
            <a:endParaRPr lang="zh-CN" altLang="en-US" sz="1200" dirty="0"/>
          </a:p>
        </p:txBody>
      </p:sp>
      <p:pic>
        <p:nvPicPr>
          <p:cNvPr id="37890" name="Picture 2"/>
          <p:cNvPicPr>
            <a:picLocks noChangeAspect="1" noChangeArrowheads="1"/>
          </p:cNvPicPr>
          <p:nvPr/>
        </p:nvPicPr>
        <p:blipFill>
          <a:blip r:embed="rId3" cstate="print"/>
          <a:srcRect/>
          <a:stretch>
            <a:fillRect/>
          </a:stretch>
        </p:blipFill>
        <p:spPr bwMode="auto">
          <a:xfrm>
            <a:off x="609600" y="2786058"/>
            <a:ext cx="8534400" cy="1019175"/>
          </a:xfrm>
          <a:prstGeom prst="rect">
            <a:avLst/>
          </a:prstGeom>
          <a:noFill/>
          <a:ln w="9525">
            <a:noFill/>
            <a:miter lim="800000"/>
            <a:headEnd/>
            <a:tailEnd/>
          </a:ln>
          <a:effectLst/>
        </p:spPr>
      </p:pic>
      <p:pic>
        <p:nvPicPr>
          <p:cNvPr id="8"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604" y="214290"/>
            <a:ext cx="8229600" cy="1143000"/>
          </a:xfrm>
        </p:spPr>
        <p:txBody>
          <a:bodyPr>
            <a:normAutofit/>
          </a:bodyPr>
          <a:lstStyle/>
          <a:p>
            <a:r>
              <a:rPr lang="zh-CN" altLang="en-US" sz="3600" dirty="0" smtClean="0"/>
              <a:t>低色温色彩喜好</a:t>
            </a:r>
            <a:r>
              <a:rPr lang="en-US" altLang="zh-CN" sz="3600" dirty="0" smtClean="0"/>
              <a:t>- Warm fluorescent</a:t>
            </a:r>
            <a:endParaRPr lang="zh-CN" altLang="en-US" sz="3600" dirty="0"/>
          </a:p>
        </p:txBody>
      </p:sp>
      <p:sp>
        <p:nvSpPr>
          <p:cNvPr id="3" name="内容占位符 2"/>
          <p:cNvSpPr>
            <a:spLocks noGrp="1"/>
          </p:cNvSpPr>
          <p:nvPr>
            <p:ph idx="1"/>
          </p:nvPr>
        </p:nvSpPr>
        <p:spPr>
          <a:xfrm>
            <a:off x="285720" y="1600200"/>
            <a:ext cx="8401080" cy="4525963"/>
          </a:xfrm>
        </p:spPr>
        <p:txBody>
          <a:bodyPr>
            <a:normAutofit/>
          </a:bodyPr>
          <a:lstStyle/>
          <a:p>
            <a:r>
              <a:rPr lang="zh-CN" altLang="en-US" sz="1600" dirty="0" smtClean="0"/>
              <a:t>计算</a:t>
            </a:r>
            <a:r>
              <a:rPr lang="en-US" altLang="zh-CN" sz="1600" dirty="0" smtClean="0"/>
              <a:t>DLTO</a:t>
            </a:r>
            <a:r>
              <a:rPr lang="zh-CN" altLang="en-US" sz="1600" dirty="0" smtClean="0"/>
              <a:t>，</a:t>
            </a:r>
            <a:r>
              <a:rPr lang="en-US" altLang="zh-CN" sz="1600" dirty="0" smtClean="0"/>
              <a:t>DLTOR </a:t>
            </a:r>
            <a:r>
              <a:rPr lang="zh-CN" altLang="en-US" sz="1600" dirty="0" smtClean="0"/>
              <a:t>通过查表</a:t>
            </a:r>
            <a:endParaRPr lang="en-US" altLang="zh-CN" sz="1600" dirty="0" smtClean="0"/>
          </a:p>
          <a:p>
            <a:pPr lvl="1"/>
            <a:r>
              <a:rPr lang="en-US" altLang="zh-CN" sz="1200" dirty="0" smtClean="0"/>
              <a:t> IF(LV&lt;=5),DLTO=DLNOXDLTOR</a:t>
            </a:r>
          </a:p>
          <a:p>
            <a:pPr lvl="1"/>
            <a:r>
              <a:rPr lang="en-US" altLang="zh-CN" sz="1200" dirty="0" smtClean="0"/>
              <a:t>ELSE IF(LV&lt;=10) ,DLTO=(DLNO –DLNOR)/(LV-5)</a:t>
            </a:r>
          </a:p>
          <a:p>
            <a:pPr lvl="1"/>
            <a:r>
              <a:rPr lang="en-US" altLang="zh-CN" sz="1200" dirty="0" smtClean="0"/>
              <a:t>ELSE  DLTO=DLNO</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根据</a:t>
            </a:r>
            <a:r>
              <a:rPr lang="en-US" altLang="zh-CN" sz="1600" dirty="0" smtClean="0"/>
              <a:t>DLTO </a:t>
            </a:r>
            <a:r>
              <a:rPr lang="zh-CN" altLang="en-US" sz="1600" dirty="0" smtClean="0"/>
              <a:t>得到（</a:t>
            </a:r>
            <a:r>
              <a:rPr lang="en-US" altLang="zh-CN" sz="1600" dirty="0" smtClean="0"/>
              <a:t>X3</a:t>
            </a:r>
            <a:r>
              <a:rPr lang="zh-CN" altLang="en-US" sz="1600" dirty="0" smtClean="0"/>
              <a:t>，</a:t>
            </a:r>
            <a:r>
              <a:rPr lang="en-US" altLang="zh-CN" sz="1600" dirty="0" smtClean="0"/>
              <a:t>Y3)</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sym typeface="Wingdings" pitchFamily="2" charset="2"/>
            </a:endParaRPr>
          </a:p>
        </p:txBody>
      </p:sp>
      <p:pic>
        <p:nvPicPr>
          <p:cNvPr id="34821" name="Picture 5"/>
          <p:cNvPicPr>
            <a:picLocks noChangeAspect="1" noChangeArrowheads="1"/>
          </p:cNvPicPr>
          <p:nvPr/>
        </p:nvPicPr>
        <p:blipFill>
          <a:blip r:embed="rId2" cstate="print"/>
          <a:srcRect/>
          <a:stretch>
            <a:fillRect/>
          </a:stretch>
        </p:blipFill>
        <p:spPr bwMode="auto">
          <a:xfrm>
            <a:off x="4929190" y="4075526"/>
            <a:ext cx="3833807" cy="2782474"/>
          </a:xfrm>
          <a:prstGeom prst="rect">
            <a:avLst/>
          </a:prstGeom>
          <a:noFill/>
          <a:ln w="9525">
            <a:noFill/>
            <a:miter lim="800000"/>
            <a:headEnd/>
            <a:tailEnd/>
          </a:ln>
          <a:effectLst/>
        </p:spPr>
      </p:pic>
      <p:pic>
        <p:nvPicPr>
          <p:cNvPr id="38914" name="Picture 2"/>
          <p:cNvPicPr>
            <a:picLocks noChangeAspect="1" noChangeArrowheads="1"/>
          </p:cNvPicPr>
          <p:nvPr/>
        </p:nvPicPr>
        <p:blipFill>
          <a:blip r:embed="rId3" cstate="print"/>
          <a:srcRect/>
          <a:stretch>
            <a:fillRect/>
          </a:stretch>
        </p:blipFill>
        <p:spPr bwMode="auto">
          <a:xfrm>
            <a:off x="214282" y="2643182"/>
            <a:ext cx="7743825" cy="1171575"/>
          </a:xfrm>
          <a:prstGeom prst="rect">
            <a:avLst/>
          </a:prstGeom>
          <a:noFill/>
          <a:ln w="9525">
            <a:noFill/>
            <a:miter lim="800000"/>
            <a:headEnd/>
            <a:tailEnd/>
          </a:ln>
          <a:effectLst/>
        </p:spPr>
      </p:pic>
      <p:pic>
        <p:nvPicPr>
          <p:cNvPr id="38915" name="Picture 3"/>
          <p:cNvPicPr>
            <a:picLocks noChangeAspect="1" noChangeArrowheads="1"/>
          </p:cNvPicPr>
          <p:nvPr/>
        </p:nvPicPr>
        <p:blipFill>
          <a:blip r:embed="rId4" cstate="print"/>
          <a:srcRect/>
          <a:stretch>
            <a:fillRect/>
          </a:stretch>
        </p:blipFill>
        <p:spPr bwMode="auto">
          <a:xfrm>
            <a:off x="5500694" y="1571612"/>
            <a:ext cx="2857500" cy="857250"/>
          </a:xfrm>
          <a:prstGeom prst="rect">
            <a:avLst/>
          </a:prstGeom>
          <a:noFill/>
          <a:ln w="9525">
            <a:noFill/>
            <a:miter lim="800000"/>
            <a:headEnd/>
            <a:tailEnd/>
          </a:ln>
          <a:effectLst/>
        </p:spPr>
      </p:pic>
      <p:sp>
        <p:nvSpPr>
          <p:cNvPr id="11" name="矩形 10"/>
          <p:cNvSpPr/>
          <p:nvPr/>
        </p:nvSpPr>
        <p:spPr>
          <a:xfrm>
            <a:off x="214282" y="4714884"/>
            <a:ext cx="4572000" cy="1600438"/>
          </a:xfrm>
          <a:prstGeom prst="rect">
            <a:avLst/>
          </a:prstGeom>
          <a:ln>
            <a:solidFill>
              <a:srgbClr val="FF0000"/>
            </a:solidFill>
          </a:ln>
        </p:spPr>
        <p:txBody>
          <a:bodyPr>
            <a:spAutoFit/>
          </a:bodyPr>
          <a:lstStyle/>
          <a:p>
            <a:r>
              <a:rPr lang="en-US" altLang="zh-CN" sz="1400" dirty="0" smtClean="0"/>
              <a:t>DLO: Daylight Locus offset</a:t>
            </a:r>
          </a:p>
          <a:p>
            <a:r>
              <a:rPr lang="en-US" altLang="zh-CN" sz="1400" dirty="0" smtClean="0"/>
              <a:t>PCT:  Preference Color Threshold</a:t>
            </a:r>
          </a:p>
          <a:p>
            <a:r>
              <a:rPr lang="en-US" altLang="zh-CN" sz="1400" dirty="0" smtClean="0"/>
              <a:t>DLNO: Daylight Locus  New offset</a:t>
            </a:r>
          </a:p>
          <a:p>
            <a:r>
              <a:rPr lang="en-US" altLang="zh-CN" sz="1400" dirty="0" smtClean="0"/>
              <a:t>DLTOR: Daylight Locus Target offset Ratio</a:t>
            </a:r>
          </a:p>
          <a:p>
            <a:r>
              <a:rPr lang="en-US" altLang="zh-CN" sz="1400" dirty="0" smtClean="0"/>
              <a:t>DLTO: Daylight Locus Target offset </a:t>
            </a:r>
          </a:p>
          <a:p>
            <a:r>
              <a:rPr lang="en-US" altLang="zh-CN" sz="1400" dirty="0" smtClean="0"/>
              <a:t>GO: Green offset</a:t>
            </a:r>
          </a:p>
          <a:p>
            <a:r>
              <a:rPr lang="en-US" altLang="zh-CN" sz="1400" dirty="0" smtClean="0"/>
              <a:t>GOT: Green offset threshold</a:t>
            </a:r>
            <a:endParaRPr lang="zh-CN" altLang="en-US" sz="1400" dirty="0"/>
          </a:p>
        </p:txBody>
      </p:sp>
      <p:pic>
        <p:nvPicPr>
          <p:cNvPr id="8"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90" y="142852"/>
            <a:ext cx="8229600" cy="1143000"/>
          </a:xfrm>
        </p:spPr>
        <p:txBody>
          <a:bodyPr>
            <a:normAutofit/>
          </a:bodyPr>
          <a:lstStyle/>
          <a:p>
            <a:r>
              <a:rPr lang="zh-CN" altLang="en-US" sz="3600" dirty="0" smtClean="0"/>
              <a:t>低色温色彩喜好</a:t>
            </a:r>
            <a:r>
              <a:rPr lang="en-US" altLang="zh-CN" sz="3600" dirty="0" smtClean="0"/>
              <a:t>- Warm fluorescent</a:t>
            </a:r>
            <a:endParaRPr lang="zh-CN" altLang="en-US" sz="3600" dirty="0"/>
          </a:p>
        </p:txBody>
      </p:sp>
      <p:sp>
        <p:nvSpPr>
          <p:cNvPr id="3" name="内容占位符 2"/>
          <p:cNvSpPr>
            <a:spLocks noGrp="1"/>
          </p:cNvSpPr>
          <p:nvPr>
            <p:ph idx="1"/>
          </p:nvPr>
        </p:nvSpPr>
        <p:spPr>
          <a:xfrm>
            <a:off x="428596" y="1285860"/>
            <a:ext cx="8229600" cy="4525963"/>
          </a:xfrm>
        </p:spPr>
        <p:txBody>
          <a:bodyPr>
            <a:normAutofit/>
          </a:bodyPr>
          <a:lstStyle/>
          <a:p>
            <a:r>
              <a:rPr lang="zh-CN" altLang="en-US" sz="1800" dirty="0" smtClean="0"/>
              <a:t>计算</a:t>
            </a:r>
            <a:r>
              <a:rPr lang="en-US" altLang="zh-CN" sz="1800" dirty="0" smtClean="0"/>
              <a:t>final position</a:t>
            </a:r>
          </a:p>
          <a:p>
            <a:pPr lvl="1"/>
            <a:r>
              <a:rPr lang="en-US" altLang="zh-CN" sz="1400" dirty="0" smtClean="0"/>
              <a:t>IF GO&lt;GOT</a:t>
            </a:r>
          </a:p>
          <a:p>
            <a:pPr lvl="1"/>
            <a:r>
              <a:rPr lang="en-US" altLang="zh-CN" sz="1400" dirty="0" smtClean="0"/>
              <a:t>Final position =target position </a:t>
            </a:r>
            <a:r>
              <a:rPr lang="zh-CN" altLang="en-US" sz="1400" dirty="0" smtClean="0"/>
              <a:t>即（</a:t>
            </a:r>
            <a:r>
              <a:rPr lang="en-US" altLang="zh-CN" sz="1400" dirty="0" smtClean="0"/>
              <a:t>X3</a:t>
            </a:r>
            <a:r>
              <a:rPr lang="zh-CN" altLang="en-US" sz="1400" dirty="0" smtClean="0"/>
              <a:t>，</a:t>
            </a:r>
            <a:r>
              <a:rPr lang="en-US" altLang="zh-CN" sz="1400" dirty="0" smtClean="0"/>
              <a:t>Y3</a:t>
            </a:r>
            <a:r>
              <a:rPr lang="zh-CN" altLang="en-US" sz="1400" dirty="0" smtClean="0"/>
              <a:t>）</a:t>
            </a:r>
            <a:r>
              <a:rPr lang="en-US" altLang="zh-CN" sz="1400" dirty="0" smtClean="0"/>
              <a:t>=(X4</a:t>
            </a:r>
            <a:r>
              <a:rPr lang="zh-CN" altLang="en-US" sz="1400" dirty="0" smtClean="0"/>
              <a:t>，</a:t>
            </a:r>
            <a:r>
              <a:rPr lang="en-US" altLang="zh-CN" sz="1400" dirty="0" smtClean="0"/>
              <a:t>Y4)</a:t>
            </a:r>
          </a:p>
          <a:p>
            <a:pPr lvl="1"/>
            <a:r>
              <a:rPr lang="en-US" altLang="zh-CN" sz="1400" dirty="0" smtClean="0"/>
              <a:t>Else  final position </a:t>
            </a:r>
            <a:r>
              <a:rPr lang="zh-CN" altLang="en-US" sz="1400" dirty="0" smtClean="0"/>
              <a:t>不做垂直日光轨迹的偏移</a:t>
            </a:r>
            <a:endParaRPr lang="en-US" altLang="zh-CN" sz="1400" dirty="0" smtClean="0"/>
          </a:p>
          <a:p>
            <a:r>
              <a:rPr lang="zh-CN" altLang="en-US" sz="1800" dirty="0" smtClean="0"/>
              <a:t>根据</a:t>
            </a:r>
            <a:r>
              <a:rPr lang="en-US" altLang="zh-CN" sz="1800" dirty="0" smtClean="0"/>
              <a:t>final position </a:t>
            </a:r>
            <a:r>
              <a:rPr lang="zh-CN" altLang="en-US" sz="1800" dirty="0" smtClean="0"/>
              <a:t>修正</a:t>
            </a:r>
            <a:r>
              <a:rPr lang="en-US" altLang="zh-CN" sz="1800" dirty="0" smtClean="0"/>
              <a:t>R gain ,B gain</a:t>
            </a:r>
          </a:p>
          <a:p>
            <a:r>
              <a:rPr lang="en-US" altLang="zh-CN" sz="1800" dirty="0" err="1" smtClean="0"/>
              <a:t>Rgain</a:t>
            </a:r>
            <a:r>
              <a:rPr lang="en-US" altLang="zh-CN" sz="1800" dirty="0" smtClean="0"/>
              <a:t>=[(X4,Y4)</a:t>
            </a:r>
            <a:r>
              <a:rPr lang="zh-CN" altLang="en-US" sz="1800" dirty="0" smtClean="0"/>
              <a:t>的</a:t>
            </a:r>
            <a:r>
              <a:rPr lang="en-US" altLang="zh-CN" sz="1800" dirty="0" smtClean="0"/>
              <a:t>R/G]/[ (X1,Y1)</a:t>
            </a:r>
            <a:r>
              <a:rPr lang="zh-CN" altLang="en-US" sz="1800" dirty="0" smtClean="0"/>
              <a:t>的</a:t>
            </a:r>
            <a:r>
              <a:rPr lang="en-US" altLang="zh-CN" sz="1800" dirty="0" smtClean="0"/>
              <a:t>R/G];</a:t>
            </a:r>
            <a:r>
              <a:rPr lang="en-US" altLang="zh-CN" sz="1800" dirty="0" err="1" smtClean="0"/>
              <a:t>Bgain</a:t>
            </a:r>
            <a:r>
              <a:rPr lang="en-US" altLang="zh-CN" sz="1800" dirty="0" smtClean="0"/>
              <a:t> =[(X4,Y4)</a:t>
            </a:r>
            <a:r>
              <a:rPr lang="zh-CN" altLang="en-US" sz="1800" dirty="0" smtClean="0"/>
              <a:t>的</a:t>
            </a:r>
            <a:r>
              <a:rPr lang="en-US" altLang="zh-CN" sz="1800" dirty="0" smtClean="0"/>
              <a:t>B/G]/[ (X1,Y1)</a:t>
            </a:r>
            <a:r>
              <a:rPr lang="zh-CN" altLang="en-US" sz="1800" dirty="0" smtClean="0"/>
              <a:t>的</a:t>
            </a:r>
            <a:r>
              <a:rPr lang="en-US" altLang="zh-CN" sz="1800" dirty="0" smtClean="0"/>
              <a:t>B/G];</a:t>
            </a:r>
          </a:p>
          <a:p>
            <a:pPr lvl="1"/>
            <a:r>
              <a:rPr lang="zh-CN" altLang="en-US" sz="1600" dirty="0" smtClean="0"/>
              <a:t>若</a:t>
            </a:r>
            <a:r>
              <a:rPr lang="en-US" altLang="zh-CN" sz="1600" dirty="0" smtClean="0"/>
              <a:t>GO </a:t>
            </a:r>
            <a:r>
              <a:rPr lang="zh-CN" altLang="en-US" sz="1600" dirty="0" smtClean="0"/>
              <a:t>很小，表示可能因为光源而让白平衡偏色</a:t>
            </a:r>
            <a:endParaRPr lang="en-US" altLang="zh-CN" sz="1600" dirty="0" smtClean="0"/>
          </a:p>
          <a:p>
            <a:pPr lvl="1"/>
            <a:r>
              <a:rPr lang="zh-CN" altLang="en-US" sz="1600" dirty="0" smtClean="0"/>
              <a:t>若</a:t>
            </a:r>
            <a:r>
              <a:rPr lang="en-US" altLang="zh-CN" sz="1600" dirty="0" smtClean="0"/>
              <a:t>GO </a:t>
            </a:r>
            <a:r>
              <a:rPr lang="zh-CN" altLang="en-US" sz="1600" dirty="0" smtClean="0"/>
              <a:t>很大，因为远离日光轨迹较多，较大几率为正是的颜色，所以不应该将此处收日光轨迹</a:t>
            </a:r>
            <a:endParaRPr lang="en-US" altLang="zh-CN" sz="1600" dirty="0" smtClean="0"/>
          </a:p>
          <a:p>
            <a:endParaRPr lang="zh-CN" altLang="en-US" sz="1800" dirty="0"/>
          </a:p>
        </p:txBody>
      </p:sp>
      <p:pic>
        <p:nvPicPr>
          <p:cNvPr id="36866" name="Picture 2"/>
          <p:cNvPicPr>
            <a:picLocks noChangeAspect="1" noChangeArrowheads="1"/>
          </p:cNvPicPr>
          <p:nvPr/>
        </p:nvPicPr>
        <p:blipFill>
          <a:blip r:embed="rId2" cstate="print"/>
          <a:srcRect/>
          <a:stretch>
            <a:fillRect/>
          </a:stretch>
        </p:blipFill>
        <p:spPr bwMode="auto">
          <a:xfrm>
            <a:off x="5163412" y="4214819"/>
            <a:ext cx="3480554" cy="2643182"/>
          </a:xfrm>
          <a:prstGeom prst="rect">
            <a:avLst/>
          </a:prstGeom>
          <a:noFill/>
          <a:ln w="9525">
            <a:noFill/>
            <a:miter lim="800000"/>
            <a:headEnd/>
            <a:tailEnd/>
          </a:ln>
          <a:effectLst/>
        </p:spPr>
      </p:pic>
      <p:pic>
        <p:nvPicPr>
          <p:cNvPr id="5" name="Picture 5"/>
          <p:cNvPicPr>
            <a:picLocks noChangeAspect="1" noChangeArrowheads="1"/>
          </p:cNvPicPr>
          <p:nvPr/>
        </p:nvPicPr>
        <p:blipFill>
          <a:blip r:embed="rId3" cstate="print"/>
          <a:srcRect/>
          <a:stretch>
            <a:fillRect/>
          </a:stretch>
        </p:blipFill>
        <p:spPr bwMode="auto">
          <a:xfrm>
            <a:off x="785786" y="4214818"/>
            <a:ext cx="3641884" cy="2643182"/>
          </a:xfrm>
          <a:prstGeom prst="rect">
            <a:avLst/>
          </a:prstGeom>
          <a:noFill/>
          <a:ln w="9525">
            <a:noFill/>
            <a:miter lim="800000"/>
            <a:headEnd/>
            <a:tailEnd/>
          </a:ln>
          <a:effectLst/>
        </p:spPr>
      </p:pic>
      <p:cxnSp>
        <p:nvCxnSpPr>
          <p:cNvPr id="7" name="直接箭头连接符 6"/>
          <p:cNvCxnSpPr/>
          <p:nvPr/>
        </p:nvCxnSpPr>
        <p:spPr>
          <a:xfrm rot="16200000" flipV="1">
            <a:off x="2464579" y="5822173"/>
            <a:ext cx="714380" cy="500066"/>
          </a:xfrm>
          <a:prstGeom prst="straightConnector1">
            <a:avLst/>
          </a:prstGeom>
          <a:ln>
            <a:solidFill>
              <a:schemeClr val="tx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MTK </a:t>
            </a:r>
            <a:r>
              <a:rPr lang="zh-CN" altLang="en-US" dirty="0" smtClean="0"/>
              <a:t>算法流程图</a:t>
            </a:r>
            <a:endParaRPr lang="zh-CN" altLang="en-US" dirty="0"/>
          </a:p>
        </p:txBody>
      </p:sp>
      <p:pic>
        <p:nvPicPr>
          <p:cNvPr id="6"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p:cNvSpPr/>
          <p:nvPr/>
        </p:nvSpPr>
        <p:spPr>
          <a:xfrm>
            <a:off x="3571868" y="500042"/>
            <a:ext cx="1500198" cy="57150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643306" y="571480"/>
            <a:ext cx="1285884" cy="430887"/>
          </a:xfrm>
          <a:prstGeom prst="rect">
            <a:avLst/>
          </a:prstGeom>
          <a:noFill/>
        </p:spPr>
        <p:txBody>
          <a:bodyPr wrap="square" rtlCol="0">
            <a:spAutoFit/>
          </a:bodyPr>
          <a:lstStyle/>
          <a:p>
            <a:pPr algn="ctr"/>
            <a:r>
              <a:rPr lang="en-US" altLang="zh-CN" sz="1100" dirty="0" smtClean="0"/>
              <a:t>Any light source existed?</a:t>
            </a:r>
            <a:endParaRPr lang="zh-CN" altLang="en-US" sz="1100" dirty="0"/>
          </a:p>
        </p:txBody>
      </p:sp>
      <p:sp>
        <p:nvSpPr>
          <p:cNvPr id="7" name="菱形 6"/>
          <p:cNvSpPr/>
          <p:nvPr/>
        </p:nvSpPr>
        <p:spPr>
          <a:xfrm>
            <a:off x="1643042" y="1214422"/>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714480" y="1214422"/>
            <a:ext cx="1285884" cy="430887"/>
          </a:xfrm>
          <a:prstGeom prst="rect">
            <a:avLst/>
          </a:prstGeom>
          <a:noFill/>
        </p:spPr>
        <p:txBody>
          <a:bodyPr wrap="square" rtlCol="0">
            <a:spAutoFit/>
          </a:bodyPr>
          <a:lstStyle/>
          <a:p>
            <a:pPr algn="ctr"/>
            <a:r>
              <a:rPr lang="en-US" altLang="zh-CN" sz="1100" dirty="0" smtClean="0"/>
              <a:t>Tungsten</a:t>
            </a:r>
          </a:p>
          <a:p>
            <a:pPr algn="ctr"/>
            <a:r>
              <a:rPr lang="en-US" altLang="zh-CN" sz="1100" dirty="0" smtClean="0"/>
              <a:t>existed</a:t>
            </a:r>
            <a:endParaRPr lang="zh-CN" altLang="en-US" sz="1100" dirty="0"/>
          </a:p>
        </p:txBody>
      </p:sp>
      <p:sp>
        <p:nvSpPr>
          <p:cNvPr id="9" name="菱形 8"/>
          <p:cNvSpPr/>
          <p:nvPr/>
        </p:nvSpPr>
        <p:spPr>
          <a:xfrm>
            <a:off x="1643042" y="1926543"/>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785918" y="1997981"/>
            <a:ext cx="1285884" cy="430887"/>
          </a:xfrm>
          <a:prstGeom prst="rect">
            <a:avLst/>
          </a:prstGeom>
          <a:noFill/>
        </p:spPr>
        <p:txBody>
          <a:bodyPr wrap="square" rtlCol="0">
            <a:spAutoFit/>
          </a:bodyPr>
          <a:lstStyle/>
          <a:p>
            <a:pPr algn="ctr"/>
            <a:r>
              <a:rPr lang="en-US" altLang="zh-CN" sz="1100" dirty="0" smtClean="0"/>
              <a:t>Warm fluorescent</a:t>
            </a:r>
          </a:p>
          <a:p>
            <a:pPr algn="ctr"/>
            <a:r>
              <a:rPr lang="en-US" altLang="zh-CN" sz="1100" dirty="0" smtClean="0"/>
              <a:t>existed</a:t>
            </a:r>
            <a:endParaRPr lang="zh-CN" altLang="en-US" sz="1100" dirty="0"/>
          </a:p>
        </p:txBody>
      </p:sp>
      <p:sp>
        <p:nvSpPr>
          <p:cNvPr id="12" name="菱形 11"/>
          <p:cNvSpPr/>
          <p:nvPr/>
        </p:nvSpPr>
        <p:spPr>
          <a:xfrm>
            <a:off x="1643042" y="2569485"/>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714480" y="2640923"/>
            <a:ext cx="1285884" cy="430887"/>
          </a:xfrm>
          <a:prstGeom prst="rect">
            <a:avLst/>
          </a:prstGeom>
          <a:noFill/>
        </p:spPr>
        <p:txBody>
          <a:bodyPr wrap="square" rtlCol="0">
            <a:spAutoFit/>
          </a:bodyPr>
          <a:lstStyle/>
          <a:p>
            <a:pPr algn="ctr"/>
            <a:r>
              <a:rPr lang="en-US" altLang="zh-CN" sz="1100" dirty="0" smtClean="0"/>
              <a:t>fluorescent</a:t>
            </a:r>
          </a:p>
          <a:p>
            <a:pPr algn="ctr"/>
            <a:r>
              <a:rPr lang="en-US" altLang="zh-CN" sz="1100" dirty="0" smtClean="0"/>
              <a:t>existed</a:t>
            </a:r>
            <a:endParaRPr lang="zh-CN" altLang="en-US" sz="1100" dirty="0"/>
          </a:p>
        </p:txBody>
      </p:sp>
      <p:sp>
        <p:nvSpPr>
          <p:cNvPr id="14" name="菱形 13"/>
          <p:cNvSpPr/>
          <p:nvPr/>
        </p:nvSpPr>
        <p:spPr>
          <a:xfrm>
            <a:off x="1643042" y="3140989"/>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785918" y="3212427"/>
            <a:ext cx="1285884" cy="430887"/>
          </a:xfrm>
          <a:prstGeom prst="rect">
            <a:avLst/>
          </a:prstGeom>
          <a:noFill/>
        </p:spPr>
        <p:txBody>
          <a:bodyPr wrap="square" rtlCol="0">
            <a:spAutoFit/>
          </a:bodyPr>
          <a:lstStyle/>
          <a:p>
            <a:pPr algn="ctr"/>
            <a:r>
              <a:rPr lang="en-US" altLang="zh-CN" sz="1100" dirty="0" smtClean="0"/>
              <a:t>CWF</a:t>
            </a:r>
          </a:p>
          <a:p>
            <a:pPr algn="ctr"/>
            <a:r>
              <a:rPr lang="en-US" altLang="zh-CN" sz="1100" dirty="0" smtClean="0"/>
              <a:t>existed</a:t>
            </a:r>
            <a:endParaRPr lang="zh-CN" altLang="en-US" sz="1100" dirty="0"/>
          </a:p>
        </p:txBody>
      </p:sp>
      <p:sp>
        <p:nvSpPr>
          <p:cNvPr id="16" name="菱形 15"/>
          <p:cNvSpPr/>
          <p:nvPr/>
        </p:nvSpPr>
        <p:spPr>
          <a:xfrm>
            <a:off x="1643042" y="3786190"/>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714480" y="3855369"/>
            <a:ext cx="1285884" cy="430887"/>
          </a:xfrm>
          <a:prstGeom prst="rect">
            <a:avLst/>
          </a:prstGeom>
          <a:noFill/>
        </p:spPr>
        <p:txBody>
          <a:bodyPr wrap="square" rtlCol="0">
            <a:spAutoFit/>
          </a:bodyPr>
          <a:lstStyle/>
          <a:p>
            <a:pPr algn="ctr"/>
            <a:r>
              <a:rPr lang="en-US" altLang="zh-CN" sz="1100" dirty="0" smtClean="0"/>
              <a:t>Daylight</a:t>
            </a:r>
          </a:p>
          <a:p>
            <a:pPr algn="ctr"/>
            <a:r>
              <a:rPr lang="en-US" altLang="zh-CN" sz="1100" dirty="0" smtClean="0"/>
              <a:t>existed</a:t>
            </a:r>
            <a:endParaRPr lang="zh-CN" altLang="en-US" sz="1100" dirty="0"/>
          </a:p>
        </p:txBody>
      </p:sp>
      <p:sp>
        <p:nvSpPr>
          <p:cNvPr id="18" name="菱形 17"/>
          <p:cNvSpPr/>
          <p:nvPr/>
        </p:nvSpPr>
        <p:spPr>
          <a:xfrm>
            <a:off x="1643042" y="4357694"/>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1714480" y="4429132"/>
            <a:ext cx="1285884" cy="430887"/>
          </a:xfrm>
          <a:prstGeom prst="rect">
            <a:avLst/>
          </a:prstGeom>
          <a:noFill/>
        </p:spPr>
        <p:txBody>
          <a:bodyPr wrap="square" rtlCol="0">
            <a:spAutoFit/>
          </a:bodyPr>
          <a:lstStyle/>
          <a:p>
            <a:pPr algn="ctr"/>
            <a:r>
              <a:rPr lang="en-US" altLang="zh-CN" sz="1100" dirty="0" smtClean="0"/>
              <a:t>Shade </a:t>
            </a:r>
          </a:p>
          <a:p>
            <a:pPr algn="ctr"/>
            <a:r>
              <a:rPr lang="en-US" altLang="zh-CN" sz="1100" dirty="0" smtClean="0"/>
              <a:t>existed</a:t>
            </a:r>
            <a:endParaRPr lang="zh-CN" altLang="en-US" sz="1100" dirty="0"/>
          </a:p>
        </p:txBody>
      </p:sp>
      <p:cxnSp>
        <p:nvCxnSpPr>
          <p:cNvPr id="21" name="形状 20"/>
          <p:cNvCxnSpPr>
            <a:stCxn id="5" idx="1"/>
          </p:cNvCxnSpPr>
          <p:nvPr/>
        </p:nvCxnSpPr>
        <p:spPr>
          <a:xfrm rot="10800000" flipV="1">
            <a:off x="1071538" y="785794"/>
            <a:ext cx="2500330" cy="435771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071538" y="1428736"/>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71538" y="2143116"/>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071538" y="2784470"/>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071538" y="3357562"/>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71538" y="4000504"/>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071538" y="4572008"/>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571868" y="1214422"/>
            <a:ext cx="185738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Tungsten algorithm with spatial predictor</a:t>
            </a:r>
            <a:endParaRPr lang="zh-CN" altLang="en-US" sz="1100" dirty="0">
              <a:solidFill>
                <a:schemeClr val="tx1"/>
              </a:solidFill>
            </a:endParaRPr>
          </a:p>
        </p:txBody>
      </p:sp>
      <p:sp>
        <p:nvSpPr>
          <p:cNvPr id="36" name="矩形 35"/>
          <p:cNvSpPr/>
          <p:nvPr/>
        </p:nvSpPr>
        <p:spPr>
          <a:xfrm>
            <a:off x="3571868" y="1928802"/>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Warm fluorescent algorithm with spatial predictor</a:t>
            </a:r>
            <a:endParaRPr lang="zh-CN" altLang="en-US" sz="1100" dirty="0">
              <a:solidFill>
                <a:schemeClr val="tx1"/>
              </a:solidFill>
            </a:endParaRPr>
          </a:p>
        </p:txBody>
      </p:sp>
      <p:sp>
        <p:nvSpPr>
          <p:cNvPr id="37" name="矩形 36"/>
          <p:cNvSpPr/>
          <p:nvPr/>
        </p:nvSpPr>
        <p:spPr>
          <a:xfrm>
            <a:off x="3571868" y="2571744"/>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fluorescent algorithm with spatial predictor</a:t>
            </a:r>
            <a:endParaRPr lang="zh-CN" altLang="en-US" sz="1100" dirty="0">
              <a:solidFill>
                <a:schemeClr val="tx1"/>
              </a:solidFill>
            </a:endParaRPr>
          </a:p>
        </p:txBody>
      </p:sp>
      <p:sp>
        <p:nvSpPr>
          <p:cNvPr id="38" name="矩形 37"/>
          <p:cNvSpPr/>
          <p:nvPr/>
        </p:nvSpPr>
        <p:spPr>
          <a:xfrm>
            <a:off x="3571868" y="3143248"/>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CWF algorithm with spatial predictor</a:t>
            </a:r>
            <a:endParaRPr lang="zh-CN" altLang="en-US" sz="1100" dirty="0">
              <a:solidFill>
                <a:schemeClr val="tx1"/>
              </a:solidFill>
            </a:endParaRPr>
          </a:p>
        </p:txBody>
      </p:sp>
      <p:sp>
        <p:nvSpPr>
          <p:cNvPr id="39" name="矩形 38"/>
          <p:cNvSpPr/>
          <p:nvPr/>
        </p:nvSpPr>
        <p:spPr>
          <a:xfrm>
            <a:off x="3571868" y="3786190"/>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Daylight algorithm with spatial predictor</a:t>
            </a:r>
            <a:endParaRPr lang="zh-CN" altLang="en-US" sz="1100" dirty="0">
              <a:solidFill>
                <a:schemeClr val="tx1"/>
              </a:solidFill>
            </a:endParaRPr>
          </a:p>
        </p:txBody>
      </p:sp>
      <p:sp>
        <p:nvSpPr>
          <p:cNvPr id="40" name="矩形 39"/>
          <p:cNvSpPr/>
          <p:nvPr/>
        </p:nvSpPr>
        <p:spPr>
          <a:xfrm>
            <a:off x="3571868" y="4429132"/>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Shade  algorithm with spatial predictor</a:t>
            </a:r>
            <a:endParaRPr lang="zh-CN" altLang="en-US" sz="1100" dirty="0">
              <a:solidFill>
                <a:schemeClr val="tx1"/>
              </a:solidFill>
            </a:endParaRPr>
          </a:p>
        </p:txBody>
      </p:sp>
      <p:cxnSp>
        <p:nvCxnSpPr>
          <p:cNvPr id="41" name="直接箭头连接符 40"/>
          <p:cNvCxnSpPr/>
          <p:nvPr/>
        </p:nvCxnSpPr>
        <p:spPr>
          <a:xfrm>
            <a:off x="3143240" y="1500174"/>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143240" y="2143116"/>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43240" y="2784470"/>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3143240" y="3355974"/>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3143240" y="3998916"/>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3143240" y="4641858"/>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形状 54"/>
          <p:cNvCxnSpPr>
            <a:stCxn id="35" idx="3"/>
          </p:cNvCxnSpPr>
          <p:nvPr/>
        </p:nvCxnSpPr>
        <p:spPr>
          <a:xfrm>
            <a:off x="5429256" y="1464455"/>
            <a:ext cx="714380" cy="3750495"/>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571868" y="5000636"/>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Get weighted WB gain </a:t>
            </a:r>
            <a:endParaRPr lang="zh-CN" altLang="en-US" sz="1100" dirty="0">
              <a:solidFill>
                <a:schemeClr val="tx1"/>
              </a:solidFill>
            </a:endParaRPr>
          </a:p>
        </p:txBody>
      </p:sp>
      <p:cxnSp>
        <p:nvCxnSpPr>
          <p:cNvPr id="58" name="直接箭头连接符 57"/>
          <p:cNvCxnSpPr>
            <a:endCxn id="56" idx="3"/>
          </p:cNvCxnSpPr>
          <p:nvPr/>
        </p:nvCxnSpPr>
        <p:spPr>
          <a:xfrm rot="10800000">
            <a:off x="5429257" y="5214950"/>
            <a:ext cx="714381"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6" idx="3"/>
          </p:cNvCxnSpPr>
          <p:nvPr/>
        </p:nvCxnSpPr>
        <p:spPr>
          <a:xfrm>
            <a:off x="5429256" y="2143116"/>
            <a:ext cx="7143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429256" y="2786058"/>
            <a:ext cx="7143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429256" y="3357562"/>
            <a:ext cx="7143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429256" y="4000504"/>
            <a:ext cx="7143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429256" y="4643446"/>
            <a:ext cx="7143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形状 68"/>
          <p:cNvCxnSpPr>
            <a:stCxn id="5" idx="3"/>
          </p:cNvCxnSpPr>
          <p:nvPr/>
        </p:nvCxnSpPr>
        <p:spPr>
          <a:xfrm>
            <a:off x="5072066" y="785794"/>
            <a:ext cx="2571768" cy="492922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0" name="菱形 69"/>
          <p:cNvSpPr/>
          <p:nvPr/>
        </p:nvSpPr>
        <p:spPr>
          <a:xfrm>
            <a:off x="1643042" y="4929198"/>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1714480" y="5000636"/>
            <a:ext cx="1285884" cy="430887"/>
          </a:xfrm>
          <a:prstGeom prst="rect">
            <a:avLst/>
          </a:prstGeom>
          <a:noFill/>
        </p:spPr>
        <p:txBody>
          <a:bodyPr wrap="square" rtlCol="0">
            <a:spAutoFit/>
          </a:bodyPr>
          <a:lstStyle/>
          <a:p>
            <a:pPr algn="ctr"/>
            <a:r>
              <a:rPr lang="en-US" altLang="zh-CN" sz="1100" dirty="0" smtClean="0"/>
              <a:t>Fit </a:t>
            </a:r>
            <a:r>
              <a:rPr lang="en-US" altLang="zh-CN" sz="1100" dirty="0" err="1" smtClean="0"/>
              <a:t>Enqueue</a:t>
            </a:r>
            <a:endParaRPr lang="en-US" altLang="zh-CN" sz="1100" dirty="0" smtClean="0"/>
          </a:p>
          <a:p>
            <a:pPr algn="ctr"/>
            <a:r>
              <a:rPr lang="en-US" altLang="zh-CN" sz="1100" dirty="0" smtClean="0"/>
              <a:t> </a:t>
            </a:r>
            <a:r>
              <a:rPr lang="en-US" altLang="zh-CN" sz="1100" dirty="0" err="1" smtClean="0"/>
              <a:t>PolIcy</a:t>
            </a:r>
            <a:endParaRPr lang="zh-CN" altLang="en-US" sz="1100" dirty="0"/>
          </a:p>
        </p:txBody>
      </p:sp>
      <p:sp>
        <p:nvSpPr>
          <p:cNvPr id="72" name="矩形 71"/>
          <p:cNvSpPr/>
          <p:nvPr/>
        </p:nvSpPr>
        <p:spPr>
          <a:xfrm>
            <a:off x="1571604" y="5715016"/>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Enqueue</a:t>
            </a:r>
            <a:r>
              <a:rPr lang="en-US" altLang="zh-CN" sz="1100" dirty="0" smtClean="0">
                <a:solidFill>
                  <a:schemeClr val="tx1"/>
                </a:solidFill>
              </a:rPr>
              <a:t>  in temporal buffer</a:t>
            </a:r>
          </a:p>
        </p:txBody>
      </p:sp>
      <p:cxnSp>
        <p:nvCxnSpPr>
          <p:cNvPr id="75" name="直接箭头连接符 74"/>
          <p:cNvCxnSpPr/>
          <p:nvPr/>
        </p:nvCxnSpPr>
        <p:spPr>
          <a:xfrm>
            <a:off x="1071538" y="5143512"/>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6" name="菱形 75"/>
          <p:cNvSpPr/>
          <p:nvPr/>
        </p:nvSpPr>
        <p:spPr>
          <a:xfrm>
            <a:off x="3714744" y="5643578"/>
            <a:ext cx="1500198" cy="50006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3786182" y="5715016"/>
            <a:ext cx="1285884" cy="261610"/>
          </a:xfrm>
          <a:prstGeom prst="rect">
            <a:avLst/>
          </a:prstGeom>
          <a:noFill/>
        </p:spPr>
        <p:txBody>
          <a:bodyPr wrap="square" rtlCol="0">
            <a:spAutoFit/>
          </a:bodyPr>
          <a:lstStyle/>
          <a:p>
            <a:pPr algn="ctr"/>
            <a:r>
              <a:rPr lang="en-US" altLang="zh-CN" sz="1100" dirty="0" smtClean="0"/>
              <a:t>WB gain reliable</a:t>
            </a:r>
            <a:endParaRPr lang="zh-CN" altLang="en-US" sz="1100" dirty="0"/>
          </a:p>
        </p:txBody>
      </p:sp>
      <p:sp>
        <p:nvSpPr>
          <p:cNvPr id="78" name="矩形 77"/>
          <p:cNvSpPr/>
          <p:nvPr/>
        </p:nvSpPr>
        <p:spPr>
          <a:xfrm>
            <a:off x="6429388" y="5715016"/>
            <a:ext cx="185738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chemeClr val="tx1"/>
                </a:solidFill>
              </a:rPr>
              <a:t>Temporal + </a:t>
            </a:r>
            <a:r>
              <a:rPr lang="en-US" altLang="zh-CN" sz="1100" dirty="0" err="1" smtClean="0">
                <a:solidFill>
                  <a:schemeClr val="tx1"/>
                </a:solidFill>
              </a:rPr>
              <a:t>Spaial</a:t>
            </a:r>
            <a:r>
              <a:rPr lang="en-US" altLang="zh-CN" sz="1100" dirty="0" smtClean="0">
                <a:solidFill>
                  <a:schemeClr val="tx1"/>
                </a:solidFill>
              </a:rPr>
              <a:t> predictor</a:t>
            </a:r>
            <a:endParaRPr lang="zh-CN" altLang="en-US" sz="1100" dirty="0">
              <a:solidFill>
                <a:schemeClr val="tx1"/>
              </a:solidFill>
            </a:endParaRPr>
          </a:p>
        </p:txBody>
      </p:sp>
      <p:cxnSp>
        <p:nvCxnSpPr>
          <p:cNvPr id="87" name="直接箭头连接符 86"/>
          <p:cNvCxnSpPr/>
          <p:nvPr/>
        </p:nvCxnSpPr>
        <p:spPr>
          <a:xfrm rot="5400000">
            <a:off x="4287042" y="5571346"/>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rot="5400000">
            <a:off x="4287042" y="6214288"/>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3857620" y="6357958"/>
            <a:ext cx="1143008" cy="357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END</a:t>
            </a:r>
            <a:endParaRPr lang="zh-CN" altLang="en-US" sz="1100" dirty="0">
              <a:solidFill>
                <a:schemeClr val="tx1"/>
              </a:solidFill>
            </a:endParaRPr>
          </a:p>
        </p:txBody>
      </p:sp>
      <p:cxnSp>
        <p:nvCxnSpPr>
          <p:cNvPr id="91" name="直接箭头连接符 90"/>
          <p:cNvCxnSpPr/>
          <p:nvPr/>
        </p:nvCxnSpPr>
        <p:spPr>
          <a:xfrm rot="5400000">
            <a:off x="2286778" y="5571346"/>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形状 94"/>
          <p:cNvCxnSpPr>
            <a:stCxn id="72" idx="2"/>
          </p:cNvCxnSpPr>
          <p:nvPr/>
        </p:nvCxnSpPr>
        <p:spPr>
          <a:xfrm rot="16200000" flipH="1">
            <a:off x="5286380" y="3357562"/>
            <a:ext cx="642942" cy="6215106"/>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03" name="形状 102"/>
          <p:cNvCxnSpPr/>
          <p:nvPr/>
        </p:nvCxnSpPr>
        <p:spPr>
          <a:xfrm rot="16200000" flipV="1">
            <a:off x="7965317" y="6036475"/>
            <a:ext cx="1071546" cy="42862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endCxn id="90" idx="3"/>
          </p:cNvCxnSpPr>
          <p:nvPr/>
        </p:nvCxnSpPr>
        <p:spPr>
          <a:xfrm rot="10800000" flipV="1">
            <a:off x="5000628" y="6143643"/>
            <a:ext cx="2643206" cy="392897"/>
          </a:xfrm>
          <a:prstGeom prst="bentConnector3">
            <a:avLst>
              <a:gd name="adj1" fmla="val -67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H="1">
            <a:off x="3143240" y="5214950"/>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rot="5400000">
            <a:off x="4144166" y="35637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3714744" y="0"/>
            <a:ext cx="1143008" cy="357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Start</a:t>
            </a:r>
            <a:endParaRPr lang="zh-CN" altLang="en-US" sz="1100" dirty="0">
              <a:solidFill>
                <a:schemeClr val="tx1"/>
              </a:solidFill>
            </a:endParaRPr>
          </a:p>
        </p:txBody>
      </p:sp>
      <p:sp>
        <p:nvSpPr>
          <p:cNvPr id="117" name="TextBox 116"/>
          <p:cNvSpPr txBox="1"/>
          <p:nvPr/>
        </p:nvSpPr>
        <p:spPr>
          <a:xfrm>
            <a:off x="2214546" y="428604"/>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18" name="TextBox 117"/>
          <p:cNvSpPr txBox="1"/>
          <p:nvPr/>
        </p:nvSpPr>
        <p:spPr>
          <a:xfrm>
            <a:off x="5572132" y="428604"/>
            <a:ext cx="500066" cy="369332"/>
          </a:xfrm>
          <a:prstGeom prst="rect">
            <a:avLst/>
          </a:prstGeom>
          <a:noFill/>
        </p:spPr>
        <p:txBody>
          <a:bodyPr wrap="square" rtlCol="0">
            <a:spAutoFit/>
          </a:bodyPr>
          <a:lstStyle/>
          <a:p>
            <a:r>
              <a:rPr lang="en-US" altLang="zh-CN" dirty="0" smtClean="0"/>
              <a:t>No</a:t>
            </a:r>
            <a:endParaRPr lang="zh-CN" altLang="en-US" dirty="0"/>
          </a:p>
        </p:txBody>
      </p:sp>
      <p:sp>
        <p:nvSpPr>
          <p:cNvPr id="119" name="TextBox 118"/>
          <p:cNvSpPr txBox="1"/>
          <p:nvPr/>
        </p:nvSpPr>
        <p:spPr>
          <a:xfrm>
            <a:off x="3000364" y="1142984"/>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0" name="TextBox 119"/>
          <p:cNvSpPr txBox="1"/>
          <p:nvPr/>
        </p:nvSpPr>
        <p:spPr>
          <a:xfrm>
            <a:off x="3000364" y="1785926"/>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1" name="TextBox 120"/>
          <p:cNvSpPr txBox="1"/>
          <p:nvPr/>
        </p:nvSpPr>
        <p:spPr>
          <a:xfrm>
            <a:off x="2428860" y="5357826"/>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2" name="TextBox 121"/>
          <p:cNvSpPr txBox="1"/>
          <p:nvPr/>
        </p:nvSpPr>
        <p:spPr>
          <a:xfrm>
            <a:off x="3071802" y="3071810"/>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3" name="TextBox 122"/>
          <p:cNvSpPr txBox="1"/>
          <p:nvPr/>
        </p:nvSpPr>
        <p:spPr>
          <a:xfrm>
            <a:off x="3000364" y="3714752"/>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4" name="TextBox 123"/>
          <p:cNvSpPr txBox="1"/>
          <p:nvPr/>
        </p:nvSpPr>
        <p:spPr>
          <a:xfrm>
            <a:off x="3071802" y="4357694"/>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5" name="TextBox 124"/>
          <p:cNvSpPr txBox="1"/>
          <p:nvPr/>
        </p:nvSpPr>
        <p:spPr>
          <a:xfrm>
            <a:off x="3071802" y="2500306"/>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6" name="TextBox 125"/>
          <p:cNvSpPr txBox="1"/>
          <p:nvPr/>
        </p:nvSpPr>
        <p:spPr>
          <a:xfrm>
            <a:off x="4572000" y="6000768"/>
            <a:ext cx="500066" cy="369332"/>
          </a:xfrm>
          <a:prstGeom prst="rect">
            <a:avLst/>
          </a:prstGeom>
          <a:noFill/>
        </p:spPr>
        <p:txBody>
          <a:bodyPr wrap="square" rtlCol="0">
            <a:spAutoFit/>
          </a:bodyPr>
          <a:lstStyle/>
          <a:p>
            <a:r>
              <a:rPr lang="en-US" altLang="zh-CN" dirty="0" smtClean="0"/>
              <a:t>yes</a:t>
            </a:r>
            <a:endParaRPr lang="zh-CN" altLang="en-US" dirty="0"/>
          </a:p>
        </p:txBody>
      </p:sp>
      <p:sp>
        <p:nvSpPr>
          <p:cNvPr id="127" name="TextBox 126"/>
          <p:cNvSpPr txBox="1"/>
          <p:nvPr/>
        </p:nvSpPr>
        <p:spPr>
          <a:xfrm>
            <a:off x="5429256" y="5500702"/>
            <a:ext cx="500066" cy="369332"/>
          </a:xfrm>
          <a:prstGeom prst="rect">
            <a:avLst/>
          </a:prstGeom>
          <a:noFill/>
        </p:spPr>
        <p:txBody>
          <a:bodyPr wrap="square" rtlCol="0">
            <a:spAutoFit/>
          </a:bodyPr>
          <a:lstStyle/>
          <a:p>
            <a:r>
              <a:rPr lang="en-US" altLang="zh-CN" dirty="0" smtClean="0"/>
              <a:t>No</a:t>
            </a:r>
            <a:endParaRPr lang="zh-CN" altLang="en-US" dirty="0"/>
          </a:p>
        </p:txBody>
      </p:sp>
      <p:cxnSp>
        <p:nvCxnSpPr>
          <p:cNvPr id="128" name="直接箭头连接符 127"/>
          <p:cNvCxnSpPr/>
          <p:nvPr/>
        </p:nvCxnSpPr>
        <p:spPr>
          <a:xfrm>
            <a:off x="5214942" y="5857892"/>
            <a:ext cx="114300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429256" y="1142984"/>
            <a:ext cx="766557" cy="261610"/>
          </a:xfrm>
          <a:prstGeom prst="rect">
            <a:avLst/>
          </a:prstGeom>
          <a:noFill/>
        </p:spPr>
        <p:txBody>
          <a:bodyPr wrap="none" rtlCol="0">
            <a:spAutoFit/>
          </a:bodyPr>
          <a:lstStyle/>
          <a:p>
            <a:r>
              <a:rPr lang="en-US" altLang="zh-CN" sz="1100" dirty="0" smtClean="0"/>
              <a:t>WG Gain0</a:t>
            </a:r>
            <a:endParaRPr lang="zh-CN" altLang="en-US" sz="1100" dirty="0"/>
          </a:p>
        </p:txBody>
      </p:sp>
      <p:sp>
        <p:nvSpPr>
          <p:cNvPr id="131" name="TextBox 130"/>
          <p:cNvSpPr txBox="1"/>
          <p:nvPr/>
        </p:nvSpPr>
        <p:spPr>
          <a:xfrm>
            <a:off x="5429256" y="1785926"/>
            <a:ext cx="766557" cy="261610"/>
          </a:xfrm>
          <a:prstGeom prst="rect">
            <a:avLst/>
          </a:prstGeom>
          <a:noFill/>
        </p:spPr>
        <p:txBody>
          <a:bodyPr wrap="none" rtlCol="0">
            <a:spAutoFit/>
          </a:bodyPr>
          <a:lstStyle/>
          <a:p>
            <a:r>
              <a:rPr lang="en-US" altLang="zh-CN" sz="1100" dirty="0" smtClean="0"/>
              <a:t>WG Gain1</a:t>
            </a:r>
            <a:endParaRPr lang="zh-CN" altLang="en-US" sz="1100" dirty="0"/>
          </a:p>
        </p:txBody>
      </p:sp>
      <p:sp>
        <p:nvSpPr>
          <p:cNvPr id="132" name="TextBox 131"/>
          <p:cNvSpPr txBox="1"/>
          <p:nvPr/>
        </p:nvSpPr>
        <p:spPr>
          <a:xfrm>
            <a:off x="5429256" y="2500306"/>
            <a:ext cx="766557" cy="261610"/>
          </a:xfrm>
          <a:prstGeom prst="rect">
            <a:avLst/>
          </a:prstGeom>
          <a:noFill/>
        </p:spPr>
        <p:txBody>
          <a:bodyPr wrap="none" rtlCol="0">
            <a:spAutoFit/>
          </a:bodyPr>
          <a:lstStyle/>
          <a:p>
            <a:r>
              <a:rPr lang="en-US" altLang="zh-CN" sz="1100" dirty="0" smtClean="0"/>
              <a:t>WG Gain2</a:t>
            </a:r>
            <a:endParaRPr lang="zh-CN" altLang="en-US" sz="1100" dirty="0"/>
          </a:p>
        </p:txBody>
      </p:sp>
      <p:sp>
        <p:nvSpPr>
          <p:cNvPr id="133" name="TextBox 132"/>
          <p:cNvSpPr txBox="1"/>
          <p:nvPr/>
        </p:nvSpPr>
        <p:spPr>
          <a:xfrm>
            <a:off x="5429256" y="3071810"/>
            <a:ext cx="766557" cy="261610"/>
          </a:xfrm>
          <a:prstGeom prst="rect">
            <a:avLst/>
          </a:prstGeom>
          <a:noFill/>
        </p:spPr>
        <p:txBody>
          <a:bodyPr wrap="none" rtlCol="0">
            <a:spAutoFit/>
          </a:bodyPr>
          <a:lstStyle/>
          <a:p>
            <a:r>
              <a:rPr lang="en-US" altLang="zh-CN" sz="1100" dirty="0" smtClean="0"/>
              <a:t>WG Gain3</a:t>
            </a:r>
            <a:endParaRPr lang="zh-CN" altLang="en-US" sz="1100" dirty="0"/>
          </a:p>
        </p:txBody>
      </p:sp>
      <p:sp>
        <p:nvSpPr>
          <p:cNvPr id="134" name="TextBox 133"/>
          <p:cNvSpPr txBox="1"/>
          <p:nvPr/>
        </p:nvSpPr>
        <p:spPr>
          <a:xfrm>
            <a:off x="5429256" y="3714752"/>
            <a:ext cx="766557" cy="261610"/>
          </a:xfrm>
          <a:prstGeom prst="rect">
            <a:avLst/>
          </a:prstGeom>
          <a:noFill/>
        </p:spPr>
        <p:txBody>
          <a:bodyPr wrap="none" rtlCol="0">
            <a:spAutoFit/>
          </a:bodyPr>
          <a:lstStyle/>
          <a:p>
            <a:r>
              <a:rPr lang="en-US" altLang="zh-CN" sz="1100" dirty="0" smtClean="0"/>
              <a:t>WG Gain4</a:t>
            </a:r>
            <a:endParaRPr lang="zh-CN" altLang="en-US" sz="1100" dirty="0"/>
          </a:p>
        </p:txBody>
      </p:sp>
      <p:sp>
        <p:nvSpPr>
          <p:cNvPr id="135" name="TextBox 134"/>
          <p:cNvSpPr txBox="1"/>
          <p:nvPr/>
        </p:nvSpPr>
        <p:spPr>
          <a:xfrm>
            <a:off x="5429256" y="4429132"/>
            <a:ext cx="766557" cy="261610"/>
          </a:xfrm>
          <a:prstGeom prst="rect">
            <a:avLst/>
          </a:prstGeom>
          <a:noFill/>
        </p:spPr>
        <p:txBody>
          <a:bodyPr wrap="none" rtlCol="0">
            <a:spAutoFit/>
          </a:bodyPr>
          <a:lstStyle/>
          <a:p>
            <a:r>
              <a:rPr lang="en-US" altLang="zh-CN" sz="1100" dirty="0" smtClean="0"/>
              <a:t>WG Gain5</a:t>
            </a:r>
            <a:endParaRPr lang="zh-CN" altLang="en-US" sz="1100" dirty="0"/>
          </a:p>
        </p:txBody>
      </p:sp>
      <p:cxnSp>
        <p:nvCxnSpPr>
          <p:cNvPr id="147" name="直接连接符 146"/>
          <p:cNvCxnSpPr/>
          <p:nvPr/>
        </p:nvCxnSpPr>
        <p:spPr>
          <a:xfrm>
            <a:off x="4429124" y="5500702"/>
            <a:ext cx="321471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714612" y="6581001"/>
            <a:ext cx="857256" cy="276999"/>
          </a:xfrm>
          <a:prstGeom prst="rect">
            <a:avLst/>
          </a:prstGeom>
          <a:noFill/>
        </p:spPr>
        <p:txBody>
          <a:bodyPr wrap="square" rtlCol="0">
            <a:spAutoFit/>
          </a:bodyPr>
          <a:lstStyle/>
          <a:p>
            <a:r>
              <a:rPr lang="en-US" altLang="zh-CN" sz="1200" dirty="0" smtClean="0"/>
              <a:t>Frame N-1</a:t>
            </a:r>
            <a:endParaRPr lang="zh-CN" altLang="en-US" sz="1200" dirty="0"/>
          </a:p>
        </p:txBody>
      </p:sp>
      <p:pic>
        <p:nvPicPr>
          <p:cNvPr id="81"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357166"/>
            <a:ext cx="7358082" cy="3071834"/>
          </a:xfrm>
          <a:prstGeom prst="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3714752"/>
            <a:ext cx="7358082" cy="292895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57158" y="500042"/>
            <a:ext cx="150019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Spatial Gain</a:t>
            </a:r>
            <a:endParaRPr lang="zh-CN" altLang="en-US" dirty="0"/>
          </a:p>
        </p:txBody>
      </p:sp>
      <p:sp>
        <p:nvSpPr>
          <p:cNvPr id="3" name="圆角矩形 2"/>
          <p:cNvSpPr/>
          <p:nvPr/>
        </p:nvSpPr>
        <p:spPr>
          <a:xfrm>
            <a:off x="357158" y="2143116"/>
            <a:ext cx="142876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Statistic Gain</a:t>
            </a:r>
            <a:endParaRPr lang="zh-CN" altLang="en-US" dirty="0"/>
          </a:p>
        </p:txBody>
      </p:sp>
      <p:sp>
        <p:nvSpPr>
          <p:cNvPr id="4" name="圆角矩形 3"/>
          <p:cNvSpPr/>
          <p:nvPr/>
        </p:nvSpPr>
        <p:spPr>
          <a:xfrm>
            <a:off x="428596" y="1357298"/>
            <a:ext cx="1357322" cy="4286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Daylight Sunset compensation</a:t>
            </a:r>
            <a:endParaRPr lang="zh-CN" altLang="en-US" sz="1200" dirty="0"/>
          </a:p>
        </p:txBody>
      </p:sp>
      <p:sp>
        <p:nvSpPr>
          <p:cNvPr id="5" name="圆角矩形 4"/>
          <p:cNvSpPr/>
          <p:nvPr/>
        </p:nvSpPr>
        <p:spPr>
          <a:xfrm>
            <a:off x="2928926" y="1357298"/>
            <a:ext cx="164307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Daylight locus probability </a:t>
            </a:r>
            <a:endParaRPr lang="zh-CN" altLang="en-US" dirty="0"/>
          </a:p>
        </p:txBody>
      </p:sp>
      <p:sp>
        <p:nvSpPr>
          <p:cNvPr id="6" name="圆角矩形 5"/>
          <p:cNvSpPr/>
          <p:nvPr/>
        </p:nvSpPr>
        <p:spPr>
          <a:xfrm>
            <a:off x="5357818" y="1357298"/>
            <a:ext cx="164307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Equivalent Gain</a:t>
            </a:r>
            <a:endParaRPr lang="zh-CN" altLang="en-US" dirty="0"/>
          </a:p>
        </p:txBody>
      </p:sp>
      <p:sp>
        <p:nvSpPr>
          <p:cNvPr id="7" name="圆角矩形 6"/>
          <p:cNvSpPr/>
          <p:nvPr/>
        </p:nvSpPr>
        <p:spPr>
          <a:xfrm>
            <a:off x="2428860" y="2428868"/>
            <a:ext cx="1357322" cy="4286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AWB NR</a:t>
            </a:r>
          </a:p>
          <a:p>
            <a:pPr algn="ctr"/>
            <a:r>
              <a:rPr lang="en-US" altLang="zh-CN" sz="1200" dirty="0" smtClean="0"/>
              <a:t>D,DF,F,CWF</a:t>
            </a:r>
            <a:endParaRPr lang="zh-CN" altLang="en-US" sz="1200" dirty="0"/>
          </a:p>
        </p:txBody>
      </p:sp>
      <p:sp>
        <p:nvSpPr>
          <p:cNvPr id="8" name="圆角矩形 7"/>
          <p:cNvSpPr/>
          <p:nvPr/>
        </p:nvSpPr>
        <p:spPr>
          <a:xfrm>
            <a:off x="3929058" y="2428868"/>
            <a:ext cx="1357322" cy="4286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CWF&amp;F preference</a:t>
            </a:r>
            <a:endParaRPr lang="zh-CN" altLang="en-US" sz="1200" dirty="0"/>
          </a:p>
        </p:txBody>
      </p:sp>
      <p:sp>
        <p:nvSpPr>
          <p:cNvPr id="9" name="圆角矩形 8"/>
          <p:cNvSpPr/>
          <p:nvPr/>
        </p:nvSpPr>
        <p:spPr>
          <a:xfrm>
            <a:off x="357158" y="5429264"/>
            <a:ext cx="164307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Enqueue</a:t>
            </a:r>
            <a:r>
              <a:rPr lang="en-US" altLang="zh-CN" dirty="0" smtClean="0"/>
              <a:t> policy</a:t>
            </a:r>
            <a:endParaRPr lang="zh-CN" altLang="en-US" dirty="0"/>
          </a:p>
        </p:txBody>
      </p:sp>
      <p:sp>
        <p:nvSpPr>
          <p:cNvPr id="10" name="圆角矩形 9"/>
          <p:cNvSpPr/>
          <p:nvPr/>
        </p:nvSpPr>
        <p:spPr>
          <a:xfrm>
            <a:off x="2857488" y="4357694"/>
            <a:ext cx="164307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Spatial  Predictor</a:t>
            </a:r>
            <a:endParaRPr lang="zh-CN" altLang="en-US" dirty="0"/>
          </a:p>
        </p:txBody>
      </p:sp>
      <p:sp>
        <p:nvSpPr>
          <p:cNvPr id="11" name="圆角矩形 10"/>
          <p:cNvSpPr/>
          <p:nvPr/>
        </p:nvSpPr>
        <p:spPr>
          <a:xfrm>
            <a:off x="2786050" y="5500702"/>
            <a:ext cx="164307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Temporal Predictor</a:t>
            </a:r>
            <a:endParaRPr lang="zh-CN" altLang="en-US" dirty="0"/>
          </a:p>
        </p:txBody>
      </p:sp>
      <p:sp>
        <p:nvSpPr>
          <p:cNvPr id="12" name="圆角矩形 11"/>
          <p:cNvSpPr/>
          <p:nvPr/>
        </p:nvSpPr>
        <p:spPr>
          <a:xfrm>
            <a:off x="5429256" y="5000636"/>
            <a:ext cx="164307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Equivalent Gain</a:t>
            </a:r>
            <a:endParaRPr lang="zh-CN" altLang="en-US" dirty="0"/>
          </a:p>
        </p:txBody>
      </p:sp>
      <p:sp>
        <p:nvSpPr>
          <p:cNvPr id="13" name="圆角矩形 12"/>
          <p:cNvSpPr/>
          <p:nvPr/>
        </p:nvSpPr>
        <p:spPr>
          <a:xfrm>
            <a:off x="7715240" y="3071810"/>
            <a:ext cx="1428760"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Final AWB Gain</a:t>
            </a:r>
            <a:endParaRPr lang="zh-CN" altLang="en-US" dirty="0"/>
          </a:p>
        </p:txBody>
      </p:sp>
      <p:sp>
        <p:nvSpPr>
          <p:cNvPr id="16" name="圆角矩形 15"/>
          <p:cNvSpPr/>
          <p:nvPr/>
        </p:nvSpPr>
        <p:spPr>
          <a:xfrm>
            <a:off x="428596" y="2928934"/>
            <a:ext cx="1357322" cy="4286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Shade &amp;T &amp; WF compensation</a:t>
            </a:r>
            <a:endParaRPr lang="zh-CN" altLang="en-US" sz="1200" dirty="0"/>
          </a:p>
        </p:txBody>
      </p:sp>
      <p:cxnSp>
        <p:nvCxnSpPr>
          <p:cNvPr id="18" name="直接箭头连接符 17"/>
          <p:cNvCxnSpPr>
            <a:stCxn id="2" idx="2"/>
            <a:endCxn id="4" idx="0"/>
          </p:cNvCxnSpPr>
          <p:nvPr/>
        </p:nvCxnSpPr>
        <p:spPr>
          <a:xfrm rot="5400000">
            <a:off x="964381" y="121442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929456" y="2785264"/>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2" idx="3"/>
          </p:cNvCxnSpPr>
          <p:nvPr/>
        </p:nvCxnSpPr>
        <p:spPr>
          <a:xfrm>
            <a:off x="1857356" y="785794"/>
            <a:ext cx="285752" cy="1643074"/>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 idx="3"/>
          </p:cNvCxnSpPr>
          <p:nvPr/>
        </p:nvCxnSpPr>
        <p:spPr>
          <a:xfrm>
            <a:off x="1785918" y="2428868"/>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5" idx="1"/>
          </p:cNvCxnSpPr>
          <p:nvPr/>
        </p:nvCxnSpPr>
        <p:spPr>
          <a:xfrm>
            <a:off x="2143108" y="1714488"/>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5" idx="2"/>
            <a:endCxn id="8" idx="0"/>
          </p:cNvCxnSpPr>
          <p:nvPr/>
        </p:nvCxnSpPr>
        <p:spPr>
          <a:xfrm rot="16200000" flipH="1">
            <a:off x="4000496" y="1821645"/>
            <a:ext cx="357190" cy="8572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a:off x="3107521" y="1821645"/>
            <a:ext cx="357190" cy="8572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572000" y="1714488"/>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000232" y="5786454"/>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形状 34"/>
          <p:cNvCxnSpPr/>
          <p:nvPr/>
        </p:nvCxnSpPr>
        <p:spPr>
          <a:xfrm>
            <a:off x="4500562" y="4500570"/>
            <a:ext cx="285752" cy="1643074"/>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29124" y="6143644"/>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786314" y="5429264"/>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形状 39"/>
          <p:cNvCxnSpPr>
            <a:stCxn id="6" idx="3"/>
          </p:cNvCxnSpPr>
          <p:nvPr/>
        </p:nvCxnSpPr>
        <p:spPr>
          <a:xfrm>
            <a:off x="7000892" y="1714488"/>
            <a:ext cx="428628" cy="350046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72330" y="5214950"/>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7429520" y="342900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143240" y="3000372"/>
            <a:ext cx="1214446" cy="400110"/>
          </a:xfrm>
          <a:prstGeom prst="rect">
            <a:avLst/>
          </a:prstGeom>
          <a:noFill/>
        </p:spPr>
        <p:txBody>
          <a:bodyPr wrap="square" rtlCol="0">
            <a:spAutoFit/>
          </a:bodyPr>
          <a:lstStyle/>
          <a:p>
            <a:r>
              <a:rPr lang="en-US" altLang="zh-CN" sz="2000" b="1" dirty="0" smtClean="0">
                <a:solidFill>
                  <a:srgbClr val="FF0000"/>
                </a:solidFill>
              </a:rPr>
              <a:t>Reliable</a:t>
            </a:r>
            <a:endParaRPr lang="zh-CN" altLang="en-US" sz="2000" b="1" dirty="0">
              <a:solidFill>
                <a:srgbClr val="FF0000"/>
              </a:solidFill>
            </a:endParaRPr>
          </a:p>
        </p:txBody>
      </p:sp>
      <p:sp>
        <p:nvSpPr>
          <p:cNvPr id="52" name="TextBox 51"/>
          <p:cNvSpPr txBox="1"/>
          <p:nvPr/>
        </p:nvSpPr>
        <p:spPr>
          <a:xfrm>
            <a:off x="3000364" y="3786190"/>
            <a:ext cx="1785950" cy="400110"/>
          </a:xfrm>
          <a:prstGeom prst="rect">
            <a:avLst/>
          </a:prstGeom>
          <a:noFill/>
        </p:spPr>
        <p:txBody>
          <a:bodyPr wrap="square" rtlCol="0">
            <a:spAutoFit/>
          </a:bodyPr>
          <a:lstStyle/>
          <a:p>
            <a:r>
              <a:rPr lang="en-US" altLang="zh-CN" sz="2000" b="1" dirty="0" smtClean="0">
                <a:solidFill>
                  <a:srgbClr val="FF0000"/>
                </a:solidFill>
              </a:rPr>
              <a:t>Not reliable</a:t>
            </a:r>
            <a:endParaRPr lang="zh-CN" altLang="en-US" sz="2000" b="1" dirty="0">
              <a:solidFill>
                <a:srgbClr val="FF0000"/>
              </a:solidFill>
            </a:endParaRPr>
          </a:p>
        </p:txBody>
      </p:sp>
      <p:sp>
        <p:nvSpPr>
          <p:cNvPr id="39" name="TextBox 38"/>
          <p:cNvSpPr txBox="1"/>
          <p:nvPr/>
        </p:nvSpPr>
        <p:spPr>
          <a:xfrm>
            <a:off x="142844" y="2214554"/>
            <a:ext cx="500066" cy="369332"/>
          </a:xfrm>
          <a:prstGeom prst="rect">
            <a:avLst/>
          </a:prstGeom>
          <a:noFill/>
        </p:spPr>
        <p:txBody>
          <a:bodyPr wrap="square" rtlCol="0">
            <a:spAutoFit/>
          </a:bodyPr>
          <a:lstStyle/>
          <a:p>
            <a:r>
              <a:rPr lang="en-US" altLang="zh-CN" dirty="0" smtClean="0">
                <a:solidFill>
                  <a:srgbClr val="FF0000"/>
                </a:solidFill>
              </a:rPr>
              <a:t>P0</a:t>
            </a:r>
            <a:endParaRPr lang="zh-CN" altLang="en-US" dirty="0">
              <a:solidFill>
                <a:srgbClr val="FF0000"/>
              </a:solidFill>
            </a:endParaRPr>
          </a:p>
        </p:txBody>
      </p:sp>
      <p:sp>
        <p:nvSpPr>
          <p:cNvPr id="43" name="TextBox 42"/>
          <p:cNvSpPr txBox="1"/>
          <p:nvPr/>
        </p:nvSpPr>
        <p:spPr>
          <a:xfrm>
            <a:off x="2285984" y="1357298"/>
            <a:ext cx="500066" cy="369332"/>
          </a:xfrm>
          <a:prstGeom prst="rect">
            <a:avLst/>
          </a:prstGeom>
          <a:noFill/>
        </p:spPr>
        <p:txBody>
          <a:bodyPr wrap="square" rtlCol="0">
            <a:spAutoFit/>
          </a:bodyPr>
          <a:lstStyle/>
          <a:p>
            <a:r>
              <a:rPr lang="en-US" altLang="zh-CN" dirty="0" smtClean="0">
                <a:solidFill>
                  <a:srgbClr val="FF0000"/>
                </a:solidFill>
              </a:rPr>
              <a:t>P1</a:t>
            </a:r>
            <a:endParaRPr lang="zh-CN" altLang="en-US" dirty="0">
              <a:solidFill>
                <a:srgbClr val="FF0000"/>
              </a:solidFill>
            </a:endParaRPr>
          </a:p>
        </p:txBody>
      </p:sp>
      <p:sp>
        <p:nvSpPr>
          <p:cNvPr id="44" name="TextBox 43"/>
          <p:cNvSpPr txBox="1"/>
          <p:nvPr/>
        </p:nvSpPr>
        <p:spPr>
          <a:xfrm>
            <a:off x="1643042" y="3000372"/>
            <a:ext cx="500066" cy="369332"/>
          </a:xfrm>
          <a:prstGeom prst="rect">
            <a:avLst/>
          </a:prstGeom>
          <a:noFill/>
        </p:spPr>
        <p:txBody>
          <a:bodyPr wrap="square" rtlCol="0">
            <a:spAutoFit/>
          </a:bodyPr>
          <a:lstStyle/>
          <a:p>
            <a:r>
              <a:rPr lang="en-US" altLang="zh-CN" dirty="0" smtClean="0">
                <a:solidFill>
                  <a:srgbClr val="FF0000"/>
                </a:solidFill>
              </a:rPr>
              <a:t>P2</a:t>
            </a:r>
            <a:endParaRPr lang="zh-CN" alt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AWB </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最亮白点</a:t>
            </a:r>
            <a:endParaRPr lang="en-US" altLang="zh-CN" dirty="0" smtClean="0"/>
          </a:p>
          <a:p>
            <a:pPr lvl="1"/>
            <a:r>
              <a:rPr lang="zh-CN" altLang="en-US" sz="2400" dirty="0" smtClean="0"/>
              <a:t>假设最亮的颜色是白色</a:t>
            </a:r>
            <a:endParaRPr lang="en-US" altLang="zh-CN" sz="2400" dirty="0" smtClean="0"/>
          </a:p>
          <a:p>
            <a:pPr lvl="1"/>
            <a:r>
              <a:rPr lang="zh-CN" altLang="en-US" sz="2400" dirty="0" smtClean="0"/>
              <a:t>光源应该是场景中最亮的部分，而越亮的物体比其他物体包含更多的光源信息，因此通常最亮的点被认为与光源颜色相同</a:t>
            </a:r>
            <a:endParaRPr lang="en-US" altLang="zh-CN" sz="2400" dirty="0" smtClean="0"/>
          </a:p>
          <a:p>
            <a:pPr lvl="1"/>
            <a:r>
              <a:rPr lang="zh-CN" altLang="en-US" sz="2400" dirty="0" smtClean="0"/>
              <a:t>只有那些色度紧邻黑色轨迹的明亮色彩才会被选取。其他色彩及时再亮，也不再考虑范围内。</a:t>
            </a:r>
            <a:endParaRPr lang="zh-CN" alt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算法流程图</a:t>
            </a:r>
            <a:endParaRPr lang="zh-CN" altLang="en-US" dirty="0"/>
          </a:p>
        </p:txBody>
      </p:sp>
      <p:sp>
        <p:nvSpPr>
          <p:cNvPr id="3" name="内容占位符 2"/>
          <p:cNvSpPr>
            <a:spLocks noGrp="1"/>
          </p:cNvSpPr>
          <p:nvPr>
            <p:ph idx="1"/>
          </p:nvPr>
        </p:nvSpPr>
        <p:spPr>
          <a:xfrm>
            <a:off x="457200" y="1500174"/>
            <a:ext cx="8229600" cy="4525963"/>
          </a:xfrm>
        </p:spPr>
        <p:txBody>
          <a:bodyPr>
            <a:normAutofit/>
          </a:bodyPr>
          <a:lstStyle/>
          <a:p>
            <a:r>
              <a:rPr lang="zh-CN" altLang="en-US" sz="2400" dirty="0" smtClean="0"/>
              <a:t>每个光源有</a:t>
            </a:r>
            <a:r>
              <a:rPr lang="en-US" altLang="zh-CN" sz="2400" dirty="0" smtClean="0"/>
              <a:t>3</a:t>
            </a:r>
            <a:r>
              <a:rPr lang="zh-CN" altLang="en-US" sz="2400" dirty="0" smtClean="0"/>
              <a:t>种</a:t>
            </a:r>
            <a:r>
              <a:rPr lang="en-US" altLang="zh-CN" sz="2400" dirty="0" smtClean="0"/>
              <a:t>gain </a:t>
            </a:r>
            <a:r>
              <a:rPr lang="zh-CN" altLang="en-US" sz="2400" dirty="0" smtClean="0"/>
              <a:t>和</a:t>
            </a:r>
            <a:r>
              <a:rPr lang="en-US" altLang="zh-CN" sz="2400" dirty="0" smtClean="0"/>
              <a:t>daylight locus probability</a:t>
            </a:r>
          </a:p>
          <a:p>
            <a:pPr lvl="1"/>
            <a:r>
              <a:rPr lang="en-US" altLang="zh-CN" sz="2000" dirty="0" smtClean="0"/>
              <a:t>Statistic WB gain: </a:t>
            </a:r>
            <a:r>
              <a:rPr lang="zh-CN" altLang="en-US" sz="2000" dirty="0" smtClean="0"/>
              <a:t>由</a:t>
            </a:r>
            <a:r>
              <a:rPr lang="en-US" altLang="zh-CN" sz="2000" dirty="0" smtClean="0"/>
              <a:t>Statistic data </a:t>
            </a:r>
            <a:r>
              <a:rPr lang="zh-CN" altLang="en-US" sz="2000" dirty="0" smtClean="0"/>
              <a:t>得来 </a:t>
            </a:r>
            <a:endParaRPr lang="en-US" altLang="zh-CN" sz="2000" dirty="0" smtClean="0"/>
          </a:p>
          <a:p>
            <a:pPr lvl="1"/>
            <a:r>
              <a:rPr lang="en-US" altLang="zh-CN" sz="2000" dirty="0" smtClean="0"/>
              <a:t>Spatial WB Gain: </a:t>
            </a:r>
            <a:r>
              <a:rPr lang="zh-CN" altLang="en-US" sz="2000" dirty="0" smtClean="0"/>
              <a:t>默认</a:t>
            </a:r>
            <a:r>
              <a:rPr lang="en-US" altLang="zh-CN" sz="2000" dirty="0" smtClean="0"/>
              <a:t>WB gain</a:t>
            </a:r>
            <a:r>
              <a:rPr lang="zh-CN" altLang="en-US" sz="2000" dirty="0" smtClean="0"/>
              <a:t>， 不同</a:t>
            </a:r>
            <a:r>
              <a:rPr lang="en-US" altLang="zh-CN" sz="2000" dirty="0" smtClean="0"/>
              <a:t>LV </a:t>
            </a:r>
            <a:r>
              <a:rPr lang="zh-CN" altLang="en-US" sz="2000" dirty="0" smtClean="0"/>
              <a:t>设定不一样</a:t>
            </a:r>
            <a:endParaRPr lang="en-US" altLang="zh-CN" sz="2000" dirty="0" smtClean="0"/>
          </a:p>
          <a:p>
            <a:pPr lvl="1"/>
            <a:r>
              <a:rPr lang="en-US" altLang="zh-CN" sz="2000" dirty="0" smtClean="0"/>
              <a:t>Equivalent WB Gain: current statistic gain </a:t>
            </a:r>
            <a:r>
              <a:rPr lang="zh-CN" altLang="en-US" sz="2000" dirty="0" smtClean="0"/>
              <a:t>和</a:t>
            </a:r>
            <a:r>
              <a:rPr lang="en-US" altLang="zh-CN" sz="2000" dirty="0" smtClean="0"/>
              <a:t>spatial gain </a:t>
            </a:r>
            <a:r>
              <a:rPr lang="zh-CN" altLang="en-US" sz="2000" dirty="0" smtClean="0"/>
              <a:t>混合结果</a:t>
            </a:r>
            <a:endParaRPr lang="en-US" altLang="zh-CN" sz="2000" dirty="0" smtClean="0"/>
          </a:p>
          <a:p>
            <a:pPr lvl="1"/>
            <a:r>
              <a:rPr lang="en-US" altLang="zh-CN" sz="2000" dirty="0" smtClean="0"/>
              <a:t>daylight locus probability</a:t>
            </a:r>
            <a:r>
              <a:rPr lang="zh-CN" altLang="en-US" sz="2000" dirty="0" smtClean="0"/>
              <a:t>：</a:t>
            </a:r>
            <a:r>
              <a:rPr lang="en-US" altLang="zh-CN" sz="2000" dirty="0" smtClean="0"/>
              <a:t>current statistic gain </a:t>
            </a:r>
            <a:r>
              <a:rPr lang="zh-CN" altLang="en-US" sz="2000" dirty="0" smtClean="0"/>
              <a:t>和</a:t>
            </a:r>
            <a:r>
              <a:rPr lang="en-US" altLang="zh-CN" sz="2000" dirty="0" smtClean="0"/>
              <a:t>spatial gain </a:t>
            </a:r>
            <a:r>
              <a:rPr lang="zh-CN" altLang="en-US" sz="2000" dirty="0" smtClean="0"/>
              <a:t>混合值比例</a:t>
            </a:r>
          </a:p>
          <a:p>
            <a:pPr lvl="1"/>
            <a:endParaRPr lang="zh-CN" altLang="en-US" sz="2000" dirty="0"/>
          </a:p>
        </p:txBody>
      </p:sp>
      <p:sp>
        <p:nvSpPr>
          <p:cNvPr id="5" name="矩形 4"/>
          <p:cNvSpPr/>
          <p:nvPr/>
        </p:nvSpPr>
        <p:spPr>
          <a:xfrm>
            <a:off x="-32" y="4285462"/>
            <a:ext cx="2500330" cy="5715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 y="4856966"/>
            <a:ext cx="2500330" cy="71438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00298" y="4071148"/>
            <a:ext cx="1071570" cy="785818"/>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00298" y="4856966"/>
            <a:ext cx="1071570" cy="78581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1868" y="4142586"/>
            <a:ext cx="1428760" cy="714380"/>
          </a:xfrm>
          <a:prstGeom prst="rect">
            <a:avLst/>
          </a:prstGeom>
          <a:noFill/>
          <a:ln w="57150">
            <a:solidFill>
              <a:srgbClr val="0617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1868" y="4856966"/>
            <a:ext cx="1428760" cy="571504"/>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00628" y="4285462"/>
            <a:ext cx="1428760" cy="71438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28660" y="4642652"/>
            <a:ext cx="721523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flipH="1" flipV="1">
            <a:off x="2786050" y="4928404"/>
            <a:ext cx="25717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2714612" y="4357694"/>
            <a:ext cx="1643074" cy="214314"/>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2643174" y="4500570"/>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286116" y="4429132"/>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57686" y="4286256"/>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857224" y="4357694"/>
            <a:ext cx="1714512" cy="369332"/>
          </a:xfrm>
          <a:prstGeom prst="rect">
            <a:avLst/>
          </a:prstGeom>
          <a:noFill/>
        </p:spPr>
        <p:txBody>
          <a:bodyPr wrap="square" rtlCol="0">
            <a:spAutoFit/>
          </a:bodyPr>
          <a:lstStyle/>
          <a:p>
            <a:r>
              <a:rPr lang="en-US" altLang="zh-CN" b="1" dirty="0" smtClean="0"/>
              <a:t>AWB_STA_GAIN</a:t>
            </a:r>
            <a:endParaRPr lang="zh-CN" altLang="en-US" b="1" dirty="0"/>
          </a:p>
        </p:txBody>
      </p:sp>
      <p:sp>
        <p:nvSpPr>
          <p:cNvPr id="25" name="TextBox 24"/>
          <p:cNvSpPr txBox="1"/>
          <p:nvPr/>
        </p:nvSpPr>
        <p:spPr>
          <a:xfrm>
            <a:off x="2643174" y="4572008"/>
            <a:ext cx="1928826" cy="369332"/>
          </a:xfrm>
          <a:prstGeom prst="rect">
            <a:avLst/>
          </a:prstGeom>
          <a:noFill/>
        </p:spPr>
        <p:txBody>
          <a:bodyPr wrap="square" rtlCol="0">
            <a:spAutoFit/>
          </a:bodyPr>
          <a:lstStyle/>
          <a:p>
            <a:r>
              <a:rPr lang="en-US" altLang="zh-CN" b="1" dirty="0" smtClean="0"/>
              <a:t>AWB_EQV_GAIN</a:t>
            </a:r>
            <a:endParaRPr lang="zh-CN" altLang="en-US" b="1" dirty="0"/>
          </a:p>
        </p:txBody>
      </p:sp>
      <p:sp>
        <p:nvSpPr>
          <p:cNvPr id="26" name="TextBox 25"/>
          <p:cNvSpPr txBox="1"/>
          <p:nvPr/>
        </p:nvSpPr>
        <p:spPr>
          <a:xfrm>
            <a:off x="4357686" y="3929066"/>
            <a:ext cx="1928826" cy="369332"/>
          </a:xfrm>
          <a:prstGeom prst="rect">
            <a:avLst/>
          </a:prstGeom>
          <a:noFill/>
        </p:spPr>
        <p:txBody>
          <a:bodyPr wrap="square" rtlCol="0">
            <a:spAutoFit/>
          </a:bodyPr>
          <a:lstStyle/>
          <a:p>
            <a:r>
              <a:rPr lang="en-US" altLang="zh-CN" b="1" dirty="0" smtClean="0"/>
              <a:t>AWB_SPAT_GAIN</a:t>
            </a:r>
            <a:endParaRPr lang="zh-CN" altLang="en-US" b="1" dirty="0"/>
          </a:p>
        </p:txBody>
      </p:sp>
      <p:sp>
        <p:nvSpPr>
          <p:cNvPr id="27" name="TextBox 26"/>
          <p:cNvSpPr txBox="1"/>
          <p:nvPr/>
        </p:nvSpPr>
        <p:spPr>
          <a:xfrm>
            <a:off x="0" y="6072206"/>
            <a:ext cx="9358346" cy="369332"/>
          </a:xfrm>
          <a:prstGeom prst="rect">
            <a:avLst/>
          </a:prstGeom>
          <a:noFill/>
        </p:spPr>
        <p:txBody>
          <a:bodyPr wrap="square" rtlCol="0">
            <a:spAutoFit/>
          </a:bodyPr>
          <a:lstStyle/>
          <a:p>
            <a:r>
              <a:rPr lang="en-US" altLang="zh-CN" b="1" dirty="0" err="1" smtClean="0"/>
              <a:t>Eqv_Gain</a:t>
            </a:r>
            <a:r>
              <a:rPr lang="en-US" altLang="zh-CN" b="1" dirty="0" smtClean="0"/>
              <a:t>=Statistic Gain * </a:t>
            </a:r>
            <a:r>
              <a:rPr lang="en-US" altLang="zh-CN" b="1" dirty="0" err="1" smtClean="0"/>
              <a:t>DaylightLousProb</a:t>
            </a:r>
            <a:r>
              <a:rPr lang="en-US" altLang="zh-CN" b="1" dirty="0" smtClean="0"/>
              <a:t>+ Spatial Gain </a:t>
            </a:r>
            <a:r>
              <a:rPr lang="zh-CN" altLang="en-US" b="1" dirty="0" smtClean="0"/>
              <a:t>*（</a:t>
            </a:r>
            <a:r>
              <a:rPr lang="en-US" altLang="zh-CN" b="1" dirty="0" smtClean="0"/>
              <a:t>100- </a:t>
            </a:r>
            <a:r>
              <a:rPr lang="en-US" altLang="zh-CN" b="1" dirty="0" err="1" smtClean="0"/>
              <a:t>DaylightLousProb</a:t>
            </a:r>
            <a:r>
              <a:rPr lang="en-US" altLang="zh-CN" b="1" dirty="0" smtClean="0"/>
              <a:t> )/100</a:t>
            </a:r>
            <a:endParaRPr lang="zh-CN" altLang="en-US" b="1" dirty="0"/>
          </a:p>
        </p:txBody>
      </p:sp>
      <p:pic>
        <p:nvPicPr>
          <p:cNvPr id="34818" name="Picture 2"/>
          <p:cNvPicPr>
            <a:picLocks noChangeAspect="1" noChangeArrowheads="1"/>
          </p:cNvPicPr>
          <p:nvPr/>
        </p:nvPicPr>
        <p:blipFill>
          <a:blip r:embed="rId2" cstate="print"/>
          <a:srcRect/>
          <a:stretch>
            <a:fillRect/>
          </a:stretch>
        </p:blipFill>
        <p:spPr bwMode="auto">
          <a:xfrm>
            <a:off x="6572264" y="3714752"/>
            <a:ext cx="2571736" cy="2214578"/>
          </a:xfrm>
          <a:prstGeom prst="rect">
            <a:avLst/>
          </a:prstGeom>
          <a:noFill/>
          <a:ln w="9525">
            <a:noFill/>
            <a:miter lim="800000"/>
            <a:headEnd/>
            <a:tailEnd/>
          </a:ln>
          <a:effectLst/>
        </p:spPr>
      </p:pic>
      <p:pic>
        <p:nvPicPr>
          <p:cNvPr id="22"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414" y="214290"/>
            <a:ext cx="8786874" cy="1143000"/>
          </a:xfrm>
        </p:spPr>
        <p:txBody>
          <a:bodyPr>
            <a:noAutofit/>
          </a:bodyPr>
          <a:lstStyle/>
          <a:p>
            <a:r>
              <a:rPr lang="en-US" altLang="zh-CN" sz="3600" dirty="0" smtClean="0"/>
              <a:t>static-spatial-Temporal </a:t>
            </a:r>
            <a:r>
              <a:rPr lang="zh-CN" altLang="en-US" sz="3600" dirty="0" smtClean="0"/>
              <a:t>比例的</a:t>
            </a:r>
            <a:r>
              <a:rPr lang="zh-CN" altLang="en-US" sz="3600" dirty="0" smtClean="0"/>
              <a:t>因素</a:t>
            </a:r>
            <a:endParaRPr lang="zh-CN" altLang="en-US" sz="3600" dirty="0"/>
          </a:p>
        </p:txBody>
      </p:sp>
      <p:sp>
        <p:nvSpPr>
          <p:cNvPr id="3" name="内容占位符 2"/>
          <p:cNvSpPr>
            <a:spLocks noGrp="1"/>
          </p:cNvSpPr>
          <p:nvPr>
            <p:ph idx="1"/>
          </p:nvPr>
        </p:nvSpPr>
        <p:spPr/>
        <p:txBody>
          <a:bodyPr>
            <a:normAutofit/>
          </a:bodyPr>
          <a:lstStyle/>
          <a:p>
            <a:r>
              <a:rPr lang="zh-CN" altLang="en-US" sz="2000" dirty="0" smtClean="0"/>
              <a:t>当</a:t>
            </a:r>
            <a:r>
              <a:rPr lang="en-US" altLang="zh-CN" sz="2000" dirty="0" smtClean="0"/>
              <a:t>static gain </a:t>
            </a:r>
            <a:r>
              <a:rPr lang="zh-CN" altLang="en-US" sz="2000" dirty="0" smtClean="0"/>
              <a:t>和</a:t>
            </a:r>
            <a:r>
              <a:rPr lang="en-US" altLang="zh-CN" sz="2000" dirty="0" smtClean="0"/>
              <a:t>spatial gain </a:t>
            </a:r>
            <a:r>
              <a:rPr lang="zh-CN" altLang="en-US" sz="2000" dirty="0" smtClean="0"/>
              <a:t>混合的时候，即</a:t>
            </a:r>
            <a:r>
              <a:rPr lang="en-US" altLang="zh-CN" sz="2000" dirty="0" smtClean="0"/>
              <a:t>AWB_TAG_RELIABLE_MODE =0 </a:t>
            </a:r>
            <a:r>
              <a:rPr lang="zh-CN" altLang="en-US" sz="2000" dirty="0" smtClean="0"/>
              <a:t>时，</a:t>
            </a:r>
            <a:r>
              <a:rPr lang="en-US" altLang="zh-CN" sz="2000" dirty="0" smtClean="0"/>
              <a:t>static gain </a:t>
            </a:r>
            <a:r>
              <a:rPr lang="zh-CN" altLang="en-US" sz="2000" dirty="0" smtClean="0"/>
              <a:t>所占比例即</a:t>
            </a:r>
            <a:r>
              <a:rPr lang="en-US" altLang="zh-CN" sz="2000" dirty="0" smtClean="0"/>
              <a:t>AWB_TAG_EQV_DAYLIGHT_PROB_# </a:t>
            </a:r>
            <a:r>
              <a:rPr lang="zh-CN" altLang="en-US" sz="2000" dirty="0" smtClean="0"/>
              <a:t>可能受影像的因素：</a:t>
            </a:r>
            <a:endParaRPr lang="en-US" altLang="zh-CN" sz="2000" dirty="0" smtClean="0"/>
          </a:p>
          <a:p>
            <a:pPr lvl="1"/>
            <a:r>
              <a:rPr lang="zh-CN" altLang="en-US" sz="2000" dirty="0" smtClean="0"/>
              <a:t>亮度信息，即参数中</a:t>
            </a:r>
            <a:r>
              <a:rPr lang="en-US" altLang="zh-CN" sz="2000" dirty="0" smtClean="0"/>
              <a:t>// AWB Light source probability look-up table (Max: 100; Min: 0)</a:t>
            </a:r>
            <a:r>
              <a:rPr lang="zh-CN" altLang="en-US" sz="2000" dirty="0" smtClean="0"/>
              <a:t>。每个光源对应一组，</a:t>
            </a:r>
            <a:r>
              <a:rPr lang="en-US" altLang="zh-CN" sz="2000" dirty="0" smtClean="0"/>
              <a:t>LV </a:t>
            </a:r>
            <a:r>
              <a:rPr lang="zh-CN" altLang="en-US" sz="2000" dirty="0" smtClean="0"/>
              <a:t>不同混</a:t>
            </a:r>
            <a:r>
              <a:rPr lang="en-US" altLang="zh-CN" sz="2000" dirty="0" smtClean="0"/>
              <a:t>static gain </a:t>
            </a:r>
            <a:r>
              <a:rPr lang="zh-CN" altLang="en-US" sz="2000" dirty="0" smtClean="0"/>
              <a:t>的比例也会不同</a:t>
            </a:r>
            <a:endParaRPr lang="en-US" altLang="zh-CN" sz="2000" dirty="0" smtClean="0"/>
          </a:p>
          <a:p>
            <a:pPr lvl="1"/>
            <a:r>
              <a:rPr lang="zh-CN" altLang="en-US" sz="2000" dirty="0" smtClean="0"/>
              <a:t>白点数量，白点数量较小时，可能到达</a:t>
            </a:r>
            <a:r>
              <a:rPr lang="en-US" altLang="zh-CN" sz="2000" dirty="0" smtClean="0"/>
              <a:t>AWB NR</a:t>
            </a:r>
            <a:r>
              <a:rPr lang="zh-CN" altLang="en-US" sz="2000" dirty="0" smtClean="0"/>
              <a:t>机制，</a:t>
            </a:r>
            <a:r>
              <a:rPr lang="en-US" altLang="zh-CN" sz="2000" dirty="0" smtClean="0"/>
              <a:t>AWB NR</a:t>
            </a:r>
            <a:r>
              <a:rPr lang="zh-CN" altLang="en-US" sz="2000" dirty="0" smtClean="0"/>
              <a:t>机制会有混一些</a:t>
            </a:r>
            <a:r>
              <a:rPr lang="en-US" altLang="zh-CN" sz="2000" dirty="0" smtClean="0"/>
              <a:t>spatial gain</a:t>
            </a:r>
          </a:p>
          <a:p>
            <a:pPr lvl="1"/>
            <a:r>
              <a:rPr lang="zh-CN" altLang="en-US" sz="2000" dirty="0" smtClean="0"/>
              <a:t>小框机制，当白点落到相应光源的小框内的话，会根据小框参数适当改变</a:t>
            </a:r>
            <a:r>
              <a:rPr lang="en-US" altLang="zh-CN" sz="2000" dirty="0" smtClean="0"/>
              <a:t>static </a:t>
            </a:r>
            <a:r>
              <a:rPr lang="zh-CN" altLang="en-US" sz="2000" dirty="0" smtClean="0"/>
              <a:t>和</a:t>
            </a:r>
            <a:r>
              <a:rPr lang="en-US" altLang="zh-CN" sz="2000" dirty="0" smtClean="0"/>
              <a:t>spatial</a:t>
            </a:r>
            <a:r>
              <a:rPr lang="zh-CN" altLang="en-US" sz="2000" dirty="0" smtClean="0"/>
              <a:t>混合的比例</a:t>
            </a:r>
            <a:endParaRPr lang="zh-CN" alt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142984"/>
            <a:ext cx="8715436" cy="4643470"/>
          </a:xfrm>
        </p:spPr>
        <p:txBody>
          <a:bodyPr>
            <a:noAutofit/>
          </a:bodyPr>
          <a:lstStyle/>
          <a:p>
            <a:r>
              <a:rPr lang="zh-CN" altLang="en-US" sz="1800" dirty="0" smtClean="0"/>
              <a:t>当</a:t>
            </a:r>
            <a:r>
              <a:rPr lang="en-US" altLang="zh-CN" sz="1800" dirty="0" smtClean="0"/>
              <a:t>spatial gain  </a:t>
            </a:r>
            <a:r>
              <a:rPr lang="zh-CN" altLang="en-US" sz="1800" dirty="0" smtClean="0"/>
              <a:t>和</a:t>
            </a:r>
            <a:r>
              <a:rPr lang="en-US" altLang="zh-CN" sz="1800" dirty="0" smtClean="0"/>
              <a:t>temporal gain </a:t>
            </a:r>
            <a:r>
              <a:rPr lang="zh-CN" altLang="en-US" sz="1800" dirty="0" smtClean="0"/>
              <a:t>混合的时候，即</a:t>
            </a:r>
            <a:r>
              <a:rPr lang="en-US" altLang="zh-CN" sz="1800" dirty="0" smtClean="0"/>
              <a:t>AWB_TAG_RELIABLE_MODE =2 </a:t>
            </a:r>
            <a:r>
              <a:rPr lang="zh-CN" altLang="en-US" sz="1800" dirty="0" smtClean="0"/>
              <a:t>时</a:t>
            </a:r>
            <a:r>
              <a:rPr lang="en-US" altLang="zh-CN" sz="1800" dirty="0" smtClean="0"/>
              <a:t>,temporal gain </a:t>
            </a:r>
            <a:r>
              <a:rPr lang="zh-CN" altLang="en-US" sz="1800" dirty="0" smtClean="0"/>
              <a:t>所占的比例即</a:t>
            </a:r>
            <a:r>
              <a:rPr lang="en-US" altLang="zh-CN" sz="1800" dirty="0" smtClean="0"/>
              <a:t>AWB_TAG_NONEUTRAL_PROB </a:t>
            </a:r>
            <a:r>
              <a:rPr lang="zh-CN" altLang="en-US" sz="1800" dirty="0" smtClean="0"/>
              <a:t>可能受的影像因素：</a:t>
            </a:r>
            <a:endParaRPr lang="en-US" altLang="zh-CN" sz="1800" dirty="0" smtClean="0"/>
          </a:p>
          <a:p>
            <a:pPr lvl="1"/>
            <a:r>
              <a:rPr lang="zh-CN" altLang="en-US" sz="1800" dirty="0" smtClean="0"/>
              <a:t>亮度信息，即参数中</a:t>
            </a:r>
            <a:r>
              <a:rPr lang="en-US" altLang="zh-CN" sz="1800" dirty="0" smtClean="0"/>
              <a:t>// AWB non-neutral probability for spatial and temporal weighting look-up table (Max: 100; Min: 0)</a:t>
            </a:r>
            <a:r>
              <a:rPr lang="zh-CN" altLang="en-US" sz="1800" dirty="0" smtClean="0"/>
              <a:t>，亮度越高则混的</a:t>
            </a:r>
            <a:r>
              <a:rPr lang="en-US" altLang="zh-CN" sz="1800" dirty="0" smtClean="0"/>
              <a:t>temporal </a:t>
            </a:r>
            <a:r>
              <a:rPr lang="zh-CN" altLang="en-US" sz="1800" dirty="0" smtClean="0"/>
              <a:t>的比例越小</a:t>
            </a:r>
            <a:endParaRPr lang="en-US" altLang="zh-CN" sz="1800" dirty="0" smtClean="0"/>
          </a:p>
          <a:p>
            <a:pPr lvl="1"/>
            <a:r>
              <a:rPr lang="zh-CN" altLang="en-US" sz="1800" dirty="0" smtClean="0"/>
              <a:t>图片</a:t>
            </a:r>
            <a:r>
              <a:rPr lang="en-US" altLang="zh-CN" sz="1800" dirty="0" smtClean="0"/>
              <a:t>spatial gain </a:t>
            </a:r>
            <a:r>
              <a:rPr lang="zh-CN" altLang="en-US" sz="1800" dirty="0" smtClean="0"/>
              <a:t>和</a:t>
            </a:r>
            <a:r>
              <a:rPr lang="en-US" altLang="zh-CN" sz="1800" dirty="0" smtClean="0"/>
              <a:t>temporal gain </a:t>
            </a:r>
            <a:r>
              <a:rPr lang="zh-CN" altLang="en-US" sz="1800" dirty="0" smtClean="0"/>
              <a:t>混合偏色的时候</a:t>
            </a:r>
            <a:endParaRPr lang="en-US" altLang="zh-CN" sz="1800" dirty="0" smtClean="0"/>
          </a:p>
          <a:p>
            <a:pPr lvl="2"/>
            <a:r>
              <a:rPr lang="en-US" altLang="zh-CN" sz="1400" dirty="0" smtClean="0"/>
              <a:t>AWB_TAG_TEMPO_BUFF_IDX </a:t>
            </a:r>
            <a:r>
              <a:rPr lang="zh-CN" altLang="en-US" sz="1400" dirty="0" smtClean="0"/>
              <a:t>值大于等于</a:t>
            </a:r>
            <a:r>
              <a:rPr lang="en-US" altLang="zh-CN" sz="1400" dirty="0" smtClean="0"/>
              <a:t>4</a:t>
            </a:r>
            <a:r>
              <a:rPr lang="zh-CN" altLang="en-US" sz="1400" dirty="0" smtClean="0"/>
              <a:t>小于</a:t>
            </a:r>
            <a:r>
              <a:rPr lang="en-US" altLang="zh-CN" sz="1400" dirty="0" smtClean="0"/>
              <a:t>8</a:t>
            </a:r>
            <a:r>
              <a:rPr lang="zh-CN" altLang="en-US" sz="1400" dirty="0" smtClean="0"/>
              <a:t>，说明</a:t>
            </a:r>
            <a:r>
              <a:rPr lang="en-US" altLang="zh-CN" sz="1400" dirty="0" smtClean="0"/>
              <a:t>temporal gain </a:t>
            </a:r>
            <a:r>
              <a:rPr lang="zh-CN" altLang="en-US" sz="1400" dirty="0" smtClean="0"/>
              <a:t>有参考之前帧的</a:t>
            </a:r>
            <a:r>
              <a:rPr lang="en-US" altLang="zh-CN" sz="1400" dirty="0" smtClean="0"/>
              <a:t>AWB </a:t>
            </a:r>
            <a:r>
              <a:rPr lang="zh-CN" altLang="en-US" sz="1400" dirty="0" smtClean="0"/>
              <a:t>信息，此时</a:t>
            </a:r>
            <a:r>
              <a:rPr lang="en-US" altLang="zh-CN" sz="1400" dirty="0" smtClean="0"/>
              <a:t>Temporal gain</a:t>
            </a:r>
            <a:r>
              <a:rPr lang="zh-CN" altLang="en-US" sz="1400" dirty="0" smtClean="0"/>
              <a:t>不可调，偏色只能通过减少</a:t>
            </a:r>
            <a:r>
              <a:rPr lang="en-US" altLang="zh-CN" sz="1400" dirty="0" smtClean="0"/>
              <a:t>Temporal gain</a:t>
            </a:r>
            <a:r>
              <a:rPr lang="zh-CN" altLang="en-US" sz="1400" dirty="0" smtClean="0"/>
              <a:t>比例以然后调节</a:t>
            </a:r>
            <a:r>
              <a:rPr lang="en-US" altLang="zh-CN" sz="1400" dirty="0" smtClean="0"/>
              <a:t>spatial gain </a:t>
            </a:r>
            <a:r>
              <a:rPr lang="zh-CN" altLang="en-US" sz="1400" dirty="0" smtClean="0"/>
              <a:t>，以及</a:t>
            </a:r>
            <a:r>
              <a:rPr lang="en-US" altLang="zh-CN" sz="1400" dirty="0" smtClean="0"/>
              <a:t>prefer gain </a:t>
            </a:r>
            <a:r>
              <a:rPr lang="zh-CN" altLang="en-US" sz="1400" dirty="0" smtClean="0"/>
              <a:t>改善</a:t>
            </a:r>
            <a:endParaRPr lang="en-US" altLang="zh-CN" sz="1400" dirty="0" smtClean="0"/>
          </a:p>
          <a:p>
            <a:pPr lvl="2"/>
            <a:r>
              <a:rPr lang="en-US" altLang="zh-CN" sz="1400" dirty="0" smtClean="0"/>
              <a:t>AWB_TAG_TEMPO_BUFF_IDX </a:t>
            </a:r>
            <a:r>
              <a:rPr lang="zh-CN" altLang="en-US" sz="1400" dirty="0" smtClean="0"/>
              <a:t>值小于</a:t>
            </a:r>
            <a:r>
              <a:rPr lang="en-US" altLang="zh-CN" sz="1400" dirty="0" smtClean="0"/>
              <a:t>4</a:t>
            </a:r>
            <a:r>
              <a:rPr lang="zh-CN" altLang="en-US" sz="1400" dirty="0" smtClean="0"/>
              <a:t>，说明</a:t>
            </a:r>
            <a:r>
              <a:rPr lang="en-US" altLang="zh-CN" sz="1400" dirty="0" smtClean="0"/>
              <a:t>temporal gain </a:t>
            </a:r>
            <a:r>
              <a:rPr lang="zh-CN" altLang="en-US" sz="1400" dirty="0" smtClean="0"/>
              <a:t>套用</a:t>
            </a:r>
            <a:r>
              <a:rPr lang="en-US" altLang="zh-CN" sz="1400" dirty="0" smtClean="0"/>
              <a:t>spatial  gain</a:t>
            </a:r>
            <a:r>
              <a:rPr lang="zh-CN" altLang="en-US" sz="1400" dirty="0" smtClean="0"/>
              <a:t>信息</a:t>
            </a:r>
            <a:r>
              <a:rPr lang="en-US" altLang="zh-CN" sz="1400" dirty="0" smtClean="0"/>
              <a:t>, </a:t>
            </a:r>
            <a:r>
              <a:rPr lang="zh-CN" altLang="en-US" sz="1400" dirty="0" smtClean="0"/>
              <a:t>可以通过</a:t>
            </a:r>
            <a:r>
              <a:rPr lang="en-US" altLang="zh-CN" sz="1400" dirty="0" smtClean="0"/>
              <a:t>LV </a:t>
            </a:r>
            <a:r>
              <a:rPr lang="zh-CN" altLang="en-US" sz="1400" dirty="0" smtClean="0"/>
              <a:t>调节相关</a:t>
            </a:r>
            <a:r>
              <a:rPr lang="en-US" altLang="zh-CN" sz="1400" dirty="0" smtClean="0"/>
              <a:t>predictor gain</a:t>
            </a:r>
            <a:r>
              <a:rPr lang="zh-CN" altLang="en-US" sz="1400" dirty="0" smtClean="0"/>
              <a:t>来改善</a:t>
            </a:r>
            <a:endParaRPr lang="en-US" altLang="zh-CN" sz="1400" dirty="0" smtClean="0"/>
          </a:p>
          <a:p>
            <a:pPr lvl="2"/>
            <a:r>
              <a:rPr lang="en-US" altLang="zh-CN" sz="1400" dirty="0" err="1" smtClean="0"/>
              <a:t>awb</a:t>
            </a:r>
            <a:r>
              <a:rPr lang="en-US" altLang="zh-CN" sz="1400" dirty="0" smtClean="0"/>
              <a:t> </a:t>
            </a:r>
            <a:r>
              <a:rPr lang="zh-CN" altLang="en-US" sz="1400" dirty="0" smtClean="0"/>
              <a:t>统计时会有把参考性（有效统计点较多，如下图设置门限）的那帧结构存进</a:t>
            </a:r>
            <a:r>
              <a:rPr lang="en-US" altLang="zh-CN" sz="1400" dirty="0" smtClean="0"/>
              <a:t>temporal  buffer </a:t>
            </a:r>
            <a:r>
              <a:rPr lang="zh-CN" altLang="en-US" sz="1400" dirty="0" smtClean="0"/>
              <a:t>中，</a:t>
            </a:r>
            <a:r>
              <a:rPr lang="en-US" altLang="zh-CN" sz="1400" dirty="0" smtClean="0"/>
              <a:t>temporal buffer </a:t>
            </a:r>
            <a:r>
              <a:rPr lang="zh-CN" altLang="en-US" sz="1400" dirty="0" smtClean="0"/>
              <a:t>最多可以存</a:t>
            </a:r>
            <a:r>
              <a:rPr lang="en-US" altLang="zh-CN" sz="1400" dirty="0" smtClean="0"/>
              <a:t>8</a:t>
            </a:r>
            <a:r>
              <a:rPr lang="zh-CN" altLang="en-US" sz="1400" dirty="0" smtClean="0"/>
              <a:t>帧结果，算法判断</a:t>
            </a:r>
            <a:r>
              <a:rPr lang="en-US" altLang="zh-CN" sz="1400" dirty="0" smtClean="0"/>
              <a:t>temporal buffer </a:t>
            </a:r>
            <a:r>
              <a:rPr lang="zh-CN" altLang="en-US" sz="1400" dirty="0" smtClean="0"/>
              <a:t>内至少要有</a:t>
            </a:r>
            <a:r>
              <a:rPr lang="en-US" altLang="zh-CN" sz="1400" dirty="0" smtClean="0"/>
              <a:t>4</a:t>
            </a:r>
            <a:r>
              <a:rPr lang="zh-CN" altLang="en-US" sz="1400" dirty="0" smtClean="0"/>
              <a:t>帧（大于</a:t>
            </a:r>
            <a:r>
              <a:rPr lang="en-US" altLang="zh-CN" sz="1400" dirty="0" smtClean="0"/>
              <a:t>4</a:t>
            </a:r>
            <a:r>
              <a:rPr lang="zh-CN" altLang="en-US" sz="1400" dirty="0" smtClean="0"/>
              <a:t>帧会取最接近当前亮度的</a:t>
            </a:r>
            <a:r>
              <a:rPr lang="en-US" altLang="zh-CN" sz="1400" dirty="0" smtClean="0"/>
              <a:t>4</a:t>
            </a:r>
            <a:r>
              <a:rPr lang="zh-CN" altLang="en-US" sz="1400" dirty="0" smtClean="0"/>
              <a:t>帧来</a:t>
            </a:r>
            <a:r>
              <a:rPr lang="en-US" altLang="zh-CN" sz="1400" dirty="0" smtClean="0"/>
              <a:t>mix</a:t>
            </a:r>
            <a:r>
              <a:rPr lang="zh-CN" altLang="en-US" sz="1400" dirty="0" smtClean="0"/>
              <a:t>），才会使用</a:t>
            </a:r>
            <a:r>
              <a:rPr lang="en-US" altLang="zh-CN" sz="1400" dirty="0" smtClean="0"/>
              <a:t>temporal predictor </a:t>
            </a:r>
            <a:r>
              <a:rPr lang="zh-CN" altLang="en-US" sz="1400" dirty="0" smtClean="0"/>
              <a:t>来</a:t>
            </a:r>
            <a:r>
              <a:rPr lang="en-US" altLang="zh-CN" sz="1400" dirty="0" smtClean="0"/>
              <a:t>mix, </a:t>
            </a:r>
            <a:r>
              <a:rPr lang="zh-CN" altLang="en-US" sz="1400" dirty="0" smtClean="0"/>
              <a:t>此时</a:t>
            </a:r>
            <a:r>
              <a:rPr lang="en-US" altLang="zh-CN" sz="1400" dirty="0" smtClean="0"/>
              <a:t>temporal gain </a:t>
            </a:r>
            <a:r>
              <a:rPr lang="zh-CN" altLang="en-US" sz="1400" dirty="0" smtClean="0"/>
              <a:t>是不可调的。</a:t>
            </a:r>
            <a:endParaRPr lang="en-US" altLang="zh-CN" sz="1400" dirty="0" smtClean="0"/>
          </a:p>
          <a:p>
            <a:pPr lvl="2"/>
            <a:r>
              <a:rPr lang="zh-CN" altLang="en-US" sz="1400" dirty="0" smtClean="0"/>
              <a:t>当前白点总数多于</a:t>
            </a:r>
            <a:r>
              <a:rPr lang="en-US" altLang="zh-CN" sz="1400" dirty="0" smtClean="0"/>
              <a:t>65</a:t>
            </a:r>
            <a:r>
              <a:rPr lang="zh-CN" altLang="en-US" sz="1400" dirty="0" smtClean="0"/>
              <a:t>（总数</a:t>
            </a:r>
            <a:r>
              <a:rPr lang="en-US" altLang="zh-CN" sz="1400" dirty="0" smtClean="0"/>
              <a:t>24x18=432</a:t>
            </a:r>
            <a:r>
              <a:rPr lang="zh-CN" altLang="en-US" sz="1400" dirty="0" smtClean="0"/>
              <a:t>），才会被记录</a:t>
            </a:r>
            <a:endParaRPr lang="en-US" altLang="zh-CN" sz="1400" dirty="0" smtClean="0"/>
          </a:p>
          <a:p>
            <a:pPr lvl="2"/>
            <a:r>
              <a:rPr lang="en-US" altLang="zh-CN" sz="1400" dirty="0" smtClean="0"/>
              <a:t>DF/CWF </a:t>
            </a:r>
            <a:r>
              <a:rPr lang="zh-CN" altLang="en-US" sz="1400" dirty="0" smtClean="0"/>
              <a:t>的白点数要小于</a:t>
            </a:r>
            <a:r>
              <a:rPr lang="en-US" altLang="zh-CN" sz="1400" dirty="0" smtClean="0"/>
              <a:t>LV </a:t>
            </a:r>
            <a:r>
              <a:rPr lang="zh-CN" altLang="en-US" sz="1400" dirty="0" smtClean="0"/>
              <a:t>所对应的</a:t>
            </a:r>
            <a:r>
              <a:rPr lang="en-US" altLang="zh-CN" sz="1400" dirty="0" smtClean="0"/>
              <a:t>I4cwfdf_LUTThr</a:t>
            </a:r>
            <a:r>
              <a:rPr lang="zh-CN" altLang="en-US" sz="1400" dirty="0" smtClean="0"/>
              <a:t>白点阈值，如值为</a:t>
            </a:r>
            <a:r>
              <a:rPr lang="en-US" altLang="zh-CN" sz="1400" dirty="0" smtClean="0"/>
              <a:t>25% </a:t>
            </a:r>
            <a:r>
              <a:rPr lang="zh-CN" altLang="en-US" sz="1400" dirty="0" smtClean="0"/>
              <a:t>，就需要</a:t>
            </a:r>
            <a:r>
              <a:rPr lang="en-US" altLang="zh-CN" sz="1400" dirty="0" smtClean="0"/>
              <a:t>DF </a:t>
            </a:r>
            <a:r>
              <a:rPr lang="zh-CN" altLang="en-US" sz="1400" dirty="0" smtClean="0"/>
              <a:t>和</a:t>
            </a:r>
            <a:r>
              <a:rPr lang="en-US" altLang="zh-CN" sz="1400" dirty="0" smtClean="0"/>
              <a:t>CWF</a:t>
            </a:r>
            <a:r>
              <a:rPr lang="zh-CN" altLang="en-US" sz="1400" dirty="0" smtClean="0"/>
              <a:t>均需要满足</a:t>
            </a:r>
            <a:r>
              <a:rPr lang="en-US" altLang="zh-CN" sz="1400" dirty="0" smtClean="0"/>
              <a:t>&lt;25%</a:t>
            </a:r>
            <a:r>
              <a:rPr lang="zh-CN" altLang="en-US" sz="1400" dirty="0" smtClean="0"/>
              <a:t>的条件。（绿色植物容易和这两个光源混淆，所以需要 加入这两个光源的白点判断）</a:t>
            </a:r>
            <a:endParaRPr lang="en-US" altLang="zh-CN" sz="1400" dirty="0" smtClean="0"/>
          </a:p>
          <a:p>
            <a:pPr lvl="1"/>
            <a:endParaRPr lang="zh-CN" altLang="en-US" sz="1600" dirty="0"/>
          </a:p>
        </p:txBody>
      </p:sp>
      <p:pic>
        <p:nvPicPr>
          <p:cNvPr id="35842" name="Picture 2"/>
          <p:cNvPicPr>
            <a:picLocks noChangeAspect="1" noChangeArrowheads="1"/>
          </p:cNvPicPr>
          <p:nvPr/>
        </p:nvPicPr>
        <p:blipFill>
          <a:blip r:embed="rId2" cstate="print"/>
          <a:srcRect/>
          <a:stretch>
            <a:fillRect/>
          </a:stretch>
        </p:blipFill>
        <p:spPr bwMode="auto">
          <a:xfrm>
            <a:off x="476250" y="6029325"/>
            <a:ext cx="8667750" cy="828675"/>
          </a:xfrm>
          <a:prstGeom prst="rect">
            <a:avLst/>
          </a:prstGeom>
          <a:noFill/>
          <a:ln w="9525">
            <a:noFill/>
            <a:miter lim="800000"/>
            <a:headEnd/>
            <a:tailEnd/>
          </a:ln>
          <a:effectLst/>
        </p:spPr>
      </p:pic>
      <p:sp>
        <p:nvSpPr>
          <p:cNvPr id="7" name="标题 1"/>
          <p:cNvSpPr txBox="1">
            <a:spLocks/>
          </p:cNvSpPr>
          <p:nvPr/>
        </p:nvSpPr>
        <p:spPr>
          <a:xfrm>
            <a:off x="1214414" y="214290"/>
            <a:ext cx="8786874"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smtClean="0">
                <a:ln>
                  <a:noFill/>
                </a:ln>
                <a:solidFill>
                  <a:schemeClr val="tx1"/>
                </a:solidFill>
                <a:effectLst/>
                <a:uLnTx/>
                <a:uFillTx/>
                <a:latin typeface="+mj-lt"/>
                <a:ea typeface="+mj-ea"/>
                <a:cs typeface="+mj-cs"/>
              </a:rPr>
              <a:t>static-spatial-Temporal </a:t>
            </a:r>
            <a:r>
              <a:rPr kumimoji="0" lang="zh-CN" altLang="en-US" sz="3600" b="0" i="0" u="none" strike="noStrike" kern="1200" cap="none" spc="0" normalizeH="0" baseline="0" noProof="0" smtClean="0">
                <a:ln>
                  <a:noFill/>
                </a:ln>
                <a:solidFill>
                  <a:schemeClr val="tx1"/>
                </a:solidFill>
                <a:effectLst/>
                <a:uLnTx/>
                <a:uFillTx/>
                <a:latin typeface="+mj-lt"/>
                <a:ea typeface="+mj-ea"/>
                <a:cs typeface="+mj-cs"/>
              </a:rPr>
              <a:t>比例的因素</a:t>
            </a: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600200"/>
            <a:ext cx="8401080" cy="4525963"/>
          </a:xfrm>
        </p:spPr>
        <p:txBody>
          <a:bodyPr>
            <a:normAutofit/>
          </a:bodyPr>
          <a:lstStyle/>
          <a:p>
            <a:r>
              <a:rPr lang="zh-CN" altLang="en-US" sz="2000" dirty="0" smtClean="0"/>
              <a:t>当</a:t>
            </a:r>
            <a:r>
              <a:rPr lang="en-US" altLang="zh-CN" sz="2000" dirty="0" smtClean="0"/>
              <a:t>static gain </a:t>
            </a:r>
            <a:r>
              <a:rPr lang="zh-CN" altLang="en-US" sz="2000" dirty="0" smtClean="0"/>
              <a:t>和</a:t>
            </a:r>
            <a:r>
              <a:rPr lang="en-US" altLang="zh-CN" sz="2000" dirty="0" smtClean="0"/>
              <a:t>spatial gain </a:t>
            </a:r>
            <a:r>
              <a:rPr lang="zh-CN" altLang="en-US" sz="2000" dirty="0" smtClean="0"/>
              <a:t>和</a:t>
            </a:r>
            <a:r>
              <a:rPr lang="en-US" altLang="zh-CN" sz="2000" dirty="0" smtClean="0"/>
              <a:t>temporal gain </a:t>
            </a:r>
            <a:r>
              <a:rPr lang="zh-CN" altLang="en-US" sz="2000" dirty="0" smtClean="0"/>
              <a:t>三者</a:t>
            </a:r>
            <a:r>
              <a:rPr lang="en-US" altLang="zh-CN" sz="2000" dirty="0" smtClean="0"/>
              <a:t> </a:t>
            </a:r>
            <a:r>
              <a:rPr lang="zh-CN" altLang="en-US" sz="2000" dirty="0" smtClean="0"/>
              <a:t>混合的时候，即</a:t>
            </a:r>
            <a:r>
              <a:rPr lang="en-US" altLang="zh-CN" sz="2000" dirty="0" smtClean="0"/>
              <a:t>AWB_TAG_RELIABLE_MODE =1 </a:t>
            </a:r>
            <a:r>
              <a:rPr lang="zh-CN" altLang="en-US" sz="2000" dirty="0" smtClean="0"/>
              <a:t>时，可用将</a:t>
            </a:r>
            <a:r>
              <a:rPr lang="en-US" altLang="zh-CN" sz="2000" dirty="0" smtClean="0"/>
              <a:t>static gain </a:t>
            </a:r>
            <a:r>
              <a:rPr lang="zh-CN" altLang="en-US" sz="2000" dirty="0" smtClean="0"/>
              <a:t>和</a:t>
            </a:r>
            <a:r>
              <a:rPr lang="en-US" altLang="zh-CN" sz="2000" dirty="0" smtClean="0"/>
              <a:t>spatial </a:t>
            </a:r>
            <a:r>
              <a:rPr lang="zh-CN" altLang="en-US" sz="2000" dirty="0" smtClean="0"/>
              <a:t>混合后的</a:t>
            </a:r>
            <a:r>
              <a:rPr lang="en-US" altLang="zh-CN" sz="2000" dirty="0" smtClean="0"/>
              <a:t>gain </a:t>
            </a:r>
            <a:r>
              <a:rPr lang="zh-CN" altLang="en-US" sz="2000" dirty="0" smtClean="0"/>
              <a:t>看作一部分，而</a:t>
            </a:r>
            <a:r>
              <a:rPr lang="en-US" altLang="zh-CN" sz="2000" dirty="0" smtClean="0"/>
              <a:t>temporal </a:t>
            </a:r>
            <a:r>
              <a:rPr lang="zh-CN" altLang="en-US" sz="2000" dirty="0" smtClean="0"/>
              <a:t>和</a:t>
            </a:r>
            <a:r>
              <a:rPr lang="en-US" altLang="zh-CN" sz="2000" dirty="0" smtClean="0"/>
              <a:t>spatial </a:t>
            </a:r>
            <a:r>
              <a:rPr lang="zh-CN" altLang="en-US" sz="2000" dirty="0" smtClean="0"/>
              <a:t>混合后的</a:t>
            </a:r>
            <a:r>
              <a:rPr lang="en-US" altLang="zh-CN" sz="2000" dirty="0" smtClean="0"/>
              <a:t>gain </a:t>
            </a:r>
            <a:r>
              <a:rPr lang="zh-CN" altLang="en-US" sz="2000" dirty="0" smtClean="0"/>
              <a:t>看作另外一部分，这两部分的混合比例受如下因素影响：</a:t>
            </a:r>
            <a:endParaRPr lang="en-US" altLang="zh-CN" sz="2000" dirty="0" smtClean="0"/>
          </a:p>
          <a:p>
            <a:pPr lvl="1"/>
            <a:r>
              <a:rPr lang="zh-CN" altLang="en-US" sz="1600" dirty="0" smtClean="0"/>
              <a:t>受当前帧的白点数量</a:t>
            </a:r>
            <a:r>
              <a:rPr lang="en-US" altLang="zh-CN" sz="1600" dirty="0" smtClean="0"/>
              <a:t>// AWB light neutral noise reduction for outdoor</a:t>
            </a:r>
            <a:r>
              <a:rPr lang="zh-CN" altLang="en-US" sz="1600" dirty="0" smtClean="0"/>
              <a:t>中白点阈值比例影响，如</a:t>
            </a:r>
            <a:r>
              <a:rPr lang="en-US" altLang="zh-CN" sz="1600" dirty="0" smtClean="0"/>
              <a:t>LV=58.</a:t>
            </a:r>
            <a:r>
              <a:rPr lang="zh-CN" altLang="en-US" sz="1600" dirty="0" smtClean="0"/>
              <a:t>当白点中总数小于</a:t>
            </a:r>
            <a:r>
              <a:rPr lang="en-US" altLang="zh-CN" sz="1600" dirty="0" smtClean="0"/>
              <a:t>3%x24x28=13</a:t>
            </a:r>
            <a:r>
              <a:rPr lang="zh-CN" altLang="en-US" sz="1600" dirty="0" smtClean="0"/>
              <a:t>的时候，才会使用</a:t>
            </a:r>
            <a:r>
              <a:rPr lang="en-US" altLang="zh-CN" sz="1600" dirty="0" smtClean="0"/>
              <a:t>temporal predictor</a:t>
            </a:r>
            <a:r>
              <a:rPr lang="zh-CN" altLang="en-US" sz="1600" dirty="0" smtClean="0"/>
              <a:t>和</a:t>
            </a:r>
            <a:r>
              <a:rPr lang="en-US" altLang="zh-CN" sz="1600" dirty="0" smtClean="0"/>
              <a:t>Spatial Predictor</a:t>
            </a:r>
            <a:r>
              <a:rPr lang="zh-CN" altLang="en-US" sz="1600" dirty="0" smtClean="0"/>
              <a:t>的混合结果</a:t>
            </a:r>
            <a:endParaRPr lang="en-US" altLang="zh-CN" sz="1600" dirty="0" smtClean="0"/>
          </a:p>
          <a:p>
            <a:pPr lvl="1"/>
            <a:r>
              <a:rPr lang="zh-CN" altLang="en-US" sz="1600" dirty="0" smtClean="0"/>
              <a:t>白点越少，越相信</a:t>
            </a:r>
            <a:r>
              <a:rPr lang="en-US" altLang="zh-CN" sz="1600" dirty="0" smtClean="0"/>
              <a:t>temporal</a:t>
            </a:r>
            <a:r>
              <a:rPr lang="zh-CN" altLang="en-US" sz="1600" dirty="0" smtClean="0"/>
              <a:t>和</a:t>
            </a:r>
            <a:r>
              <a:rPr lang="en-US" altLang="zh-CN" sz="1600" dirty="0" smtClean="0"/>
              <a:t>spatial </a:t>
            </a:r>
            <a:r>
              <a:rPr lang="zh-CN" altLang="en-US" sz="1600" dirty="0" smtClean="0"/>
              <a:t>的混合结果</a:t>
            </a:r>
            <a:endParaRPr lang="en-US" altLang="zh-CN" sz="1600" dirty="0" smtClean="0"/>
          </a:p>
          <a:p>
            <a:pPr lvl="1"/>
            <a:r>
              <a:rPr lang="zh-CN" altLang="en-US" sz="1600" dirty="0" smtClean="0"/>
              <a:t>百分比设定，一般亮度越高，使用</a:t>
            </a:r>
            <a:r>
              <a:rPr lang="en-US" altLang="zh-CN" sz="1600" dirty="0" smtClean="0"/>
              <a:t>temporal </a:t>
            </a:r>
            <a:r>
              <a:rPr lang="zh-CN" altLang="en-US" sz="1600" dirty="0" smtClean="0"/>
              <a:t>和</a:t>
            </a:r>
            <a:r>
              <a:rPr lang="en-US" altLang="zh-CN" sz="1600" dirty="0" smtClean="0"/>
              <a:t>spatial</a:t>
            </a:r>
            <a:r>
              <a:rPr lang="zh-CN" altLang="en-US" sz="1600" dirty="0" smtClean="0"/>
              <a:t>混合结果的条件越严格</a:t>
            </a:r>
            <a:endParaRPr lang="en-US" altLang="zh-CN" sz="1600" dirty="0" smtClean="0"/>
          </a:p>
          <a:p>
            <a:endParaRPr lang="en-US" altLang="zh-CN" sz="2000" dirty="0" smtClean="0"/>
          </a:p>
          <a:p>
            <a:endParaRPr lang="zh-CN" altLang="en-US" sz="2400" dirty="0"/>
          </a:p>
        </p:txBody>
      </p:sp>
      <p:pic>
        <p:nvPicPr>
          <p:cNvPr id="36866" name="Picture 2"/>
          <p:cNvPicPr>
            <a:picLocks noChangeAspect="1" noChangeArrowheads="1"/>
          </p:cNvPicPr>
          <p:nvPr/>
        </p:nvPicPr>
        <p:blipFill>
          <a:blip r:embed="rId2" cstate="print"/>
          <a:srcRect/>
          <a:stretch>
            <a:fillRect/>
          </a:stretch>
        </p:blipFill>
        <p:spPr bwMode="auto">
          <a:xfrm>
            <a:off x="785786" y="4500570"/>
            <a:ext cx="6972300" cy="1781175"/>
          </a:xfrm>
          <a:prstGeom prst="rect">
            <a:avLst/>
          </a:prstGeom>
          <a:noFill/>
          <a:ln w="9525">
            <a:noFill/>
            <a:miter lim="800000"/>
            <a:headEnd/>
            <a:tailEnd/>
          </a:ln>
          <a:effectLst/>
        </p:spPr>
      </p:pic>
      <p:sp>
        <p:nvSpPr>
          <p:cNvPr id="6" name="标题 1"/>
          <p:cNvSpPr>
            <a:spLocks noGrp="1"/>
          </p:cNvSpPr>
          <p:nvPr>
            <p:ph type="title"/>
          </p:nvPr>
        </p:nvSpPr>
        <p:spPr>
          <a:xfrm>
            <a:off x="1214414" y="214290"/>
            <a:ext cx="8786874" cy="1143000"/>
          </a:xfrm>
        </p:spPr>
        <p:txBody>
          <a:bodyPr>
            <a:noAutofit/>
          </a:bodyPr>
          <a:lstStyle/>
          <a:p>
            <a:r>
              <a:rPr lang="en-US" altLang="zh-CN" sz="3600" dirty="0" smtClean="0"/>
              <a:t>static-spatial-Temporal </a:t>
            </a:r>
            <a:r>
              <a:rPr lang="zh-CN" altLang="en-US" sz="3600" dirty="0" smtClean="0"/>
              <a:t>比例的</a:t>
            </a:r>
            <a:r>
              <a:rPr lang="zh-CN" altLang="en-US" sz="3600" dirty="0" smtClean="0"/>
              <a:t>因素</a:t>
            </a:r>
            <a:endParaRPr lang="zh-CN" altLang="en-US" sz="3600" dirty="0"/>
          </a:p>
        </p:txBody>
      </p:sp>
      <p:pic>
        <p:nvPicPr>
          <p:cNvPr id="7"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AWB </a:t>
            </a:r>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灰色世界法</a:t>
            </a:r>
            <a:r>
              <a:rPr lang="en-US" altLang="zh-CN" sz="2800" dirty="0" smtClean="0"/>
              <a:t>/</a:t>
            </a:r>
            <a:r>
              <a:rPr lang="zh-CN" altLang="en-US" sz="2800" dirty="0" smtClean="0"/>
              <a:t>场景平均值</a:t>
            </a:r>
            <a:endParaRPr lang="en-US" altLang="zh-CN" sz="2800" dirty="0" smtClean="0"/>
          </a:p>
          <a:p>
            <a:pPr lvl="1"/>
            <a:r>
              <a:rPr lang="zh-CN" altLang="en-US" sz="2400" dirty="0" smtClean="0"/>
              <a:t>假设整个场景的平均颜色是</a:t>
            </a:r>
            <a:r>
              <a:rPr lang="en-US" altLang="zh-CN" sz="2400" dirty="0" smtClean="0"/>
              <a:t>18%</a:t>
            </a:r>
            <a:r>
              <a:rPr lang="zh-CN" altLang="en-US" sz="2400" dirty="0" smtClean="0"/>
              <a:t>的反射率的中间灰度</a:t>
            </a:r>
            <a:endParaRPr lang="en-US" altLang="zh-CN" sz="2400" dirty="0" smtClean="0"/>
          </a:p>
          <a:p>
            <a:pPr lvl="1"/>
            <a:r>
              <a:rPr lang="en-US" altLang="zh-CN" sz="2400" dirty="0" smtClean="0"/>
              <a:t>R,G,B </a:t>
            </a:r>
            <a:r>
              <a:rPr lang="zh-CN" altLang="en-US" sz="2400" dirty="0" smtClean="0"/>
              <a:t>的平均值是相等的</a:t>
            </a:r>
            <a:endParaRPr lang="zh-CN" altLang="en-US" sz="2400" dirty="0"/>
          </a:p>
        </p:txBody>
      </p:sp>
      <p:graphicFrame>
        <p:nvGraphicFramePr>
          <p:cNvPr id="1029" name="Object 5"/>
          <p:cNvGraphicFramePr>
            <a:graphicFrameLocks noChangeAspect="1"/>
          </p:cNvGraphicFramePr>
          <p:nvPr/>
        </p:nvGraphicFramePr>
        <p:xfrm>
          <a:off x="1149098" y="4616579"/>
          <a:ext cx="2000264" cy="593299"/>
        </p:xfrm>
        <a:graphic>
          <a:graphicData uri="http://schemas.openxmlformats.org/presentationml/2006/ole">
            <p:oleObj spid="_x0000_s1029" name="Equation" r:id="rId3" imgW="1498320" imgH="444240" progId="Equation.DSMT4">
              <p:embed/>
            </p:oleObj>
          </a:graphicData>
        </a:graphic>
      </p:graphicFrame>
      <p:graphicFrame>
        <p:nvGraphicFramePr>
          <p:cNvPr id="1030" name="Object 6"/>
          <p:cNvGraphicFramePr>
            <a:graphicFrameLocks noChangeAspect="1"/>
          </p:cNvGraphicFramePr>
          <p:nvPr/>
        </p:nvGraphicFramePr>
        <p:xfrm>
          <a:off x="1149098" y="5330960"/>
          <a:ext cx="2000264" cy="598370"/>
        </p:xfrm>
        <a:graphic>
          <a:graphicData uri="http://schemas.openxmlformats.org/presentationml/2006/ole">
            <p:oleObj spid="_x0000_s1030" name="Equation" r:id="rId4" imgW="1485720" imgH="444240" progId="Equation.DSMT4">
              <p:embed/>
            </p:oleObj>
          </a:graphicData>
        </a:graphic>
      </p:graphicFrame>
      <p:graphicFrame>
        <p:nvGraphicFramePr>
          <p:cNvPr id="1031" name="Object 7"/>
          <p:cNvGraphicFramePr>
            <a:graphicFrameLocks noChangeAspect="1"/>
          </p:cNvGraphicFramePr>
          <p:nvPr/>
        </p:nvGraphicFramePr>
        <p:xfrm>
          <a:off x="1071538" y="3786190"/>
          <a:ext cx="2059454" cy="616076"/>
        </p:xfrm>
        <a:graphic>
          <a:graphicData uri="http://schemas.openxmlformats.org/presentationml/2006/ole">
            <p:oleObj spid="_x0000_s1031" name="Equation" r:id="rId5" imgW="1485720" imgH="444240" progId="Equation.DSMT4">
              <p:embed/>
            </p:oleObj>
          </a:graphicData>
        </a:graphic>
      </p:graphicFrame>
      <p:graphicFrame>
        <p:nvGraphicFramePr>
          <p:cNvPr id="1032" name="Object 8"/>
          <p:cNvGraphicFramePr>
            <a:graphicFrameLocks noChangeAspect="1"/>
          </p:cNvGraphicFramePr>
          <p:nvPr/>
        </p:nvGraphicFramePr>
        <p:xfrm>
          <a:off x="4214810" y="4071942"/>
          <a:ext cx="750099" cy="600079"/>
        </p:xfrm>
        <a:graphic>
          <a:graphicData uri="http://schemas.openxmlformats.org/presentationml/2006/ole">
            <p:oleObj spid="_x0000_s1032" name="Equation" r:id="rId6" imgW="507960" imgH="406080" progId="Equation.DSMT4">
              <p:embed/>
            </p:oleObj>
          </a:graphicData>
        </a:graphic>
      </p:graphicFrame>
      <p:graphicFrame>
        <p:nvGraphicFramePr>
          <p:cNvPr id="1033" name="Object 9"/>
          <p:cNvGraphicFramePr>
            <a:graphicFrameLocks noChangeAspect="1"/>
          </p:cNvGraphicFramePr>
          <p:nvPr/>
        </p:nvGraphicFramePr>
        <p:xfrm>
          <a:off x="4214810" y="4714884"/>
          <a:ext cx="759029" cy="578308"/>
        </p:xfrm>
        <a:graphic>
          <a:graphicData uri="http://schemas.openxmlformats.org/presentationml/2006/ole">
            <p:oleObj spid="_x0000_s1033" name="Equation" r:id="rId7" imgW="533160" imgH="406080" progId="Equation.DSMT4">
              <p:embed/>
            </p:oleObj>
          </a:graphicData>
        </a:graphic>
      </p:graphicFrame>
      <p:graphicFrame>
        <p:nvGraphicFramePr>
          <p:cNvPr id="1034" name="Object 10"/>
          <p:cNvGraphicFramePr>
            <a:graphicFrameLocks noChangeAspect="1"/>
          </p:cNvGraphicFramePr>
          <p:nvPr/>
        </p:nvGraphicFramePr>
        <p:xfrm>
          <a:off x="6307119" y="4000504"/>
          <a:ext cx="2479723" cy="1357322"/>
        </p:xfrm>
        <a:graphic>
          <a:graphicData uri="http://schemas.openxmlformats.org/presentationml/2006/ole">
            <p:oleObj spid="_x0000_s1034" name="Equation" r:id="rId8" imgW="1206360" imgH="660240" progId="Equation.DSMT4">
              <p:embed/>
            </p:oleObj>
          </a:graphicData>
        </a:graphic>
      </p:graphicFrame>
      <p:sp>
        <p:nvSpPr>
          <p:cNvPr id="14" name="TextBox 13"/>
          <p:cNvSpPr txBox="1"/>
          <p:nvPr/>
        </p:nvSpPr>
        <p:spPr>
          <a:xfrm>
            <a:off x="1214414" y="3286124"/>
            <a:ext cx="2286016" cy="369332"/>
          </a:xfrm>
          <a:prstGeom prst="rect">
            <a:avLst/>
          </a:prstGeom>
          <a:noFill/>
        </p:spPr>
        <p:txBody>
          <a:bodyPr wrap="square" rtlCol="0">
            <a:spAutoFit/>
          </a:bodyPr>
          <a:lstStyle/>
          <a:p>
            <a:r>
              <a:rPr lang="en-US" altLang="zh-CN" dirty="0" smtClean="0"/>
              <a:t>N x N  RGB(</a:t>
            </a:r>
            <a:r>
              <a:rPr lang="en-US" altLang="zh-CN" dirty="0" err="1" smtClean="0"/>
              <a:t>x,y</a:t>
            </a:r>
            <a:r>
              <a:rPr lang="en-US" altLang="zh-CN" dirty="0" smtClean="0"/>
              <a:t>)</a:t>
            </a:r>
            <a:endParaRPr lang="zh-CN" altLang="en-US" dirty="0"/>
          </a:p>
        </p:txBody>
      </p:sp>
      <p:sp>
        <p:nvSpPr>
          <p:cNvPr id="15" name="TextBox 14"/>
          <p:cNvSpPr txBox="1"/>
          <p:nvPr/>
        </p:nvSpPr>
        <p:spPr>
          <a:xfrm>
            <a:off x="3714744" y="3286124"/>
            <a:ext cx="2286016" cy="369332"/>
          </a:xfrm>
          <a:prstGeom prst="rect">
            <a:avLst/>
          </a:prstGeom>
          <a:noFill/>
        </p:spPr>
        <p:txBody>
          <a:bodyPr wrap="square" rtlCol="0">
            <a:spAutoFit/>
          </a:bodyPr>
          <a:lstStyle/>
          <a:p>
            <a:r>
              <a:rPr lang="en-US" altLang="zh-CN" dirty="0" smtClean="0"/>
              <a:t>Compute gain</a:t>
            </a:r>
            <a:endParaRPr lang="zh-CN" altLang="en-US" dirty="0"/>
          </a:p>
        </p:txBody>
      </p:sp>
      <p:sp>
        <p:nvSpPr>
          <p:cNvPr id="16" name="TextBox 15"/>
          <p:cNvSpPr txBox="1"/>
          <p:nvPr/>
        </p:nvSpPr>
        <p:spPr>
          <a:xfrm>
            <a:off x="6429388" y="3273982"/>
            <a:ext cx="2286016" cy="369332"/>
          </a:xfrm>
          <a:prstGeom prst="rect">
            <a:avLst/>
          </a:prstGeom>
          <a:noFill/>
        </p:spPr>
        <p:txBody>
          <a:bodyPr wrap="square" rtlCol="0">
            <a:spAutoFit/>
          </a:bodyPr>
          <a:lstStyle/>
          <a:p>
            <a:r>
              <a:rPr lang="en-US" altLang="zh-CN" dirty="0" smtClean="0"/>
              <a:t>Corrected image</a:t>
            </a:r>
            <a:endParaRPr lang="zh-CN" altLang="en-US" dirty="0"/>
          </a:p>
        </p:txBody>
      </p:sp>
      <p:cxnSp>
        <p:nvCxnSpPr>
          <p:cNvPr id="18" name="直接箭头连接符 17"/>
          <p:cNvCxnSpPr/>
          <p:nvPr/>
        </p:nvCxnSpPr>
        <p:spPr>
          <a:xfrm>
            <a:off x="3143240" y="457200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14942" y="450057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AWB </a:t>
            </a:r>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r>
              <a:rPr lang="zh-CN" altLang="en-US" dirty="0" smtClean="0"/>
              <a:t>场景色域估算</a:t>
            </a:r>
            <a:endParaRPr lang="en-US" altLang="zh-CN" dirty="0" smtClean="0"/>
          </a:p>
          <a:p>
            <a:pPr lvl="1"/>
            <a:r>
              <a:rPr lang="zh-CN" altLang="en-US" sz="2400" dirty="0" smtClean="0"/>
              <a:t>通过相机所捕捉到的色彩分布来估算光源</a:t>
            </a:r>
            <a:endParaRPr lang="en-US" altLang="zh-CN" sz="2400" dirty="0" smtClean="0"/>
          </a:p>
          <a:p>
            <a:pPr lvl="1"/>
            <a:r>
              <a:rPr lang="zh-CN" altLang="en-US" sz="2400" dirty="0" smtClean="0"/>
              <a:t>假设场景中有很多彩色物体，这些物体被同一光源照射时，从统计学的角度来讲，应该会涵盖所有物体的光谱分布，进而产生该场景的色域。也就是说，可以通过将获得的图像中的色彩分布于色域数据库中保存的特定场景下的光反射率或者典型光源之间的相关性进行比较，从而估算光源</a:t>
            </a:r>
            <a:endParaRPr lang="zh-CN" alt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MTK AWB</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定义白平衡光源颜色区域</a:t>
            </a:r>
            <a:endParaRPr lang="en-US" altLang="zh-CN" sz="2400" dirty="0" smtClean="0"/>
          </a:p>
          <a:p>
            <a:r>
              <a:rPr lang="zh-CN" altLang="en-US" sz="2400" dirty="0" smtClean="0"/>
              <a:t>落在此区间的点会做白平衡</a:t>
            </a:r>
          </a:p>
          <a:p>
            <a:r>
              <a:rPr lang="zh-CN" altLang="en-US" sz="2400" dirty="0" smtClean="0"/>
              <a:t>如果有多个光源，白平衡算法会将每个光源进行加权计算</a:t>
            </a:r>
          </a:p>
          <a:p>
            <a:endParaRPr lang="en-US" altLang="zh-CN" sz="2400" dirty="0" smtClean="0"/>
          </a:p>
        </p:txBody>
      </p:sp>
      <p:pic>
        <p:nvPicPr>
          <p:cNvPr id="2050" name="Picture 2"/>
          <p:cNvPicPr>
            <a:picLocks noChangeAspect="1" noChangeArrowheads="1"/>
          </p:cNvPicPr>
          <p:nvPr/>
        </p:nvPicPr>
        <p:blipFill>
          <a:blip r:embed="rId2" cstate="print"/>
          <a:srcRect/>
          <a:stretch>
            <a:fillRect/>
          </a:stretch>
        </p:blipFill>
        <p:spPr bwMode="auto">
          <a:xfrm>
            <a:off x="500034" y="3071810"/>
            <a:ext cx="7439025" cy="3067050"/>
          </a:xfrm>
          <a:prstGeom prst="rect">
            <a:avLst/>
          </a:prstGeom>
          <a:noFill/>
          <a:ln w="9525">
            <a:noFill/>
            <a:miter lim="800000"/>
            <a:headEnd/>
            <a:tailEnd/>
          </a:ln>
          <a:effectLst/>
        </p:spPr>
      </p:pic>
      <p:pic>
        <p:nvPicPr>
          <p:cNvPr id="5"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AWB Flow</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基本</a:t>
            </a:r>
            <a:r>
              <a:rPr lang="en-US" altLang="zh-CN" sz="2800" dirty="0" smtClean="0"/>
              <a:t>AWB flow</a:t>
            </a:r>
          </a:p>
          <a:p>
            <a:pPr lvl="1"/>
            <a:r>
              <a:rPr lang="en-US" altLang="zh-CN" sz="2000" dirty="0" smtClean="0"/>
              <a:t>Sensor output pure raw ,</a:t>
            </a:r>
            <a:r>
              <a:rPr lang="zh-CN" altLang="en-US" sz="2000" dirty="0" smtClean="0"/>
              <a:t>经过</a:t>
            </a:r>
            <a:r>
              <a:rPr lang="en-US" altLang="zh-CN" sz="2000" dirty="0" err="1" smtClean="0"/>
              <a:t>OB,shading</a:t>
            </a:r>
            <a:r>
              <a:rPr lang="en-US" altLang="zh-CN" sz="2000" dirty="0" smtClean="0"/>
              <a:t> ,AE</a:t>
            </a:r>
            <a:r>
              <a:rPr lang="zh-CN" altLang="en-US" sz="2000" dirty="0" smtClean="0"/>
              <a:t>后，才进</a:t>
            </a:r>
            <a:r>
              <a:rPr lang="en-US" altLang="zh-CN" sz="2000" dirty="0" smtClean="0"/>
              <a:t>AWB</a:t>
            </a:r>
          </a:p>
          <a:p>
            <a:pPr lvl="1"/>
            <a:r>
              <a:rPr lang="en-US" altLang="zh-CN" sz="2000" dirty="0" smtClean="0"/>
              <a:t>AWB </a:t>
            </a:r>
            <a:r>
              <a:rPr lang="en-US" altLang="zh-CN" sz="2000" dirty="0" err="1" smtClean="0"/>
              <a:t>pregain</a:t>
            </a:r>
            <a:r>
              <a:rPr lang="en-US" altLang="zh-CN" sz="2000" dirty="0" smtClean="0"/>
              <a:t> 1 </a:t>
            </a:r>
            <a:r>
              <a:rPr lang="zh-CN" altLang="en-US" sz="2000" dirty="0" smtClean="0"/>
              <a:t>是</a:t>
            </a:r>
            <a:r>
              <a:rPr lang="en-US" altLang="zh-CN" sz="2000" dirty="0" smtClean="0"/>
              <a:t>AWB calibration </a:t>
            </a:r>
            <a:r>
              <a:rPr lang="zh-CN" altLang="en-US" sz="2000" dirty="0" smtClean="0"/>
              <a:t>的结果，</a:t>
            </a:r>
            <a:r>
              <a:rPr lang="en-US" altLang="zh-CN" sz="2000" dirty="0" err="1" smtClean="0"/>
              <a:t>awb</a:t>
            </a:r>
            <a:r>
              <a:rPr lang="en-US" altLang="zh-CN" sz="2000" dirty="0" smtClean="0"/>
              <a:t> pregain2 </a:t>
            </a:r>
            <a:r>
              <a:rPr lang="zh-CN" altLang="en-US" sz="2000" dirty="0" smtClean="0"/>
              <a:t>是</a:t>
            </a:r>
            <a:r>
              <a:rPr lang="en-US" altLang="zh-CN" sz="2000" dirty="0" smtClean="0"/>
              <a:t>AWB </a:t>
            </a:r>
            <a:r>
              <a:rPr lang="zh-CN" altLang="en-US" sz="2000" dirty="0" smtClean="0"/>
              <a:t>算法的结果。</a:t>
            </a:r>
            <a:endParaRPr lang="en-US" altLang="zh-CN" sz="2000" dirty="0" smtClean="0"/>
          </a:p>
          <a:p>
            <a:pPr lvl="1"/>
            <a:r>
              <a:rPr lang="en-US" altLang="zh-CN" sz="2000" dirty="0" smtClean="0"/>
              <a:t>AWB final Gain= AWB pregain1*AWB pregain2</a:t>
            </a:r>
            <a:endParaRPr lang="zh-CN" altLang="en-US" sz="2000" dirty="0"/>
          </a:p>
        </p:txBody>
      </p:sp>
      <p:pic>
        <p:nvPicPr>
          <p:cNvPr id="3074" name="Picture 2"/>
          <p:cNvPicPr>
            <a:picLocks noChangeAspect="1" noChangeArrowheads="1"/>
          </p:cNvPicPr>
          <p:nvPr/>
        </p:nvPicPr>
        <p:blipFill>
          <a:blip r:embed="rId2" cstate="print"/>
          <a:srcRect/>
          <a:stretch>
            <a:fillRect/>
          </a:stretch>
        </p:blipFill>
        <p:spPr bwMode="auto">
          <a:xfrm>
            <a:off x="642910" y="3500438"/>
            <a:ext cx="7534275" cy="2905125"/>
          </a:xfrm>
          <a:prstGeom prst="rect">
            <a:avLst/>
          </a:prstGeom>
          <a:noFill/>
          <a:ln w="9525">
            <a:noFill/>
            <a:miter lim="800000"/>
            <a:headEnd/>
            <a:tailEnd/>
          </a:ln>
          <a:effectLst/>
        </p:spPr>
      </p:pic>
      <p:sp>
        <p:nvSpPr>
          <p:cNvPr id="5" name="矩形 4"/>
          <p:cNvSpPr/>
          <p:nvPr/>
        </p:nvSpPr>
        <p:spPr>
          <a:xfrm>
            <a:off x="5286380" y="5429264"/>
            <a:ext cx="1357322" cy="857256"/>
          </a:xfrm>
          <a:prstGeom prst="rect">
            <a:avLst/>
          </a:prstGeom>
          <a:solidFill>
            <a:srgbClr val="ADF9F5"/>
          </a:solidFill>
          <a:ln>
            <a:solidFill>
              <a:srgbClr val="ADF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357818" y="5500702"/>
            <a:ext cx="1143008" cy="830997"/>
          </a:xfrm>
          <a:prstGeom prst="rect">
            <a:avLst/>
          </a:prstGeom>
          <a:solidFill>
            <a:srgbClr val="ADF9F5"/>
          </a:solidFill>
        </p:spPr>
        <p:txBody>
          <a:bodyPr wrap="square" rtlCol="0">
            <a:spAutoFit/>
          </a:bodyPr>
          <a:lstStyle/>
          <a:p>
            <a:pPr algn="ctr"/>
            <a:r>
              <a:rPr lang="en-US" altLang="zh-CN" sz="2400" dirty="0" smtClean="0"/>
              <a:t>AWB </a:t>
            </a:r>
            <a:r>
              <a:rPr lang="en-US" altLang="zh-CN" sz="2400" dirty="0" err="1" smtClean="0"/>
              <a:t>aglo</a:t>
            </a:r>
            <a:endParaRPr lang="zh-CN" altLang="en-US" sz="2400" dirty="0"/>
          </a:p>
        </p:txBody>
      </p:sp>
      <p:pic>
        <p:nvPicPr>
          <p:cNvPr id="7"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算法流程图</a:t>
            </a:r>
            <a:endParaRPr lang="zh-CN" altLang="en-US" dirty="0"/>
          </a:p>
        </p:txBody>
      </p:sp>
      <p:sp>
        <p:nvSpPr>
          <p:cNvPr id="4" name="矩形 3"/>
          <p:cNvSpPr/>
          <p:nvPr/>
        </p:nvSpPr>
        <p:spPr>
          <a:xfrm>
            <a:off x="1928794" y="1643050"/>
            <a:ext cx="55007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AWB </a:t>
            </a:r>
            <a:r>
              <a:rPr lang="zh-CN" altLang="en-US" dirty="0" smtClean="0"/>
              <a:t>子块统计值</a:t>
            </a:r>
            <a:r>
              <a:rPr lang="en-US" altLang="zh-CN" dirty="0" smtClean="0"/>
              <a:t>(R/G/B/L,120X90 </a:t>
            </a:r>
            <a:r>
              <a:rPr lang="zh-CN" altLang="en-US" dirty="0" smtClean="0"/>
              <a:t>个子</a:t>
            </a:r>
            <a:r>
              <a:rPr lang="en-US" altLang="zh-CN" dirty="0" smtClean="0"/>
              <a:t>window)</a:t>
            </a:r>
            <a:endParaRPr lang="zh-CN" altLang="en-US" dirty="0"/>
          </a:p>
        </p:txBody>
      </p:sp>
      <p:sp>
        <p:nvSpPr>
          <p:cNvPr id="6" name="矩形 5"/>
          <p:cNvSpPr/>
          <p:nvPr/>
        </p:nvSpPr>
        <p:spPr>
          <a:xfrm>
            <a:off x="1928794" y="4786322"/>
            <a:ext cx="55007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AWB gain </a:t>
            </a:r>
            <a:r>
              <a:rPr lang="zh-CN" altLang="en-US" dirty="0" smtClean="0"/>
              <a:t>预测</a:t>
            </a:r>
            <a:endParaRPr lang="zh-CN" altLang="en-US" dirty="0"/>
          </a:p>
        </p:txBody>
      </p:sp>
      <p:sp>
        <p:nvSpPr>
          <p:cNvPr id="7" name="矩形 6"/>
          <p:cNvSpPr/>
          <p:nvPr/>
        </p:nvSpPr>
        <p:spPr>
          <a:xfrm>
            <a:off x="1928794" y="4000504"/>
            <a:ext cx="55007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计算光源的概率</a:t>
            </a:r>
            <a:endParaRPr lang="zh-CN" altLang="en-US" dirty="0"/>
          </a:p>
        </p:txBody>
      </p:sp>
      <p:sp>
        <p:nvSpPr>
          <p:cNvPr id="8" name="矩形 7"/>
          <p:cNvSpPr/>
          <p:nvPr/>
        </p:nvSpPr>
        <p:spPr>
          <a:xfrm>
            <a:off x="1928794" y="3214686"/>
            <a:ext cx="55007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光源统计</a:t>
            </a:r>
            <a:r>
              <a:rPr lang="en-US" altLang="zh-CN" dirty="0" smtClean="0"/>
              <a:t>(7 </a:t>
            </a:r>
            <a:r>
              <a:rPr lang="zh-CN" altLang="en-US" dirty="0" smtClean="0"/>
              <a:t>种光源</a:t>
            </a:r>
            <a:r>
              <a:rPr lang="en-US" altLang="zh-CN" dirty="0" smtClean="0"/>
              <a:t>)</a:t>
            </a:r>
            <a:endParaRPr lang="zh-CN" altLang="en-US" dirty="0"/>
          </a:p>
        </p:txBody>
      </p:sp>
      <p:sp>
        <p:nvSpPr>
          <p:cNvPr id="9" name="矩形 8"/>
          <p:cNvSpPr/>
          <p:nvPr/>
        </p:nvSpPr>
        <p:spPr>
          <a:xfrm>
            <a:off x="1928794" y="2428868"/>
            <a:ext cx="55007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父块统计</a:t>
            </a:r>
            <a:r>
              <a:rPr lang="en-US" altLang="zh-CN" dirty="0" smtClean="0"/>
              <a:t>(24x18 </a:t>
            </a:r>
            <a:r>
              <a:rPr lang="zh-CN" altLang="en-US" dirty="0" smtClean="0"/>
              <a:t>个父块，每个父块含</a:t>
            </a:r>
            <a:r>
              <a:rPr lang="en-US" altLang="zh-CN" dirty="0" smtClean="0"/>
              <a:t>5x5 </a:t>
            </a:r>
            <a:r>
              <a:rPr lang="zh-CN" altLang="en-US" dirty="0" smtClean="0"/>
              <a:t>个子块</a:t>
            </a:r>
            <a:r>
              <a:rPr lang="en-US" altLang="zh-CN" dirty="0" smtClean="0"/>
              <a:t>)</a:t>
            </a:r>
            <a:endParaRPr lang="zh-CN" altLang="en-US" dirty="0"/>
          </a:p>
        </p:txBody>
      </p:sp>
      <p:sp>
        <p:nvSpPr>
          <p:cNvPr id="10" name="矩形 9"/>
          <p:cNvSpPr/>
          <p:nvPr/>
        </p:nvSpPr>
        <p:spPr>
          <a:xfrm>
            <a:off x="1928794" y="5572140"/>
            <a:ext cx="55007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a:t>
            </a:r>
            <a:r>
              <a:rPr lang="en-US" altLang="zh-CN" dirty="0" smtClean="0"/>
              <a:t>AWB gain </a:t>
            </a:r>
            <a:r>
              <a:rPr lang="zh-CN" altLang="en-US" dirty="0" smtClean="0"/>
              <a:t>和</a:t>
            </a:r>
            <a:r>
              <a:rPr lang="en-US" altLang="zh-CN" dirty="0" smtClean="0"/>
              <a:t>RAW pregain2</a:t>
            </a:r>
            <a:endParaRPr lang="zh-CN" altLang="en-US" dirty="0"/>
          </a:p>
        </p:txBody>
      </p:sp>
      <p:sp>
        <p:nvSpPr>
          <p:cNvPr id="11" name="下箭头 10"/>
          <p:cNvSpPr/>
          <p:nvPr/>
        </p:nvSpPr>
        <p:spPr>
          <a:xfrm>
            <a:off x="4429124" y="2071678"/>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4500562" y="5214950"/>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4429124" y="4429132"/>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4429124" y="3643314"/>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4429124" y="2857496"/>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smtClean="0"/>
              <a:t>OTP </a:t>
            </a:r>
            <a:r>
              <a:rPr lang="zh-CN" altLang="en-US" dirty="0" smtClean="0"/>
              <a:t>校准</a:t>
            </a:r>
            <a:endParaRPr lang="zh-CN" altLang="en-US" dirty="0"/>
          </a:p>
        </p:txBody>
      </p:sp>
      <p:sp>
        <p:nvSpPr>
          <p:cNvPr id="37" name="内容占位符 36"/>
          <p:cNvSpPr>
            <a:spLocks noGrp="1"/>
          </p:cNvSpPr>
          <p:nvPr>
            <p:ph idx="1"/>
          </p:nvPr>
        </p:nvSpPr>
        <p:spPr>
          <a:xfrm>
            <a:off x="428596" y="1500174"/>
            <a:ext cx="8229600" cy="4525963"/>
          </a:xfrm>
        </p:spPr>
        <p:txBody>
          <a:bodyPr>
            <a:normAutofit/>
          </a:bodyPr>
          <a:lstStyle/>
          <a:p>
            <a:r>
              <a:rPr lang="zh-CN" altLang="en-US" sz="2400" dirty="0" smtClean="0"/>
              <a:t>由于模组之间的差异性，应用</a:t>
            </a:r>
            <a:r>
              <a:rPr lang="en-US" altLang="zh-CN" sz="2400" dirty="0" smtClean="0"/>
              <a:t>OTP calibration </a:t>
            </a:r>
            <a:r>
              <a:rPr lang="zh-CN" altLang="en-US" sz="2400" dirty="0" smtClean="0"/>
              <a:t>得到的</a:t>
            </a:r>
            <a:r>
              <a:rPr lang="en-US" altLang="zh-CN" sz="2400" dirty="0" smtClean="0"/>
              <a:t>pre-gain1 </a:t>
            </a:r>
            <a:r>
              <a:rPr lang="zh-CN" altLang="en-US" sz="2400" dirty="0" smtClean="0"/>
              <a:t>进行校正，是其</a:t>
            </a:r>
            <a:r>
              <a:rPr lang="en-US" altLang="zh-CN" sz="2400" dirty="0" smtClean="0"/>
              <a:t>golden sample </a:t>
            </a:r>
            <a:r>
              <a:rPr lang="zh-CN" altLang="en-US" sz="2400" dirty="0" smtClean="0"/>
              <a:t>调试的</a:t>
            </a:r>
            <a:r>
              <a:rPr lang="en-US" altLang="zh-CN" sz="2400" dirty="0" smtClean="0"/>
              <a:t>AWB window </a:t>
            </a:r>
            <a:r>
              <a:rPr lang="zh-CN" altLang="en-US" sz="2400" dirty="0" smtClean="0"/>
              <a:t>同样可适用于其他模组</a:t>
            </a:r>
            <a:endParaRPr lang="en-US" altLang="zh-CN" sz="2400" dirty="0" smtClean="0"/>
          </a:p>
        </p:txBody>
      </p:sp>
      <p:sp>
        <p:nvSpPr>
          <p:cNvPr id="8" name="矩形 7"/>
          <p:cNvSpPr/>
          <p:nvPr/>
        </p:nvSpPr>
        <p:spPr>
          <a:xfrm>
            <a:off x="2071670" y="4488428"/>
            <a:ext cx="928694" cy="642942"/>
          </a:xfrm>
          <a:prstGeom prst="rect">
            <a:avLst/>
          </a:prstGeom>
          <a:solidFill>
            <a:schemeClr val="accent6">
              <a:lumMod val="75000"/>
            </a:schemeClr>
          </a:solidFill>
          <a:ln cap="sq">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000364" y="4488428"/>
            <a:ext cx="1143008" cy="35719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000364" y="4845618"/>
            <a:ext cx="2000264" cy="28575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43372" y="4488428"/>
            <a:ext cx="242889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571472" y="4702742"/>
            <a:ext cx="7286676" cy="1588"/>
          </a:xfrm>
          <a:prstGeom prst="straightConnector1">
            <a:avLst/>
          </a:prstGeom>
          <a:ln w="19050">
            <a:solidFill>
              <a:schemeClr val="tx2">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5400000" flipH="1" flipV="1">
            <a:off x="2928132" y="4988494"/>
            <a:ext cx="2858314" cy="794"/>
          </a:xfrm>
          <a:prstGeom prst="straightConnector1">
            <a:avLst/>
          </a:prstGeom>
          <a:ln w="19050">
            <a:solidFill>
              <a:schemeClr val="tx2">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加号 12"/>
          <p:cNvSpPr/>
          <p:nvPr/>
        </p:nvSpPr>
        <p:spPr>
          <a:xfrm>
            <a:off x="1990708" y="5621912"/>
            <a:ext cx="285752" cy="142876"/>
          </a:xfrm>
          <a:prstGeom prst="mathPlus">
            <a:avLst/>
          </a:prstGeom>
          <a:solidFill>
            <a:srgbClr val="FF0000"/>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 y="5631436"/>
            <a:ext cx="928694" cy="642942"/>
          </a:xfrm>
          <a:prstGeom prst="rect">
            <a:avLst/>
          </a:prstGeom>
          <a:solidFill>
            <a:schemeClr val="accent6">
              <a:lumMod val="75000"/>
            </a:schemeClr>
          </a:solidFill>
          <a:ln cap="sq">
            <a:solidFill>
              <a:schemeClr val="accent6">
                <a:lumMod val="75000"/>
              </a:schemeClr>
            </a:solidFill>
            <a:prstDash val="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28662" y="5631436"/>
            <a:ext cx="1143008" cy="357190"/>
          </a:xfrm>
          <a:prstGeom prst="rect">
            <a:avLst/>
          </a:prstGeom>
          <a:solidFill>
            <a:srgbClr val="FFFF00"/>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28662" y="5988626"/>
            <a:ext cx="2000264" cy="285752"/>
          </a:xfrm>
          <a:prstGeom prst="rect">
            <a:avLst/>
          </a:prstGeom>
          <a:solidFill>
            <a:schemeClr val="accent3">
              <a:lumMod val="75000"/>
            </a:schemeClr>
          </a:solid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71670" y="5631436"/>
            <a:ext cx="2428892" cy="35719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加号 17"/>
          <p:cNvSpPr/>
          <p:nvPr/>
        </p:nvSpPr>
        <p:spPr>
          <a:xfrm>
            <a:off x="2143108" y="5774312"/>
            <a:ext cx="285752" cy="142876"/>
          </a:xfrm>
          <a:prstGeom prst="mathPlus">
            <a:avLst/>
          </a:prstGeom>
          <a:solidFill>
            <a:srgbClr val="FF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14876" y="5631436"/>
            <a:ext cx="928694" cy="642942"/>
          </a:xfrm>
          <a:prstGeom prst="rect">
            <a:avLst/>
          </a:prstGeom>
          <a:solidFill>
            <a:schemeClr val="accent6">
              <a:lumMod val="75000"/>
            </a:schemeClr>
          </a:solidFill>
          <a:ln cap="sq">
            <a:solidFill>
              <a:schemeClr val="accent6">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643570" y="5631436"/>
            <a:ext cx="1143008" cy="357190"/>
          </a:xfrm>
          <a:prstGeom prst="rect">
            <a:avLst/>
          </a:prstGeom>
          <a:solidFill>
            <a:srgbClr val="FFFF00"/>
          </a:solid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643570" y="5988626"/>
            <a:ext cx="2000264" cy="285752"/>
          </a:xfrm>
          <a:prstGeom prst="rect">
            <a:avLst/>
          </a:prstGeom>
          <a:solidFill>
            <a:schemeClr val="accent3">
              <a:lumMod val="75000"/>
            </a:schemeClr>
          </a:solid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786578" y="5631436"/>
            <a:ext cx="2428892" cy="357190"/>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加号 22"/>
          <p:cNvSpPr/>
          <p:nvPr/>
        </p:nvSpPr>
        <p:spPr>
          <a:xfrm>
            <a:off x="6858016" y="5774312"/>
            <a:ext cx="285752" cy="142876"/>
          </a:xfrm>
          <a:prstGeom prst="mathPlus">
            <a:avLst/>
          </a:prstGeom>
          <a:solidFill>
            <a:srgbClr val="FF0000"/>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加号 23"/>
          <p:cNvSpPr/>
          <p:nvPr/>
        </p:nvSpPr>
        <p:spPr>
          <a:xfrm>
            <a:off x="4214810" y="4631304"/>
            <a:ext cx="285752" cy="142876"/>
          </a:xfrm>
          <a:prstGeom prst="mathPlus">
            <a:avLst/>
          </a:prstGeom>
          <a:solidFill>
            <a:srgbClr val="FF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18" idx="0"/>
          </p:cNvCxnSpPr>
          <p:nvPr/>
        </p:nvCxnSpPr>
        <p:spPr>
          <a:xfrm flipV="1">
            <a:off x="2390984" y="4774180"/>
            <a:ext cx="1895264" cy="1071570"/>
          </a:xfrm>
          <a:prstGeom prst="straightConnector1">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0800000">
            <a:off x="4572000" y="4774180"/>
            <a:ext cx="2357454" cy="928694"/>
          </a:xfrm>
          <a:prstGeom prst="straightConnector1">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00100" y="6488692"/>
            <a:ext cx="2071702" cy="369332"/>
          </a:xfrm>
          <a:prstGeom prst="rect">
            <a:avLst/>
          </a:prstGeom>
          <a:noFill/>
        </p:spPr>
        <p:txBody>
          <a:bodyPr wrap="square" rtlCol="0">
            <a:spAutoFit/>
          </a:bodyPr>
          <a:lstStyle/>
          <a:p>
            <a:r>
              <a:rPr lang="en-US" altLang="zh-CN" dirty="0" smtClean="0"/>
              <a:t>Sensor module1</a:t>
            </a:r>
            <a:endParaRPr lang="zh-CN" altLang="en-US" dirty="0"/>
          </a:p>
        </p:txBody>
      </p:sp>
      <p:sp>
        <p:nvSpPr>
          <p:cNvPr id="32" name="TextBox 31"/>
          <p:cNvSpPr txBox="1"/>
          <p:nvPr/>
        </p:nvSpPr>
        <p:spPr>
          <a:xfrm>
            <a:off x="5572132" y="6488692"/>
            <a:ext cx="2071702" cy="369332"/>
          </a:xfrm>
          <a:prstGeom prst="rect">
            <a:avLst/>
          </a:prstGeom>
          <a:noFill/>
        </p:spPr>
        <p:txBody>
          <a:bodyPr wrap="square" rtlCol="0">
            <a:spAutoFit/>
          </a:bodyPr>
          <a:lstStyle/>
          <a:p>
            <a:r>
              <a:rPr lang="en-US" altLang="zh-CN" dirty="0" smtClean="0"/>
              <a:t>Sensor module2</a:t>
            </a:r>
            <a:endParaRPr lang="zh-CN" altLang="en-US" dirty="0"/>
          </a:p>
        </p:txBody>
      </p:sp>
      <p:sp>
        <p:nvSpPr>
          <p:cNvPr id="33" name="TextBox 32"/>
          <p:cNvSpPr txBox="1"/>
          <p:nvPr/>
        </p:nvSpPr>
        <p:spPr>
          <a:xfrm>
            <a:off x="500034" y="5131370"/>
            <a:ext cx="3857652" cy="369332"/>
          </a:xfrm>
          <a:prstGeom prst="rect">
            <a:avLst/>
          </a:prstGeom>
          <a:noFill/>
        </p:spPr>
        <p:txBody>
          <a:bodyPr wrap="square" rtlCol="0">
            <a:spAutoFit/>
          </a:bodyPr>
          <a:lstStyle/>
          <a:p>
            <a:r>
              <a:rPr lang="en-US" altLang="zh-CN" dirty="0" smtClean="0"/>
              <a:t>Raw pre-gain1 for sensor module1</a:t>
            </a:r>
            <a:endParaRPr lang="zh-CN" altLang="en-US" dirty="0"/>
          </a:p>
        </p:txBody>
      </p:sp>
      <p:sp>
        <p:nvSpPr>
          <p:cNvPr id="34" name="TextBox 33"/>
          <p:cNvSpPr txBox="1"/>
          <p:nvPr/>
        </p:nvSpPr>
        <p:spPr>
          <a:xfrm>
            <a:off x="5286348" y="5059932"/>
            <a:ext cx="3857652" cy="369332"/>
          </a:xfrm>
          <a:prstGeom prst="rect">
            <a:avLst/>
          </a:prstGeom>
          <a:noFill/>
        </p:spPr>
        <p:txBody>
          <a:bodyPr wrap="square" rtlCol="0">
            <a:spAutoFit/>
          </a:bodyPr>
          <a:lstStyle/>
          <a:p>
            <a:r>
              <a:rPr lang="en-US" altLang="zh-CN" dirty="0" smtClean="0"/>
              <a:t>Raw pre-gain1 for sensor module2</a:t>
            </a: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3714744" y="2285992"/>
            <a:ext cx="5214974" cy="1298776"/>
          </a:xfrm>
          <a:prstGeom prst="rect">
            <a:avLst/>
          </a:prstGeom>
          <a:noFill/>
          <a:ln w="9525">
            <a:noFill/>
            <a:miter lim="800000"/>
            <a:headEnd/>
            <a:tailEnd/>
          </a:ln>
          <a:effectLst/>
        </p:spPr>
      </p:pic>
      <p:pic>
        <p:nvPicPr>
          <p:cNvPr id="29"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4784" y="0"/>
            <a:ext cx="1264813" cy="126481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2624</Words>
  <Application>Microsoft Office PowerPoint</Application>
  <PresentationFormat>全屏显示(4:3)</PresentationFormat>
  <Paragraphs>351</Paragraphs>
  <Slides>33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Office 主题</vt:lpstr>
      <vt:lpstr>Equation</vt:lpstr>
      <vt:lpstr>幻灯片 1</vt:lpstr>
      <vt:lpstr>AWB 方法</vt:lpstr>
      <vt:lpstr>AWB 方法</vt:lpstr>
      <vt:lpstr>AWB 方法</vt:lpstr>
      <vt:lpstr>AWB 方法</vt:lpstr>
      <vt:lpstr>MTK AWB</vt:lpstr>
      <vt:lpstr>AWB Flow</vt:lpstr>
      <vt:lpstr>算法流程图</vt:lpstr>
      <vt:lpstr>OTP 校准</vt:lpstr>
      <vt:lpstr>子window 统计和规范</vt:lpstr>
      <vt:lpstr>坐标旋转</vt:lpstr>
      <vt:lpstr>坐标旋转</vt:lpstr>
      <vt:lpstr>光源概率</vt:lpstr>
      <vt:lpstr>P0</vt:lpstr>
      <vt:lpstr>P0</vt:lpstr>
      <vt:lpstr>P0</vt:lpstr>
      <vt:lpstr>P0</vt:lpstr>
      <vt:lpstr>P1</vt:lpstr>
      <vt:lpstr>P2</vt:lpstr>
      <vt:lpstr>P2</vt:lpstr>
      <vt:lpstr>P2</vt:lpstr>
      <vt:lpstr>低色温色彩喜好-Tungsten</vt:lpstr>
      <vt:lpstr>低色温色彩喜好-Tungsten</vt:lpstr>
      <vt:lpstr>低色温色彩喜好- Warm fluorescent</vt:lpstr>
      <vt:lpstr>低色温色彩喜好- Warm fluorescent</vt:lpstr>
      <vt:lpstr>低色温色彩喜好- Warm fluorescent</vt:lpstr>
      <vt:lpstr>MTK 算法流程图</vt:lpstr>
      <vt:lpstr>幻灯片 28</vt:lpstr>
      <vt:lpstr>幻灯片 29</vt:lpstr>
      <vt:lpstr>算法流程图</vt:lpstr>
      <vt:lpstr>static-spatial-Temporal 比例的因素</vt:lpstr>
      <vt:lpstr>幻灯片 32</vt:lpstr>
      <vt:lpstr>static-spatial-Temporal 比例的因素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vivo</cp:lastModifiedBy>
  <cp:revision>132</cp:revision>
  <dcterms:created xsi:type="dcterms:W3CDTF">2016-10-06T02:25:00Z</dcterms:created>
  <dcterms:modified xsi:type="dcterms:W3CDTF">2016-10-20T11:43:29Z</dcterms:modified>
</cp:coreProperties>
</file>