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8" r:id="rId3"/>
    <p:sldId id="295" r:id="rId4"/>
    <p:sldId id="329" r:id="rId5"/>
    <p:sldId id="330" r:id="rId6"/>
    <p:sldId id="331" r:id="rId7"/>
    <p:sldId id="332" r:id="rId8"/>
    <p:sldId id="333" r:id="rId9"/>
    <p:sldId id="372" r:id="rId10"/>
    <p:sldId id="334" r:id="rId11"/>
    <p:sldId id="373" r:id="rId12"/>
    <p:sldId id="374" r:id="rId13"/>
    <p:sldId id="346" r:id="rId14"/>
    <p:sldId id="342" r:id="rId15"/>
    <p:sldId id="343" r:id="rId16"/>
    <p:sldId id="344" r:id="rId17"/>
    <p:sldId id="345" r:id="rId18"/>
    <p:sldId id="336" r:id="rId19"/>
    <p:sldId id="347" r:id="rId20"/>
    <p:sldId id="337" r:id="rId21"/>
    <p:sldId id="338" r:id="rId22"/>
    <p:sldId id="348" r:id="rId23"/>
    <p:sldId id="349" r:id="rId24"/>
    <p:sldId id="350" r:id="rId25"/>
    <p:sldId id="351" r:id="rId26"/>
    <p:sldId id="352" r:id="rId27"/>
    <p:sldId id="353" r:id="rId28"/>
    <p:sldId id="356" r:id="rId29"/>
    <p:sldId id="362" r:id="rId30"/>
    <p:sldId id="363" r:id="rId31"/>
    <p:sldId id="357" r:id="rId32"/>
    <p:sldId id="359" r:id="rId33"/>
    <p:sldId id="364" r:id="rId34"/>
    <p:sldId id="360" r:id="rId35"/>
    <p:sldId id="365" r:id="rId36"/>
    <p:sldId id="358" r:id="rId37"/>
    <p:sldId id="366" r:id="rId38"/>
    <p:sldId id="361" r:id="rId39"/>
    <p:sldId id="367" r:id="rId40"/>
    <p:sldId id="355" r:id="rId41"/>
    <p:sldId id="369" r:id="rId42"/>
    <p:sldId id="368" r:id="rId43"/>
    <p:sldId id="370" r:id="rId44"/>
    <p:sldId id="371" r:id="rId45"/>
    <p:sldId id="339" r:id="rId46"/>
    <p:sldId id="340" r:id="rId47"/>
    <p:sldId id="341" r:id="rId48"/>
    <p:sldId id="259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692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C5B16-0E0E-4C14-957C-52A71E2763AE}" type="datetimeFigureOut">
              <a:rPr lang="zh-CN" altLang="en-US" smtClean="0"/>
              <a:pPr/>
              <a:t>2014/12/13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A8504-ED98-4304-9FA0-09F35D92D9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步步高常用元素\ppt模版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24"/>
            <a:ext cx="9144000" cy="686275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步步高常用元素\ppt模版-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-24"/>
            <a:ext cx="9144032" cy="6862776"/>
          </a:xfrm>
          <a:prstGeom prst="rect">
            <a:avLst/>
          </a:prstGeom>
          <a:noFill/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714876" y="1497013"/>
            <a:ext cx="40719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dist">
              <a:defRPr/>
            </a:pPr>
            <a:r>
              <a:rPr lang="en-US" altLang="zh-CN" sz="3600" b="1" dirty="0" smtClean="0">
                <a:latin typeface="+mj-ea"/>
                <a:ea typeface="+mj-ea"/>
              </a:rPr>
              <a:t>AWB</a:t>
            </a:r>
            <a:r>
              <a:rPr lang="zh-CN" altLang="en-US" sz="3600" b="1" dirty="0" smtClean="0">
                <a:latin typeface="+mj-ea"/>
                <a:ea typeface="+mj-ea"/>
              </a:rPr>
              <a:t>算法介绍</a:t>
            </a:r>
            <a:endParaRPr lang="zh-CN" altLang="en-US" sz="3600" b="1" dirty="0"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0" y="3286125"/>
            <a:ext cx="9144000" cy="0"/>
          </a:xfrm>
          <a:prstGeom prst="line">
            <a:avLst/>
          </a:prstGeom>
          <a:ln>
            <a:solidFill>
              <a:srgbClr val="04A5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4286250" y="3000375"/>
            <a:ext cx="4357688" cy="500063"/>
          </a:xfrm>
          <a:prstGeom prst="rect">
            <a:avLst/>
          </a:prstGeom>
          <a:solidFill>
            <a:srgbClr val="04A5D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2014.12</a:t>
            </a:r>
            <a:endParaRPr lang="zh-CN" altLang="en-US" sz="2400" dirty="0">
              <a:solidFill>
                <a:schemeClr val="bg1"/>
              </a:solidFill>
              <a:latin typeface="宋体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429256" y="4143380"/>
            <a:ext cx="2709396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 smtClean="0">
                <a:latin typeface="宋体" charset="-122"/>
              </a:rPr>
              <a:t>   万 美 君</a:t>
            </a:r>
            <a:endParaRPr lang="en-US" altLang="zh-CN" sz="2800" b="1" dirty="0">
              <a:latin typeface="宋体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 smtClean="0">
                <a:latin typeface="宋体" charset="-122"/>
              </a:rPr>
              <a:t>核心</a:t>
            </a:r>
            <a:r>
              <a:rPr lang="zh-CN" altLang="en-US" sz="2800" b="1" dirty="0">
                <a:latin typeface="宋体" charset="-122"/>
              </a:rPr>
              <a:t>技术研究部</a:t>
            </a:r>
            <a:endParaRPr lang="en-US" altLang="zh-CN" sz="2800" b="1" dirty="0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14290"/>
            <a:ext cx="285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1.6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、现有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—Lin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1472" y="928670"/>
            <a:ext cx="73581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Lin</a:t>
            </a:r>
            <a:r>
              <a:rPr lang="zh-CN" altLang="en-US" dirty="0" smtClean="0"/>
              <a:t>的算法使用了边沿检测进行自动白平衡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这种算法首先检测出图像</a:t>
            </a:r>
            <a:r>
              <a:rPr lang="en-US" altLang="zh-CN" dirty="0" err="1" smtClean="0"/>
              <a:t>Cb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Cr</a:t>
            </a:r>
            <a:r>
              <a:rPr lang="zh-CN" altLang="en-US" dirty="0" smtClean="0"/>
              <a:t>空间景物的边沿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然后在边沿两侧沿着边沿均等的取两个像素点作为参考点</a:t>
            </a:r>
            <a:r>
              <a:rPr lang="en-US" altLang="zh-CN" dirty="0" smtClean="0"/>
              <a:t>[29]</a:t>
            </a:r>
            <a:r>
              <a:rPr lang="zh-CN" altLang="en-US" dirty="0" smtClean="0"/>
              <a:t>。</a:t>
            </a:r>
            <a:r>
              <a:rPr lang="en-US" altLang="zh-CN" dirty="0" smtClean="0"/>
              <a:t>Lin</a:t>
            </a:r>
            <a:r>
              <a:rPr lang="zh-CN" altLang="en-US" dirty="0" smtClean="0"/>
              <a:t>的算法新颖且对大多数图像都能很好的进行自动白平衡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但是当图像出现大范围有色纹理时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由于该颜色纹理边缘占主导地位</a:t>
            </a:r>
            <a:r>
              <a:rPr lang="en-US" altLang="zh-CN" dirty="0" smtClean="0"/>
              <a:t>,</a:t>
            </a:r>
            <a:r>
              <a:rPr lang="zh-CN" altLang="en-US" dirty="0" smtClean="0"/>
              <a:t>导致白平衡失效</a:t>
            </a:r>
            <a:r>
              <a:rPr lang="en-US" altLang="zh-CN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An Automatic White Balance Method Based on Edge Detection.pdf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14290"/>
            <a:ext cx="285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1.6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、现有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—Lin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857231"/>
            <a:ext cx="3143272" cy="5423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9775" y="1071546"/>
            <a:ext cx="33242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500570"/>
            <a:ext cx="31051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14290"/>
            <a:ext cx="2722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1.7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、现有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算法对比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910722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14290"/>
            <a:ext cx="2744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、高通使用的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1142984"/>
            <a:ext cx="9144000" cy="5257800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1" lang="en-US" altLang="zh-CN" sz="2000" dirty="0" smtClean="0">
                <a:cs typeface="微软雅黑" charset="0"/>
              </a:rPr>
              <a:t>AGW</a:t>
            </a:r>
            <a:r>
              <a:rPr kumimoji="1" lang="zh-CN" altLang="en-US" sz="2000" dirty="0" smtClean="0">
                <a:cs typeface="微软雅黑" charset="0"/>
              </a:rPr>
              <a:t>：</a:t>
            </a:r>
            <a:r>
              <a:rPr kumimoji="1" lang="en-US" altLang="zh-CN" sz="2000" dirty="0" smtClean="0">
                <a:cs typeface="微软雅黑" charset="0"/>
              </a:rPr>
              <a:t>Advance  Gray World</a:t>
            </a: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1" lang="en-US" altLang="zh-CN" sz="2000" dirty="0" smtClean="0">
                <a:cs typeface="微软雅黑" charset="0"/>
              </a:rPr>
              <a:t>SGW:   Simple Gray World</a:t>
            </a: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1" lang="en-US" altLang="zh-CN" sz="2000" dirty="0" smtClean="0">
                <a:cs typeface="微软雅黑" charset="0"/>
              </a:rPr>
              <a:t>White World</a:t>
            </a: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kumimoji="1" lang="en-US" altLang="zh-CN" sz="2000" dirty="0" smtClean="0">
              <a:cs typeface="微软雅黑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kumimoji="1" lang="en-US" altLang="zh-CN" sz="2000" b="1" dirty="0" smtClean="0">
              <a:cs typeface="微软雅黑" charset="0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kumimoji="1" lang="en-US" altLang="zh-CN" sz="2000" dirty="0" smtClean="0">
              <a:solidFill>
                <a:srgbClr val="FF0000"/>
              </a:solidFill>
              <a:cs typeface="微软雅黑" charset="0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kumimoji="1" lang="en-US" altLang="zh-CN" sz="2000" dirty="0">
              <a:latin typeface="+mn-lt"/>
              <a:ea typeface="+mn-ea"/>
              <a:cs typeface="微软雅黑" charset="0"/>
            </a:endParaRPr>
          </a:p>
          <a:p>
            <a:pPr marL="971550" lvl="1" indent="-514350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kumimoji="1" lang="zh-CN" altLang="en-US" sz="3200" dirty="0">
              <a:latin typeface="+mn-lt"/>
              <a:ea typeface="+mn-ea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14290"/>
            <a:ext cx="2744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、高通使用的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84296"/>
            <a:ext cx="8383519" cy="545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14290"/>
            <a:ext cx="2744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、高通使用的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895350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14290"/>
            <a:ext cx="2744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、高通使用的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785794"/>
            <a:ext cx="5715040" cy="553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14290"/>
            <a:ext cx="599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、高通使用的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awb_bayer_stat_screening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623888"/>
            <a:ext cx="906780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14290"/>
            <a:ext cx="3682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、高通使用的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: AGW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681018"/>
            <a:ext cx="8858280" cy="59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14290"/>
            <a:ext cx="3682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、高通使用的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: AGW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857232"/>
            <a:ext cx="6500858" cy="296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4214818"/>
            <a:ext cx="3214710" cy="217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2976" y="1000108"/>
            <a:ext cx="2302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目录  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sz="2400" b="1" dirty="0" smtClean="0">
                <a:solidFill>
                  <a:schemeClr val="accent1"/>
                </a:solidFill>
              </a:rPr>
              <a:t>atalogue</a:t>
            </a:r>
            <a:endParaRPr lang="zh-CN" altLang="en-US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43042" y="1714488"/>
            <a:ext cx="67866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、现有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b="1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、高通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b="1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、高通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算法问题搜集</a:t>
            </a:r>
            <a:endParaRPr lang="zh-CN" altLang="en-US" b="1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算法专利发散</a:t>
            </a:r>
            <a:endParaRPr lang="en-US" altLang="zh-CN" b="1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14290"/>
            <a:ext cx="3682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2.2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、高通使用的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: SGW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1142984"/>
            <a:ext cx="9144000" cy="5257800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1" lang="zh-CN" altLang="en-US" sz="2000" dirty="0" smtClean="0">
                <a:cs typeface="微软雅黑" charset="0"/>
              </a:rPr>
              <a:t>比较简单，统计全图的平均</a:t>
            </a:r>
            <a:r>
              <a:rPr kumimoji="1" lang="en-US" altLang="zh-CN" sz="2000" dirty="0" err="1" smtClean="0">
                <a:cs typeface="微软雅黑" charset="0"/>
              </a:rPr>
              <a:t>rg</a:t>
            </a:r>
            <a:r>
              <a:rPr kumimoji="1" lang="zh-CN" altLang="en-US" sz="2000" dirty="0" smtClean="0">
                <a:cs typeface="微软雅黑" charset="0"/>
              </a:rPr>
              <a:t>、</a:t>
            </a:r>
            <a:r>
              <a:rPr kumimoji="1" lang="en-US" altLang="zh-CN" sz="2000" dirty="0" err="1" smtClean="0">
                <a:cs typeface="微软雅黑" charset="0"/>
              </a:rPr>
              <a:t>bg</a:t>
            </a:r>
            <a:r>
              <a:rPr kumimoji="1" lang="zh-CN" altLang="en-US" sz="2000" dirty="0" smtClean="0">
                <a:cs typeface="微软雅黑" charset="0"/>
              </a:rPr>
              <a:t>，并转换为</a:t>
            </a:r>
            <a:r>
              <a:rPr kumimoji="1" lang="en-US" altLang="zh-CN" sz="2000" dirty="0" smtClean="0">
                <a:cs typeface="微软雅黑" charset="0"/>
              </a:rPr>
              <a:t>grid</a:t>
            </a: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kumimoji="1" lang="en-US" altLang="zh-CN" sz="2000" b="1" dirty="0" smtClean="0">
              <a:cs typeface="微软雅黑" charset="0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kumimoji="1" lang="en-US" altLang="zh-CN" sz="2000" dirty="0" smtClean="0">
              <a:solidFill>
                <a:srgbClr val="FF0000"/>
              </a:solidFill>
              <a:cs typeface="微软雅黑" charset="0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kumimoji="1" lang="en-US" altLang="zh-CN" sz="2000" dirty="0">
              <a:latin typeface="+mn-lt"/>
              <a:ea typeface="+mn-ea"/>
              <a:cs typeface="微软雅黑" charset="0"/>
            </a:endParaRPr>
          </a:p>
          <a:p>
            <a:pPr marL="971550" lvl="1" indent="-514350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kumimoji="1" lang="zh-CN" altLang="en-US" sz="3200" dirty="0">
              <a:latin typeface="+mn-lt"/>
              <a:ea typeface="+mn-ea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14290"/>
            <a:ext cx="3584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2.3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、高通使用的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: WW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785794"/>
            <a:ext cx="6715172" cy="5543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14290"/>
            <a:ext cx="6804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2.4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、高通使用的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awb_bayer_stat_initial_decision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785794"/>
            <a:ext cx="5715040" cy="553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14290"/>
            <a:ext cx="6804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2.4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、高通使用的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awb_bayer_stat_initial_decision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9663" y="642918"/>
            <a:ext cx="6924675" cy="613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14290"/>
            <a:ext cx="6317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、高通使用的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awb_bayer_white_decesion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785794"/>
            <a:ext cx="5715040" cy="553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14290"/>
            <a:ext cx="6317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、高通使用的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awb_bayer_white_decesion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597" y="857232"/>
            <a:ext cx="692467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14290"/>
            <a:ext cx="6242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2.6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、高通使用的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awb_bayer_awb_heuristics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785794"/>
            <a:ext cx="5715040" cy="553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14290"/>
            <a:ext cx="6242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2.6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、高通使用的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awb_bayer_awb_heuristics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050" y="571524"/>
            <a:ext cx="91821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14290"/>
            <a:ext cx="693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2.61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、高通使用的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awb_bayer_all_outlier_heuristic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08"/>
            <a:ext cx="8583849" cy="484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14290"/>
            <a:ext cx="661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2.611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、高通使用的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awb_bayer_green_stat_proj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839241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14290"/>
            <a:ext cx="2051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、现有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1142984"/>
            <a:ext cx="9144000" cy="5257800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1" lang="zh-CN" altLang="en-US" sz="2000" dirty="0" smtClean="0">
                <a:cs typeface="微软雅黑" charset="0"/>
              </a:rPr>
              <a:t>灰度世界</a:t>
            </a:r>
            <a:r>
              <a:rPr kumimoji="1" lang="en-US" altLang="zh-CN" sz="2000" dirty="0" smtClean="0">
                <a:cs typeface="微软雅黑" charset="0"/>
              </a:rPr>
              <a:t>(Gray World Method)</a:t>
            </a: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1" lang="zh-CN" altLang="en-US" sz="2000" dirty="0" smtClean="0">
                <a:cs typeface="微软雅黑" charset="0"/>
              </a:rPr>
              <a:t>完美反射</a:t>
            </a:r>
            <a:r>
              <a:rPr kumimoji="1" lang="en-US" altLang="zh-CN" sz="2000" dirty="0" smtClean="0">
                <a:cs typeface="微软雅黑" charset="0"/>
              </a:rPr>
              <a:t>(Perfect Reflector Method)</a:t>
            </a: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1" lang="zh-CN" altLang="en-US" sz="2000" dirty="0" smtClean="0">
                <a:cs typeface="微软雅黑" charset="0"/>
              </a:rPr>
              <a:t>模糊逻辑</a:t>
            </a:r>
            <a:r>
              <a:rPr kumimoji="1" lang="en-US" altLang="zh-CN" sz="2000" dirty="0" smtClean="0">
                <a:cs typeface="微软雅黑" charset="0"/>
              </a:rPr>
              <a:t>(Fuzzy Rule Method)</a:t>
            </a: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1" lang="en-US" altLang="zh-CN" sz="2000" dirty="0" err="1" smtClean="0">
                <a:cs typeface="微软雅黑" charset="0"/>
              </a:rPr>
              <a:t>Chikane</a:t>
            </a:r>
            <a:r>
              <a:rPr kumimoji="1" lang="zh-CN" altLang="en-US" sz="2000" dirty="0" smtClean="0">
                <a:cs typeface="微软雅黑" charset="0"/>
              </a:rPr>
              <a:t>的算法</a:t>
            </a:r>
            <a:endParaRPr kumimoji="1" lang="en-US" altLang="zh-CN" sz="2000" dirty="0" smtClean="0">
              <a:cs typeface="微软雅黑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1" lang="en-US" altLang="zh-CN" sz="2000" dirty="0" err="1" smtClean="0">
                <a:cs typeface="微软雅黑" charset="0"/>
              </a:rPr>
              <a:t>Weng</a:t>
            </a:r>
            <a:r>
              <a:rPr kumimoji="1" lang="zh-CN" altLang="en-US" sz="2000" dirty="0" smtClean="0">
                <a:cs typeface="微软雅黑" charset="0"/>
              </a:rPr>
              <a:t>的算法</a:t>
            </a:r>
            <a:endParaRPr kumimoji="1" lang="en-US" altLang="zh-CN" sz="2000" dirty="0" smtClean="0">
              <a:cs typeface="微软雅黑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1" lang="en-US" altLang="zh-CN" sz="2000" dirty="0" smtClean="0">
                <a:cs typeface="微软雅黑" charset="0"/>
              </a:rPr>
              <a:t>Lin</a:t>
            </a:r>
            <a:r>
              <a:rPr kumimoji="1" lang="zh-CN" altLang="en-US" sz="2000" dirty="0" smtClean="0">
                <a:cs typeface="微软雅黑" charset="0"/>
              </a:rPr>
              <a:t>的算法</a:t>
            </a:r>
            <a:endParaRPr kumimoji="1" lang="en-US" altLang="zh-CN" sz="2000" dirty="0" smtClean="0">
              <a:cs typeface="微软雅黑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1" lang="en-US" altLang="zh-CN" sz="2000" dirty="0" smtClean="0">
              <a:cs typeface="微软雅黑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kumimoji="1" lang="en-US" altLang="zh-CN" sz="2000" dirty="0" smtClean="0">
              <a:cs typeface="微软雅黑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kumimoji="1" lang="en-US" altLang="zh-CN" sz="2000" b="1" dirty="0" smtClean="0">
              <a:cs typeface="微软雅黑" charset="0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kumimoji="1" lang="en-US" altLang="zh-CN" sz="2000" dirty="0" smtClean="0">
              <a:solidFill>
                <a:srgbClr val="FF0000"/>
              </a:solidFill>
              <a:cs typeface="微软雅黑" charset="0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kumimoji="1" lang="en-US" altLang="zh-CN" sz="2000" dirty="0">
              <a:latin typeface="+mn-lt"/>
              <a:ea typeface="+mn-ea"/>
              <a:cs typeface="微软雅黑" charset="0"/>
            </a:endParaRPr>
          </a:p>
          <a:p>
            <a:pPr marL="971550" lvl="1" indent="-514350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kumimoji="1" lang="zh-CN" altLang="en-US" sz="3200" dirty="0">
              <a:latin typeface="+mn-lt"/>
              <a:ea typeface="+mn-ea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71470" y="214290"/>
            <a:ext cx="8056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2.612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、高通使用的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awb_bayer_exposure_outdoor_heuristic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928670"/>
            <a:ext cx="7500990" cy="5040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2" y="214290"/>
            <a:ext cx="7665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2.62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、高通使用的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awb_bayer_compact_cluster_heuristic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4348" y="1500174"/>
            <a:ext cx="7443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SGW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决策结果进行决策，或者输出无效。主要依据是否有有效点。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075" y="214290"/>
            <a:ext cx="652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2.63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、高通使用的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—awb_bayer_awb_heuristics1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26510"/>
            <a:ext cx="7500990" cy="606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075" y="214290"/>
            <a:ext cx="6904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2.631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、高通使用的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awb_bayer_special_heurisitics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928670"/>
            <a:ext cx="6786610" cy="525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075" y="214290"/>
            <a:ext cx="652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2.64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、高通使用的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—awb_bayer_awb_heuristics2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8100" y="781050"/>
            <a:ext cx="92202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075" y="214290"/>
            <a:ext cx="652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2.64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、高通使用的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—awb_bayer_awb_heuristics2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85794"/>
            <a:ext cx="8439150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075" y="214290"/>
            <a:ext cx="652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2.65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、高通使用的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—awb_bayer_awb_heuristics3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3" y="995363"/>
            <a:ext cx="882967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075" y="214290"/>
            <a:ext cx="652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2.65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、高通使用的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—awb_bayer_awb_heuristics3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54" y="785794"/>
            <a:ext cx="8553450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075" y="214290"/>
            <a:ext cx="652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2.66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、高通使用的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—awb_bayer_awb_heuristics4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87153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075" y="214290"/>
            <a:ext cx="652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2.66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、高通使用的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—awb_bayer_awb_heuristics4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14356"/>
            <a:ext cx="7991475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14290"/>
            <a:ext cx="3433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、现有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灰度世界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57158" y="1000108"/>
            <a:ext cx="8501058" cy="5257800"/>
          </a:xfrm>
          <a:prstGeom prst="rect">
            <a:avLst/>
          </a:prstGeom>
        </p:spPr>
        <p:txBody>
          <a:bodyPr/>
          <a:lstStyle/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dirty="0" smtClean="0"/>
              <a:t>任何一幅图像，当有足够的色彩变化时，其 </a:t>
            </a:r>
            <a:r>
              <a:rPr lang="en-US" altLang="zh-CN" sz="2000" dirty="0" smtClean="0"/>
              <a:t>R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G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B </a:t>
            </a:r>
            <a:r>
              <a:rPr lang="zh-CN" altLang="en-US" sz="2000" dirty="0" smtClean="0"/>
              <a:t>分量均值会趋于平衡（即 </a:t>
            </a:r>
            <a:r>
              <a:rPr lang="en-US" altLang="zh-CN" sz="2000" dirty="0" smtClean="0"/>
              <a:t>RGB </a:t>
            </a:r>
            <a:r>
              <a:rPr lang="zh-CN" altLang="en-US" sz="2000" dirty="0" smtClean="0"/>
              <a:t>三个数值相等，也就是说应当是黑白灰类型的颜色）。这个理论在全局白平衡中得到广泛应用，特点是能够利用更多的图像信息来做判断，但在面对色彩较为单一的图像时就显得有些乏力了。</a:t>
            </a:r>
            <a:endParaRPr kumimoji="1" lang="en-US" altLang="zh-CN" sz="2000" dirty="0" smtClean="0">
              <a:cs typeface="微软雅黑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kumimoji="1" lang="en-US" altLang="zh-CN" sz="2000" dirty="0" smtClean="0">
              <a:cs typeface="微软雅黑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kumimoji="1" lang="en-US" altLang="zh-CN" sz="2000" b="1" dirty="0" smtClean="0">
              <a:cs typeface="微软雅黑" charset="0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kumimoji="1" lang="en-US" altLang="zh-CN" sz="2000" dirty="0" smtClean="0">
              <a:solidFill>
                <a:srgbClr val="FF0000"/>
              </a:solidFill>
              <a:cs typeface="微软雅黑" charset="0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kumimoji="1" lang="en-US" altLang="zh-CN" sz="2000" dirty="0">
              <a:latin typeface="+mn-lt"/>
              <a:ea typeface="+mn-ea"/>
              <a:cs typeface="微软雅黑" charset="0"/>
            </a:endParaRPr>
          </a:p>
          <a:p>
            <a:pPr marL="971550" lvl="1" indent="-514350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kumimoji="1" lang="zh-CN" altLang="en-US" sz="3200" dirty="0">
              <a:latin typeface="+mn-lt"/>
              <a:ea typeface="+mn-ea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14290"/>
            <a:ext cx="6962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2.67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、高通使用的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awb_bayer_temporal_heuristics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788" y="928688"/>
            <a:ext cx="87344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14290"/>
            <a:ext cx="2744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、高通使用的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895350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679" y="214290"/>
            <a:ext cx="7496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2.7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、高通使用的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awb_process_update_wb_gain_values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714356"/>
            <a:ext cx="6791325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679" y="214290"/>
            <a:ext cx="636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2.71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、高通使用的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awb_bayer_cct_estimation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928670"/>
            <a:ext cx="6357982" cy="5030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679" y="214290"/>
            <a:ext cx="7020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2.71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、高通使用的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awb_process_compute_gain_adj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5720" y="1214422"/>
            <a:ext cx="84296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已知</a:t>
            </a:r>
            <a:r>
              <a:rPr lang="en-US" altLang="zh-CN" sz="2400" dirty="0" err="1" smtClean="0"/>
              <a:t>red_gain_adj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blue_gain_adj</a:t>
            </a:r>
            <a:r>
              <a:rPr lang="zh-CN" altLang="en-US" sz="2400" dirty="0" smtClean="0"/>
              <a:t>两个数组及对应的色温，通过估计的色温在已有色温点上插值求</a:t>
            </a:r>
            <a:r>
              <a:rPr lang="en-US" altLang="zh-CN" sz="2400" dirty="0" err="1" smtClean="0"/>
              <a:t>adj</a:t>
            </a:r>
            <a:r>
              <a:rPr lang="zh-CN" altLang="en-US" sz="2400" dirty="0" smtClean="0"/>
              <a:t>值。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14290"/>
            <a:ext cx="3183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2.8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、高通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算法输入输出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1142984"/>
            <a:ext cx="9144000" cy="5257800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1" lang="zh-CN" altLang="en-US" sz="2000" dirty="0" smtClean="0">
                <a:cs typeface="微软雅黑" charset="0"/>
              </a:rPr>
              <a:t>输出：</a:t>
            </a:r>
            <a:r>
              <a:rPr kumimoji="1" lang="en-US" altLang="zh-CN" sz="2000" dirty="0" err="1" smtClean="0">
                <a:cs typeface="微软雅黑" charset="0"/>
              </a:rPr>
              <a:t>Rgain</a:t>
            </a:r>
            <a:r>
              <a:rPr kumimoji="1" lang="zh-CN" altLang="en-US" sz="2000" dirty="0" smtClean="0">
                <a:cs typeface="微软雅黑" charset="0"/>
              </a:rPr>
              <a:t>，</a:t>
            </a:r>
            <a:r>
              <a:rPr kumimoji="1" lang="en-US" altLang="zh-CN" sz="2000" dirty="0" err="1" smtClean="0">
                <a:cs typeface="微软雅黑" charset="0"/>
              </a:rPr>
              <a:t>Ggain</a:t>
            </a:r>
            <a:r>
              <a:rPr kumimoji="1" lang="zh-CN" altLang="en-US" sz="2000" dirty="0" smtClean="0">
                <a:cs typeface="微软雅黑" charset="0"/>
              </a:rPr>
              <a:t>，</a:t>
            </a:r>
            <a:r>
              <a:rPr kumimoji="1" lang="en-US" altLang="zh-CN" sz="2000" dirty="0" err="1" smtClean="0">
                <a:cs typeface="微软雅黑" charset="0"/>
              </a:rPr>
              <a:t>Bgain</a:t>
            </a:r>
            <a:endParaRPr kumimoji="1" lang="en-US" altLang="zh-CN" sz="2000" dirty="0" smtClean="0">
              <a:cs typeface="微软雅黑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1" lang="zh-CN" altLang="en-US" sz="2000" dirty="0" smtClean="0">
                <a:cs typeface="微软雅黑" charset="0"/>
              </a:rPr>
              <a:t>输入</a:t>
            </a:r>
            <a:r>
              <a:rPr kumimoji="1" lang="zh-CN" altLang="en-US" sz="2000" dirty="0" smtClean="0">
                <a:cs typeface="微软雅黑" charset="0"/>
                <a:sym typeface="Wingdings" pitchFamily="2" charset="2"/>
              </a:rPr>
              <a:t>：</a:t>
            </a:r>
            <a:endParaRPr kumimoji="1" lang="en-US" altLang="zh-CN" sz="2000" dirty="0" smtClean="0">
              <a:cs typeface="微软雅黑" charset="0"/>
              <a:sym typeface="Wingdings" pitchFamily="2" charset="2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1" lang="zh-CN" altLang="en-US" sz="2000" dirty="0" smtClean="0">
                <a:solidFill>
                  <a:srgbClr val="FF0000"/>
                </a:solidFill>
                <a:cs typeface="微软雅黑" charset="0"/>
                <a:sym typeface="Wingdings" pitchFamily="2" charset="2"/>
              </a:rPr>
              <a:t>（</a:t>
            </a:r>
            <a:r>
              <a:rPr kumimoji="1" lang="en-US" altLang="zh-CN" sz="2000" dirty="0" smtClean="0">
                <a:solidFill>
                  <a:srgbClr val="FF0000"/>
                </a:solidFill>
                <a:cs typeface="微软雅黑" charset="0"/>
                <a:sym typeface="Wingdings" pitchFamily="2" charset="2"/>
              </a:rPr>
              <a:t>1</a:t>
            </a:r>
            <a:r>
              <a:rPr kumimoji="1" lang="zh-CN" altLang="en-US" sz="2000" dirty="0" smtClean="0">
                <a:solidFill>
                  <a:srgbClr val="FF0000"/>
                </a:solidFill>
                <a:cs typeface="微软雅黑" charset="0"/>
                <a:sym typeface="Wingdings" pitchFamily="2" charset="2"/>
              </a:rPr>
              <a:t>）</a:t>
            </a:r>
            <a:r>
              <a:rPr kumimoji="1" lang="zh-CN" altLang="en-US" sz="2000" dirty="0" smtClean="0">
                <a:solidFill>
                  <a:srgbClr val="FF0000"/>
                </a:solidFill>
                <a:cs typeface="微软雅黑" charset="0"/>
              </a:rPr>
              <a:t>当前帧分区的统计</a:t>
            </a:r>
            <a:r>
              <a:rPr kumimoji="1" lang="en-US" altLang="zh-CN" sz="2000" dirty="0" smtClean="0">
                <a:solidFill>
                  <a:srgbClr val="FF0000"/>
                </a:solidFill>
                <a:cs typeface="微软雅黑" charset="0"/>
              </a:rPr>
              <a:t>R</a:t>
            </a:r>
            <a:r>
              <a:rPr kumimoji="1" lang="zh-CN" altLang="en-US" sz="2000" dirty="0" smtClean="0">
                <a:solidFill>
                  <a:srgbClr val="FF0000"/>
                </a:solidFill>
                <a:cs typeface="微软雅黑" charset="0"/>
              </a:rPr>
              <a:t>、</a:t>
            </a:r>
            <a:r>
              <a:rPr kumimoji="1" lang="en-US" altLang="zh-CN" sz="2000" dirty="0" smtClean="0">
                <a:solidFill>
                  <a:srgbClr val="FF0000"/>
                </a:solidFill>
                <a:cs typeface="微软雅黑" charset="0"/>
              </a:rPr>
              <a:t>G</a:t>
            </a:r>
            <a:r>
              <a:rPr kumimoji="1" lang="zh-CN" altLang="en-US" sz="2000" dirty="0" smtClean="0">
                <a:solidFill>
                  <a:srgbClr val="FF0000"/>
                </a:solidFill>
                <a:cs typeface="微软雅黑" charset="0"/>
              </a:rPr>
              <a:t>、</a:t>
            </a:r>
            <a:r>
              <a:rPr kumimoji="1" lang="en-US" altLang="zh-CN" sz="2000" dirty="0" smtClean="0">
                <a:solidFill>
                  <a:srgbClr val="FF0000"/>
                </a:solidFill>
                <a:cs typeface="微软雅黑" charset="0"/>
              </a:rPr>
              <a:t>B</a:t>
            </a:r>
            <a:r>
              <a:rPr kumimoji="1" lang="zh-CN" altLang="en-US" sz="2000" dirty="0" smtClean="0">
                <a:solidFill>
                  <a:srgbClr val="FF0000"/>
                </a:solidFill>
                <a:cs typeface="微软雅黑" charset="0"/>
              </a:rPr>
              <a:t>值，用于计算</a:t>
            </a:r>
            <a:r>
              <a:rPr kumimoji="1" lang="en-US" altLang="zh-CN" sz="2000" dirty="0" smtClean="0">
                <a:solidFill>
                  <a:srgbClr val="FF0000"/>
                </a:solidFill>
                <a:cs typeface="微软雅黑" charset="0"/>
              </a:rPr>
              <a:t>AGW</a:t>
            </a:r>
            <a:r>
              <a:rPr kumimoji="1" lang="zh-CN" altLang="en-US" sz="2000" dirty="0" smtClean="0">
                <a:solidFill>
                  <a:srgbClr val="FF0000"/>
                </a:solidFill>
                <a:cs typeface="微软雅黑" charset="0"/>
              </a:rPr>
              <a:t>、</a:t>
            </a:r>
            <a:r>
              <a:rPr kumimoji="1" lang="en-US" altLang="zh-CN" sz="2000" dirty="0" smtClean="0">
                <a:solidFill>
                  <a:srgbClr val="FF0000"/>
                </a:solidFill>
                <a:cs typeface="微软雅黑" charset="0"/>
              </a:rPr>
              <a:t>SGW</a:t>
            </a:r>
            <a:r>
              <a:rPr kumimoji="1" lang="zh-CN" altLang="en-US" sz="2000" dirty="0" smtClean="0">
                <a:solidFill>
                  <a:srgbClr val="FF0000"/>
                </a:solidFill>
                <a:cs typeface="微软雅黑" charset="0"/>
              </a:rPr>
              <a:t>、</a:t>
            </a:r>
            <a:r>
              <a:rPr kumimoji="1" lang="en-US" altLang="zh-CN" sz="2000" dirty="0" smtClean="0">
                <a:solidFill>
                  <a:srgbClr val="FF0000"/>
                </a:solidFill>
                <a:cs typeface="微软雅黑" charset="0"/>
              </a:rPr>
              <a:t>WW</a:t>
            </a:r>
            <a:r>
              <a:rPr kumimoji="1" lang="zh-CN" altLang="en-US" sz="2000" dirty="0" smtClean="0">
                <a:solidFill>
                  <a:srgbClr val="FF0000"/>
                </a:solidFill>
                <a:cs typeface="微软雅黑" charset="0"/>
              </a:rPr>
              <a:t>的</a:t>
            </a:r>
            <a:r>
              <a:rPr kumimoji="1" lang="en-US" altLang="zh-CN" sz="2000" dirty="0" err="1" smtClean="0">
                <a:solidFill>
                  <a:srgbClr val="FF0000"/>
                </a:solidFill>
                <a:cs typeface="微软雅黑" charset="0"/>
              </a:rPr>
              <a:t>rg</a:t>
            </a:r>
            <a:r>
              <a:rPr kumimoji="1" lang="zh-CN" altLang="en-US" sz="2000" dirty="0" smtClean="0">
                <a:solidFill>
                  <a:srgbClr val="FF0000"/>
                </a:solidFill>
                <a:cs typeface="微软雅黑" charset="0"/>
              </a:rPr>
              <a:t>、</a:t>
            </a:r>
            <a:r>
              <a:rPr kumimoji="1" lang="en-US" altLang="zh-CN" sz="2000" dirty="0" err="1" smtClean="0">
                <a:solidFill>
                  <a:srgbClr val="FF0000"/>
                </a:solidFill>
                <a:cs typeface="微软雅黑" charset="0"/>
              </a:rPr>
              <a:t>bg</a:t>
            </a:r>
            <a:endParaRPr kumimoji="1" lang="en-US" altLang="zh-CN" sz="2000" dirty="0" smtClean="0">
              <a:solidFill>
                <a:srgbClr val="FF0000"/>
              </a:solidFill>
              <a:cs typeface="微软雅黑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1" lang="zh-CN" altLang="en-US" sz="2000" dirty="0" smtClean="0">
                <a:solidFill>
                  <a:srgbClr val="FF0000"/>
                </a:solidFill>
                <a:cs typeface="微软雅黑" charset="0"/>
              </a:rPr>
              <a:t>（</a:t>
            </a:r>
            <a:r>
              <a:rPr kumimoji="1" lang="en-US" altLang="zh-CN" sz="2000" dirty="0" smtClean="0">
                <a:solidFill>
                  <a:srgbClr val="FF0000"/>
                </a:solidFill>
                <a:cs typeface="微软雅黑" charset="0"/>
              </a:rPr>
              <a:t>2</a:t>
            </a:r>
            <a:r>
              <a:rPr kumimoji="1" lang="zh-CN" altLang="en-US" sz="2000" dirty="0" smtClean="0">
                <a:solidFill>
                  <a:srgbClr val="FF0000"/>
                </a:solidFill>
                <a:cs typeface="微软雅黑" charset="0"/>
              </a:rPr>
              <a:t>）当前曝光值，用于最后决策判断室内室外；</a:t>
            </a:r>
            <a:endParaRPr kumimoji="1" lang="en-US" altLang="zh-CN" sz="2000" dirty="0" smtClean="0">
              <a:solidFill>
                <a:srgbClr val="FF0000"/>
              </a:solidFill>
              <a:cs typeface="微软雅黑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1" lang="zh-CN" altLang="en-US" sz="2000" dirty="0" smtClean="0">
                <a:solidFill>
                  <a:srgbClr val="FF0000"/>
                </a:solidFill>
                <a:cs typeface="微软雅黑" charset="0"/>
              </a:rPr>
              <a:t>（</a:t>
            </a:r>
            <a:r>
              <a:rPr kumimoji="1" lang="en-US" altLang="zh-CN" sz="2000" dirty="0" smtClean="0">
                <a:solidFill>
                  <a:srgbClr val="FF0000"/>
                </a:solidFill>
                <a:cs typeface="微软雅黑" charset="0"/>
              </a:rPr>
              <a:t>3</a:t>
            </a:r>
            <a:r>
              <a:rPr kumimoji="1" lang="zh-CN" altLang="en-US" sz="2000" dirty="0" smtClean="0">
                <a:solidFill>
                  <a:srgbClr val="FF0000"/>
                </a:solidFill>
                <a:cs typeface="微软雅黑" charset="0"/>
              </a:rPr>
              <a:t>）历史三十帧的曝光值，没用上好像</a:t>
            </a:r>
            <a:endParaRPr kumimoji="1" lang="en-US" altLang="zh-CN" sz="2000" dirty="0" smtClean="0">
              <a:solidFill>
                <a:srgbClr val="FF0000"/>
              </a:solidFill>
              <a:cs typeface="微软雅黑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1" lang="zh-CN" altLang="en-US" sz="2000" dirty="0" smtClean="0">
                <a:solidFill>
                  <a:srgbClr val="FF0000"/>
                </a:solidFill>
                <a:cs typeface="微软雅黑" charset="0"/>
              </a:rPr>
              <a:t>（</a:t>
            </a:r>
            <a:r>
              <a:rPr kumimoji="1" lang="en-US" altLang="zh-CN" sz="2000" dirty="0" smtClean="0">
                <a:solidFill>
                  <a:srgbClr val="FF0000"/>
                </a:solidFill>
                <a:cs typeface="微软雅黑" charset="0"/>
              </a:rPr>
              <a:t>4</a:t>
            </a:r>
            <a:r>
              <a:rPr kumimoji="1" lang="zh-CN" altLang="en-US" sz="2000" dirty="0" smtClean="0">
                <a:solidFill>
                  <a:srgbClr val="FF0000"/>
                </a:solidFill>
                <a:cs typeface="微软雅黑" charset="0"/>
              </a:rPr>
              <a:t>）其他阈值，关键！！可惜是调试出来的</a:t>
            </a:r>
            <a:endParaRPr kumimoji="1" lang="en-US" altLang="zh-CN" sz="2000" dirty="0" smtClean="0">
              <a:solidFill>
                <a:srgbClr val="FF0000"/>
              </a:solidFill>
              <a:cs typeface="微软雅黑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kumimoji="1" lang="en-US" altLang="zh-CN" sz="2000" dirty="0" smtClean="0">
              <a:cs typeface="微软雅黑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kumimoji="1" lang="en-US" altLang="zh-CN" sz="2000" b="1" dirty="0" smtClean="0">
              <a:cs typeface="微软雅黑" charset="0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kumimoji="1" lang="en-US" altLang="zh-CN" sz="2000" dirty="0" smtClean="0">
              <a:solidFill>
                <a:srgbClr val="FF0000"/>
              </a:solidFill>
              <a:cs typeface="微软雅黑" charset="0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kumimoji="1" lang="en-US" altLang="zh-CN" sz="2000" dirty="0">
              <a:latin typeface="+mn-lt"/>
              <a:ea typeface="+mn-ea"/>
              <a:cs typeface="微软雅黑" charset="0"/>
            </a:endParaRPr>
          </a:p>
          <a:p>
            <a:pPr marL="971550" lvl="1" indent="-514350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kumimoji="1" lang="zh-CN" altLang="en-US" sz="3200" dirty="0">
              <a:latin typeface="+mn-lt"/>
              <a:ea typeface="+mn-ea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14290"/>
            <a:ext cx="1481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、问题收集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1142984"/>
            <a:ext cx="9144000" cy="5257800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cs typeface="微软雅黑" charset="0"/>
              </a:rPr>
              <a:t>做区域</a:t>
            </a:r>
            <a:r>
              <a:rPr kumimoji="1" lang="en-US" altLang="zh-CN" sz="2000" b="1" dirty="0" smtClean="0">
                <a:solidFill>
                  <a:srgbClr val="FF0000"/>
                </a:solidFill>
                <a:cs typeface="微软雅黑" charset="0"/>
              </a:rPr>
              <a:t>saturation</a:t>
            </a:r>
            <a:r>
              <a:rPr kumimoji="1" lang="zh-CN" altLang="en-US" sz="2000" b="1" dirty="0" smtClean="0">
                <a:solidFill>
                  <a:srgbClr val="FF0000"/>
                </a:solidFill>
                <a:cs typeface="微软雅黑" charset="0"/>
              </a:rPr>
              <a:t>统计时，区域像素总个数</a:t>
            </a:r>
            <a:r>
              <a:rPr kumimoji="1" lang="en-US" altLang="zh-CN" sz="2000" b="1" dirty="0" smtClean="0">
                <a:solidFill>
                  <a:srgbClr val="FF0000"/>
                </a:solidFill>
                <a:cs typeface="微软雅黑" charset="0"/>
              </a:rPr>
              <a:t>-</a:t>
            </a:r>
            <a:r>
              <a:rPr kumimoji="1" lang="zh-CN" altLang="en-US" sz="2000" b="1" dirty="0" smtClean="0">
                <a:solidFill>
                  <a:srgbClr val="FF0000"/>
                </a:solidFill>
                <a:cs typeface="微软雅黑" charset="0"/>
              </a:rPr>
              <a:t>（</a:t>
            </a:r>
            <a:r>
              <a:rPr kumimoji="1" lang="en-US" altLang="zh-CN" sz="2000" b="1" dirty="0" smtClean="0">
                <a:solidFill>
                  <a:srgbClr val="FF0000"/>
                </a:solidFill>
                <a:cs typeface="微软雅黑" charset="0"/>
              </a:rPr>
              <a:t>R+G+B</a:t>
            </a:r>
            <a:r>
              <a:rPr kumimoji="1" lang="zh-CN" altLang="en-US" sz="2000" b="1" dirty="0" smtClean="0">
                <a:solidFill>
                  <a:srgbClr val="FF0000"/>
                </a:solidFill>
                <a:cs typeface="微软雅黑" charset="0"/>
              </a:rPr>
              <a:t>），这个有区别？</a:t>
            </a:r>
            <a:endParaRPr kumimoji="1" lang="en-US" altLang="zh-CN" sz="2000" b="1" dirty="0" smtClean="0">
              <a:solidFill>
                <a:srgbClr val="FF0000"/>
              </a:solidFill>
              <a:cs typeface="微软雅黑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1" lang="en-US" altLang="zh-CN" sz="2000" b="1" dirty="0" smtClean="0">
                <a:solidFill>
                  <a:srgbClr val="FF0000"/>
                </a:solidFill>
                <a:cs typeface="微软雅黑" charset="0"/>
              </a:rPr>
              <a:t>White</a:t>
            </a:r>
            <a:r>
              <a:rPr kumimoji="1" lang="zh-CN" altLang="en-US" sz="2000" b="1" dirty="0" smtClean="0">
                <a:solidFill>
                  <a:srgbClr val="FF0000"/>
                </a:solidFill>
                <a:cs typeface="微软雅黑" charset="0"/>
              </a:rPr>
              <a:t>决策时，是否需要改进？</a:t>
            </a:r>
            <a:endParaRPr kumimoji="1" lang="en-US" altLang="zh-CN" sz="2000" b="1" dirty="0" smtClean="0">
              <a:solidFill>
                <a:srgbClr val="FF0000"/>
              </a:solidFill>
              <a:cs typeface="微软雅黑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cs typeface="微软雅黑" charset="0"/>
              </a:rPr>
              <a:t>历史平滑决策时，是否需要所有三十帧的结果？是否时间过长？</a:t>
            </a:r>
            <a:endParaRPr kumimoji="1" lang="en-US" altLang="zh-CN" sz="2000" b="1" dirty="0" smtClean="0">
              <a:solidFill>
                <a:srgbClr val="FF0000"/>
              </a:solidFill>
              <a:cs typeface="微软雅黑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cs typeface="微软雅黑" charset="0"/>
              </a:rPr>
              <a:t>有没可能更多</a:t>
            </a:r>
            <a:r>
              <a:rPr kumimoji="1" lang="en-US" altLang="zh-CN" sz="2000" b="1" dirty="0" smtClean="0">
                <a:solidFill>
                  <a:srgbClr val="FF0000"/>
                </a:solidFill>
                <a:cs typeface="微软雅黑" charset="0"/>
              </a:rPr>
              <a:t>pixel</a:t>
            </a:r>
            <a:r>
              <a:rPr kumimoji="1" lang="zh-CN" altLang="en-US" sz="2000" b="1" dirty="0" smtClean="0">
                <a:solidFill>
                  <a:srgbClr val="FF0000"/>
                </a:solidFill>
                <a:cs typeface="微软雅黑" charset="0"/>
              </a:rPr>
              <a:t>加入运算？</a:t>
            </a:r>
            <a:endParaRPr kumimoji="1" lang="en-US" altLang="zh-CN" sz="2000" b="1" dirty="0" smtClean="0">
              <a:solidFill>
                <a:srgbClr val="FF0000"/>
              </a:solidFill>
              <a:cs typeface="微软雅黑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cs typeface="微软雅黑" charset="0"/>
              </a:rPr>
              <a:t>调试中的问题？</a:t>
            </a:r>
            <a:endParaRPr kumimoji="1" lang="en-US" altLang="zh-CN" sz="2000" b="1" dirty="0" smtClean="0">
              <a:solidFill>
                <a:srgbClr val="FF0000"/>
              </a:solidFill>
              <a:cs typeface="微软雅黑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1" lang="en-US" altLang="zh-CN" sz="2000" b="1" dirty="0" smtClean="0">
                <a:solidFill>
                  <a:srgbClr val="FF0000"/>
                </a:solidFill>
                <a:cs typeface="微软雅黑" charset="0"/>
              </a:rPr>
              <a:t>…….</a:t>
            </a: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kumimoji="1" lang="en-US" altLang="zh-CN" sz="2000" dirty="0" smtClean="0">
              <a:cs typeface="微软雅黑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kumimoji="1" lang="en-US" altLang="zh-CN" sz="2000" b="1" dirty="0" smtClean="0">
              <a:cs typeface="微软雅黑" charset="0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kumimoji="1" lang="en-US" altLang="zh-CN" sz="2000" dirty="0" smtClean="0">
              <a:solidFill>
                <a:srgbClr val="FF0000"/>
              </a:solidFill>
              <a:cs typeface="微软雅黑" charset="0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kumimoji="1" lang="en-US" altLang="zh-CN" sz="2000" dirty="0">
              <a:latin typeface="+mn-lt"/>
              <a:ea typeface="+mn-ea"/>
              <a:cs typeface="微软雅黑" charset="0"/>
            </a:endParaRPr>
          </a:p>
          <a:p>
            <a:pPr marL="971550" lvl="1" indent="-514350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kumimoji="1" lang="zh-CN" altLang="en-US" sz="3200" dirty="0">
              <a:latin typeface="+mn-lt"/>
              <a:ea typeface="+mn-ea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14290"/>
            <a:ext cx="1481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、专利发散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1142984"/>
            <a:ext cx="9144000" cy="5257800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cs typeface="微软雅黑" charset="0"/>
              </a:rPr>
              <a:t>是否引入更多的辅助设备，进行色温估计？直接指到啥系了，不用算了</a:t>
            </a:r>
            <a:endParaRPr kumimoji="1" lang="en-US" altLang="zh-CN" sz="2000" b="1" dirty="0" smtClean="0">
              <a:solidFill>
                <a:srgbClr val="FF0000"/>
              </a:solidFill>
              <a:cs typeface="微软雅黑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cs typeface="微软雅黑" charset="0"/>
              </a:rPr>
              <a:t>如何选择准确的点进行运算？白点、彩点？</a:t>
            </a:r>
            <a:endParaRPr kumimoji="1" lang="en-US" altLang="zh-CN" sz="2000" b="1" dirty="0" smtClean="0">
              <a:solidFill>
                <a:srgbClr val="FF0000"/>
              </a:solidFill>
              <a:cs typeface="微软雅黑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1" lang="en-US" altLang="zh-CN" sz="2000" b="1" dirty="0" smtClean="0">
                <a:solidFill>
                  <a:srgbClr val="FF0000"/>
                </a:solidFill>
                <a:cs typeface="微软雅黑" charset="0"/>
              </a:rPr>
              <a:t>…….</a:t>
            </a: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1" lang="en-US" altLang="zh-CN" sz="2000" dirty="0" smtClean="0">
              <a:cs typeface="微软雅黑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kumimoji="1" lang="en-US" altLang="zh-CN" sz="2000" dirty="0" smtClean="0">
              <a:cs typeface="微软雅黑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kumimoji="1" lang="en-US" altLang="zh-CN" sz="2000" b="1" dirty="0" smtClean="0">
              <a:cs typeface="微软雅黑" charset="0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kumimoji="1" lang="en-US" altLang="zh-CN" sz="2000" dirty="0" smtClean="0">
              <a:solidFill>
                <a:srgbClr val="FF0000"/>
              </a:solidFill>
              <a:cs typeface="微软雅黑" charset="0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kumimoji="1" lang="en-US" altLang="zh-CN" sz="2000" dirty="0">
              <a:latin typeface="+mn-lt"/>
              <a:ea typeface="+mn-ea"/>
              <a:cs typeface="微软雅黑" charset="0"/>
            </a:endParaRPr>
          </a:p>
          <a:p>
            <a:pPr marL="971550" lvl="1" indent="-514350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kumimoji="1" lang="zh-CN" altLang="en-US" sz="3200" dirty="0">
              <a:latin typeface="+mn-lt"/>
              <a:ea typeface="+mn-ea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307181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THANK  YOU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14290"/>
            <a:ext cx="3433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、现有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完美反射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282" y="857232"/>
            <a:ext cx="8715404" cy="5257800"/>
          </a:xfrm>
          <a:prstGeom prst="rect">
            <a:avLst/>
          </a:prstGeom>
        </p:spPr>
        <p:txBody>
          <a:bodyPr/>
          <a:lstStyle/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dirty="0" smtClean="0"/>
              <a:t>一幅图像中亮度最大的点就是白点，即假设在</a:t>
            </a:r>
            <a:r>
              <a:rPr lang="en-US" altLang="zh-CN" sz="2000" dirty="0" err="1" smtClean="0"/>
              <a:t>YCbCr</a:t>
            </a:r>
            <a:r>
              <a:rPr lang="zh-CN" altLang="en-US" sz="2000" dirty="0" smtClean="0"/>
              <a:t>空间中Ｙ值最大的点为白色，以此来校正整幅图像。特点是只考虑色彩最亮的那部分，跟上面的灰度世界理论正好相反，在处理色彩偏单调的图像时效果好些，但面对颜色丰富的图片时，因为最亮的点不一定是白色的，有可能会出现偏色或矫枉过正的情况。</a:t>
            </a:r>
            <a:endParaRPr kumimoji="1" lang="en-US" altLang="zh-CN" sz="2000" dirty="0" smtClean="0">
              <a:cs typeface="微软雅黑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kumimoji="1" lang="en-US" altLang="zh-CN" sz="2000" dirty="0" smtClean="0">
              <a:cs typeface="微软雅黑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kumimoji="1" lang="en-US" altLang="zh-CN" sz="2000" b="1" dirty="0" smtClean="0">
              <a:cs typeface="微软雅黑" charset="0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kumimoji="1" lang="en-US" altLang="zh-CN" sz="2000" dirty="0" smtClean="0">
              <a:solidFill>
                <a:srgbClr val="FF0000"/>
              </a:solidFill>
              <a:cs typeface="微软雅黑" charset="0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kumimoji="1" lang="en-US" altLang="zh-CN" sz="2000" dirty="0">
              <a:latin typeface="+mn-lt"/>
              <a:ea typeface="+mn-ea"/>
              <a:cs typeface="微软雅黑" charset="0"/>
            </a:endParaRPr>
          </a:p>
          <a:p>
            <a:pPr marL="971550" lvl="1" indent="-514350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kumimoji="1" lang="zh-CN" altLang="en-US" sz="3200" dirty="0">
              <a:latin typeface="+mn-lt"/>
              <a:ea typeface="+mn-ea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14290"/>
            <a:ext cx="3433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、现有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模糊逻辑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1142984"/>
            <a:ext cx="9144000" cy="5257800"/>
          </a:xfrm>
          <a:prstGeom prst="rect">
            <a:avLst/>
          </a:prstGeom>
        </p:spPr>
        <p:txBody>
          <a:bodyPr/>
          <a:lstStyle/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1" lang="en-US" altLang="zh-CN" sz="2000" dirty="0" smtClean="0">
                <a:cs typeface="微软雅黑" charset="0"/>
              </a:rPr>
              <a:t>FRM</a:t>
            </a:r>
            <a:r>
              <a:rPr kumimoji="1" lang="zh-CN" altLang="en-US" sz="2000" dirty="0" smtClean="0">
                <a:cs typeface="微软雅黑" charset="0"/>
              </a:rPr>
              <a:t>算法在</a:t>
            </a:r>
            <a:r>
              <a:rPr kumimoji="1" lang="en-US" altLang="zh-CN" sz="2000" dirty="0" err="1" smtClean="0">
                <a:cs typeface="微软雅黑" charset="0"/>
              </a:rPr>
              <a:t>Cb</a:t>
            </a:r>
            <a:r>
              <a:rPr kumimoji="1" lang="zh-CN" altLang="en-US" sz="2000" dirty="0" smtClean="0">
                <a:cs typeface="微软雅黑" charset="0"/>
              </a:rPr>
              <a:t>和</a:t>
            </a:r>
            <a:r>
              <a:rPr kumimoji="1" lang="en-US" altLang="zh-CN" sz="2000" dirty="0" smtClean="0">
                <a:cs typeface="微软雅黑" charset="0"/>
              </a:rPr>
              <a:t>Cr</a:t>
            </a:r>
            <a:r>
              <a:rPr kumimoji="1" lang="zh-CN" altLang="en-US" sz="2000" dirty="0" smtClean="0">
                <a:cs typeface="微软雅黑" charset="0"/>
              </a:rPr>
              <a:t>空间对图像进行分析</a:t>
            </a:r>
            <a:r>
              <a:rPr kumimoji="1" lang="en-US" altLang="zh-CN" sz="2000" dirty="0" smtClean="0">
                <a:cs typeface="微软雅黑" charset="0"/>
              </a:rPr>
              <a:t>,</a:t>
            </a:r>
            <a:r>
              <a:rPr kumimoji="1" lang="zh-CN" altLang="en-US" sz="2000" dirty="0" smtClean="0">
                <a:cs typeface="微软雅黑" charset="0"/>
              </a:rPr>
              <a:t>把整个图像分成八个部分以后</a:t>
            </a:r>
            <a:r>
              <a:rPr kumimoji="1" lang="en-US" altLang="zh-CN" sz="2000" dirty="0" smtClean="0">
                <a:cs typeface="微软雅黑" charset="0"/>
              </a:rPr>
              <a:t>,</a:t>
            </a:r>
            <a:r>
              <a:rPr kumimoji="1" lang="zh-CN" altLang="en-US" sz="2000" dirty="0" smtClean="0">
                <a:cs typeface="微软雅黑" charset="0"/>
              </a:rPr>
              <a:t>设定基于特殊特性的一些模糊规则</a:t>
            </a:r>
            <a:r>
              <a:rPr kumimoji="1" lang="en-US" altLang="zh-CN" sz="2000" dirty="0" smtClean="0">
                <a:cs typeface="微软雅黑" charset="0"/>
              </a:rPr>
              <a:t>,</a:t>
            </a:r>
            <a:r>
              <a:rPr kumimoji="1" lang="zh-CN" altLang="en-US" sz="2000" dirty="0" smtClean="0">
                <a:cs typeface="微软雅黑" charset="0"/>
              </a:rPr>
              <a:t>得到调节每个像素</a:t>
            </a:r>
            <a:r>
              <a:rPr kumimoji="1" lang="en-US" altLang="zh-CN" sz="2000" dirty="0" err="1" smtClean="0">
                <a:cs typeface="微软雅黑" charset="0"/>
              </a:rPr>
              <a:t>Cb</a:t>
            </a:r>
            <a:r>
              <a:rPr kumimoji="1" lang="zh-CN" altLang="en-US" sz="2000" dirty="0" smtClean="0">
                <a:cs typeface="微软雅黑" charset="0"/>
              </a:rPr>
              <a:t>和</a:t>
            </a:r>
            <a:r>
              <a:rPr kumimoji="1" lang="en-US" altLang="zh-CN" sz="2000" dirty="0" smtClean="0">
                <a:cs typeface="微软雅黑" charset="0"/>
              </a:rPr>
              <a:t>Cr</a:t>
            </a:r>
            <a:r>
              <a:rPr kumimoji="1" lang="zh-CN" altLang="en-US" sz="2000" dirty="0" smtClean="0">
                <a:cs typeface="微软雅黑" charset="0"/>
              </a:rPr>
              <a:t>的增益。</a:t>
            </a:r>
            <a:endParaRPr kumimoji="1" lang="en-US" altLang="zh-CN" sz="2000" dirty="0" smtClean="0">
              <a:cs typeface="微软雅黑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1" lang="en-US" altLang="zh-CN" sz="2000" dirty="0" smtClean="0">
                <a:cs typeface="微软雅黑" charset="0"/>
              </a:rPr>
              <a:t>Automatic white balance for digital still camera-Fuzzy.pdf</a:t>
            </a: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kumimoji="1" lang="en-US" altLang="zh-CN" sz="2000" dirty="0" smtClean="0">
              <a:cs typeface="微软雅黑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kumimoji="1" lang="en-US" altLang="zh-CN" sz="2000" b="1" dirty="0" smtClean="0">
              <a:cs typeface="微软雅黑" charset="0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kumimoji="1" lang="en-US" altLang="zh-CN" sz="2000" dirty="0" smtClean="0">
              <a:solidFill>
                <a:srgbClr val="FF0000"/>
              </a:solidFill>
              <a:cs typeface="微软雅黑" charset="0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kumimoji="1" lang="en-US" altLang="zh-CN" sz="2000" dirty="0">
              <a:latin typeface="+mn-lt"/>
              <a:ea typeface="+mn-ea"/>
              <a:cs typeface="微软雅黑" charset="0"/>
            </a:endParaRPr>
          </a:p>
          <a:p>
            <a:pPr marL="971550" lvl="1" indent="-514350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kumimoji="1" lang="zh-CN" altLang="en-US" sz="3200" dirty="0">
              <a:latin typeface="+mn-lt"/>
              <a:ea typeface="+mn-ea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14290"/>
            <a:ext cx="343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1.4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、现有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Chikane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1142984"/>
            <a:ext cx="728667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kumimoji="1" lang="en-US" altLang="zh-CN" dirty="0" err="1" smtClean="0">
                <a:cs typeface="微软雅黑" charset="0"/>
              </a:rPr>
              <a:t>Chikane</a:t>
            </a:r>
            <a:r>
              <a:rPr kumimoji="1" lang="zh-CN" altLang="en-US" dirty="0" smtClean="0">
                <a:cs typeface="微软雅黑" charset="0"/>
              </a:rPr>
              <a:t>把直方图均衡应用到输入图像来提高图像像素的对比</a:t>
            </a:r>
            <a:r>
              <a:rPr kumimoji="1" lang="en-US" altLang="zh-CN" dirty="0" smtClean="0">
                <a:cs typeface="微软雅黑" charset="0"/>
              </a:rPr>
              <a:t>,</a:t>
            </a:r>
            <a:r>
              <a:rPr kumimoji="1" lang="zh-CN" altLang="en-US" dirty="0" smtClean="0">
                <a:cs typeface="微软雅黑" charset="0"/>
              </a:rPr>
              <a:t>然后使用事先定义的门限值确定参考白点。</a:t>
            </a:r>
            <a:endParaRPr kumimoji="1" lang="en-US" altLang="zh-CN" dirty="0" smtClean="0">
              <a:cs typeface="微软雅黑" charset="0"/>
            </a:endParaRPr>
          </a:p>
          <a:p>
            <a:pPr marL="0" lvl="1">
              <a:lnSpc>
                <a:spcPct val="150000"/>
              </a:lnSpc>
            </a:pPr>
            <a:r>
              <a:rPr kumimoji="1" lang="en-US" altLang="zh-CN" dirty="0" smtClean="0">
                <a:cs typeface="微软雅黑" charset="0"/>
              </a:rPr>
              <a:t>Automatic white balance for digital still camera-Hist.pdf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14290"/>
            <a:ext cx="318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1.5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、现有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Weng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1472" y="1000108"/>
            <a:ext cx="74295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dirty="0" err="1" smtClean="0"/>
              <a:t>Weng</a:t>
            </a:r>
            <a:r>
              <a:rPr lang="zh-CN" altLang="en-US" dirty="0" smtClean="0"/>
              <a:t>使用了动态的门限值对</a:t>
            </a:r>
            <a:r>
              <a:rPr lang="en-US" altLang="zh-CN" dirty="0" err="1" smtClean="0"/>
              <a:t>Chikane</a:t>
            </a:r>
            <a:r>
              <a:rPr lang="zh-CN" altLang="en-US" dirty="0" smtClean="0"/>
              <a:t>的算法进行了改进。但仍无法回避图像中没有白点的情况</a:t>
            </a:r>
            <a:r>
              <a:rPr lang="en-US" altLang="zh-CN" dirty="0" smtClean="0"/>
              <a:t>.</a:t>
            </a:r>
          </a:p>
          <a:p>
            <a:pPr marL="0" lvl="1">
              <a:lnSpc>
                <a:spcPct val="150000"/>
              </a:lnSpc>
            </a:pPr>
            <a:endParaRPr lang="en-US" altLang="zh-CN" dirty="0" smtClean="0"/>
          </a:p>
          <a:p>
            <a:pPr marL="0" lvl="1">
              <a:lnSpc>
                <a:spcPct val="150000"/>
              </a:lnSpc>
            </a:pPr>
            <a:r>
              <a:rPr lang="en-US" altLang="zh-CN" dirty="0" smtClean="0"/>
              <a:t>A Novel Automatic White Balance Method for Digital.pdf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14290"/>
            <a:ext cx="318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1.5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、现有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AWB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Weng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714356"/>
            <a:ext cx="5476875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7150</TotalTime>
  <Words>1038</Words>
  <Application>Microsoft Office PowerPoint</Application>
  <PresentationFormat>全屏显示(4:3)</PresentationFormat>
  <Paragraphs>122</Paragraphs>
  <Slides>48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THANK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BBK-zouli</dc:creator>
  <cp:lastModifiedBy>PC</cp:lastModifiedBy>
  <cp:revision>583</cp:revision>
  <dcterms:created xsi:type="dcterms:W3CDTF">2012-03-26T08:10:33Z</dcterms:created>
  <dcterms:modified xsi:type="dcterms:W3CDTF">2014-12-13T02:34:19Z</dcterms:modified>
</cp:coreProperties>
</file>