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9" r:id="rId6"/>
    <p:sldId id="261" r:id="rId7"/>
    <p:sldId id="265" r:id="rId8"/>
    <p:sldId id="273" r:id="rId9"/>
    <p:sldId id="266" r:id="rId10"/>
    <p:sldId id="267" r:id="rId11"/>
    <p:sldId id="274" r:id="rId12"/>
    <p:sldId id="275" r:id="rId13"/>
    <p:sldId id="262" r:id="rId14"/>
    <p:sldId id="270" r:id="rId15"/>
    <p:sldId id="271" r:id="rId16"/>
    <p:sldId id="272" r:id="rId17"/>
    <p:sldId id="276" r:id="rId18"/>
    <p:sldId id="268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B74D77D-84C2-429D-AFDC-29F33B1BBF33}">
          <p14:sldIdLst>
            <p14:sldId id="256"/>
            <p14:sldId id="258"/>
            <p14:sldId id="259"/>
            <p14:sldId id="260"/>
            <p14:sldId id="269"/>
            <p14:sldId id="261"/>
            <p14:sldId id="265"/>
            <p14:sldId id="273"/>
            <p14:sldId id="266"/>
            <p14:sldId id="267"/>
            <p14:sldId id="274"/>
            <p14:sldId id="275"/>
            <p14:sldId id="262"/>
            <p14:sldId id="270"/>
            <p14:sldId id="271"/>
            <p14:sldId id="272"/>
            <p14:sldId id="276"/>
            <p14:sldId id="26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5FA6F-B66D-405D-A18F-AD3B9927BC06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9C3B3-D708-412E-98E0-97A1D5EF929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3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C3B3-D708-412E-98E0-97A1D5EF92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08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C3B3-D708-412E-98E0-97A1D5EF92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79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C3B3-D708-412E-98E0-97A1D5EF92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07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C3B3-D708-412E-98E0-97A1D5EF92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63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C3B3-D708-412E-98E0-97A1D5EF92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8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C3B3-D708-412E-98E0-97A1D5EF92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platzhalter 1"/>
          <p:cNvSpPr>
            <a:spLocks noGrp="1"/>
          </p:cNvSpPr>
          <p:nvPr>
            <p:ph type="ctrTitle"/>
          </p:nvPr>
        </p:nvSpPr>
        <p:spPr>
          <a:xfrm>
            <a:off x="478368" y="2130428"/>
            <a:ext cx="11228917" cy="1470025"/>
          </a:xfrm>
        </p:spPr>
        <p:txBody>
          <a:bodyPr/>
          <a:lstStyle>
            <a:lvl1pPr>
              <a:defRPr sz="3200" smtClean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/>
          </p:nvPr>
        </p:nvSpPr>
        <p:spPr>
          <a:xfrm>
            <a:off x="478368" y="3886200"/>
            <a:ext cx="11228917" cy="1752600"/>
          </a:xfrm>
        </p:spPr>
        <p:txBody>
          <a:bodyPr/>
          <a:lstStyle>
            <a:lvl1pPr>
              <a:defRPr sz="2400" smtClean="0"/>
            </a:lvl1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 smtClean="0"/>
          </a:p>
        </p:txBody>
      </p:sp>
      <p:pic>
        <p:nvPicPr>
          <p:cNvPr id="8200" name="Picture 8" descr="TUMLogo_oZ_Vollfl_blau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7119" y="358778"/>
            <a:ext cx="910167" cy="360363"/>
          </a:xfrm>
          <a:prstGeom prst="rect">
            <a:avLst/>
          </a:prstGeom>
          <a:noFill/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1633-7E66-4491-B2E0-F124E7AD6A6E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9FEECC-BFB0-4664-B8C7-5DC70E365934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409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368" y="989495"/>
            <a:ext cx="11228917" cy="65777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32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368" y="1850400"/>
            <a:ext cx="11228917" cy="4417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2400"/>
            </a:lvl1pPr>
            <a:lvl2pPr marL="176213" indent="-176213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 sz="2400"/>
            </a:lvl2pPr>
            <a:lvl3pPr marL="360363" indent="-18415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24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2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24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001633-7E66-4491-B2E0-F124E7AD6A6E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FEECC-BFB0-4664-B8C7-5DC70E3659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108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8368" y="990000"/>
            <a:ext cx="11228917" cy="603476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80000" y="1848854"/>
            <a:ext cx="5520000" cy="441559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850400"/>
            <a:ext cx="5520000" cy="441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001633-7E66-4491-B2E0-F124E7AD6A6E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FEECC-BFB0-4664-B8C7-5DC70E3659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132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78367" y="990000"/>
            <a:ext cx="9903884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78368" y="1850400"/>
            <a:ext cx="11228917" cy="441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78367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43001633-7E66-4491-B2E0-F124E7AD6A6E}" type="datetimeFigureOut">
              <a:rPr lang="de-DE" smtClean="0"/>
              <a:t>29.11.2015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3484" y="6356353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862484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fld id="{519FEECC-BFB0-4664-B8C7-5DC70E365934}" type="slidenum">
              <a:rPr lang="de-DE" smtClean="0"/>
              <a:t>‹Nr.›</a:t>
            </a:fld>
            <a:endParaRPr lang="de-DE"/>
          </a:p>
        </p:txBody>
      </p:sp>
      <p:pic>
        <p:nvPicPr>
          <p:cNvPr id="1033" name="Picture 9" descr="TUMLogo_oZ_Vollfl_blau_RG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97119" y="358778"/>
            <a:ext cx="910167" cy="360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606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illegal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modifications</a:t>
            </a:r>
            <a:r>
              <a:rPr lang="de-DE" dirty="0" smtClean="0"/>
              <a:t> –</a:t>
            </a:r>
            <a:br>
              <a:rPr lang="de-DE" dirty="0" smtClean="0"/>
            </a:br>
            <a:r>
              <a:rPr lang="de-DE" dirty="0" err="1" smtClean="0"/>
              <a:t>Attacks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Defenses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Dennis Fischer</a:t>
            </a:r>
          </a:p>
          <a:p>
            <a:r>
              <a:rPr lang="de-DE" dirty="0" smtClean="0"/>
              <a:t>07.12.2015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Inside </a:t>
            </a:r>
            <a:r>
              <a:rPr lang="de-DE" dirty="0" err="1" smtClean="0"/>
              <a:t>Attacks</a:t>
            </a:r>
            <a:r>
              <a:rPr lang="de-DE" dirty="0" smtClean="0"/>
              <a:t> (2)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57" y="1851025"/>
            <a:ext cx="10002136" cy="4416425"/>
          </a:xfrm>
        </p:spPr>
      </p:pic>
    </p:spTree>
    <p:extLst>
      <p:ext uri="{BB962C8B-B14F-4D97-AF65-F5344CB8AC3E}">
        <p14:creationId xmlns:p14="http://schemas.microsoft.com/office/powerpoint/2010/main" val="140245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Inside </a:t>
            </a:r>
            <a:r>
              <a:rPr lang="de-DE" dirty="0" err="1" smtClean="0"/>
              <a:t>Attacks</a:t>
            </a:r>
            <a:r>
              <a:rPr lang="de-DE" dirty="0" smtClean="0"/>
              <a:t> – Defense </a:t>
            </a:r>
            <a:r>
              <a:rPr lang="de-DE" dirty="0" err="1" smtClean="0"/>
              <a:t>Ideas</a:t>
            </a:r>
            <a:r>
              <a:rPr lang="de-DE" dirty="0" smtClean="0"/>
              <a:t/>
            </a:r>
            <a:br>
              <a:rPr lang="de-DE" dirty="0" smtClean="0"/>
            </a:b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57" y="1851025"/>
            <a:ext cx="10002136" cy="4416425"/>
          </a:xfrm>
        </p:spPr>
      </p:pic>
    </p:spTree>
    <p:extLst>
      <p:ext uri="{BB962C8B-B14F-4D97-AF65-F5344CB8AC3E}">
        <p14:creationId xmlns:p14="http://schemas.microsoft.com/office/powerpoint/2010/main" val="22099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Putting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endParaRPr lang="en-US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553151"/>
            <a:ext cx="12014202" cy="5304849"/>
          </a:xfrm>
        </p:spPr>
      </p:pic>
    </p:spTree>
    <p:extLst>
      <p:ext uri="{BB962C8B-B14F-4D97-AF65-F5344CB8AC3E}">
        <p14:creationId xmlns:p14="http://schemas.microsoft.com/office/powerpoint/2010/main" val="6287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defenses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Basically</a:t>
            </a:r>
            <a:r>
              <a:rPr lang="de-DE" dirty="0" smtClean="0"/>
              <a:t> </a:t>
            </a:r>
            <a:r>
              <a:rPr lang="de-DE" dirty="0" err="1" smtClean="0"/>
              <a:t>nothing</a:t>
            </a:r>
            <a:r>
              <a:rPr lang="de-DE" dirty="0" smtClean="0"/>
              <a:t>! </a:t>
            </a:r>
            <a:r>
              <a:rPr lang="de-DE" dirty="0" err="1" smtClean="0"/>
              <a:t>Why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like </a:t>
            </a:r>
            <a:r>
              <a:rPr lang="de-DE" dirty="0" smtClean="0"/>
              <a:t>MIC, DEP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smtClean="0"/>
              <a:t>ASLR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(See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Kernelmode </a:t>
            </a:r>
            <a:r>
              <a:rPr lang="de-DE" dirty="0" err="1" smtClean="0"/>
              <a:t>attacks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blocked</a:t>
            </a:r>
            <a:r>
              <a:rPr lang="de-DE" dirty="0" smtClean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few</a:t>
            </a:r>
            <a:r>
              <a:rPr lang="de-DE" dirty="0" smtClean="0"/>
              <a:t> </a:t>
            </a:r>
            <a:r>
              <a:rPr lang="de-DE" dirty="0" err="1" smtClean="0"/>
              <a:t>researches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Commercial </a:t>
            </a:r>
            <a:r>
              <a:rPr lang="de-DE" dirty="0" err="1" smtClean="0"/>
              <a:t>solutions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closed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smtClean="0"/>
              <a:t>(e.g. Anti-Cheats, Antivirus)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753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Address</a:t>
            </a:r>
            <a:r>
              <a:rPr lang="de-DE" dirty="0" smtClean="0"/>
              <a:t> Space Layout </a:t>
            </a:r>
            <a:r>
              <a:rPr lang="de-DE" dirty="0" err="1" smtClean="0"/>
              <a:t>Randomization</a:t>
            </a:r>
            <a:r>
              <a:rPr lang="de-DE" dirty="0" smtClean="0"/>
              <a:t> (ASLR)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Randomize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heap</a:t>
            </a:r>
            <a:r>
              <a:rPr lang="de-DE" dirty="0" smtClean="0"/>
              <a:t>, </a:t>
            </a:r>
            <a:r>
              <a:rPr lang="de-DE" dirty="0" err="1" smtClean="0"/>
              <a:t>stack</a:t>
            </a:r>
            <a:r>
              <a:rPr lang="de-DE" dirty="0" smtClean="0"/>
              <a:t>, </a:t>
            </a:r>
            <a:r>
              <a:rPr lang="de-DE" dirty="0" smtClean="0"/>
              <a:t>PEB, TEB, 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Attacker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guess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locations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Memory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huge</a:t>
            </a:r>
            <a:r>
              <a:rPr lang="de-DE" dirty="0" smtClean="0"/>
              <a:t>, </a:t>
            </a:r>
            <a:r>
              <a:rPr lang="de-DE" dirty="0" err="1" smtClean="0"/>
              <a:t>thus</a:t>
            </a:r>
            <a:r>
              <a:rPr lang="de-DE" dirty="0" smtClean="0"/>
              <a:t> </a:t>
            </a:r>
            <a:r>
              <a:rPr lang="de-DE" dirty="0" err="1" smtClean="0"/>
              <a:t>searching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hard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Wrong</a:t>
            </a:r>
            <a:r>
              <a:rPr lang="de-DE" dirty="0" smtClean="0"/>
              <a:t> </a:t>
            </a:r>
            <a:r>
              <a:rPr lang="de-DE" dirty="0" err="1" smtClean="0"/>
              <a:t>guess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Application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crashes</a:t>
            </a:r>
            <a:endParaRPr lang="de-DE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BUT</a:t>
            </a:r>
            <a:r>
              <a:rPr lang="de-DE" dirty="0" smtClean="0">
                <a:sym typeface="Wingdings" panose="05000000000000000000" pitchFamily="2" charset="2"/>
              </a:rPr>
              <a:t>:</a:t>
            </a:r>
            <a:endParaRPr lang="de-DE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>
                <a:sym typeface="Wingdings" panose="05000000000000000000" pitchFamily="2" charset="2"/>
              </a:rPr>
              <a:t>Does</a:t>
            </a:r>
            <a:r>
              <a:rPr lang="de-DE" dirty="0" smtClean="0">
                <a:sym typeface="Wingdings" panose="05000000000000000000" pitchFamily="2" charset="2"/>
              </a:rPr>
              <a:t> not </a:t>
            </a:r>
            <a:r>
              <a:rPr lang="de-DE" dirty="0" err="1" smtClean="0">
                <a:sym typeface="Wingdings" panose="05000000000000000000" pitchFamily="2" charset="2"/>
              </a:rPr>
              <a:t>prevent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PMT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Windows 7 ASLR </a:t>
            </a:r>
            <a:r>
              <a:rPr lang="de-DE" dirty="0" err="1" smtClean="0">
                <a:sym typeface="Wingdings" panose="05000000000000000000" pitchFamily="2" charset="2"/>
              </a:rPr>
              <a:t>very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ineffective</a:t>
            </a:r>
            <a:endParaRPr lang="de-DE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>
                <a:sym typeface="Wingdings" panose="05000000000000000000" pitchFamily="2" charset="2"/>
              </a:rPr>
              <a:t>Attacker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has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enough</a:t>
            </a:r>
            <a:r>
              <a:rPr lang="de-DE" dirty="0" smtClean="0">
                <a:sym typeface="Wingdings" panose="05000000000000000000" pitchFamily="2" charset="2"/>
              </a:rPr>
              <a:t> time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search</a:t>
            </a:r>
            <a:endParaRPr lang="de-DE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API </a:t>
            </a:r>
            <a:r>
              <a:rPr lang="de-DE" dirty="0" err="1" smtClean="0">
                <a:sym typeface="Wingdings" panose="05000000000000000000" pitchFamily="2" charset="2"/>
              </a:rPr>
              <a:t>Hooking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requires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search</a:t>
            </a:r>
            <a:endParaRPr lang="de-DE" dirty="0" smtClean="0">
              <a:sym typeface="Wingdings" panose="05000000000000000000" pitchFamily="2" charset="2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7146886" y="1563596"/>
            <a:ext cx="4805971" cy="4990807"/>
            <a:chOff x="7146886" y="1682512"/>
            <a:chExt cx="4805971" cy="4990807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2460" y="1682512"/>
              <a:ext cx="4314825" cy="4752975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7146886" y="6365542"/>
              <a:ext cx="48059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https://</a:t>
              </a:r>
              <a:r>
                <a:rPr lang="en-US" sz="1400" dirty="0" smtClean="0"/>
                <a:t>technet.microsoft.com/en-us/library/dn283963.aspx</a:t>
              </a:r>
              <a:endParaRPr lang="en-US" sz="1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9299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Execution</a:t>
            </a:r>
            <a:r>
              <a:rPr lang="de-DE" dirty="0"/>
              <a:t> </a:t>
            </a:r>
            <a:r>
              <a:rPr lang="de-DE" dirty="0" err="1" smtClean="0"/>
              <a:t>Prevention</a:t>
            </a:r>
            <a:r>
              <a:rPr lang="de-DE" dirty="0" smtClean="0"/>
              <a:t> (DEP)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„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r>
              <a:rPr lang="de-DE" dirty="0" smtClean="0"/>
              <a:t>“ (NX </a:t>
            </a:r>
            <a:r>
              <a:rPr lang="de-DE" dirty="0" err="1" smtClean="0"/>
              <a:t>bit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Executing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NX </a:t>
            </a:r>
            <a:r>
              <a:rPr lang="de-DE" dirty="0" err="1" smtClean="0"/>
              <a:t>marked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Application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crashes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>
                <a:solidFill>
                  <a:srgbClr val="FF0000"/>
                </a:solidFill>
              </a:rPr>
              <a:t>BUT: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Windows 7 </a:t>
            </a:r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require</a:t>
            </a:r>
            <a:r>
              <a:rPr lang="de-DE" dirty="0" smtClean="0"/>
              <a:t> </a:t>
            </a:r>
            <a:r>
              <a:rPr lang="de-DE" dirty="0" err="1" smtClean="0"/>
              <a:t>processor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DEP </a:t>
            </a:r>
            <a:r>
              <a:rPr lang="de-DE" dirty="0" err="1" smtClean="0"/>
              <a:t>support</a:t>
            </a:r>
            <a:endParaRPr lang="de-DE" dirty="0" smtClean="0"/>
          </a:p>
          <a:p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Every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at least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NX </a:t>
            </a:r>
            <a:r>
              <a:rPr lang="de-DE" dirty="0" err="1" smtClean="0"/>
              <a:t>bit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Inject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code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into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code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region</a:t>
            </a:r>
            <a:r>
              <a:rPr lang="de-DE" dirty="0" smtClean="0">
                <a:sym typeface="Wingdings" panose="05000000000000000000" pitchFamily="2" charset="2"/>
              </a:rPr>
              <a:t>, </a:t>
            </a:r>
            <a:r>
              <a:rPr lang="de-DE" dirty="0" err="1" smtClean="0">
                <a:sym typeface="Wingdings" panose="05000000000000000000" pitchFamily="2" charset="2"/>
              </a:rPr>
              <a:t>mark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data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region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executable</a:t>
            </a:r>
            <a:endParaRPr lang="de-DE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>
                <a:sym typeface="Wingdings" panose="05000000000000000000" pitchFamily="2" charset="2"/>
              </a:rPr>
              <a:t>Unset</a:t>
            </a:r>
            <a:r>
              <a:rPr lang="de-DE" dirty="0" smtClean="0">
                <a:sym typeface="Wingdings" panose="05000000000000000000" pitchFamily="2" charset="2"/>
              </a:rPr>
              <a:t> NX </a:t>
            </a:r>
            <a:r>
              <a:rPr lang="de-DE" dirty="0" err="1" smtClean="0">
                <a:sym typeface="Wingdings" panose="05000000000000000000" pitchFamily="2" charset="2"/>
              </a:rPr>
              <a:t>bit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VirtualProtectEx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74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Mandatory</a:t>
            </a:r>
            <a:r>
              <a:rPr lang="de-DE" dirty="0"/>
              <a:t> </a:t>
            </a:r>
            <a:r>
              <a:rPr lang="de-DE" dirty="0" err="1"/>
              <a:t>Integrity</a:t>
            </a:r>
            <a:r>
              <a:rPr lang="de-DE" dirty="0"/>
              <a:t> </a:t>
            </a:r>
            <a:r>
              <a:rPr lang="de-DE" dirty="0" smtClean="0"/>
              <a:t>Control (MIC)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Based</a:t>
            </a:r>
            <a:r>
              <a:rPr lang="de-DE" dirty="0" smtClean="0"/>
              <a:t> on Multilevel Security </a:t>
            </a:r>
            <a:r>
              <a:rPr lang="de-DE" dirty="0" err="1" smtClean="0"/>
              <a:t>and</a:t>
            </a:r>
            <a:r>
              <a:rPr lang="de-DE" dirty="0" smtClean="0"/>
              <a:t> Bell-</a:t>
            </a:r>
            <a:r>
              <a:rPr lang="de-DE" dirty="0" err="1" smtClean="0"/>
              <a:t>LaPadula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Every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an </a:t>
            </a:r>
            <a:r>
              <a:rPr lang="de-DE" dirty="0" err="1" smtClean="0"/>
              <a:t>assigned</a:t>
            </a:r>
            <a:r>
              <a:rPr lang="de-DE" dirty="0" smtClean="0"/>
              <a:t> </a:t>
            </a:r>
            <a:r>
              <a:rPr lang="de-DE" dirty="0" err="1" smtClean="0"/>
              <a:t>integrity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Objects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modify</a:t>
            </a:r>
            <a:r>
              <a:rPr lang="de-DE" dirty="0" smtClean="0"/>
              <a:t>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leveled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>
                <a:solidFill>
                  <a:srgbClr val="FF0000"/>
                </a:solidFill>
              </a:rPr>
              <a:t>BUT: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Most </a:t>
            </a:r>
            <a:r>
              <a:rPr lang="de-DE" dirty="0" err="1" smtClean="0"/>
              <a:t>processes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Standard(Medium) </a:t>
            </a:r>
            <a:r>
              <a:rPr lang="de-DE" dirty="0" err="1" smtClean="0"/>
              <a:t>integrity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No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protection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from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memory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modification</a:t>
            </a:r>
            <a:endParaRPr lang="de-DE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>
                <a:sym typeface="Wingdings" panose="05000000000000000000" pitchFamily="2" charset="2"/>
              </a:rPr>
              <a:t>Raising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integrity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level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of</a:t>
            </a:r>
            <a:r>
              <a:rPr lang="de-DE" dirty="0" smtClean="0">
                <a:sym typeface="Wingdings" panose="05000000000000000000" pitchFamily="2" charset="2"/>
              </a:rPr>
              <a:t> Chrome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high </a:t>
            </a:r>
            <a:r>
              <a:rPr lang="de-DE" dirty="0" err="1" smtClean="0">
                <a:sym typeface="Wingdings" panose="05000000000000000000" pitchFamily="2" charset="2"/>
              </a:rPr>
              <a:t>is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bad</a:t>
            </a:r>
            <a:r>
              <a:rPr lang="de-DE" dirty="0" smtClean="0">
                <a:sym typeface="Wingdings" panose="05000000000000000000" pitchFamily="2" charset="2"/>
              </a:rPr>
              <a:t/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Better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protection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than</a:t>
            </a:r>
            <a:r>
              <a:rPr lang="de-DE" dirty="0" smtClean="0">
                <a:sym typeface="Wingdings" panose="05000000000000000000" pitchFamily="2" charset="2"/>
              </a:rPr>
              <a:t> medium </a:t>
            </a:r>
            <a:r>
              <a:rPr lang="de-DE" dirty="0" err="1" smtClean="0">
                <a:sym typeface="Wingdings" panose="05000000000000000000" pitchFamily="2" charset="2"/>
              </a:rPr>
              <a:t>integrity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level</a:t>
            </a:r>
            <a:endParaRPr lang="de-DE" dirty="0" smtClean="0">
              <a:sym typeface="Wingdings" panose="05000000000000000000" pitchFamily="2" charset="2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8767043" y="1850400"/>
            <a:ext cx="2940242" cy="4196488"/>
            <a:chOff x="8973709" y="901361"/>
            <a:chExt cx="2940242" cy="4937914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9060337" y="1510024"/>
              <a:ext cx="2853614" cy="4329251"/>
              <a:chOff x="9060337" y="1510024"/>
              <a:chExt cx="2853614" cy="4329251"/>
            </a:xfrm>
          </p:grpSpPr>
          <p:grpSp>
            <p:nvGrpSpPr>
              <p:cNvPr id="10" name="Gruppieren 9"/>
              <p:cNvGrpSpPr/>
              <p:nvPr/>
            </p:nvGrpSpPr>
            <p:grpSpPr>
              <a:xfrm>
                <a:off x="9060337" y="1510024"/>
                <a:ext cx="2646949" cy="4329251"/>
                <a:chOff x="9060337" y="1510024"/>
                <a:chExt cx="2646949" cy="4329251"/>
              </a:xfrm>
            </p:grpSpPr>
            <p:sp>
              <p:nvSpPr>
                <p:cNvPr id="6" name="Rechteck 5"/>
                <p:cNvSpPr/>
                <p:nvPr/>
              </p:nvSpPr>
              <p:spPr>
                <a:xfrm>
                  <a:off x="9060338" y="1510024"/>
                  <a:ext cx="2646947" cy="85664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System</a:t>
                  </a:r>
                  <a:endParaRPr lang="en-US" dirty="0"/>
                </a:p>
              </p:txBody>
            </p:sp>
            <p:sp>
              <p:nvSpPr>
                <p:cNvPr id="7" name="Rechteck 6"/>
                <p:cNvSpPr/>
                <p:nvPr/>
              </p:nvSpPr>
              <p:spPr>
                <a:xfrm>
                  <a:off x="9060339" y="2667558"/>
                  <a:ext cx="2646947" cy="856648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High</a:t>
                  </a:r>
                  <a:endParaRPr lang="en-US" dirty="0"/>
                </a:p>
              </p:txBody>
            </p:sp>
            <p:sp>
              <p:nvSpPr>
                <p:cNvPr id="8" name="Rechteck 7"/>
                <p:cNvSpPr/>
                <p:nvPr/>
              </p:nvSpPr>
              <p:spPr>
                <a:xfrm>
                  <a:off x="9060337" y="3825092"/>
                  <a:ext cx="2646947" cy="856648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Medium</a:t>
                  </a:r>
                  <a:endParaRPr lang="en-US" dirty="0"/>
                </a:p>
              </p:txBody>
            </p:sp>
            <p:sp>
              <p:nvSpPr>
                <p:cNvPr id="9" name="Rechteck 8"/>
                <p:cNvSpPr/>
                <p:nvPr/>
              </p:nvSpPr>
              <p:spPr>
                <a:xfrm>
                  <a:off x="9060338" y="4982627"/>
                  <a:ext cx="2646947" cy="856648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Low</a:t>
                  </a:r>
                  <a:endParaRPr lang="en-US" dirty="0"/>
                </a:p>
              </p:txBody>
            </p:sp>
          </p:grpSp>
          <p:cxnSp>
            <p:nvCxnSpPr>
              <p:cNvPr id="12" name="Gerade Verbindung mit Pfeil 11"/>
              <p:cNvCxnSpPr/>
              <p:nvPr/>
            </p:nvCxnSpPr>
            <p:spPr>
              <a:xfrm>
                <a:off x="11913951" y="1510024"/>
                <a:ext cx="0" cy="4329251"/>
              </a:xfrm>
              <a:prstGeom prst="straightConnector1">
                <a:avLst/>
              </a:prstGeom>
              <a:ln w="76200">
                <a:solidFill>
                  <a:srgbClr val="0065BD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feld 16"/>
            <p:cNvSpPr txBox="1"/>
            <p:nvPr/>
          </p:nvSpPr>
          <p:spPr>
            <a:xfrm>
              <a:off x="8973709" y="901361"/>
              <a:ext cx="27335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Integrity</a:t>
              </a:r>
              <a:r>
                <a:rPr lang="de-DE" sz="1400" dirty="0" smtClean="0"/>
                <a:t> Levels</a:t>
              </a:r>
              <a:endParaRPr lang="en-US" sz="1400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65076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Thesis Goal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smtClean="0"/>
              <a:t>Find a </a:t>
            </a:r>
            <a:r>
              <a:rPr lang="de-DE" sz="2200" dirty="0" err="1" smtClean="0"/>
              <a:t>way</a:t>
            </a:r>
            <a:r>
              <a:rPr lang="de-DE" sz="2200" dirty="0" smtClean="0"/>
              <a:t> </a:t>
            </a:r>
            <a:r>
              <a:rPr lang="de-DE" sz="2200" dirty="0" err="1" smtClean="0"/>
              <a:t>to</a:t>
            </a:r>
            <a:r>
              <a:rPr lang="de-DE" sz="2200" dirty="0" smtClean="0"/>
              <a:t> </a:t>
            </a:r>
            <a:r>
              <a:rPr lang="de-DE" sz="2200" dirty="0" err="1" smtClean="0"/>
              <a:t>detect</a:t>
            </a:r>
            <a:r>
              <a:rPr lang="de-DE" sz="2200" dirty="0" smtClean="0"/>
              <a:t> illegal </a:t>
            </a:r>
            <a:r>
              <a:rPr lang="de-DE" sz="2200" dirty="0" err="1" smtClean="0"/>
              <a:t>virtual</a:t>
            </a:r>
            <a:r>
              <a:rPr lang="de-DE" sz="2200" dirty="0" smtClean="0"/>
              <a:t> </a:t>
            </a:r>
            <a:r>
              <a:rPr lang="de-DE" sz="2200" dirty="0" err="1" smtClean="0"/>
              <a:t>memory</a:t>
            </a:r>
            <a:r>
              <a:rPr lang="de-DE" sz="2200" dirty="0" smtClean="0"/>
              <a:t> </a:t>
            </a:r>
            <a:r>
              <a:rPr lang="de-DE" sz="2200" dirty="0" err="1" smtClean="0"/>
              <a:t>modifications</a:t>
            </a:r>
            <a:r>
              <a:rPr lang="de-DE" sz="2200" dirty="0" smtClean="0"/>
              <a:t> </a:t>
            </a:r>
            <a:r>
              <a:rPr lang="de-DE" sz="2200" dirty="0" err="1" smtClean="0"/>
              <a:t>inside</a:t>
            </a:r>
            <a:r>
              <a:rPr lang="de-DE" sz="2200" dirty="0" smtClean="0"/>
              <a:t> Google Chrome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 err="1" smtClean="0"/>
              <a:t>If</a:t>
            </a:r>
            <a:r>
              <a:rPr lang="de-DE" sz="2200" dirty="0" smtClean="0"/>
              <a:t> </a:t>
            </a:r>
            <a:r>
              <a:rPr lang="de-DE" sz="2200" dirty="0" err="1" smtClean="0"/>
              <a:t>possible</a:t>
            </a:r>
            <a:r>
              <a:rPr lang="de-DE" sz="2200" dirty="0" smtClean="0"/>
              <a:t>, </a:t>
            </a:r>
            <a:r>
              <a:rPr lang="de-DE" sz="2200" dirty="0" err="1" smtClean="0"/>
              <a:t>prevent</a:t>
            </a:r>
            <a:r>
              <a:rPr lang="de-DE" sz="2200" dirty="0" smtClean="0"/>
              <a:t> </a:t>
            </a:r>
            <a:r>
              <a:rPr lang="de-DE" sz="2200" dirty="0" err="1" smtClean="0"/>
              <a:t>modifications</a:t>
            </a:r>
            <a:r>
              <a:rPr lang="de-DE" sz="2200" dirty="0" smtClean="0"/>
              <a:t> / </a:t>
            </a:r>
            <a:r>
              <a:rPr lang="de-DE" sz="2200" dirty="0" err="1" smtClean="0"/>
              <a:t>hijacking</a:t>
            </a:r>
            <a:endParaRPr lang="de-DE" sz="2200" dirty="0" smtClean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 smtClean="0"/>
              <a:t>Limit </a:t>
            </a:r>
            <a:r>
              <a:rPr lang="de-DE" sz="2200" dirty="0" err="1" smtClean="0"/>
              <a:t>to</a:t>
            </a:r>
            <a:r>
              <a:rPr lang="de-DE" sz="2200" dirty="0" smtClean="0"/>
              <a:t> </a:t>
            </a:r>
            <a:r>
              <a:rPr lang="de-DE" sz="2200" dirty="0" err="1" smtClean="0"/>
              <a:t>Usermode</a:t>
            </a:r>
            <a:r>
              <a:rPr lang="de-DE" sz="2200" dirty="0" smtClean="0"/>
              <a:t> (See </a:t>
            </a:r>
            <a:r>
              <a:rPr lang="de-DE" sz="2200" dirty="0" err="1" smtClean="0"/>
              <a:t>next</a:t>
            </a:r>
            <a:r>
              <a:rPr lang="de-DE" sz="2200" dirty="0" smtClean="0"/>
              <a:t> </a:t>
            </a:r>
            <a:r>
              <a:rPr lang="de-DE" sz="2200" dirty="0" err="1" smtClean="0"/>
              <a:t>slides</a:t>
            </a:r>
            <a:r>
              <a:rPr lang="de-DE" sz="22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 smtClean="0"/>
              <a:t>Windows 7</a:t>
            </a: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22010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Thesis Goal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Find a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illegal </a:t>
            </a:r>
            <a:r>
              <a:rPr lang="de-DE" dirty="0" err="1"/>
              <a:t>virtual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modifications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Google Chrome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/>
              <a:t>possible</a:t>
            </a:r>
            <a:r>
              <a:rPr lang="de-DE" dirty="0"/>
              <a:t>,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modifications</a:t>
            </a:r>
            <a:r>
              <a:rPr lang="de-DE" dirty="0"/>
              <a:t> / </a:t>
            </a:r>
            <a:r>
              <a:rPr lang="de-DE" dirty="0" err="1" smtClean="0"/>
              <a:t>hijacking</a:t>
            </a: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dirty="0"/>
              <a:t>Limit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Usermode</a:t>
            </a:r>
            <a:r>
              <a:rPr lang="de-DE" dirty="0"/>
              <a:t> (See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dirty="0"/>
              <a:t>Windows </a:t>
            </a:r>
            <a:r>
              <a:rPr lang="de-DE" dirty="0" smtClean="0"/>
              <a:t>7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de-DE" dirty="0" smtClean="0"/>
          </a:p>
          <a:p>
            <a:r>
              <a:rPr lang="de-DE" dirty="0" err="1" smtClean="0"/>
              <a:t>Challenges</a:t>
            </a:r>
            <a:r>
              <a:rPr lang="de-DE" dirty="0" smtClean="0"/>
              <a:t>:</a:t>
            </a:r>
          </a:p>
          <a:p>
            <a:pPr lvl="3"/>
            <a:r>
              <a:rPr lang="de-DE" dirty="0" smtClean="0"/>
              <a:t> </a:t>
            </a:r>
            <a:r>
              <a:rPr lang="de-DE" dirty="0" err="1" smtClean="0"/>
              <a:t>Attacks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inside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outside </a:t>
            </a:r>
            <a:r>
              <a:rPr lang="de-DE" dirty="0" err="1" smtClean="0"/>
              <a:t>possible</a:t>
            </a:r>
            <a:endParaRPr lang="de-DE" dirty="0" smtClean="0"/>
          </a:p>
          <a:p>
            <a:pPr lvl="3"/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proves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difficult</a:t>
            </a:r>
            <a:endParaRPr lang="de-DE" dirty="0" smtClean="0"/>
          </a:p>
          <a:p>
            <a:pPr lvl="3"/>
            <a:r>
              <a:rPr lang="de-DE" dirty="0" smtClean="0"/>
              <a:t> </a:t>
            </a:r>
            <a:r>
              <a:rPr lang="de-DE" dirty="0" err="1" smtClean="0"/>
              <a:t>Almost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researches</a:t>
            </a:r>
            <a:endParaRPr lang="de-DE" dirty="0" smtClean="0"/>
          </a:p>
          <a:p>
            <a:pPr lvl="3"/>
            <a:r>
              <a:rPr lang="de-DE" dirty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defenses</a:t>
            </a:r>
            <a:r>
              <a:rPr lang="de-DE" dirty="0" smtClean="0"/>
              <a:t> </a:t>
            </a:r>
            <a:r>
              <a:rPr lang="de-DE" dirty="0" err="1" smtClean="0"/>
              <a:t>currently</a:t>
            </a:r>
            <a:r>
              <a:rPr lang="de-DE" dirty="0" smtClean="0"/>
              <a:t> just </a:t>
            </a:r>
            <a:r>
              <a:rPr lang="de-DE" dirty="0" err="1" smtClean="0"/>
              <a:t>ideas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„</a:t>
            </a:r>
            <a:r>
              <a:rPr lang="de-DE" dirty="0" err="1" smtClean="0"/>
              <a:t>Detecting</a:t>
            </a:r>
            <a:r>
              <a:rPr lang="de-DE" dirty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Memory </a:t>
            </a:r>
            <a:r>
              <a:rPr lang="de-DE" dirty="0" err="1" smtClean="0"/>
              <a:t>Tampering</a:t>
            </a:r>
            <a:r>
              <a:rPr lang="de-DE" dirty="0" smtClean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87899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on Windows 7 </a:t>
            </a:r>
            <a:r>
              <a:rPr lang="de-DE" dirty="0" err="1" smtClean="0"/>
              <a:t>and</a:t>
            </a:r>
            <a:r>
              <a:rPr lang="de-DE" dirty="0" smtClean="0"/>
              <a:t> Google Chrome?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Windows 7 </a:t>
            </a:r>
            <a:r>
              <a:rPr lang="de-DE" dirty="0" err="1" smtClean="0"/>
              <a:t>has</a:t>
            </a:r>
            <a:r>
              <a:rPr lang="de-DE" dirty="0" smtClean="0"/>
              <a:t> a total </a:t>
            </a:r>
            <a:r>
              <a:rPr lang="de-DE" dirty="0" err="1" smtClean="0"/>
              <a:t>market</a:t>
            </a:r>
            <a:r>
              <a:rPr lang="de-DE" dirty="0" smtClean="0"/>
              <a:t> </a:t>
            </a:r>
            <a:r>
              <a:rPr lang="de-DE" dirty="0" err="1" smtClean="0"/>
              <a:t>share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~50%</a:t>
            </a:r>
            <a:r>
              <a:rPr lang="de-DE" baseline="70000" dirty="0"/>
              <a:t> 1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Windows 8, 8.1 </a:t>
            </a:r>
            <a:r>
              <a:rPr lang="de-DE" dirty="0" err="1" smtClean="0"/>
              <a:t>and</a:t>
            </a:r>
            <a:r>
              <a:rPr lang="de-DE" dirty="0" smtClean="0"/>
              <a:t> 10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a </a:t>
            </a:r>
            <a:r>
              <a:rPr lang="de-DE" dirty="0" err="1" smtClean="0"/>
              <a:t>combined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/>
              <a:t> </a:t>
            </a:r>
            <a:r>
              <a:rPr lang="de-DE" dirty="0" smtClean="0"/>
              <a:t>~30%</a:t>
            </a:r>
            <a:r>
              <a:rPr lang="de-DE" baseline="70000" dirty="0"/>
              <a:t> 1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Google Chrome </a:t>
            </a:r>
            <a:r>
              <a:rPr lang="de-DE" dirty="0" err="1" smtClean="0"/>
              <a:t>has</a:t>
            </a:r>
            <a:r>
              <a:rPr lang="de-DE" dirty="0" smtClean="0"/>
              <a:t> total </a:t>
            </a:r>
            <a:r>
              <a:rPr lang="de-DE" dirty="0" err="1" smtClean="0"/>
              <a:t>market</a:t>
            </a:r>
            <a:r>
              <a:rPr lang="de-DE" dirty="0" smtClean="0"/>
              <a:t> </a:t>
            </a:r>
            <a:r>
              <a:rPr lang="de-DE" dirty="0" err="1" smtClean="0"/>
              <a:t>share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~66%</a:t>
            </a:r>
            <a:r>
              <a:rPr lang="de-DE" baseline="70000" dirty="0" smtClean="0"/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Browser Hijackers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 –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/>
              <a:t> </a:t>
            </a:r>
            <a:r>
              <a:rPr lang="de-DE" dirty="0" err="1" smtClean="0"/>
              <a:t>use</a:t>
            </a:r>
            <a:r>
              <a:rPr lang="de-DE" smtClean="0"/>
              <a:t> PMT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aseline="70000" dirty="0" smtClean="0"/>
              <a:t>1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w3schools.com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1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/>
              <a:t> Memory </a:t>
            </a:r>
            <a:r>
              <a:rPr lang="de-DE" dirty="0" err="1" smtClean="0"/>
              <a:t>Tampering</a:t>
            </a:r>
            <a:r>
              <a:rPr lang="de-DE" dirty="0" smtClean="0"/>
              <a:t> </a:t>
            </a:r>
            <a:r>
              <a:rPr lang="de-DE" dirty="0" smtClean="0"/>
              <a:t>(PMT</a:t>
            </a:r>
            <a:r>
              <a:rPr lang="de-DE" dirty="0" smtClean="0"/>
              <a:t>) ?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dirty="0" smtClean="0"/>
              <a:t>„Illegal </a:t>
            </a:r>
            <a:r>
              <a:rPr lang="de-DE" dirty="0" err="1" smtClean="0"/>
              <a:t>modification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</a:t>
            </a:r>
            <a:r>
              <a:rPr lang="de-DE" dirty="0" err="1" smtClean="0"/>
              <a:t>malicious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“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15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Virtual memory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Every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address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1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sections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allocated</a:t>
            </a:r>
            <a:r>
              <a:rPr lang="de-DE" dirty="0" smtClean="0"/>
              <a:t> (</a:t>
            </a:r>
            <a:r>
              <a:rPr lang="de-DE" dirty="0" err="1" smtClean="0"/>
              <a:t>malloc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modified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endParaRPr lang="de-DE" dirty="0" smtClean="0"/>
          </a:p>
          <a:p>
            <a:pPr lvl="3"/>
            <a:r>
              <a:rPr lang="de-DE" dirty="0" smtClean="0"/>
              <a:t> Inside</a:t>
            </a:r>
          </a:p>
          <a:p>
            <a:pPr lvl="3"/>
            <a:r>
              <a:rPr lang="de-DE" dirty="0" smtClean="0"/>
              <a:t> Outside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1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/>
              <a:t>Process</a:t>
            </a:r>
            <a:r>
              <a:rPr lang="de-DE" dirty="0"/>
              <a:t> Memory </a:t>
            </a:r>
            <a:r>
              <a:rPr lang="de-DE" dirty="0" err="1" smtClean="0"/>
              <a:t>Tampering</a:t>
            </a:r>
            <a:r>
              <a:rPr lang="de-DE" dirty="0" smtClean="0"/>
              <a:t>?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Attacker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modify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Examples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 </a:t>
            </a:r>
            <a:r>
              <a:rPr lang="de-DE" dirty="0" err="1" smtClean="0"/>
              <a:t>Intercept</a:t>
            </a:r>
            <a:r>
              <a:rPr lang="de-DE" dirty="0" smtClean="0"/>
              <a:t>/Redirect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endParaRPr lang="de-DE" dirty="0" smtClean="0"/>
          </a:p>
          <a:p>
            <a:pPr lvl="2"/>
            <a:r>
              <a:rPr lang="de-DE" dirty="0" smtClean="0"/>
              <a:t> Change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 Read (</a:t>
            </a:r>
            <a:r>
              <a:rPr lang="de-DE" dirty="0" err="1" smtClean="0"/>
              <a:t>secret</a:t>
            </a:r>
            <a:r>
              <a:rPr lang="de-DE" dirty="0" smtClean="0"/>
              <a:t>) </a:t>
            </a:r>
            <a:r>
              <a:rPr lang="de-DE" dirty="0" err="1" smtClean="0"/>
              <a:t>information</a:t>
            </a:r>
            <a:r>
              <a:rPr lang="de-DE" dirty="0" smtClean="0"/>
              <a:t> (SSL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r>
              <a:rPr lang="de-DE" dirty="0" smtClean="0"/>
              <a:t>, </a:t>
            </a:r>
            <a:r>
              <a:rPr lang="de-DE" dirty="0" err="1" smtClean="0"/>
              <a:t>Userdata</a:t>
            </a:r>
            <a:r>
              <a:rPr lang="de-DE" dirty="0" smtClean="0"/>
              <a:t>,…)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2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on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 </a:t>
            </a:r>
            <a:r>
              <a:rPr lang="de-DE" dirty="0" err="1" smtClean="0"/>
              <a:t>Attack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inside</a:t>
            </a:r>
            <a:endParaRPr lang="de-DE" dirty="0" smtClean="0"/>
          </a:p>
          <a:p>
            <a:pPr lvl="2"/>
            <a:r>
              <a:rPr lang="de-DE" dirty="0" smtClean="0"/>
              <a:t> </a:t>
            </a:r>
            <a:r>
              <a:rPr lang="de-DE" dirty="0" err="1" smtClean="0"/>
              <a:t>Attack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outside</a:t>
            </a:r>
          </a:p>
        </p:txBody>
      </p:sp>
    </p:spTree>
    <p:extLst>
      <p:ext uri="{BB962C8B-B14F-4D97-AF65-F5344CB8AC3E}">
        <p14:creationId xmlns:p14="http://schemas.microsoft.com/office/powerpoint/2010/main" val="34806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smtClean="0"/>
              <a:t>PMT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„</a:t>
            </a:r>
            <a:r>
              <a:rPr lang="de-DE" dirty="0" err="1" smtClean="0"/>
              <a:t>Attacks</a:t>
            </a:r>
            <a:r>
              <a:rPr lang="de-DE" dirty="0" smtClean="0"/>
              <a:t>“ on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!</a:t>
            </a:r>
          </a:p>
          <a:p>
            <a:r>
              <a:rPr lang="de-DE" dirty="0" smtClean="0"/>
              <a:t>Every online </a:t>
            </a:r>
            <a:r>
              <a:rPr lang="de-DE" dirty="0" err="1" smtClean="0"/>
              <a:t>games</a:t>
            </a:r>
            <a:r>
              <a:rPr lang="de-DE" dirty="0" smtClean="0"/>
              <a:t> </a:t>
            </a:r>
            <a:r>
              <a:rPr lang="de-DE" dirty="0" err="1" smtClean="0"/>
              <a:t>faces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cheaters</a:t>
            </a:r>
            <a:r>
              <a:rPr lang="de-DE" dirty="0" smtClean="0"/>
              <a:t>/</a:t>
            </a:r>
            <a:r>
              <a:rPr lang="de-DE" dirty="0" err="1" smtClean="0"/>
              <a:t>bots</a:t>
            </a:r>
            <a:endParaRPr lang="de-DE" dirty="0" smtClean="0"/>
          </a:p>
          <a:p>
            <a:pPr lvl="2"/>
            <a:r>
              <a:rPr lang="de-DE" dirty="0" smtClean="0"/>
              <a:t> Cheats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modify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2"/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endParaRPr lang="de-DE" dirty="0" smtClean="0"/>
          </a:p>
          <a:p>
            <a:pPr lvl="2"/>
            <a:r>
              <a:rPr lang="de-DE" dirty="0" smtClean="0"/>
              <a:t> Common </a:t>
            </a:r>
            <a:r>
              <a:rPr lang="de-DE" dirty="0" smtClean="0"/>
              <a:t>online </a:t>
            </a:r>
            <a:r>
              <a:rPr lang="de-DE" dirty="0" err="1" smtClean="0"/>
              <a:t>cheats</a:t>
            </a:r>
            <a:r>
              <a:rPr lang="de-DE" dirty="0" smtClean="0"/>
              <a:t>:</a:t>
            </a:r>
          </a:p>
          <a:p>
            <a:pPr lvl="4"/>
            <a:r>
              <a:rPr lang="de-DE" dirty="0" smtClean="0"/>
              <a:t> </a:t>
            </a:r>
            <a:r>
              <a:rPr lang="de-DE" dirty="0" err="1" smtClean="0"/>
              <a:t>Aimbots</a:t>
            </a:r>
            <a:endParaRPr lang="de-DE" dirty="0" smtClean="0"/>
          </a:p>
          <a:p>
            <a:pPr lvl="4"/>
            <a:r>
              <a:rPr lang="de-DE" dirty="0" smtClean="0"/>
              <a:t> Wallhacks</a:t>
            </a:r>
            <a:endParaRPr lang="de-DE" dirty="0" smtClean="0"/>
          </a:p>
          <a:p>
            <a:pPr lvl="4"/>
            <a:r>
              <a:rPr lang="de-DE" dirty="0" smtClean="0"/>
              <a:t> „</a:t>
            </a:r>
            <a:r>
              <a:rPr lang="de-DE" dirty="0" smtClean="0"/>
              <a:t>Scripts“</a:t>
            </a:r>
          </a:p>
          <a:p>
            <a:r>
              <a:rPr lang="de-DE" dirty="0" smtClean="0"/>
              <a:t>Hijacking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browsers</a:t>
            </a:r>
            <a:r>
              <a:rPr lang="de-DE" dirty="0" smtClean="0"/>
              <a:t>)</a:t>
            </a:r>
          </a:p>
          <a:p>
            <a:r>
              <a:rPr lang="de-DE" dirty="0" smtClean="0"/>
              <a:t>Antivirus </a:t>
            </a:r>
            <a:r>
              <a:rPr lang="de-DE" dirty="0" err="1" smtClean="0"/>
              <a:t>software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572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Outside Attacks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Usermode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Kernelmode </a:t>
            </a:r>
            <a:r>
              <a:rPr lang="de-DE" dirty="0" err="1" smtClean="0"/>
              <a:t>attacks</a:t>
            </a:r>
            <a:r>
              <a:rPr lang="de-DE" dirty="0" smtClean="0"/>
              <a:t> (</a:t>
            </a:r>
            <a:r>
              <a:rPr lang="de-DE" dirty="0" err="1" smtClean="0"/>
              <a:t>Detectability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smtClean="0"/>
              <a:t>Most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WriteProcessMemory</a:t>
            </a:r>
            <a:r>
              <a:rPr lang="de-DE" dirty="0" smtClean="0"/>
              <a:t> </a:t>
            </a:r>
          </a:p>
          <a:p>
            <a:pPr lvl="3"/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3"/>
            <a:r>
              <a:rPr lang="de-DE" dirty="0" smtClean="0"/>
              <a:t> </a:t>
            </a:r>
            <a:r>
              <a:rPr lang="de-DE" dirty="0" err="1" smtClean="0"/>
              <a:t>Typically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(</a:t>
            </a:r>
            <a:r>
              <a:rPr lang="de-DE" dirty="0" err="1" smtClean="0"/>
              <a:t>Debug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)</a:t>
            </a:r>
          </a:p>
          <a:p>
            <a:pPr lvl="3"/>
            <a:endParaRPr lang="de-DE" dirty="0" smtClean="0"/>
          </a:p>
          <a:p>
            <a:pPr marL="0" lvl="1" indent="0">
              <a:buNone/>
            </a:pPr>
            <a:r>
              <a:rPr lang="de-DE" dirty="0" smtClean="0"/>
              <a:t>DLL 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 lvl="3"/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ways</a:t>
            </a:r>
            <a:r>
              <a:rPr lang="de-DE" dirty="0" smtClean="0"/>
              <a:t> (</a:t>
            </a:r>
            <a:r>
              <a:rPr lang="de-DE" dirty="0" err="1" smtClean="0"/>
              <a:t>SetWindowsHookEx</a:t>
            </a:r>
            <a:r>
              <a:rPr lang="de-DE" dirty="0" smtClean="0"/>
              <a:t>, Registry, DLL </a:t>
            </a:r>
            <a:r>
              <a:rPr lang="de-DE" dirty="0" err="1" smtClean="0"/>
              <a:t>Replacement</a:t>
            </a:r>
            <a:r>
              <a:rPr lang="de-DE" dirty="0" smtClean="0"/>
              <a:t>, …)</a:t>
            </a:r>
          </a:p>
          <a:p>
            <a:pPr lvl="3"/>
            <a:r>
              <a:rPr lang="de-DE" dirty="0" smtClean="0"/>
              <a:t> </a:t>
            </a: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antivirus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hashvalue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1207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Outside </a:t>
            </a:r>
            <a:r>
              <a:rPr lang="de-DE" dirty="0" err="1" smtClean="0"/>
              <a:t>Attacks</a:t>
            </a:r>
            <a:r>
              <a:rPr lang="de-DE" dirty="0" smtClean="0"/>
              <a:t> (2)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22" y="1851025"/>
            <a:ext cx="10165807" cy="4416425"/>
          </a:xfrm>
        </p:spPr>
      </p:pic>
    </p:spTree>
    <p:extLst>
      <p:ext uri="{BB962C8B-B14F-4D97-AF65-F5344CB8AC3E}">
        <p14:creationId xmlns:p14="http://schemas.microsoft.com/office/powerpoint/2010/main" val="5653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Outside </a:t>
            </a:r>
            <a:r>
              <a:rPr lang="de-DE" dirty="0" err="1" smtClean="0"/>
              <a:t>Attacks</a:t>
            </a:r>
            <a:r>
              <a:rPr lang="de-DE" dirty="0" smtClean="0"/>
              <a:t> – Defense </a:t>
            </a:r>
            <a:r>
              <a:rPr lang="de-DE" dirty="0" err="1" smtClean="0"/>
              <a:t>Ideas</a:t>
            </a:r>
            <a:endParaRPr lang="en-US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57" y="1851025"/>
            <a:ext cx="10002136" cy="4416425"/>
          </a:xfrm>
        </p:spPr>
      </p:pic>
    </p:spTree>
    <p:extLst>
      <p:ext uri="{BB962C8B-B14F-4D97-AF65-F5344CB8AC3E}">
        <p14:creationId xmlns:p14="http://schemas.microsoft.com/office/powerpoint/2010/main" val="27674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Inside Attacks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reason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attacker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inside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:</a:t>
            </a:r>
          </a:p>
          <a:p>
            <a:pPr lvl="3"/>
            <a:r>
              <a:rPr lang="de-DE" dirty="0" smtClean="0"/>
              <a:t> DLL 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 lvl="3"/>
            <a:r>
              <a:rPr lang="de-DE" dirty="0" smtClean="0"/>
              <a:t> Code Cave</a:t>
            </a:r>
          </a:p>
          <a:p>
            <a:pPr lvl="3"/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attacked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outside</a:t>
            </a:r>
          </a:p>
          <a:p>
            <a:pPr lvl="1"/>
            <a:endParaRPr lang="de-DE" dirty="0" smtClean="0"/>
          </a:p>
          <a:p>
            <a:r>
              <a:rPr lang="de-DE" dirty="0" err="1" smtClean="0"/>
              <a:t>Modifications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:</a:t>
            </a:r>
          </a:p>
          <a:p>
            <a:pPr lvl="3"/>
            <a:r>
              <a:rPr lang="de-DE" dirty="0" smtClean="0"/>
              <a:t> </a:t>
            </a:r>
            <a:r>
              <a:rPr lang="de-DE" dirty="0" err="1" smtClean="0"/>
              <a:t>memcpy</a:t>
            </a:r>
            <a:endParaRPr lang="de-DE" dirty="0" smtClean="0"/>
          </a:p>
          <a:p>
            <a:pPr lvl="3"/>
            <a:r>
              <a:rPr lang="de-DE" dirty="0" smtClean="0"/>
              <a:t> </a:t>
            </a:r>
            <a:r>
              <a:rPr lang="de-DE" dirty="0" err="1" smtClean="0"/>
              <a:t>memset</a:t>
            </a:r>
            <a:endParaRPr lang="de-DE" dirty="0" smtClean="0"/>
          </a:p>
          <a:p>
            <a:pPr lvl="3"/>
            <a:r>
              <a:rPr lang="de-DE" dirty="0" smtClean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9910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">
  <a:themeElements>
    <a:clrScheme name="TUM">
      <a:dk1>
        <a:srgbClr val="000000"/>
      </a:dk1>
      <a:lt1>
        <a:srgbClr val="FFFFFF"/>
      </a:lt1>
      <a:dk2>
        <a:srgbClr val="0065BD"/>
      </a:dk2>
      <a:lt2>
        <a:srgbClr val="DAD7CB"/>
      </a:lt2>
      <a:accent1>
        <a:srgbClr val="003359"/>
      </a:accent1>
      <a:accent2>
        <a:srgbClr val="005293"/>
      </a:accent2>
      <a:accent3>
        <a:srgbClr val="0073CF"/>
      </a:accent3>
      <a:accent4>
        <a:srgbClr val="64A0C8"/>
      </a:accent4>
      <a:accent5>
        <a:srgbClr val="A2AD00"/>
      </a:accent5>
      <a:accent6>
        <a:srgbClr val="E37222"/>
      </a:accent6>
      <a:hlink>
        <a:srgbClr val="98C6EA"/>
      </a:hlink>
      <a:folHlink>
        <a:srgbClr val="A2AD00"/>
      </a:folHlink>
    </a:clrScheme>
    <a:fontScheme name="TUM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UM" id="{161B8EA5-2BB3-4104-AA96-545B2063D0E2}" vid="{B577570E-A91B-4622-832F-637A80E43C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</Template>
  <TotalTime>0</TotalTime>
  <Words>674</Words>
  <Application>Microsoft Office PowerPoint</Application>
  <PresentationFormat>Breitbild</PresentationFormat>
  <Paragraphs>133</Paragraphs>
  <Slides>19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Symbol</vt:lpstr>
      <vt:lpstr>Wingdings</vt:lpstr>
      <vt:lpstr>TUM</vt:lpstr>
      <vt:lpstr>Overview of illegal memory modifications – Attacks and Defenses</vt:lpstr>
      <vt:lpstr>What is Process Memory Tampering (PMT) ? (1)</vt:lpstr>
      <vt:lpstr>Virtual memory</vt:lpstr>
      <vt:lpstr>What is Process Memory Tampering? (2)</vt:lpstr>
      <vt:lpstr>Where is PMT being used?</vt:lpstr>
      <vt:lpstr>Outside Attacks (1)</vt:lpstr>
      <vt:lpstr>Outside Attacks (2)</vt:lpstr>
      <vt:lpstr>Outside Attacks – Defense Ideas</vt:lpstr>
      <vt:lpstr>Inside Attacks (1)</vt:lpstr>
      <vt:lpstr>Inside Attacks (2)</vt:lpstr>
      <vt:lpstr>Inside Attacks – Defense Ideas </vt:lpstr>
      <vt:lpstr>Putting it together</vt:lpstr>
      <vt:lpstr>What of these defenses are currently existing?</vt:lpstr>
      <vt:lpstr>Address Space Layout Randomization (ASLR)</vt:lpstr>
      <vt:lpstr>Data Execution Prevention (DEP)</vt:lpstr>
      <vt:lpstr>Mandatory Integrity Control (MIC)</vt:lpstr>
      <vt:lpstr>Thesis Goal (1)</vt:lpstr>
      <vt:lpstr>Thesis Goal (2)</vt:lpstr>
      <vt:lpstr>Why focus on Windows 7 and Google Chrome?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Memory Process Tampering</dc:title>
  <dc:creator>Dennis Fischer</dc:creator>
  <cp:lastModifiedBy>Dennis Fischer</cp:lastModifiedBy>
  <cp:revision>155</cp:revision>
  <dcterms:created xsi:type="dcterms:W3CDTF">2015-11-26T09:09:03Z</dcterms:created>
  <dcterms:modified xsi:type="dcterms:W3CDTF">2015-11-29T15:42:23Z</dcterms:modified>
</cp:coreProperties>
</file>