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20"/>
  </p:notesMasterIdLst>
  <p:sldIdLst>
    <p:sldId id="256" r:id="rId2"/>
    <p:sldId id="258" r:id="rId3"/>
    <p:sldId id="278" r:id="rId4"/>
    <p:sldId id="279" r:id="rId5"/>
    <p:sldId id="259" r:id="rId6"/>
    <p:sldId id="260" r:id="rId7"/>
    <p:sldId id="269" r:id="rId8"/>
    <p:sldId id="265" r:id="rId9"/>
    <p:sldId id="273" r:id="rId10"/>
    <p:sldId id="267" r:id="rId11"/>
    <p:sldId id="274" r:id="rId12"/>
    <p:sldId id="275" r:id="rId13"/>
    <p:sldId id="262" r:id="rId14"/>
    <p:sldId id="270" r:id="rId15"/>
    <p:sldId id="271" r:id="rId16"/>
    <p:sldId id="272" r:id="rId17"/>
    <p:sldId id="268" r:id="rId18"/>
    <p:sldId id="27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B74D77D-84C2-429D-AFDC-29F33B1BBF33}">
          <p14:sldIdLst>
            <p14:sldId id="256"/>
            <p14:sldId id="258"/>
            <p14:sldId id="278"/>
            <p14:sldId id="279"/>
            <p14:sldId id="259"/>
            <p14:sldId id="260"/>
            <p14:sldId id="269"/>
            <p14:sldId id="265"/>
            <p14:sldId id="273"/>
            <p14:sldId id="267"/>
            <p14:sldId id="274"/>
            <p14:sldId id="275"/>
            <p14:sldId id="262"/>
            <p14:sldId id="270"/>
            <p14:sldId id="271"/>
            <p14:sldId id="272"/>
            <p14:sldId id="26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FF6F"/>
    <a:srgbClr val="64FF64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5FA6F-B66D-405D-A18F-AD3B9927BC0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9C3B3-D708-412E-98E0-97A1D5EF92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7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84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3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2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4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79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07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6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478368" y="2130428"/>
            <a:ext cx="11228917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478368" y="3886200"/>
            <a:ext cx="11228917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7119" y="358778"/>
            <a:ext cx="910167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274-2880-4881-9391-6D9149F649A6}" type="datetime1">
              <a:rPr lang="de-DE" smtClean="0"/>
              <a:t>07.12.2015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409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368" y="989495"/>
            <a:ext cx="11228917" cy="65777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8" y="1850400"/>
            <a:ext cx="11228917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2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2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2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2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24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0CAD50-3851-456A-804E-1EB21488C924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FEECC-BFB0-4664-B8C7-5DC70E365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10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368" y="990000"/>
            <a:ext cx="11228917" cy="603476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0000" y="1848854"/>
            <a:ext cx="5520000" cy="441559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850400"/>
            <a:ext cx="5520000" cy="441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EC3294-5488-47D2-B555-1F2FC750DCBE}" type="datetime1">
              <a:rPr lang="de-DE" smtClean="0"/>
              <a:t>07.12.2015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FEECC-BFB0-4664-B8C7-5DC70E365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13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78367" y="990000"/>
            <a:ext cx="9903884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8368" y="1850400"/>
            <a:ext cx="11228917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8367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955A668A-DBD2-48F4-BE41-38959683888A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3484" y="6356353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862484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519FEECC-BFB0-4664-B8C7-5DC70E365934}" type="slidenum">
              <a:rPr lang="de-DE" smtClean="0"/>
              <a:t>‹Nr.›</a:t>
            </a:fld>
            <a:endParaRPr lang="de-DE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97119" y="358778"/>
            <a:ext cx="910167" cy="360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606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7" y="1038475"/>
            <a:ext cx="11228917" cy="1470025"/>
          </a:xfrm>
        </p:spPr>
        <p:txBody>
          <a:bodyPr/>
          <a:lstStyle/>
          <a:p>
            <a:r>
              <a:rPr lang="en-US" dirty="0" smtClean="0"/>
              <a:t>Overview of illegal memory modifications –</a:t>
            </a:r>
            <a:br>
              <a:rPr lang="en-US" dirty="0" smtClean="0"/>
            </a:br>
            <a:r>
              <a:rPr lang="en-US" dirty="0" smtClean="0"/>
              <a:t>Attacks and Defenses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6" y="2652204"/>
            <a:ext cx="11228917" cy="1752600"/>
          </a:xfrm>
        </p:spPr>
        <p:txBody>
          <a:bodyPr/>
          <a:lstStyle/>
          <a:p>
            <a:r>
              <a:rPr lang="en-US" dirty="0" smtClean="0"/>
              <a:t>Dennis Fischer</a:t>
            </a:r>
          </a:p>
          <a:p>
            <a:r>
              <a:rPr lang="en-US" dirty="0" smtClean="0"/>
              <a:t>07.12.2015</a:t>
            </a:r>
          </a:p>
          <a:p>
            <a:r>
              <a:rPr lang="en-US" dirty="0" smtClean="0"/>
              <a:t>Intermediate Bachelors Thesis Presentation</a:t>
            </a:r>
          </a:p>
          <a:p>
            <a:endParaRPr lang="en-US" dirty="0" smtClean="0"/>
          </a:p>
          <a:p>
            <a:r>
              <a:rPr lang="en-US" dirty="0" smtClean="0"/>
              <a:t>Supervisor: Prof. Dr. Alexander </a:t>
            </a:r>
            <a:r>
              <a:rPr lang="en-US" dirty="0" err="1" smtClean="0"/>
              <a:t>Pretschner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Advisor: M. Sc. Sebastian </a:t>
            </a:r>
            <a:r>
              <a:rPr lang="en-US" dirty="0" err="1" smtClean="0"/>
              <a:t>Banescu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1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18DF-3C58-4320-B015-67F6C51DB9D3}" type="datetime1">
              <a:rPr lang="de-DE" smtClean="0"/>
              <a:t>07.12.2015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10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" y="2409504"/>
            <a:ext cx="11229975" cy="3299467"/>
          </a:xfrm>
        </p:spPr>
      </p:pic>
      <p:sp>
        <p:nvSpPr>
          <p:cNvPr id="8" name="Rechteck 7"/>
          <p:cNvSpPr/>
          <p:nvPr/>
        </p:nvSpPr>
        <p:spPr>
          <a:xfrm>
            <a:off x="7639058" y="3425998"/>
            <a:ext cx="3950563" cy="240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err="1" smtClean="0"/>
              <a:t>Attacker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existing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calls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modify</a:t>
            </a:r>
            <a:r>
              <a:rPr lang="de-DE" sz="2400" dirty="0" smtClean="0"/>
              <a:t> </a:t>
            </a:r>
            <a:r>
              <a:rPr lang="de-DE" sz="2400" dirty="0" err="1" smtClean="0"/>
              <a:t>memory</a:t>
            </a:r>
            <a:endParaRPr lang="de-DE" sz="2400" dirty="0" smtClean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858610" y="3425998"/>
            <a:ext cx="4662257" cy="240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err="1" smtClean="0"/>
              <a:t>Attacker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assembly</a:t>
            </a:r>
            <a:r>
              <a:rPr lang="de-DE" sz="2400" dirty="0" smtClean="0"/>
              <a:t> </a:t>
            </a:r>
            <a:r>
              <a:rPr lang="de-DE" sz="2400" dirty="0" err="1" smtClean="0"/>
              <a:t>instructions</a:t>
            </a:r>
            <a:r>
              <a:rPr lang="de-DE" sz="2400" dirty="0" smtClean="0"/>
              <a:t> like MOV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modify</a:t>
            </a:r>
            <a:r>
              <a:rPr lang="de-DE" sz="2400" dirty="0" smtClean="0"/>
              <a:t> </a:t>
            </a:r>
            <a:r>
              <a:rPr lang="de-DE" sz="2400" dirty="0" err="1" smtClean="0"/>
              <a:t>memory</a:t>
            </a:r>
            <a:endParaRPr lang="de-DE" sz="24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419357" y="1762122"/>
            <a:ext cx="1481410" cy="974837"/>
            <a:chOff x="1284281" y="2737329"/>
            <a:chExt cx="2038886" cy="1364154"/>
          </a:xfrm>
        </p:grpSpPr>
        <p:sp>
          <p:nvSpPr>
            <p:cNvPr id="11" name="Ellipse 10"/>
            <p:cNvSpPr/>
            <p:nvPr/>
          </p:nvSpPr>
          <p:spPr>
            <a:xfrm>
              <a:off x="1429305" y="3124952"/>
              <a:ext cx="1893862" cy="49715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Attack</a:t>
              </a:r>
              <a:endParaRPr lang="en-US" sz="120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429305" y="3666478"/>
              <a:ext cx="1893862" cy="435005"/>
            </a:xfrm>
            <a:prstGeom prst="rect">
              <a:avLst/>
            </a:prstGeom>
            <a:ln>
              <a:solidFill>
                <a:srgbClr val="6FFF6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Countermeasure</a:t>
              </a:r>
              <a:endParaRPr lang="en-US" sz="12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284281" y="2737329"/>
              <a:ext cx="1091954" cy="387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Legend</a:t>
              </a:r>
              <a:endParaRPr lang="en-US" sz="12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0245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Attacks – </a:t>
            </a:r>
            <a:r>
              <a:rPr lang="en-US" dirty="0"/>
              <a:t>Countermeasures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7E72-E797-4EED-A67D-2C0DCEA199BF}" type="datetime1">
              <a:rPr lang="de-DE" smtClean="0"/>
              <a:t>07.12.2015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" y="2409504"/>
            <a:ext cx="11229975" cy="3299467"/>
          </a:xfrm>
        </p:spPr>
      </p:pic>
      <p:sp>
        <p:nvSpPr>
          <p:cNvPr id="8" name="Rechteck 7"/>
          <p:cNvSpPr/>
          <p:nvPr/>
        </p:nvSpPr>
        <p:spPr>
          <a:xfrm>
            <a:off x="8309499" y="3302339"/>
            <a:ext cx="3774490" cy="2421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err="1" smtClean="0"/>
              <a:t>Use</a:t>
            </a:r>
            <a:r>
              <a:rPr lang="de-DE" sz="2400" dirty="0" smtClean="0"/>
              <a:t> API Hook</a:t>
            </a:r>
          </a:p>
          <a:p>
            <a:endParaRPr lang="de-DE" sz="2400" dirty="0"/>
          </a:p>
          <a:p>
            <a:r>
              <a:rPr lang="de-DE" sz="2400" dirty="0" err="1" smtClean="0"/>
              <a:t>Detect</a:t>
            </a:r>
            <a:r>
              <a:rPr lang="de-DE" sz="2400" dirty="0" smtClean="0"/>
              <a:t> </a:t>
            </a:r>
            <a:r>
              <a:rPr lang="de-DE" sz="2400" dirty="0" err="1" smtClean="0"/>
              <a:t>unwanted</a:t>
            </a:r>
            <a:r>
              <a:rPr lang="de-DE" sz="2400" dirty="0" smtClean="0"/>
              <a:t> </a:t>
            </a:r>
            <a:r>
              <a:rPr lang="de-DE" sz="2400" dirty="0" err="1" smtClean="0"/>
              <a:t>memory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: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Do </a:t>
            </a:r>
            <a:r>
              <a:rPr lang="de-DE" sz="2400" dirty="0" err="1" smtClean="0"/>
              <a:t>address</a:t>
            </a:r>
            <a:r>
              <a:rPr lang="de-DE" sz="2400" dirty="0" smtClean="0"/>
              <a:t> </a:t>
            </a:r>
            <a:r>
              <a:rPr lang="de-DE" sz="2400" dirty="0" err="1" smtClean="0"/>
              <a:t>validation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Prevent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00768" y="3302339"/>
            <a:ext cx="6271174" cy="240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a </a:t>
            </a:r>
            <a:r>
              <a:rPr lang="de-DE" sz="2400" dirty="0" err="1" smtClean="0"/>
              <a:t>good</a:t>
            </a:r>
            <a:r>
              <a:rPr lang="de-DE" sz="2400" dirty="0"/>
              <a:t> </a:t>
            </a:r>
            <a:r>
              <a:rPr lang="de-DE" sz="2400" dirty="0" smtClean="0"/>
              <a:t>/ </a:t>
            </a:r>
            <a:r>
              <a:rPr lang="de-DE" sz="2400" dirty="0" err="1" smtClean="0"/>
              <a:t>bad</a:t>
            </a:r>
            <a:r>
              <a:rPr lang="de-DE" sz="2400" dirty="0" smtClean="0"/>
              <a:t> MOV </a:t>
            </a:r>
            <a:r>
              <a:rPr lang="de-DE" sz="2400" dirty="0" err="1" smtClean="0"/>
              <a:t>instruction</a:t>
            </a:r>
            <a:r>
              <a:rPr lang="de-DE" sz="2400" dirty="0" smtClean="0"/>
              <a:t>?</a:t>
            </a:r>
          </a:p>
          <a:p>
            <a:r>
              <a:rPr lang="de-DE" sz="2400" dirty="0" smtClean="0"/>
              <a:t>Can </a:t>
            </a:r>
            <a:r>
              <a:rPr lang="de-DE" sz="2400" dirty="0" err="1" smtClean="0"/>
              <a:t>address</a:t>
            </a:r>
            <a:r>
              <a:rPr lang="de-DE" sz="2400" dirty="0" smtClean="0"/>
              <a:t> </a:t>
            </a:r>
            <a:r>
              <a:rPr lang="de-DE" sz="2400" dirty="0" err="1" smtClean="0"/>
              <a:t>validation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done</a:t>
            </a:r>
            <a:r>
              <a:rPr lang="de-DE" sz="2400" dirty="0" smtClean="0"/>
              <a:t>?!</a:t>
            </a:r>
          </a:p>
          <a:p>
            <a:endParaRPr lang="de-DE" sz="2400" dirty="0"/>
          </a:p>
          <a:p>
            <a:r>
              <a:rPr lang="de-DE" sz="2400" dirty="0" smtClean="0"/>
              <a:t>As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now</a:t>
            </a:r>
            <a:r>
              <a:rPr lang="de-DE" sz="2400" dirty="0" smtClean="0"/>
              <a:t>: </a:t>
            </a: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countermeasures</a:t>
            </a:r>
            <a:endParaRPr lang="de-DE" sz="2400" dirty="0" smtClean="0"/>
          </a:p>
          <a:p>
            <a:endParaRPr lang="de-DE" sz="24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419357" y="1762122"/>
            <a:ext cx="1481410" cy="974837"/>
            <a:chOff x="1284281" y="2737329"/>
            <a:chExt cx="2038886" cy="1364154"/>
          </a:xfrm>
        </p:grpSpPr>
        <p:sp>
          <p:nvSpPr>
            <p:cNvPr id="11" name="Ellipse 10"/>
            <p:cNvSpPr/>
            <p:nvPr/>
          </p:nvSpPr>
          <p:spPr>
            <a:xfrm>
              <a:off x="1429305" y="3124952"/>
              <a:ext cx="1893862" cy="49715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Attack</a:t>
              </a:r>
              <a:endParaRPr lang="en-US" sz="120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429305" y="3666478"/>
              <a:ext cx="1893862" cy="435005"/>
            </a:xfrm>
            <a:prstGeom prst="rect">
              <a:avLst/>
            </a:prstGeom>
            <a:ln>
              <a:solidFill>
                <a:srgbClr val="6FFF6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Countermeasure</a:t>
              </a:r>
              <a:endParaRPr lang="en-US" sz="12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284281" y="2737329"/>
              <a:ext cx="1091954" cy="387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Legend</a:t>
              </a:r>
              <a:endParaRPr lang="en-US" sz="12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20999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5BE7-F98B-453D-9103-F60BBD96D47F}" type="datetime1">
              <a:rPr lang="de-DE" smtClean="0"/>
              <a:t>07.12.2015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12</a:t>
            </a:fld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" y="2382990"/>
            <a:ext cx="11229975" cy="3352495"/>
          </a:xfrm>
        </p:spPr>
      </p:pic>
      <p:grpSp>
        <p:nvGrpSpPr>
          <p:cNvPr id="8" name="Gruppieren 7"/>
          <p:cNvGrpSpPr/>
          <p:nvPr/>
        </p:nvGrpSpPr>
        <p:grpSpPr>
          <a:xfrm>
            <a:off x="419357" y="1762122"/>
            <a:ext cx="1481410" cy="974837"/>
            <a:chOff x="1284281" y="2737329"/>
            <a:chExt cx="2038886" cy="1364154"/>
          </a:xfrm>
        </p:grpSpPr>
        <p:sp>
          <p:nvSpPr>
            <p:cNvPr id="9" name="Ellipse 8"/>
            <p:cNvSpPr/>
            <p:nvPr/>
          </p:nvSpPr>
          <p:spPr>
            <a:xfrm>
              <a:off x="1429305" y="3124952"/>
              <a:ext cx="1893862" cy="49715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Attack</a:t>
              </a:r>
              <a:endParaRPr lang="en-US" sz="12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429305" y="3666478"/>
              <a:ext cx="1893862" cy="435005"/>
            </a:xfrm>
            <a:prstGeom prst="rect">
              <a:avLst/>
            </a:prstGeom>
            <a:ln>
              <a:solidFill>
                <a:srgbClr val="6FFF6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Countermeasure</a:t>
              </a:r>
              <a:endParaRPr lang="en-US" sz="120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284281" y="2737329"/>
              <a:ext cx="1091954" cy="387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Legend</a:t>
              </a:r>
              <a:endParaRPr lang="en-US" sz="12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287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of these defenses are currently existing?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nothing! Why?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Existing techniques like ASLR, DEP and MIC don‘t help (See next slides)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Kernelmode</a:t>
            </a:r>
            <a:r>
              <a:rPr lang="en-US" dirty="0" smtClean="0"/>
              <a:t> attacks cannot be blocked!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Only few </a:t>
            </a:r>
            <a:r>
              <a:rPr lang="en-US" dirty="0" smtClean="0"/>
              <a:t>research </a:t>
            </a:r>
            <a:r>
              <a:rPr lang="en-US" dirty="0" smtClean="0"/>
              <a:t>done in this area.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Commercial solutions are closed source (e.g. Anti-Cheats, Antivirus)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38F1-81E2-4C10-A0FB-30BF50152CFB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31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 Layout Randomization (ASLR)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Randomize location of heap, stack, PEB, TEB,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Attacker has to guess memory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Searching is hard! (32bit </a:t>
            </a:r>
            <a:r>
              <a:rPr lang="en-US" dirty="0" smtClean="0">
                <a:sym typeface="Wingdings" panose="05000000000000000000" pitchFamily="2" charset="2"/>
              </a:rPr>
              <a:t> 4 GB, 64bit  8 TB)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Wrong guess </a:t>
            </a:r>
            <a:r>
              <a:rPr lang="en-US" dirty="0" smtClean="0">
                <a:sym typeface="Wingdings" panose="05000000000000000000" pitchFamily="2" charset="2"/>
              </a:rPr>
              <a:t> Application crashes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BUT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Attacker </a:t>
            </a:r>
            <a:r>
              <a:rPr lang="en-US" dirty="0" smtClean="0">
                <a:sym typeface="Wingdings" panose="05000000000000000000" pitchFamily="2" charset="2"/>
              </a:rPr>
              <a:t>has </a:t>
            </a:r>
            <a:r>
              <a:rPr lang="en-US" dirty="0" smtClean="0">
                <a:sym typeface="Wingdings" panose="05000000000000000000" pitchFamily="2" charset="2"/>
              </a:rPr>
              <a:t>time </a:t>
            </a:r>
            <a:r>
              <a:rPr lang="en-US" dirty="0" smtClean="0">
                <a:sym typeface="Wingdings" panose="05000000000000000000" pitchFamily="2" charset="2"/>
              </a:rPr>
              <a:t>to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API Hooking requires no </a:t>
            </a:r>
            <a:r>
              <a:rPr lang="en-US" dirty="0" smtClean="0">
                <a:sym typeface="Wingdings" panose="05000000000000000000" pitchFamily="2" charset="2"/>
              </a:rPr>
              <a:t>search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GetProcAddress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>
              <a:sym typeface="Wingdings" panose="05000000000000000000" pitchFamily="2" charset="2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7155765" y="1563596"/>
            <a:ext cx="4793580" cy="4956110"/>
            <a:chOff x="7155765" y="1682512"/>
            <a:chExt cx="4793580" cy="4956110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2460" y="1682512"/>
              <a:ext cx="4314825" cy="4752975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7155765" y="6330845"/>
              <a:ext cx="4793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https://</a:t>
              </a:r>
              <a:r>
                <a:rPr lang="en-US" sz="1400" dirty="0" smtClean="0"/>
                <a:t>technet.microsoft.com/en-us/library/dn283963.aspx</a:t>
              </a:r>
            </a:p>
          </p:txBody>
        </p:sp>
      </p:grp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9197-FEE4-46D5-89C0-394940713D39}" type="datetime1">
              <a:rPr lang="de-DE" smtClean="0"/>
              <a:t>07.12.2015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92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Execution Prevention (DEP)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</a:t>
            </a:r>
            <a:r>
              <a:rPr lang="en-US" dirty="0" smtClean="0"/>
              <a:t>pages are set to „No execute“ (NX bit</a:t>
            </a:r>
            <a:r>
              <a:rPr lang="en-US" dirty="0" smtClean="0"/>
              <a:t>) in hardware</a:t>
            </a:r>
            <a:endParaRPr lang="en-US" dirty="0" smtClean="0"/>
          </a:p>
          <a:p>
            <a:r>
              <a:rPr lang="en-US" dirty="0" smtClean="0"/>
              <a:t>Executing code from NX marked page </a:t>
            </a:r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Application crashes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BUT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Unset NX bit with </a:t>
            </a:r>
            <a:r>
              <a:rPr lang="en-US" dirty="0" err="1" smtClean="0">
                <a:sym typeface="Wingdings" panose="05000000000000000000" pitchFamily="2" charset="2"/>
              </a:rPr>
              <a:t>VirtualProtectEx</a:t>
            </a:r>
            <a:endParaRPr lang="en-US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 smtClean="0"/>
              <a:t>process contains at least one page without set NX </a:t>
            </a:r>
            <a:r>
              <a:rPr lang="en-US" dirty="0" smtClean="0"/>
              <a:t>bit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67D6-0B5E-43BF-97A8-807DDC060CD9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43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Integrity Control (MIC)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Multilevel Security and Bell-</a:t>
            </a:r>
            <a:r>
              <a:rPr lang="en-US" dirty="0" err="1" smtClean="0"/>
              <a:t>LaPadula</a:t>
            </a:r>
            <a:r>
              <a:rPr lang="en-US" dirty="0" smtClean="0"/>
              <a:t> model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Most processes run with Standard(Medium) integrity level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No protection from memory </a:t>
            </a:r>
            <a:r>
              <a:rPr lang="en-US" dirty="0" smtClean="0">
                <a:sym typeface="Wingdings" panose="05000000000000000000" pitchFamily="2" charset="2"/>
              </a:rPr>
              <a:t>modification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Raising integrity level of Chrome to high is bad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Grants more access rights to successful attacker</a:t>
            </a:r>
            <a:endParaRPr lang="en-US" dirty="0" smtClean="0">
              <a:sym typeface="Wingdings" panose="05000000000000000000" pitchFamily="2" charset="2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8767043" y="1850400"/>
            <a:ext cx="2940242" cy="4196488"/>
            <a:chOff x="8973709" y="901361"/>
            <a:chExt cx="2940242" cy="4937914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9060337" y="1510024"/>
              <a:ext cx="2853614" cy="4329251"/>
              <a:chOff x="9060337" y="1510024"/>
              <a:chExt cx="2853614" cy="4329251"/>
            </a:xfrm>
          </p:grpSpPr>
          <p:grpSp>
            <p:nvGrpSpPr>
              <p:cNvPr id="10" name="Gruppieren 9"/>
              <p:cNvGrpSpPr/>
              <p:nvPr/>
            </p:nvGrpSpPr>
            <p:grpSpPr>
              <a:xfrm>
                <a:off x="9060337" y="1510024"/>
                <a:ext cx="2646949" cy="4329251"/>
                <a:chOff x="9060337" y="1510024"/>
                <a:chExt cx="2646949" cy="4329251"/>
              </a:xfrm>
            </p:grpSpPr>
            <p:sp>
              <p:nvSpPr>
                <p:cNvPr id="6" name="Rechteck 5"/>
                <p:cNvSpPr/>
                <p:nvPr/>
              </p:nvSpPr>
              <p:spPr>
                <a:xfrm>
                  <a:off x="9060338" y="1510024"/>
                  <a:ext cx="2646947" cy="8566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System</a:t>
                  </a:r>
                  <a:endParaRPr lang="en-US" dirty="0"/>
                </a:p>
              </p:txBody>
            </p:sp>
            <p:sp>
              <p:nvSpPr>
                <p:cNvPr id="7" name="Rechteck 6"/>
                <p:cNvSpPr/>
                <p:nvPr/>
              </p:nvSpPr>
              <p:spPr>
                <a:xfrm>
                  <a:off x="9060339" y="2667558"/>
                  <a:ext cx="2646947" cy="85664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High</a:t>
                  </a:r>
                  <a:endParaRPr lang="en-US" dirty="0"/>
                </a:p>
              </p:txBody>
            </p:sp>
            <p:sp>
              <p:nvSpPr>
                <p:cNvPr id="8" name="Rechteck 7"/>
                <p:cNvSpPr/>
                <p:nvPr/>
              </p:nvSpPr>
              <p:spPr>
                <a:xfrm>
                  <a:off x="9060337" y="3825092"/>
                  <a:ext cx="2646947" cy="85664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Medium</a:t>
                  </a:r>
                  <a:endParaRPr lang="en-US" dirty="0"/>
                </a:p>
              </p:txBody>
            </p:sp>
            <p:sp>
              <p:nvSpPr>
                <p:cNvPr id="9" name="Rechteck 8"/>
                <p:cNvSpPr/>
                <p:nvPr/>
              </p:nvSpPr>
              <p:spPr>
                <a:xfrm>
                  <a:off x="9060338" y="4982627"/>
                  <a:ext cx="2646947" cy="85664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Low</a:t>
                  </a:r>
                  <a:endParaRPr lang="en-US" dirty="0"/>
                </a:p>
              </p:txBody>
            </p:sp>
          </p:grpSp>
          <p:cxnSp>
            <p:nvCxnSpPr>
              <p:cNvPr id="12" name="Gerade Verbindung mit Pfeil 11"/>
              <p:cNvCxnSpPr/>
              <p:nvPr/>
            </p:nvCxnSpPr>
            <p:spPr>
              <a:xfrm>
                <a:off x="11913951" y="1510024"/>
                <a:ext cx="0" cy="4329251"/>
              </a:xfrm>
              <a:prstGeom prst="straightConnector1">
                <a:avLst/>
              </a:prstGeom>
              <a:ln w="76200">
                <a:solidFill>
                  <a:srgbClr val="0065BD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feld 16"/>
            <p:cNvSpPr txBox="1"/>
            <p:nvPr/>
          </p:nvSpPr>
          <p:spPr>
            <a:xfrm>
              <a:off x="8973709" y="901361"/>
              <a:ext cx="2733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Integrity</a:t>
              </a:r>
              <a:r>
                <a:rPr lang="de-DE" sz="1400" dirty="0" smtClean="0"/>
                <a:t> Levels</a:t>
              </a:r>
              <a:endParaRPr lang="en-US" sz="1400" dirty="0" err="1" smtClean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F023-9DF9-41C5-8C79-915157C7A83F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76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way to detect illegal virtual memory modifications inside Google Chrome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smtClean="0"/>
              <a:t>If possible, prevent modifications / hijacking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smtClean="0"/>
              <a:t>Limit to </a:t>
            </a:r>
            <a:r>
              <a:rPr lang="en-US" dirty="0" err="1" smtClean="0"/>
              <a:t>Usermode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smtClean="0"/>
              <a:t>Challenges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 Attacks from inside and outside possible</a:t>
            </a:r>
          </a:p>
          <a:p>
            <a:pPr lvl="3"/>
            <a:r>
              <a:rPr lang="en-US" dirty="0" smtClean="0"/>
              <a:t> Detection proves to be difficult</a:t>
            </a:r>
          </a:p>
          <a:p>
            <a:pPr lvl="3"/>
            <a:r>
              <a:rPr lang="en-US" dirty="0" smtClean="0"/>
              <a:t> Almost no existing </a:t>
            </a:r>
            <a:r>
              <a:rPr lang="en-US" dirty="0" smtClean="0"/>
              <a:t>research</a:t>
            </a:r>
            <a:endParaRPr lang="en-US" dirty="0" smtClean="0"/>
          </a:p>
          <a:p>
            <a:pPr lvl="3"/>
            <a:r>
              <a:rPr lang="en-US" dirty="0" smtClean="0"/>
              <a:t> Some </a:t>
            </a:r>
            <a:r>
              <a:rPr lang="en-US" dirty="0" smtClean="0"/>
              <a:t>countermeasures currently </a:t>
            </a:r>
            <a:r>
              <a:rPr lang="en-US" dirty="0" smtClean="0"/>
              <a:t>just ideas and part of further research in the </a:t>
            </a:r>
            <a:r>
              <a:rPr lang="en-US" dirty="0" smtClean="0"/>
              <a:t>thesis „Detecting </a:t>
            </a:r>
            <a:r>
              <a:rPr lang="en-US" dirty="0" smtClean="0"/>
              <a:t>Process Memory Tampering“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D349-F62E-4BC5-9943-A915EE47E7F0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99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Timeline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C7E2-3938-4320-A450-8D6E9D2BBF3C}" type="datetime1">
              <a:rPr lang="de-DE" smtClean="0"/>
              <a:t>07.12.2015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18</a:t>
            </a:fld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692458" y="3684233"/>
            <a:ext cx="107597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33164" y="2943781"/>
            <a:ext cx="143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15.10.2015</a:t>
            </a:r>
          </a:p>
          <a:p>
            <a:r>
              <a:rPr lang="de-DE" sz="1400" dirty="0" smtClean="0"/>
              <a:t>Start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thesis</a:t>
            </a:r>
            <a:endParaRPr lang="en-US" sz="1400" dirty="0" err="1" smtClean="0"/>
          </a:p>
        </p:txBody>
      </p:sp>
      <p:sp>
        <p:nvSpPr>
          <p:cNvPr id="10" name="Textfeld 9"/>
          <p:cNvSpPr txBox="1"/>
          <p:nvPr/>
        </p:nvSpPr>
        <p:spPr>
          <a:xfrm>
            <a:off x="10759735" y="2943781"/>
            <a:ext cx="125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15.02.2016</a:t>
            </a:r>
            <a:br>
              <a:rPr lang="de-DE" sz="1400" dirty="0" smtClean="0"/>
            </a:br>
            <a:r>
              <a:rPr lang="de-DE" sz="1400" dirty="0" smtClean="0"/>
              <a:t>End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thesis</a:t>
            </a:r>
            <a:endParaRPr lang="en-US" sz="1400" dirty="0" err="1" smtClean="0"/>
          </a:p>
        </p:txBody>
      </p:sp>
      <p:sp>
        <p:nvSpPr>
          <p:cNvPr id="11" name="Geschweifte Klammer rechts 10"/>
          <p:cNvSpPr/>
          <p:nvPr/>
        </p:nvSpPr>
        <p:spPr>
          <a:xfrm rot="5400000">
            <a:off x="5682444" y="-1190879"/>
            <a:ext cx="713181" cy="10693153"/>
          </a:xfrm>
          <a:prstGeom prst="rightBrace">
            <a:avLst>
              <a:gd name="adj1" fmla="val 0"/>
              <a:gd name="adj2" fmla="val 43755"/>
            </a:avLst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6305364" y="4561535"/>
            <a:ext cx="137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Writing</a:t>
            </a:r>
            <a:endParaRPr lang="en-US" sz="1400" dirty="0" err="1" smtClean="0"/>
          </a:p>
        </p:txBody>
      </p:sp>
      <p:sp>
        <p:nvSpPr>
          <p:cNvPr id="14" name="Geschweifte Klammer rechts 13"/>
          <p:cNvSpPr/>
          <p:nvPr/>
        </p:nvSpPr>
        <p:spPr>
          <a:xfrm rot="5400000">
            <a:off x="1612650" y="3270948"/>
            <a:ext cx="799203" cy="2639588"/>
          </a:xfrm>
          <a:prstGeom prst="rightBrace">
            <a:avLst>
              <a:gd name="adj1" fmla="val 0"/>
              <a:gd name="adj2" fmla="val 4375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/>
          <p:cNvSpPr txBox="1"/>
          <p:nvPr/>
        </p:nvSpPr>
        <p:spPr>
          <a:xfrm>
            <a:off x="1571347" y="4990344"/>
            <a:ext cx="296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Initial research</a:t>
            </a:r>
            <a:br>
              <a:rPr lang="en-US" sz="1400" dirty="0" smtClean="0"/>
            </a:br>
            <a:r>
              <a:rPr lang="en-US" sz="1400" dirty="0" smtClean="0"/>
              <a:t>Literature study</a:t>
            </a:r>
            <a:endParaRPr lang="en-US" sz="1400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2768312" y="2939105"/>
            <a:ext cx="110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15.11.2015</a:t>
            </a:r>
            <a:endParaRPr lang="en-US" sz="1400" dirty="0" err="1" smtClean="0"/>
          </a:p>
        </p:txBody>
      </p:sp>
      <p:sp>
        <p:nvSpPr>
          <p:cNvPr id="17" name="Geschweifte Klammer rechts 16"/>
          <p:cNvSpPr/>
          <p:nvPr/>
        </p:nvSpPr>
        <p:spPr>
          <a:xfrm rot="5400000">
            <a:off x="4824145" y="2135306"/>
            <a:ext cx="799204" cy="4910873"/>
          </a:xfrm>
          <a:prstGeom prst="rightBrace">
            <a:avLst>
              <a:gd name="adj1" fmla="val 0"/>
              <a:gd name="adj2" fmla="val 43755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5416780" y="2939105"/>
            <a:ext cx="123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15.12.2015</a:t>
            </a:r>
            <a:endParaRPr lang="en-US" sz="1400" dirty="0" err="1" smtClean="0"/>
          </a:p>
        </p:txBody>
      </p:sp>
      <p:sp>
        <p:nvSpPr>
          <p:cNvPr id="20" name="Textfeld 19"/>
          <p:cNvSpPr txBox="1"/>
          <p:nvPr/>
        </p:nvSpPr>
        <p:spPr>
          <a:xfrm>
            <a:off x="4366295" y="4990343"/>
            <a:ext cx="296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Design &amp; Implementation</a:t>
            </a:r>
          </a:p>
          <a:p>
            <a:endParaRPr lang="en-US" sz="1400" dirty="0" err="1" smtClean="0"/>
          </a:p>
        </p:txBody>
      </p:sp>
      <p:sp>
        <p:nvSpPr>
          <p:cNvPr id="21" name="Textfeld 20"/>
          <p:cNvSpPr txBox="1"/>
          <p:nvPr/>
        </p:nvSpPr>
        <p:spPr>
          <a:xfrm>
            <a:off x="7679184" y="2939105"/>
            <a:ext cx="123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15</a:t>
            </a:r>
            <a:r>
              <a:rPr lang="de-DE" sz="1400" dirty="0" smtClean="0"/>
              <a:t>.01.2016</a:t>
            </a: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1381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Process Memory Tampering (PMT)?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„Illegal modification of a process virtual memory by a malicious program“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0D52-CB96-4BFA-A9E1-543601A5CD77}" type="datetime1">
              <a:rPr lang="de-DE" smtClean="0"/>
              <a:t>07.12.2015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5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Process Memory Tampering (PMT)?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 smtClean="0">
                <a:solidFill>
                  <a:srgbClr val="FF0000"/>
                </a:solidFill>
              </a:rPr>
              <a:t>Illegal modification </a:t>
            </a:r>
            <a:r>
              <a:rPr lang="en-US" dirty="0" smtClean="0"/>
              <a:t>of a process virtual memory by a malicious program“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0D52-CB96-4BFA-A9E1-543601A5CD77}" type="datetime1">
              <a:rPr lang="de-DE" smtClean="0"/>
              <a:t>07.12.2015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5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Process Memory Tampering (PMT)?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 smtClean="0">
                <a:solidFill>
                  <a:srgbClr val="FF0000"/>
                </a:solidFill>
              </a:rPr>
              <a:t>Illegal modification </a:t>
            </a:r>
            <a:r>
              <a:rPr lang="en-US" dirty="0" smtClean="0"/>
              <a:t>of a process </a:t>
            </a:r>
            <a:r>
              <a:rPr lang="en-US" dirty="0" smtClean="0">
                <a:solidFill>
                  <a:srgbClr val="FF0000"/>
                </a:solidFill>
              </a:rPr>
              <a:t>virtual memory </a:t>
            </a:r>
            <a:r>
              <a:rPr lang="en-US" dirty="0" smtClean="0"/>
              <a:t>by a malicious program“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Windows 7 has a total market share of ~50%</a:t>
            </a:r>
            <a:r>
              <a:rPr lang="en-US" baseline="70000" dirty="0" smtClean="0"/>
              <a:t> 1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Windows 8, 8.1 and 10 have only a combined one of ~30%</a:t>
            </a:r>
            <a:r>
              <a:rPr lang="en-US" baseline="70000" dirty="0" smtClean="0"/>
              <a:t> 1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Google Chrome has total market share of ~66%</a:t>
            </a:r>
            <a:r>
              <a:rPr lang="en-US" baseline="70000" dirty="0" smtClean="0"/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Browser </a:t>
            </a:r>
            <a:r>
              <a:rPr lang="en-US" dirty="0" smtClean="0"/>
              <a:t>Hijackers use PMT</a:t>
            </a:r>
            <a:endParaRPr lang="en-US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0D52-CB96-4BFA-A9E1-543601A5CD77}" type="datetime1">
              <a:rPr lang="de-DE" smtClean="0"/>
              <a:t>07.12.2015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Virtual memory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Every process uses it‘s own address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for </a:t>
            </a:r>
            <a:r>
              <a:rPr lang="en-US" dirty="0" smtClean="0"/>
              <a:t>code, data, text,… </a:t>
            </a:r>
            <a:r>
              <a:rPr lang="en-US" dirty="0" smtClean="0"/>
              <a:t>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Process can allocate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Process can modify memory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4426-C72F-46A4-9936-3B091D550AD8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42" y="1318380"/>
            <a:ext cx="4476750" cy="4572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437125" y="5820864"/>
            <a:ext cx="427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https://en.wikipedia.org/wiki/Virtual_address_space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1011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de-DE" dirty="0" smtClean="0"/>
              <a:t> </a:t>
            </a:r>
            <a:r>
              <a:rPr lang="en-US" dirty="0" smtClean="0"/>
              <a:t>is</a:t>
            </a:r>
            <a:r>
              <a:rPr lang="de-DE" dirty="0" smtClean="0"/>
              <a:t> </a:t>
            </a:r>
            <a:r>
              <a:rPr lang="en-US" dirty="0" smtClean="0"/>
              <a:t>PMT</a:t>
            </a:r>
            <a:r>
              <a:rPr lang="de-DE" dirty="0" smtClean="0"/>
              <a:t> </a:t>
            </a:r>
            <a:r>
              <a:rPr lang="en-US" dirty="0" smtClean="0"/>
              <a:t>interesting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Attacker can modify virtual memory with normal user privileges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 Intercept/Redirect function calls</a:t>
            </a:r>
          </a:p>
          <a:p>
            <a:pPr lvl="4"/>
            <a:r>
              <a:rPr lang="en-US" dirty="0" smtClean="0"/>
              <a:t> Hijacking </a:t>
            </a:r>
            <a:r>
              <a:rPr lang="en-US" dirty="0"/>
              <a:t>of applications (for example browsers</a:t>
            </a:r>
            <a:r>
              <a:rPr lang="en-US" dirty="0" smtClean="0"/>
              <a:t>)</a:t>
            </a:r>
          </a:p>
          <a:p>
            <a:pPr marL="538162" lvl="4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 Read (secret) information </a:t>
            </a:r>
            <a:r>
              <a:rPr lang="en-US" dirty="0"/>
              <a:t>from memory (SSL Shared keys, </a:t>
            </a:r>
            <a:r>
              <a:rPr lang="en-US" dirty="0" err="1"/>
              <a:t>Userdata</a:t>
            </a:r>
            <a:r>
              <a:rPr lang="en-US" dirty="0"/>
              <a:t>,…) </a:t>
            </a:r>
            <a:endParaRPr lang="en-US" dirty="0" smtClean="0"/>
          </a:p>
          <a:p>
            <a:pPr lvl="2"/>
            <a:r>
              <a:rPr lang="en-US" dirty="0" smtClean="0"/>
              <a:t> Change values in </a:t>
            </a:r>
            <a:r>
              <a:rPr lang="en-US" dirty="0" smtClean="0"/>
              <a:t>memory</a:t>
            </a:r>
          </a:p>
          <a:p>
            <a:pPr lvl="4"/>
            <a:r>
              <a:rPr lang="en-US" dirty="0"/>
              <a:t> </a:t>
            </a:r>
            <a:r>
              <a:rPr lang="en-US" dirty="0" smtClean="0"/>
              <a:t>Cheats </a:t>
            </a:r>
            <a:r>
              <a:rPr lang="en-US" dirty="0" smtClean="0"/>
              <a:t>modify the virtual memory</a:t>
            </a:r>
          </a:p>
          <a:p>
            <a:pPr lvl="4"/>
            <a:r>
              <a:rPr lang="en-US" dirty="0" smtClean="0"/>
              <a:t> Common </a:t>
            </a:r>
            <a:r>
              <a:rPr lang="en-US" dirty="0" smtClean="0"/>
              <a:t>online cheats:</a:t>
            </a:r>
          </a:p>
          <a:p>
            <a:pPr lvl="5"/>
            <a:r>
              <a:rPr lang="en-US" dirty="0" smtClean="0"/>
              <a:t> </a:t>
            </a:r>
            <a:r>
              <a:rPr lang="en-US" dirty="0" err="1" smtClean="0"/>
              <a:t>Aimbots</a:t>
            </a:r>
            <a:endParaRPr lang="en-US" dirty="0" smtClean="0"/>
          </a:p>
          <a:p>
            <a:pPr lvl="5"/>
            <a:r>
              <a:rPr lang="en-US" dirty="0" smtClean="0"/>
              <a:t> </a:t>
            </a:r>
            <a:r>
              <a:rPr lang="en-US" dirty="0" err="1" smtClean="0"/>
              <a:t>Wallhacks</a:t>
            </a:r>
            <a:endParaRPr lang="en-US" dirty="0" smtClean="0"/>
          </a:p>
          <a:p>
            <a:pPr lvl="5"/>
            <a:r>
              <a:rPr lang="en-US" dirty="0" smtClean="0"/>
              <a:t> „Scripts“</a:t>
            </a:r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48C8-B6DE-415F-A6F7-5AC1E05BD165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63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virtual memory get accessed?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</a:t>
            </a:r>
            <a:r>
              <a:rPr lang="en-US" dirty="0" smtClean="0"/>
              <a:t>from outside (External </a:t>
            </a:r>
            <a:r>
              <a:rPr lang="en-US" dirty="0" smtClean="0"/>
              <a:t>Modification):</a:t>
            </a:r>
          </a:p>
          <a:p>
            <a:r>
              <a:rPr lang="de-DE" dirty="0" smtClean="0"/>
              <a:t>	</a:t>
            </a:r>
          </a:p>
          <a:p>
            <a:r>
              <a:rPr lang="de-DE" dirty="0"/>
              <a:t>	</a:t>
            </a:r>
            <a:endParaRPr lang="de-DE" dirty="0" smtClean="0"/>
          </a:p>
          <a:p>
            <a:endParaRPr lang="en-US" dirty="0"/>
          </a:p>
          <a:p>
            <a:r>
              <a:rPr lang="en-US" dirty="0" smtClean="0"/>
              <a:t>Attack </a:t>
            </a:r>
            <a:r>
              <a:rPr lang="en-US" dirty="0"/>
              <a:t>from inside (Internal Modification</a:t>
            </a:r>
            <a:r>
              <a:rPr lang="en-US" dirty="0" smtClean="0"/>
              <a:t>):</a:t>
            </a:r>
            <a:endParaRPr lang="en-US" dirty="0" smtClean="0"/>
          </a:p>
          <a:p>
            <a:endParaRPr lang="de-DE" dirty="0" smtClean="0"/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4BCC-5B8B-460D-9648-AF5ED3ACE3C3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7</a:t>
            </a:fld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736847" y="2503503"/>
            <a:ext cx="6372472" cy="790113"/>
            <a:chOff x="736847" y="2503503"/>
            <a:chExt cx="6372472" cy="790113"/>
          </a:xfrm>
        </p:grpSpPr>
        <p:sp>
          <p:nvSpPr>
            <p:cNvPr id="19" name="Rechteck 18"/>
            <p:cNvSpPr/>
            <p:nvPr/>
          </p:nvSpPr>
          <p:spPr>
            <a:xfrm>
              <a:off x="736847" y="2503503"/>
              <a:ext cx="2032986" cy="79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Process</a:t>
              </a:r>
              <a:r>
                <a:rPr lang="de-DE" dirty="0" smtClean="0"/>
                <a:t> A</a:t>
              </a:r>
              <a:endParaRPr lang="en-US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5076333" y="2503503"/>
              <a:ext cx="2032986" cy="7901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Process</a:t>
              </a:r>
              <a:r>
                <a:rPr lang="de-DE" dirty="0" smtClean="0"/>
                <a:t> B</a:t>
              </a:r>
              <a:endParaRPr lang="en-US" dirty="0"/>
            </a:p>
          </p:txBody>
        </p:sp>
        <p:cxnSp>
          <p:nvCxnSpPr>
            <p:cNvPr id="23" name="Gerade Verbindung mit Pfeil 22"/>
            <p:cNvCxnSpPr>
              <a:stCxn id="19" idx="3"/>
              <a:endCxn id="21" idx="1"/>
            </p:cNvCxnSpPr>
            <p:nvPr/>
          </p:nvCxnSpPr>
          <p:spPr>
            <a:xfrm>
              <a:off x="2769833" y="2898560"/>
              <a:ext cx="2306500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2769833" y="2503503"/>
              <a:ext cx="230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Write </a:t>
              </a:r>
              <a:r>
                <a:rPr lang="de-DE" dirty="0" err="1" smtClean="0"/>
                <a:t>into</a:t>
              </a:r>
              <a:r>
                <a:rPr lang="de-DE" dirty="0" smtClean="0"/>
                <a:t> </a:t>
              </a:r>
              <a:r>
                <a:rPr lang="de-DE" dirty="0" err="1" smtClean="0"/>
                <a:t>memory</a:t>
              </a:r>
              <a:endParaRPr lang="en-US" dirty="0" err="1" smtClean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36847" y="4607947"/>
            <a:ext cx="6364955" cy="790113"/>
            <a:chOff x="736847" y="4607947"/>
            <a:chExt cx="6364955" cy="790113"/>
          </a:xfrm>
        </p:grpSpPr>
        <p:sp>
          <p:nvSpPr>
            <p:cNvPr id="26" name="Rechteck 25"/>
            <p:cNvSpPr/>
            <p:nvPr/>
          </p:nvSpPr>
          <p:spPr>
            <a:xfrm>
              <a:off x="736847" y="4607947"/>
              <a:ext cx="2032986" cy="79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Process</a:t>
              </a:r>
              <a:r>
                <a:rPr lang="de-DE" dirty="0" smtClean="0"/>
                <a:t> A</a:t>
              </a:r>
              <a:endParaRPr lang="en-US" dirty="0"/>
            </a:p>
          </p:txBody>
        </p:sp>
        <p:cxnSp>
          <p:nvCxnSpPr>
            <p:cNvPr id="27" name="Gerade Verbindung mit Pfeil 26"/>
            <p:cNvCxnSpPr/>
            <p:nvPr/>
          </p:nvCxnSpPr>
          <p:spPr>
            <a:xfrm>
              <a:off x="2769833" y="5003003"/>
              <a:ext cx="2306500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hteck 27"/>
            <p:cNvSpPr/>
            <p:nvPr/>
          </p:nvSpPr>
          <p:spPr>
            <a:xfrm>
              <a:off x="5068816" y="4607947"/>
              <a:ext cx="2032986" cy="79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Process</a:t>
              </a:r>
              <a:r>
                <a:rPr lang="de-DE" dirty="0" smtClean="0"/>
                <a:t> A</a:t>
              </a:r>
              <a:endParaRPr lang="en-US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769833" y="4650570"/>
              <a:ext cx="230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Write </a:t>
              </a:r>
              <a:r>
                <a:rPr lang="de-DE" dirty="0" err="1" smtClean="0"/>
                <a:t>into</a:t>
              </a:r>
              <a:r>
                <a:rPr lang="de-DE" dirty="0" smtClean="0"/>
                <a:t> </a:t>
              </a:r>
              <a:r>
                <a:rPr lang="de-DE" dirty="0" err="1" smtClean="0"/>
                <a:t>memory</a:t>
              </a:r>
              <a:endParaRPr lang="en-US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5724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74-5FE5-41AF-8F70-AE184ECB99EA}" type="datetime1">
              <a:rPr lang="de-DE" smtClean="0"/>
              <a:t>07.12.2015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8</a:t>
            </a:fld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" y="2409504"/>
            <a:ext cx="11229975" cy="3299467"/>
          </a:xfrm>
        </p:spPr>
      </p:pic>
      <p:grpSp>
        <p:nvGrpSpPr>
          <p:cNvPr id="17" name="Gruppieren 16"/>
          <p:cNvGrpSpPr/>
          <p:nvPr/>
        </p:nvGrpSpPr>
        <p:grpSpPr>
          <a:xfrm>
            <a:off x="3249226" y="3358661"/>
            <a:ext cx="6045694" cy="2677656"/>
            <a:chOff x="3249226" y="3358661"/>
            <a:chExt cx="6045694" cy="2677656"/>
          </a:xfrm>
        </p:grpSpPr>
        <p:sp>
          <p:nvSpPr>
            <p:cNvPr id="15" name="Rechteck 14"/>
            <p:cNvSpPr/>
            <p:nvPr/>
          </p:nvSpPr>
          <p:spPr>
            <a:xfrm>
              <a:off x="7253056" y="3764132"/>
              <a:ext cx="2041864" cy="5326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249226" y="3358661"/>
              <a:ext cx="3906175" cy="267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2400" dirty="0" err="1" smtClean="0"/>
                <a:t>Example</a:t>
              </a:r>
              <a:r>
                <a:rPr lang="de-DE" sz="2400" dirty="0" smtClean="0"/>
                <a:t>: </a:t>
              </a:r>
              <a:r>
                <a:rPr lang="de-DE" sz="2400" dirty="0" err="1" smtClean="0"/>
                <a:t>Heartbleed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bug</a:t>
              </a:r>
              <a:endParaRPr lang="de-DE" sz="2400" dirty="0" smtClean="0"/>
            </a:p>
            <a:p>
              <a:endParaRPr lang="de-DE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 smtClean="0"/>
                <a:t>Bug in </a:t>
              </a:r>
              <a:r>
                <a:rPr lang="de-DE" sz="2400" dirty="0" err="1" smtClean="0"/>
                <a:t>OpenSSL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library</a:t>
              </a:r>
              <a:endParaRPr lang="de-DE" sz="2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 err="1" smtClean="0"/>
                <a:t>No</a:t>
              </a:r>
              <a:r>
                <a:rPr lang="de-DE" sz="2400" dirty="0" smtClean="0"/>
                <a:t> additional </a:t>
              </a:r>
              <a:r>
                <a:rPr lang="de-DE" sz="2400" dirty="0" err="1" smtClean="0"/>
                <a:t>code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executed</a:t>
              </a:r>
              <a:r>
                <a:rPr lang="de-DE" sz="2400" dirty="0" smtClean="0"/>
                <a:t>, but sensitive </a:t>
              </a:r>
              <a:r>
                <a:rPr lang="de-DE" sz="2400" dirty="0" err="1" smtClean="0"/>
                <a:t>information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revealed</a:t>
              </a:r>
              <a:endParaRPr lang="de-DE" sz="2400" dirty="0" smtClean="0"/>
            </a:p>
            <a:p>
              <a:endParaRPr lang="de-DE" sz="2400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93759" y="3235550"/>
            <a:ext cx="6546233" cy="2800767"/>
            <a:chOff x="493759" y="3235550"/>
            <a:chExt cx="6546233" cy="2800767"/>
          </a:xfrm>
        </p:grpSpPr>
        <p:sp>
          <p:nvSpPr>
            <p:cNvPr id="11" name="Rechteck 10"/>
            <p:cNvSpPr/>
            <p:nvPr/>
          </p:nvSpPr>
          <p:spPr>
            <a:xfrm>
              <a:off x="5175682" y="3764132"/>
              <a:ext cx="1864310" cy="5326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93759" y="3235550"/>
              <a:ext cx="4582433" cy="2800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Many </a:t>
              </a:r>
              <a:r>
                <a:rPr lang="en-US" sz="2400" dirty="0"/>
                <a:t>ways </a:t>
              </a:r>
            </a:p>
            <a:p>
              <a:r>
                <a:rPr lang="en-US" sz="2400" dirty="0" smtClean="0"/>
                <a:t>Currently </a:t>
              </a:r>
              <a:r>
                <a:rPr lang="en-US" sz="2400" dirty="0"/>
                <a:t>only </a:t>
              </a:r>
              <a:r>
                <a:rPr lang="en-US" sz="2400" dirty="0" smtClean="0"/>
                <a:t>identified </a:t>
              </a:r>
              <a:r>
                <a:rPr lang="en-US" sz="2400" dirty="0"/>
                <a:t>by antivirus with </a:t>
              </a:r>
              <a:r>
                <a:rPr lang="en-US" sz="2400" dirty="0" err="1" smtClean="0"/>
                <a:t>hashvalue</a:t>
              </a:r>
              <a:endParaRPr lang="en-US" sz="2400" dirty="0" smtClean="0"/>
            </a:p>
            <a:p>
              <a:endParaRPr lang="de-DE" dirty="0"/>
            </a:p>
            <a:p>
              <a:endParaRPr lang="de-DE" dirty="0" smtClean="0"/>
            </a:p>
            <a:p>
              <a:endParaRPr lang="de-DE" dirty="0"/>
            </a:p>
            <a:p>
              <a:endParaRPr lang="de-DE" dirty="0" smtClean="0"/>
            </a:p>
            <a:p>
              <a:endParaRPr lang="en-US" dirty="0"/>
            </a:p>
            <a:p>
              <a:endParaRPr lang="en-US" sz="1400" dirty="0" err="1" smtClean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2201662" y="3355006"/>
            <a:ext cx="9667782" cy="2677656"/>
            <a:chOff x="2201662" y="3355006"/>
            <a:chExt cx="9667782" cy="2677656"/>
          </a:xfrm>
        </p:grpSpPr>
        <p:sp>
          <p:nvSpPr>
            <p:cNvPr id="7" name="Textfeld 6"/>
            <p:cNvSpPr txBox="1"/>
            <p:nvPr/>
          </p:nvSpPr>
          <p:spPr>
            <a:xfrm>
              <a:off x="5060272" y="3355006"/>
              <a:ext cx="6809172" cy="267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Most </a:t>
              </a:r>
              <a:r>
                <a:rPr lang="en-US" sz="2400" dirty="0" smtClean="0"/>
                <a:t>used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 smtClean="0"/>
            </a:p>
            <a:p>
              <a:r>
                <a:rPr lang="en-US" sz="2400" dirty="0" smtClean="0"/>
                <a:t>Write into </a:t>
              </a:r>
              <a:r>
                <a:rPr lang="en-US" sz="2400" dirty="0"/>
                <a:t>virtual </a:t>
              </a:r>
              <a:r>
                <a:rPr lang="en-US" sz="2400" dirty="0" smtClean="0"/>
                <a:t>memory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 smtClean="0"/>
            </a:p>
            <a:p>
              <a:r>
                <a:rPr lang="en-US" sz="2400" dirty="0" smtClean="0"/>
                <a:t>Typically </a:t>
              </a:r>
              <a:r>
                <a:rPr lang="en-US" sz="2400" dirty="0"/>
                <a:t>always possible (Debug function</a:t>
              </a:r>
              <a:r>
                <a:rPr lang="en-US" sz="2400" dirty="0" smtClean="0"/>
                <a:t>)</a:t>
              </a:r>
              <a:endParaRPr lang="de-DE" sz="2400" dirty="0"/>
            </a:p>
            <a:p>
              <a:pPr lvl="3"/>
              <a:endParaRPr lang="de-DE" sz="2400" dirty="0" smtClean="0"/>
            </a:p>
            <a:p>
              <a:pPr marL="1657350" lvl="3" indent="-285750">
                <a:buFont typeface="Arial" panose="020B0604020202020204" pitchFamily="34" charset="0"/>
                <a:buChar char="•"/>
              </a:pPr>
              <a:endParaRPr lang="en-US" sz="240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2201662" y="3559946"/>
              <a:ext cx="2787588" cy="9676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19357" y="1762122"/>
            <a:ext cx="1481410" cy="974837"/>
            <a:chOff x="1284281" y="2737329"/>
            <a:chExt cx="2038886" cy="1364154"/>
          </a:xfrm>
        </p:grpSpPr>
        <p:sp>
          <p:nvSpPr>
            <p:cNvPr id="19" name="Ellipse 18"/>
            <p:cNvSpPr/>
            <p:nvPr/>
          </p:nvSpPr>
          <p:spPr>
            <a:xfrm>
              <a:off x="1429305" y="3124952"/>
              <a:ext cx="1893862" cy="49715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Attack</a:t>
              </a:r>
              <a:endParaRPr lang="en-US" sz="1200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429305" y="3666478"/>
              <a:ext cx="1893862" cy="435005"/>
            </a:xfrm>
            <a:prstGeom prst="rect">
              <a:avLst/>
            </a:prstGeom>
            <a:ln>
              <a:solidFill>
                <a:srgbClr val="6FFF6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Countermeasure</a:t>
              </a:r>
              <a:endParaRPr lang="en-US" sz="12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1284281" y="2737329"/>
              <a:ext cx="1091954" cy="387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Legend</a:t>
              </a:r>
              <a:endParaRPr lang="en-US" sz="12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6532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Attacks – </a:t>
            </a:r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C1D9-B4FA-4058-9D76-707AC8EF3BCF}" type="datetime1">
              <a:rPr lang="de-DE" smtClean="0"/>
              <a:t>07.12.2015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9</a:t>
            </a:fld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" y="2382990"/>
            <a:ext cx="11229975" cy="3352495"/>
          </a:xfrm>
        </p:spPr>
      </p:pic>
      <p:sp>
        <p:nvSpPr>
          <p:cNvPr id="8" name="Rechteck 7"/>
          <p:cNvSpPr/>
          <p:nvPr/>
        </p:nvSpPr>
        <p:spPr>
          <a:xfrm>
            <a:off x="4776186" y="2220359"/>
            <a:ext cx="6791419" cy="368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Global API Hook: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Attach to all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Hook </a:t>
            </a:r>
            <a:r>
              <a:rPr lang="en-US" sz="2400" dirty="0" err="1" smtClean="0"/>
              <a:t>WriteProcessMemory</a:t>
            </a:r>
            <a:r>
              <a:rPr lang="en-US" sz="2400" dirty="0" smtClean="0"/>
              <a:t> &amp; Deny access</a:t>
            </a:r>
          </a:p>
        </p:txBody>
      </p:sp>
      <p:sp>
        <p:nvSpPr>
          <p:cNvPr id="13" name="Rechteck 12"/>
          <p:cNvSpPr/>
          <p:nvPr/>
        </p:nvSpPr>
        <p:spPr>
          <a:xfrm>
            <a:off x="4776186" y="2226149"/>
            <a:ext cx="6791418" cy="368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err="1" smtClean="0"/>
              <a:t>Process</a:t>
            </a:r>
            <a:r>
              <a:rPr lang="de-DE" sz="2400" dirty="0" smtClean="0"/>
              <a:t> Security </a:t>
            </a:r>
            <a:r>
              <a:rPr lang="de-DE" sz="2400" dirty="0" err="1" smtClean="0"/>
              <a:t>Descriptor</a:t>
            </a:r>
            <a:r>
              <a:rPr lang="de-DE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Uses</a:t>
            </a:r>
            <a:r>
              <a:rPr lang="de-DE" sz="2400" dirty="0" smtClean="0"/>
              <a:t> Windows DACL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Denies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Problem </a:t>
            </a:r>
            <a:r>
              <a:rPr lang="de-DE" sz="2400" dirty="0" err="1" smtClean="0"/>
              <a:t>with</a:t>
            </a:r>
            <a:r>
              <a:rPr lang="de-DE" sz="2400" dirty="0" smtClean="0"/>
              <a:t> Chrome: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Uses</a:t>
            </a:r>
            <a:r>
              <a:rPr lang="de-DE" sz="2400" dirty="0" smtClean="0"/>
              <a:t> </a:t>
            </a:r>
            <a:r>
              <a:rPr lang="de-DE" sz="2400" dirty="0" err="1" smtClean="0"/>
              <a:t>inter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</a:t>
            </a:r>
            <a:r>
              <a:rPr lang="de-DE" sz="2400" dirty="0" smtClean="0"/>
              <a:t>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WriteProcessMemory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sym typeface="Wingdings" panose="05000000000000000000" pitchFamily="2" charset="2"/>
              </a:rPr>
              <a:t> Chrome </a:t>
            </a:r>
            <a:r>
              <a:rPr lang="de-DE" sz="2400" dirty="0" err="1" smtClean="0">
                <a:sym typeface="Wingdings" panose="05000000000000000000" pitchFamily="2" charset="2"/>
              </a:rPr>
              <a:t>malfunctions</a:t>
            </a:r>
            <a:endParaRPr lang="de-DE" sz="2400" dirty="0" smtClean="0"/>
          </a:p>
        </p:txBody>
      </p:sp>
      <p:sp>
        <p:nvSpPr>
          <p:cNvPr id="14" name="Rechteck 13"/>
          <p:cNvSpPr/>
          <p:nvPr/>
        </p:nvSpPr>
        <p:spPr>
          <a:xfrm>
            <a:off x="4776186" y="2226149"/>
            <a:ext cx="6791417" cy="368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smtClean="0"/>
              <a:t>Kernelmode Driver: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Gets</a:t>
            </a:r>
            <a:r>
              <a:rPr lang="de-DE" sz="2400" dirty="0" smtClean="0"/>
              <a:t> </a:t>
            </a:r>
            <a:r>
              <a:rPr lang="de-DE" sz="2400" dirty="0" err="1" smtClean="0"/>
              <a:t>called</a:t>
            </a:r>
            <a:r>
              <a:rPr lang="de-DE" sz="2400" dirty="0" smtClean="0"/>
              <a:t> on „</a:t>
            </a:r>
            <a:r>
              <a:rPr lang="de-DE" sz="2400" dirty="0" err="1" smtClean="0"/>
              <a:t>OpenProcess</a:t>
            </a:r>
            <a:r>
              <a:rPr lang="de-DE" sz="2400" dirty="0" smtClean="0"/>
              <a:t>“ </a:t>
            </a:r>
            <a:r>
              <a:rPr lang="de-DE" sz="2400" dirty="0" err="1" smtClean="0"/>
              <a:t>call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Removes</a:t>
            </a:r>
            <a:r>
              <a:rPr lang="de-DE" sz="2400" dirty="0" smtClean="0"/>
              <a:t> </a:t>
            </a:r>
            <a:r>
              <a:rPr lang="de-DE" sz="2400" dirty="0" err="1" smtClean="0"/>
              <a:t>virtual</a:t>
            </a:r>
            <a:r>
              <a:rPr lang="de-DE" sz="2400" dirty="0" smtClean="0"/>
              <a:t> </a:t>
            </a:r>
            <a:r>
              <a:rPr lang="de-DE" sz="2400" dirty="0" err="1" smtClean="0"/>
              <a:t>memory</a:t>
            </a:r>
            <a:r>
              <a:rPr lang="de-DE" sz="2400" dirty="0" smtClean="0"/>
              <a:t> </a:t>
            </a:r>
            <a:r>
              <a:rPr lang="de-DE" sz="2400" dirty="0" err="1" smtClean="0"/>
              <a:t>write</a:t>
            </a:r>
            <a:r>
              <a:rPr lang="de-DE" sz="2400" dirty="0" smtClean="0"/>
              <a:t> </a:t>
            </a:r>
            <a:r>
              <a:rPr lang="de-DE" sz="2400" dirty="0" err="1" smtClean="0"/>
              <a:t>permissions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E.g.: 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en-US" sz="2400" dirty="0" err="1" smtClean="0"/>
              <a:t>DesiredAccess</a:t>
            </a:r>
            <a:r>
              <a:rPr lang="en-US" sz="2400" dirty="0" smtClean="0"/>
              <a:t> &amp;= ~(PROCESS_VM_WRITE);</a:t>
            </a:r>
            <a:endParaRPr lang="de-DE" sz="2400" dirty="0" smtClean="0"/>
          </a:p>
        </p:txBody>
      </p:sp>
      <p:grpSp>
        <p:nvGrpSpPr>
          <p:cNvPr id="17" name="Gruppieren 16"/>
          <p:cNvGrpSpPr/>
          <p:nvPr/>
        </p:nvGrpSpPr>
        <p:grpSpPr>
          <a:xfrm>
            <a:off x="419357" y="1762122"/>
            <a:ext cx="1481410" cy="974837"/>
            <a:chOff x="1284281" y="2737329"/>
            <a:chExt cx="2038886" cy="1364154"/>
          </a:xfrm>
        </p:grpSpPr>
        <p:sp>
          <p:nvSpPr>
            <p:cNvPr id="18" name="Ellipse 17"/>
            <p:cNvSpPr/>
            <p:nvPr/>
          </p:nvSpPr>
          <p:spPr>
            <a:xfrm>
              <a:off x="1429305" y="3124952"/>
              <a:ext cx="1893862" cy="49715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Attack</a:t>
              </a:r>
              <a:endParaRPr lang="en-US" sz="1200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429305" y="3666478"/>
              <a:ext cx="1893862" cy="435005"/>
            </a:xfrm>
            <a:prstGeom prst="rect">
              <a:avLst/>
            </a:prstGeom>
            <a:ln>
              <a:solidFill>
                <a:srgbClr val="6FFF6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Countermeasure</a:t>
              </a:r>
              <a:endParaRPr lang="en-US" sz="1200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284281" y="2737329"/>
              <a:ext cx="1091954" cy="387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Legend</a:t>
              </a:r>
              <a:endParaRPr lang="en-US" sz="1200" dirty="0" err="1" smtClean="0"/>
            </a:p>
          </p:txBody>
        </p:sp>
      </p:grpSp>
      <p:sp>
        <p:nvSpPr>
          <p:cNvPr id="15" name="Rechteck 14"/>
          <p:cNvSpPr/>
          <p:nvPr/>
        </p:nvSpPr>
        <p:spPr>
          <a:xfrm>
            <a:off x="258931" y="2214569"/>
            <a:ext cx="4517255" cy="368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err="1" smtClean="0"/>
              <a:t>AppInit_DLL</a:t>
            </a:r>
            <a:r>
              <a:rPr lang="de-DE" sz="2400" dirty="0" smtClean="0"/>
              <a:t> </a:t>
            </a:r>
            <a:r>
              <a:rPr lang="de-DE" sz="2400" dirty="0" err="1" smtClean="0"/>
              <a:t>uses</a:t>
            </a:r>
            <a:r>
              <a:rPr lang="de-DE" sz="2400" dirty="0" smtClean="0"/>
              <a:t> </a:t>
            </a:r>
            <a:r>
              <a:rPr lang="de-DE" sz="2400" dirty="0" err="1" smtClean="0"/>
              <a:t>registry</a:t>
            </a:r>
            <a:r>
              <a:rPr lang="de-DE" sz="2400" dirty="0" smtClean="0"/>
              <a:t> </a:t>
            </a:r>
            <a:r>
              <a:rPr lang="de-DE" sz="2400" dirty="0" err="1" smtClean="0"/>
              <a:t>key</a:t>
            </a: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2400" dirty="0" smtClean="0">
                <a:sym typeface="Wingdings" panose="05000000000000000000" pitchFamily="2" charset="2"/>
              </a:rPr>
              <a:t>Scan </a:t>
            </a:r>
            <a:r>
              <a:rPr lang="de-DE" sz="2400" dirty="0" err="1" smtClean="0">
                <a:sym typeface="Wingdings" panose="05000000000000000000" pitchFamily="2" charset="2"/>
              </a:rPr>
              <a:t>if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key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is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used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 smtClean="0"/>
          </a:p>
          <a:p>
            <a:r>
              <a:rPr lang="de-DE" sz="2400" dirty="0" err="1" smtClean="0"/>
              <a:t>SetWindowsHookEx</a:t>
            </a:r>
            <a:r>
              <a:rPr lang="de-DE" sz="2400" dirty="0"/>
              <a:t> </a:t>
            </a:r>
            <a:r>
              <a:rPr lang="de-DE" sz="2400" dirty="0" err="1" smtClean="0"/>
              <a:t>prevent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Global API Hook</a:t>
            </a:r>
          </a:p>
          <a:p>
            <a:endParaRPr lang="de-DE" sz="2400" dirty="0"/>
          </a:p>
          <a:p>
            <a:r>
              <a:rPr lang="de-DE" sz="2400" dirty="0" smtClean="0"/>
              <a:t>DLL </a:t>
            </a:r>
            <a:r>
              <a:rPr lang="de-DE" sz="2400" dirty="0" err="1" smtClean="0"/>
              <a:t>Replacement</a:t>
            </a:r>
            <a:r>
              <a:rPr lang="de-DE" sz="2400" dirty="0"/>
              <a:t> </a:t>
            </a:r>
            <a:r>
              <a:rPr lang="de-DE" sz="2400" dirty="0" err="1" smtClean="0"/>
              <a:t>require</a:t>
            </a:r>
            <a:r>
              <a:rPr lang="de-DE" sz="2400" dirty="0" smtClean="0"/>
              <a:t> valid </a:t>
            </a:r>
            <a:r>
              <a:rPr lang="de-DE" sz="2400" dirty="0" err="1" smtClean="0"/>
              <a:t>checksum</a:t>
            </a:r>
            <a:endParaRPr lang="de-DE" sz="2400" dirty="0" smtClean="0"/>
          </a:p>
          <a:p>
            <a:endParaRPr lang="de-DE" sz="2400" dirty="0"/>
          </a:p>
          <a:p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a </a:t>
            </a:r>
            <a:r>
              <a:rPr lang="de-DE" sz="2400" dirty="0" err="1" smtClean="0"/>
              <a:t>good</a:t>
            </a:r>
            <a:r>
              <a:rPr lang="de-DE" sz="2400" dirty="0" smtClean="0"/>
              <a:t> / </a:t>
            </a:r>
            <a:r>
              <a:rPr lang="de-DE" sz="2400" dirty="0" err="1" smtClean="0"/>
              <a:t>bad</a:t>
            </a:r>
            <a:r>
              <a:rPr lang="de-DE" sz="2400" dirty="0" smtClean="0"/>
              <a:t> DLL </a:t>
            </a:r>
            <a:r>
              <a:rPr lang="de-DE" sz="2400" dirty="0" err="1" smtClean="0"/>
              <a:t>file</a:t>
            </a:r>
            <a:r>
              <a:rPr lang="de-DE" sz="2400" dirty="0" smtClean="0"/>
              <a:t>?</a:t>
            </a:r>
            <a:br>
              <a:rPr lang="de-DE" sz="2400" dirty="0" smtClean="0"/>
            </a:br>
            <a:endParaRPr lang="de-DE" sz="2400" dirty="0" smtClean="0"/>
          </a:p>
        </p:txBody>
      </p:sp>
      <p:sp>
        <p:nvSpPr>
          <p:cNvPr id="16" name="Rechteck 15"/>
          <p:cNvSpPr/>
          <p:nvPr/>
        </p:nvSpPr>
        <p:spPr>
          <a:xfrm>
            <a:off x="4345229" y="2226149"/>
            <a:ext cx="4517255" cy="368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err="1" smtClean="0"/>
              <a:t>Buffer</a:t>
            </a:r>
            <a:r>
              <a:rPr lang="de-DE" sz="2400" dirty="0" smtClean="0"/>
              <a:t> Overflows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hard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detect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err="1" smtClean="0"/>
              <a:t>Already</a:t>
            </a:r>
            <a:r>
              <a:rPr lang="de-DE" sz="2400" dirty="0" smtClean="0"/>
              <a:t> </a:t>
            </a:r>
            <a:r>
              <a:rPr lang="de-DE" sz="2400" dirty="0" err="1" smtClean="0"/>
              <a:t>existing</a:t>
            </a:r>
            <a:r>
              <a:rPr lang="de-DE" sz="2400" dirty="0" smtClean="0"/>
              <a:t> </a:t>
            </a:r>
            <a:r>
              <a:rPr lang="de-DE" sz="2400" dirty="0" err="1" smtClean="0"/>
              <a:t>techniques</a:t>
            </a:r>
            <a:r>
              <a:rPr lang="de-DE" sz="2400" dirty="0" smtClean="0"/>
              <a:t> (ALSR &amp; DEP) </a:t>
            </a:r>
            <a:r>
              <a:rPr lang="de-DE" sz="2400" dirty="0" err="1" smtClean="0"/>
              <a:t>help</a:t>
            </a:r>
            <a:r>
              <a:rPr lang="de-DE" sz="2400" dirty="0" smtClean="0"/>
              <a:t> </a:t>
            </a:r>
            <a:r>
              <a:rPr lang="de-DE" sz="2400" dirty="0" err="1" smtClean="0"/>
              <a:t>preventing</a:t>
            </a:r>
            <a:r>
              <a:rPr lang="de-DE" sz="2400" dirty="0" smtClean="0"/>
              <a:t> </a:t>
            </a:r>
            <a:r>
              <a:rPr lang="de-DE" sz="2400" dirty="0" err="1" smtClean="0"/>
              <a:t>attacks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6740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TUM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UM" id="{161B8EA5-2BB3-4104-AA96-545B2063D0E2}" vid="{B577570E-A91B-4622-832F-637A80E43C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</Template>
  <TotalTime>0</TotalTime>
  <Words>744</Words>
  <Application>Microsoft Office PowerPoint</Application>
  <PresentationFormat>Breitbild</PresentationFormat>
  <Paragraphs>225</Paragraphs>
  <Slides>18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TUM</vt:lpstr>
      <vt:lpstr>Overview of illegal memory modifications – Attacks and Defenses</vt:lpstr>
      <vt:lpstr>What is Process Memory Tampering (PMT)?</vt:lpstr>
      <vt:lpstr>What is Process Memory Tampering (PMT)?</vt:lpstr>
      <vt:lpstr>What is Process Memory Tampering (PMT)?</vt:lpstr>
      <vt:lpstr>Virtual memory</vt:lpstr>
      <vt:lpstr>Why is PMT interesting?</vt:lpstr>
      <vt:lpstr>How can virtual memory get accessed?</vt:lpstr>
      <vt:lpstr>External Attacks</vt:lpstr>
      <vt:lpstr>External Attacks – Countermeasures</vt:lpstr>
      <vt:lpstr>Internal Attacks</vt:lpstr>
      <vt:lpstr>Internal Attacks – Countermeasures</vt:lpstr>
      <vt:lpstr>Putting it together</vt:lpstr>
      <vt:lpstr>What of these defenses are currently existing?</vt:lpstr>
      <vt:lpstr>Address Space Layout Randomization (ASLR)</vt:lpstr>
      <vt:lpstr>Data Execution Prevention (DEP)</vt:lpstr>
      <vt:lpstr>Mandatory Integrity Control (MIC)</vt:lpstr>
      <vt:lpstr>Thesis Goals</vt:lpstr>
      <vt:lpstr>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Memory Process Tampering</dc:title>
  <dc:creator>Dennis Fischer</dc:creator>
  <cp:lastModifiedBy>Dennis Fischer</cp:lastModifiedBy>
  <cp:revision>321</cp:revision>
  <dcterms:created xsi:type="dcterms:W3CDTF">2015-11-26T09:09:03Z</dcterms:created>
  <dcterms:modified xsi:type="dcterms:W3CDTF">2015-12-07T12:48:27Z</dcterms:modified>
</cp:coreProperties>
</file>