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94" r:id="rId4"/>
    <p:sldId id="295" r:id="rId5"/>
    <p:sldId id="308" r:id="rId6"/>
    <p:sldId id="267" r:id="rId7"/>
    <p:sldId id="310" r:id="rId8"/>
    <p:sldId id="312" r:id="rId9"/>
    <p:sldId id="259" r:id="rId10"/>
    <p:sldId id="260" r:id="rId11"/>
    <p:sldId id="311" r:id="rId12"/>
    <p:sldId id="268" r:id="rId13"/>
    <p:sldId id="273" r:id="rId14"/>
    <p:sldId id="274" r:id="rId15"/>
    <p:sldId id="275" r:id="rId16"/>
    <p:sldId id="276" r:id="rId17"/>
    <p:sldId id="278" r:id="rId18"/>
    <p:sldId id="280" r:id="rId19"/>
    <p:sldId id="269" r:id="rId20"/>
    <p:sldId id="301" r:id="rId21"/>
    <p:sldId id="300" r:id="rId22"/>
    <p:sldId id="292" r:id="rId23"/>
    <p:sldId id="293" r:id="rId24"/>
    <p:sldId id="302" r:id="rId25"/>
    <p:sldId id="303" r:id="rId26"/>
    <p:sldId id="291" r:id="rId27"/>
    <p:sldId id="279" r:id="rId28"/>
    <p:sldId id="282" r:id="rId29"/>
    <p:sldId id="287" r:id="rId30"/>
    <p:sldId id="283" r:id="rId31"/>
    <p:sldId id="298" r:id="rId32"/>
    <p:sldId id="285" r:id="rId33"/>
    <p:sldId id="290" r:id="rId34"/>
    <p:sldId id="288" r:id="rId35"/>
    <p:sldId id="313" r:id="rId36"/>
    <p:sldId id="289" r:id="rId37"/>
    <p:sldId id="304" r:id="rId38"/>
    <p:sldId id="314" r:id="rId39"/>
    <p:sldId id="307" r:id="rId40"/>
    <p:sldId id="306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425246-7B63-4C64-BBB7-F38E9E30DF3B}">
          <p14:sldIdLst>
            <p14:sldId id="256"/>
            <p14:sldId id="257"/>
          </p14:sldIdLst>
        </p14:section>
        <p14:section name="Background" id="{20EF343C-83BE-494A-AB39-75A383889F5F}">
          <p14:sldIdLst>
            <p14:sldId id="294"/>
            <p14:sldId id="295"/>
            <p14:sldId id="308"/>
          </p14:sldIdLst>
        </p14:section>
        <p14:section name="Original Motivation" id="{5D343AFF-B880-482D-8D90-811E5B39DEE2}">
          <p14:sldIdLst>
            <p14:sldId id="267"/>
            <p14:sldId id="310"/>
            <p14:sldId id="312"/>
            <p14:sldId id="259"/>
            <p14:sldId id="260"/>
            <p14:sldId id="311"/>
          </p14:sldIdLst>
        </p14:section>
        <p14:section name="Basic Use Walkthrough" id="{B915087F-BF71-405C-99D6-3F0D0CB094B9}">
          <p14:sldIdLst>
            <p14:sldId id="268"/>
            <p14:sldId id="273"/>
            <p14:sldId id="274"/>
            <p14:sldId id="275"/>
            <p14:sldId id="276"/>
          </p14:sldIdLst>
        </p14:section>
        <p14:section name="Screenshots" id="{C2E00A3F-0DD1-4562-B170-FD5591F290D7}">
          <p14:sldIdLst>
            <p14:sldId id="278"/>
            <p14:sldId id="280"/>
            <p14:sldId id="269"/>
            <p14:sldId id="301"/>
            <p14:sldId id="300"/>
            <p14:sldId id="292"/>
            <p14:sldId id="293"/>
            <p14:sldId id="302"/>
            <p14:sldId id="303"/>
            <p14:sldId id="291"/>
            <p14:sldId id="279"/>
            <p14:sldId id="282"/>
            <p14:sldId id="287"/>
            <p14:sldId id="283"/>
            <p14:sldId id="298"/>
            <p14:sldId id="285"/>
            <p14:sldId id="290"/>
            <p14:sldId id="288"/>
            <p14:sldId id="313"/>
            <p14:sldId id="289"/>
          </p14:sldIdLst>
        </p14:section>
        <p14:section name="Future" id="{53E1769C-1B45-4602-B78C-F3739D544DD8}">
          <p14:sldIdLst>
            <p14:sldId id="304"/>
            <p14:sldId id="314"/>
          </p14:sldIdLst>
        </p14:section>
        <p14:section name="End" id="{94C3CA47-DB5C-4737-BE87-25E41E11ED9B}">
          <p14:sldIdLst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24"/>
    <a:srgbClr val="EF4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0728" autoAdjust="0"/>
  </p:normalViewPr>
  <p:slideViewPr>
    <p:cSldViewPr snapToGrid="0">
      <p:cViewPr varScale="1">
        <p:scale>
          <a:sx n="60" d="100"/>
          <a:sy n="60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C41A1-8F32-43C7-A37D-CB3AD35AF4D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8CCF-D8BD-406E-B116-70EEF774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this is Zach </a:t>
            </a:r>
            <a:r>
              <a:rPr lang="en-US" dirty="0" smtClean="0"/>
              <a:t>from Endgame.  </a:t>
            </a:r>
            <a:r>
              <a:rPr lang="en-US" dirty="0" smtClean="0"/>
              <a:t>For today’s Hack week, I’ll be</a:t>
            </a:r>
            <a:r>
              <a:rPr lang="en-US" baseline="0" dirty="0" smtClean="0"/>
              <a:t> talking about a tool that I’ve spent entirely too much time on, but that I think is really cool and useful.</a:t>
            </a:r>
          </a:p>
          <a:p>
            <a:r>
              <a:rPr lang="en-US" baseline="0" dirty="0" smtClean="0"/>
              <a:t>The working name is “IDA 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”, named mostly for how I felt trying to work on the problem that drove me to write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of that said, there are some limitations to the tool.  PIN supports most operating system, though it has poor support for BSD.</a:t>
            </a:r>
          </a:p>
          <a:p>
            <a:r>
              <a:rPr lang="en-US" baseline="0" dirty="0" smtClean="0"/>
              <a:t>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only supports Windows, since that’s all I needed.  However, that’s a limitation that could be overcome if needed – it’s not a hard limit.</a:t>
            </a:r>
          </a:p>
          <a:p>
            <a:r>
              <a:rPr lang="en-US" baseline="0" dirty="0" smtClean="0"/>
              <a:t>It’s also important to understand when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would be most useful: When you’re getting going, working with an unfamiliar target, and don’t have source access.</a:t>
            </a:r>
          </a:p>
          <a:p>
            <a:r>
              <a:rPr lang="en-US" baseline="0" dirty="0" smtClean="0"/>
              <a:t>It’s also important to know what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is not.  It does not know anything about vulnerabilities, or attempt to detect anything.  It is dumb, and logs what happens.</a:t>
            </a:r>
          </a:p>
          <a:p>
            <a:r>
              <a:rPr lang="en-US" baseline="0" dirty="0" smtClean="0"/>
              <a:t>It also doesn’t do any kind of symbolic analysis or taint tracking.  If you hear me say “symbol”, think “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”, not “SMT solver”.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Great, so now we know a little</a:t>
            </a:r>
            <a:r>
              <a:rPr lang="en-US" baseline="0" dirty="0" smtClean="0"/>
              <a:t> about the technologies that I’ve used to build the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, why I built it, and have a high-level view of what it’s supposed to do.</a:t>
            </a:r>
          </a:p>
          <a:p>
            <a:r>
              <a:rPr lang="en-US" baseline="0" dirty="0" smtClean="0"/>
              <a:t>Let’s do a very quick walkthrough of how to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splode’s</a:t>
            </a:r>
            <a:r>
              <a:rPr lang="en-US" dirty="0" smtClean="0"/>
              <a:t> use is pretty straightforward</a:t>
            </a:r>
            <a:r>
              <a:rPr lang="en-US" baseline="0" dirty="0" smtClean="0"/>
              <a:t>.  It consists of three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 is to run the instrumented binary.</a:t>
            </a:r>
          </a:p>
          <a:p>
            <a:r>
              <a:rPr lang="en-US" dirty="0" smtClean="0"/>
              <a:t>Just check out the project from SVN, you get a DLL.  Run that with the command specified, and magical things happen.</a:t>
            </a:r>
          </a:p>
          <a:p>
            <a:r>
              <a:rPr lang="en-US" dirty="0" smtClean="0"/>
              <a:t>There are various</a:t>
            </a:r>
            <a:r>
              <a:rPr lang="en-US" baseline="0" dirty="0" smtClean="0"/>
              <a:t> knobs you can twiddle, but those are outside the scope of the presentation.</a:t>
            </a:r>
          </a:p>
          <a:p>
            <a:r>
              <a:rPr lang="en-US" baseline="0" dirty="0" smtClean="0"/>
              <a:t>To give you an idea, you can turn various features off, limit the scope of logging,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instrumentation step will gather a bunch of data as the target binary runs, and spit out a giant log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Awesome,</a:t>
            </a:r>
            <a:r>
              <a:rPr lang="en-US" baseline="0" dirty="0" smtClean="0"/>
              <a:t> we’ve instrumented the binary.  Now to put that data somewhere useful.</a:t>
            </a:r>
          </a:p>
          <a:p>
            <a:r>
              <a:rPr lang="en-US" baseline="0" dirty="0" smtClean="0"/>
              <a:t>I chose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because it’s trivial to turn on, requires no configuration, and integrates well with Python.</a:t>
            </a:r>
          </a:p>
          <a:p>
            <a:r>
              <a:rPr lang="en-US" baseline="0" dirty="0" smtClean="0"/>
              <a:t>Those log files that the instrumentation pass created comes in a few pieces: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Generated Python script to import the data into </a:t>
            </a:r>
            <a:r>
              <a:rPr lang="en-US" baseline="0" dirty="0" err="1" smtClean="0"/>
              <a:t>MongoDB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Instruction</a:t>
            </a:r>
            <a:r>
              <a:rPr lang="en-US" baseline="0" dirty="0" smtClean="0"/>
              <a:t> traces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Module information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the event that you want to do something else with these traces, they’re all valid Python, and pretty easily </a:t>
            </a:r>
            <a:r>
              <a:rPr lang="en-US" baseline="0" dirty="0" err="1" smtClean="0"/>
              <a:t>greppable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2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Great, we’ve got some data in </a:t>
            </a:r>
            <a:r>
              <a:rPr lang="en-US" dirty="0" err="1" smtClean="0"/>
              <a:t>MongoDB</a:t>
            </a:r>
            <a:r>
              <a:rPr lang="en-US" dirty="0" smtClean="0"/>
              <a:t>, and we’re itching to do something with it.</a:t>
            </a:r>
          </a:p>
          <a:p>
            <a:r>
              <a:rPr lang="en-US" dirty="0" smtClean="0"/>
              <a:t>Load up the target</a:t>
            </a:r>
            <a:r>
              <a:rPr lang="en-US" baseline="0" dirty="0" smtClean="0"/>
              <a:t> binary in IDA, and run the aptly-named “idapython_script.py”.</a:t>
            </a:r>
          </a:p>
          <a:p>
            <a:r>
              <a:rPr lang="en-US" baseline="0" dirty="0" smtClean="0"/>
              <a:t>This will connect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server, look for matching databases, and ask you which one you want.</a:t>
            </a:r>
          </a:p>
          <a:p>
            <a:r>
              <a:rPr lang="en-US" baseline="0" dirty="0" smtClean="0"/>
              <a:t>On subsequent loads, it will just automatically load the same thing as last time.</a:t>
            </a:r>
          </a:p>
          <a:p>
            <a:r>
              <a:rPr lang="en-US" baseline="0" dirty="0" smtClean="0"/>
              <a:t>Everything is hotkey-driven, so you just pick the instruction you want, hit the hotkey, and go.</a:t>
            </a:r>
          </a:p>
          <a:p>
            <a:r>
              <a:rPr lang="en-US" dirty="0" smtClean="0"/>
              <a:t>Here’s a few example hotkeys.</a:t>
            </a:r>
            <a:r>
              <a:rPr lang="en-US" baseline="0" dirty="0" smtClean="0"/>
              <a:t>  They aren’t super important right now, but give you a general feel for some of the features that I’m about to show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2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Awesome, finally some actual</a:t>
            </a:r>
            <a:r>
              <a:rPr lang="en-US" baseline="0" dirty="0" smtClean="0"/>
              <a:t> examples to show you why you care about any of this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put together some bite-sized examples to show you the</a:t>
            </a:r>
            <a:r>
              <a:rPr lang="en-US" baseline="0" dirty="0" smtClean="0"/>
              <a:t> various features of IDA 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start out with the very simple and beat-to-death Pin examples, and move on to cooler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2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anybody ever does when they build a Pin</a:t>
            </a:r>
            <a:r>
              <a:rPr lang="en-US" baseline="0" dirty="0" smtClean="0"/>
              <a:t> tool is count the number of instructions executed.</a:t>
            </a:r>
          </a:p>
          <a:p>
            <a:r>
              <a:rPr lang="en-US" baseline="0" dirty="0" smtClean="0"/>
              <a:t>The second thing they do is just dump out the address of every instruction executed.</a:t>
            </a:r>
          </a:p>
          <a:p>
            <a:r>
              <a:rPr lang="en-US" baseline="0" dirty="0" smtClean="0"/>
              <a:t>For reversing, particularly when looking at a specific crash, this is useful so that we don’t investigate code that was never even executed.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IDA 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does some other extra stuff, there is a third option.  So you get “Executed”, “Not Executed”, and “Enhanced”, which means if you select the instruction</a:t>
            </a:r>
          </a:p>
          <a:p>
            <a:r>
              <a:rPr lang="en-US" baseline="0" dirty="0" smtClean="0"/>
              <a:t>And hit a hotkey, cool things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next most basic, but very useful feature, is basic value tracking.  Like I said earlier, we track both the</a:t>
            </a:r>
          </a:p>
          <a:p>
            <a:r>
              <a:rPr lang="en-US" baseline="0" dirty="0" smtClean="0"/>
              <a:t>Address read, what was read from / written to that address, and metadata about both.</a:t>
            </a:r>
          </a:p>
          <a:p>
            <a:r>
              <a:rPr lang="en-US" baseline="0" dirty="0" smtClean="0"/>
              <a:t>Here’s an example of where that could be useful.  Normally, this value is a small value.  In the crashing run, it’s a giant (negative, actually) value.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me, this clearly sticks out.  Normally this would require a bunch of breakpoints and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 commands, which would inevitably get lost</a:t>
            </a:r>
          </a:p>
          <a:p>
            <a:r>
              <a:rPr lang="en-US" baseline="0" dirty="0" smtClean="0"/>
              <a:t>In the giant sea of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 output, or in one of three dozen open notepads.  Here we get a succinct “</a:t>
            </a:r>
            <a:r>
              <a:rPr lang="en-US" baseline="0" dirty="0" err="1" smtClean="0"/>
              <a:t>ecx</a:t>
            </a:r>
            <a:r>
              <a:rPr lang="en-US" baseline="0" dirty="0" smtClean="0"/>
              <a:t> is only ever 0x24 or some other crazy value”.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makes keeping track of things like counters very simple, since you’ll see sequentially-increasing values.</a:t>
            </a:r>
          </a:p>
          <a:p>
            <a:r>
              <a:rPr lang="en-US" baseline="0" dirty="0" smtClean="0"/>
              <a:t>The other useful bit about this is seeing edge cases.  For example, if instead of a 50-50 split between the two values, if one was seen 90% of the time, </a:t>
            </a:r>
          </a:p>
          <a:p>
            <a:r>
              <a:rPr lang="en-US" baseline="0" dirty="0" smtClean="0"/>
              <a:t>That could be useful information in a number of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 deck is</a:t>
            </a:r>
            <a:r>
              <a:rPr lang="en-US" baseline="0" dirty="0" smtClean="0"/>
              <a:t> cut into four parts: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technical background on the technologies involved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bits on the motivation for the tool and why it’s useful at a high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quick walk-through of how to make the tool work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bulk of the time will be in the examples and screenshots that I’ve included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 the end, I’d like to do a live demo if time and VTC technology permits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0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simply</a:t>
            </a:r>
            <a:r>
              <a:rPr lang="en-US" baseline="0" dirty="0" smtClean="0"/>
              <a:t> coloring which instructions are hit, we can also generate statistics about branches.</a:t>
            </a:r>
          </a:p>
          <a:p>
            <a:r>
              <a:rPr lang="en-US" baseline="0" dirty="0" smtClean="0"/>
              <a:t>This is a pretty simple example, so the comparison values are conveniently located, but in a more complex case</a:t>
            </a:r>
          </a:p>
          <a:p>
            <a:r>
              <a:rPr lang="en-US" baseline="0" dirty="0" smtClean="0"/>
              <a:t>It might be very useful not to have to pan around in IDA just to find out when we eventually break out of a given loop,</a:t>
            </a:r>
          </a:p>
          <a:p>
            <a:r>
              <a:rPr lang="en-US" baseline="0" dirty="0" smtClean="0"/>
              <a:t>Or how many times a loop executes.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you can see that the outer loop is executed 10 times, and then exits.  </a:t>
            </a:r>
          </a:p>
          <a:p>
            <a:r>
              <a:rPr lang="en-US" baseline="0" dirty="0" smtClean="0"/>
              <a:t>The inner conditional is hit 10 times, and takes a given branch eight of them, and the other two times.</a:t>
            </a:r>
          </a:p>
          <a:p>
            <a:r>
              <a:rPr lang="en-US" baseline="0" dirty="0" smtClean="0"/>
              <a:t>Clicking on the addresses before the human-readable name would take you directly to those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r>
              <a:rPr lang="en-US" baseline="0" dirty="0" smtClean="0"/>
              <a:t> tables are common targets for both IDA scripts and PIN tools, since they’re both simple to make and very useful.</a:t>
            </a:r>
          </a:p>
          <a:p>
            <a:r>
              <a:rPr lang="en-US" baseline="0" dirty="0" smtClean="0"/>
              <a:t>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includes this functionality for resolving </a:t>
            </a:r>
            <a:r>
              <a:rPr lang="en-US" baseline="0" dirty="0" err="1" smtClean="0"/>
              <a:t>vtable</a:t>
            </a:r>
            <a:r>
              <a:rPr lang="en-US" baseline="0" dirty="0" smtClean="0"/>
              <a:t> calls, and adds X-refs as appropriate.  Not exciting, but useful.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you see that the indirect call goes to the V1 implementation of Foo.  Clicking on the address would take you directly to the routine.</a:t>
            </a:r>
          </a:p>
          <a:p>
            <a:r>
              <a:rPr lang="en-US" baseline="0" dirty="0" smtClean="0"/>
              <a:t>The ‘1’ at the beginning is the number of times that the call is hit.  If there were alternate destinations for the </a:t>
            </a:r>
            <a:r>
              <a:rPr lang="en-US" baseline="0" dirty="0" err="1" smtClean="0"/>
              <a:t>Vtable</a:t>
            </a:r>
            <a:r>
              <a:rPr lang="en-US" baseline="0" dirty="0" smtClean="0"/>
              <a:t> call, you’d see all</a:t>
            </a:r>
          </a:p>
          <a:p>
            <a:r>
              <a:rPr lang="en-US" baseline="0" dirty="0" smtClean="0"/>
              <a:t>Of them and their hit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Dynamically-resolved imports are another common target for IDA scripts and Pin tools.</a:t>
            </a:r>
          </a:p>
          <a:p>
            <a:r>
              <a:rPr lang="en-US" dirty="0" smtClean="0"/>
              <a:t>This is almost the exact same thing as the </a:t>
            </a:r>
            <a:r>
              <a:rPr lang="en-US" dirty="0" err="1" smtClean="0"/>
              <a:t>Vtable</a:t>
            </a:r>
            <a:r>
              <a:rPr lang="en-US" dirty="0" smtClean="0"/>
              <a:t> resolution, except that the </a:t>
            </a:r>
            <a:r>
              <a:rPr lang="en-US" dirty="0" err="1" smtClean="0"/>
              <a:t>Vtable</a:t>
            </a:r>
            <a:r>
              <a:rPr lang="en-US" dirty="0" smtClean="0"/>
              <a:t> is at</a:t>
            </a:r>
            <a:r>
              <a:rPr lang="en-US" baseline="0" dirty="0" smtClean="0"/>
              <a:t> least</a:t>
            </a:r>
          </a:p>
          <a:p>
            <a:r>
              <a:rPr lang="en-US" baseline="0" dirty="0" smtClean="0"/>
              <a:t>Sometimes within the current module, while the dynamically-resolved imports are always in</a:t>
            </a:r>
          </a:p>
          <a:p>
            <a:r>
              <a:rPr lang="en-US" baseline="0" dirty="0" smtClean="0"/>
              <a:t>Another module.  This doesn’t mean much, but it does mean that we have to resolve symbols</a:t>
            </a:r>
          </a:p>
          <a:p>
            <a:r>
              <a:rPr lang="en-US" baseline="0" dirty="0" smtClean="0"/>
              <a:t>At instrumentation-time.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you can see an indirect function call, which is resolved during instrumentation to go</a:t>
            </a:r>
          </a:p>
          <a:p>
            <a:r>
              <a:rPr lang="en-US" baseline="0" dirty="0" smtClean="0"/>
              <a:t>To </a:t>
            </a:r>
            <a:r>
              <a:rPr lang="en-US" baseline="0" dirty="0" err="1" smtClean="0"/>
              <a:t>OutputDebugString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dynamic import resolution,</a:t>
            </a:r>
          </a:p>
          <a:p>
            <a:r>
              <a:rPr lang="en-US" dirty="0" smtClean="0"/>
              <a:t>IDA-</a:t>
            </a:r>
            <a:r>
              <a:rPr lang="en-US" dirty="0" err="1" smtClean="0"/>
              <a:t>Splode</a:t>
            </a:r>
            <a:r>
              <a:rPr lang="en-US" dirty="0" smtClean="0"/>
              <a:t> takes this</a:t>
            </a:r>
            <a:r>
              <a:rPr lang="en-US" baseline="0" dirty="0" smtClean="0"/>
              <a:t> a little bit further, and creates an extra segment to have stubs for dynamically-resolved</a:t>
            </a:r>
          </a:p>
          <a:p>
            <a:r>
              <a:rPr lang="en-US" baseline="0" dirty="0" smtClean="0"/>
              <a:t>Routines.  This allows us not only to see “where did this code go with the ‘call </a:t>
            </a:r>
            <a:r>
              <a:rPr lang="en-US" baseline="0" dirty="0" err="1" smtClean="0"/>
              <a:t>dword</a:t>
            </a:r>
            <a:r>
              <a:rPr lang="en-US" baseline="0" dirty="0" smtClean="0"/>
              <a:t>’, but also what other code</a:t>
            </a:r>
          </a:p>
          <a:p>
            <a:r>
              <a:rPr lang="en-US" dirty="0" smtClean="0"/>
              <a:t>Makes</a:t>
            </a:r>
            <a:r>
              <a:rPr lang="en-US" baseline="0" dirty="0" smtClean="0"/>
              <a:t> the same call.”</a:t>
            </a:r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resolution of indirect function calls, function stub creation, and x-ref creation can be done both on an</a:t>
            </a:r>
          </a:p>
          <a:p>
            <a:r>
              <a:rPr lang="en-US" baseline="0" dirty="0" smtClean="0"/>
              <a:t>Individual-instruction basis, or for the entire module in one fell swoop.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you can see a stub for </a:t>
            </a:r>
            <a:r>
              <a:rPr lang="en-US" dirty="0" err="1" smtClean="0"/>
              <a:t>OutputDebugString</a:t>
            </a:r>
            <a:r>
              <a:rPr lang="en-US" dirty="0" smtClean="0"/>
              <a:t> from the previous example, as well as the x-ref back to that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6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tracking is also a</a:t>
            </a:r>
            <a:r>
              <a:rPr lang="en-US" baseline="0" dirty="0" smtClean="0"/>
              <a:t> cool feature of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.  Since we can instrument anything we want, we can instrument call </a:t>
            </a:r>
          </a:p>
          <a:p>
            <a:r>
              <a:rPr lang="en-US" baseline="0" dirty="0" smtClean="0"/>
              <a:t>CALL and RET instructions, and keep track of the stack.  By keeping track of the stack frames, we can determine exactly</a:t>
            </a:r>
          </a:p>
          <a:p>
            <a:r>
              <a:rPr lang="en-US" baseline="0" dirty="0" smtClean="0"/>
              <a:t>Which stack frame a given pointer belongs to, if any.  On top of that, we can capture the offset from the base of the frame,</a:t>
            </a:r>
          </a:p>
          <a:p>
            <a:r>
              <a:rPr lang="en-US" baseline="0" dirty="0" smtClean="0"/>
              <a:t>And then use’s IDA’s stack variable detection to pull out that information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Here’s an example where we just have a stack-declared integer, and pass it down by reference.  </a:t>
            </a:r>
          </a:p>
          <a:p>
            <a:r>
              <a:rPr lang="en-US" baseline="0" dirty="0" smtClean="0"/>
              <a:t>In this example, tracking up a few routines to find out where the arguments came from wouldn’t</a:t>
            </a:r>
          </a:p>
          <a:p>
            <a:r>
              <a:rPr lang="en-US" baseline="0" dirty="0" smtClean="0"/>
              <a:t>Be difficult, but in a larger example with more complex calls, it is much more convenient to just cheat and have the answer.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you can see in the enhanced disassembly that the stack-variable “C” is actually a pointer to the stack variable “A” in </a:t>
            </a:r>
            <a:r>
              <a:rPr lang="en-US" baseline="0" dirty="0" err="1" smtClean="0"/>
              <a:t>TestStackVars</a:t>
            </a:r>
            <a:r>
              <a:rPr lang="en-US" baseline="0" dirty="0" smtClean="0"/>
              <a:t>’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2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brings us to the heap metadata and tracking.  This is a</a:t>
            </a:r>
            <a:r>
              <a:rPr lang="en-US" baseline="0" dirty="0" smtClean="0"/>
              <a:t> contrived example, but it works equally well with real-world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the right is the source for the disassembly you’ll see next.  The only important thing is that it’s a structure with three fields, and the</a:t>
            </a:r>
          </a:p>
          <a:p>
            <a:r>
              <a:rPr lang="en-US" baseline="0" dirty="0" err="1" smtClean="0"/>
              <a:t>TestStruct</a:t>
            </a:r>
            <a:r>
              <a:rPr lang="en-US" baseline="0" dirty="0" smtClean="0"/>
              <a:t> routine allocates one on the heap.  The constructor is called, and some other routines get called to set values in the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note the use of structure packing, and the fields.  First is a 1-byte field, then a 2-byte field, then a four-byte field.  The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should be seven bytes.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</a:t>
            </a:r>
            <a:r>
              <a:rPr lang="en-US" baseline="0" dirty="0" err="1" smtClean="0"/>
              <a:t>peasy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disassembly, stumbling across a ‘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ecx</a:t>
            </a:r>
            <a:r>
              <a:rPr lang="en-US" baseline="0" dirty="0" smtClean="0"/>
              <a:t>’ directly before a ‘call’ is a giveaway of some kind of object-oriented code.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of the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heap functionality works the same whether it’s C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 passed by pointer, or C++ OO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any case, var_8 looks like some kind of object.  Without any context, we have no idea what it is, where it’s from,</a:t>
            </a:r>
          </a:p>
          <a:p>
            <a:r>
              <a:rPr lang="en-US" baseline="0" dirty="0" smtClean="0"/>
              <a:t>How big it is, what the values are in it, or what other routines operate on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what IDA 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is really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4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enhance the ‘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’ instruction to get at the Summary View for the heap data.  The Summary</a:t>
            </a:r>
            <a:r>
              <a:rPr lang="en-US" baseline="0" dirty="0" smtClean="0"/>
              <a:t> view is what you’ve seen up</a:t>
            </a:r>
          </a:p>
          <a:p>
            <a:r>
              <a:rPr lang="en-US" baseline="0" dirty="0" smtClean="0"/>
              <a:t>Until this point, because for most things there’s a very limited amount of data to see.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that ‘var_8’ is a pointer to the base of a 7-byte allocation, and we see the origin of the allocation.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information is available because when </a:t>
            </a:r>
            <a:r>
              <a:rPr lang="en-US" baseline="0" dirty="0" err="1" smtClean="0"/>
              <a:t>PageHeap</a:t>
            </a:r>
            <a:r>
              <a:rPr lang="en-US" baseline="0" dirty="0" smtClean="0"/>
              <a:t> is enabled, it sticks all of this metadata at the beginning of</a:t>
            </a:r>
          </a:p>
          <a:p>
            <a:r>
              <a:rPr lang="en-US" baseline="0" dirty="0" smtClean="0"/>
              <a:t>The allocation block.  The way that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determines the first ‘useful’ frame is simply to filter out things</a:t>
            </a:r>
          </a:p>
          <a:p>
            <a:r>
              <a:rPr lang="en-US" baseline="0" dirty="0" smtClean="0"/>
              <a:t>Like ‘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’ and ‘operator new’.  I don’t really care what allocator they used to allocate the memory, I want to</a:t>
            </a:r>
          </a:p>
          <a:p>
            <a:r>
              <a:rPr lang="en-US" baseline="0" dirty="0" smtClean="0"/>
              <a:t>Know where the thing came from.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6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summary view, there is also</a:t>
            </a:r>
            <a:r>
              <a:rPr lang="en-US" baseline="0" dirty="0" smtClean="0"/>
              <a:t> a details view.  It’s just a different hotkey.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two heading, “Address” and “Value” are exactly what they sound like.  What address was being manipulated,</a:t>
            </a:r>
          </a:p>
          <a:p>
            <a:r>
              <a:rPr lang="en-US" baseline="0" dirty="0" smtClean="0"/>
              <a:t>And what did we read from it or stick into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4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case, the address being manipulated is var_8.  We already know this, because IDA tells us this in the disassembly.</a:t>
            </a:r>
          </a:p>
          <a:p>
            <a:r>
              <a:rPr lang="en-US" baseline="0" dirty="0" smtClean="0"/>
              <a:t>However, the text in the comment isn’t relying on that information, but rather the information gathered at runtime,</a:t>
            </a:r>
          </a:p>
          <a:p>
            <a:r>
              <a:rPr lang="en-US" baseline="0" dirty="0" smtClean="0"/>
              <a:t>Mixed with what IDA knows about the stack for the routine that the stack frame belonged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‘value’ that we read out of that stack variable is a heap pointer.  Here we see the same information as before, but</a:t>
            </a:r>
          </a:p>
          <a:p>
            <a:r>
              <a:rPr lang="en-US" baseline="0" dirty="0" smtClean="0"/>
              <a:t>Enhanced with statistics like the branch stats, and an actual </a:t>
            </a:r>
            <a:r>
              <a:rPr lang="en-US" baseline="0" dirty="0" err="1" smtClean="0"/>
              <a:t>backtrace</a:t>
            </a:r>
            <a:r>
              <a:rPr lang="en-US" baseline="0" dirty="0" smtClean="0"/>
              <a:t> instead of a single point of allocation.</a:t>
            </a:r>
          </a:p>
          <a:p>
            <a:r>
              <a:rPr lang="en-US" baseline="0" dirty="0" smtClean="0"/>
              <a:t>Allocators name are filtered off the top, and things like “underscore </a:t>
            </a:r>
            <a:r>
              <a:rPr lang="en-US" baseline="0" dirty="0" err="1" smtClean="0"/>
              <a:t>underscore</a:t>
            </a:r>
            <a:r>
              <a:rPr lang="en-US" baseline="0" dirty="0" smtClean="0"/>
              <a:t> t main” are filtered off the bottom.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 everything else before, if there were multiple styles of allocations (for example, different offsets into the allocation</a:t>
            </a:r>
          </a:p>
          <a:p>
            <a:r>
              <a:rPr lang="en-US" baseline="0" dirty="0" smtClean="0"/>
              <a:t>From iterating over a bunch of heap memory, or different sizes from polymorphism) each would be printed here.</a:t>
            </a:r>
          </a:p>
          <a:p>
            <a:r>
              <a:rPr lang="en-US" baseline="0" dirty="0" smtClean="0"/>
              <a:t>This can get unwieldy for particularly popular code.  For example, it would be a *very* bad idea to try to enhance</a:t>
            </a:r>
          </a:p>
          <a:p>
            <a:r>
              <a:rPr lang="en-US" baseline="0" dirty="0" smtClean="0"/>
              <a:t>Any instructions inside of </a:t>
            </a:r>
            <a:r>
              <a:rPr lang="en-US" baseline="0" dirty="0" err="1" smtClean="0"/>
              <a:t>memset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.  Luckily, those routines are usually imported from </a:t>
            </a:r>
            <a:r>
              <a:rPr lang="en-US" baseline="0" dirty="0" err="1" smtClean="0"/>
              <a:t>msvcrt</a:t>
            </a:r>
            <a:r>
              <a:rPr lang="en-US" baseline="0" dirty="0" smtClean="0"/>
              <a:t>, so they </a:t>
            </a:r>
          </a:p>
          <a:p>
            <a:r>
              <a:rPr lang="en-US" baseline="0" dirty="0" smtClean="0"/>
              <a:t>Aren’t relevant.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Awesome, with all of that out of the way, let’s cover some of the tools and ideas involved.  For the </a:t>
            </a:r>
            <a:r>
              <a:rPr lang="en-US" dirty="0" smtClean="0"/>
              <a:t>XXXXXXXXXXXXXXXX, </a:t>
            </a:r>
            <a:r>
              <a:rPr lang="en-US" dirty="0" smtClean="0"/>
              <a:t>most of this will feel pretty familiar.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off, the tool’s name is IDA 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.  The name sucks, so if you’ve got something better I’ll buy you a beer.</a:t>
            </a:r>
          </a:p>
          <a:p>
            <a:r>
              <a:rPr lang="en-US" dirty="0" smtClean="0"/>
              <a:t>IDA Pro is a tool by hex-rays which</a:t>
            </a:r>
            <a:r>
              <a:rPr lang="en-US" baseline="0" dirty="0" smtClean="0"/>
              <a:t> disassembles software into assembly, and provides a nice interface for trawling through tons of it.</a:t>
            </a:r>
          </a:p>
          <a:p>
            <a:r>
              <a:rPr lang="en-US" baseline="0" dirty="0" smtClean="0"/>
              <a:t>IDA Python is a Python language binding and scripting interface for IDA Pro</a:t>
            </a:r>
          </a:p>
          <a:p>
            <a:r>
              <a:rPr lang="en-US" baseline="0" dirty="0" smtClean="0"/>
              <a:t>Pin is a tool by Intel (of Pentium fame) that makes dynamic binary instrumentation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Awesome, so we thought that var_8 looked like something interesting, and IDA-</a:t>
            </a:r>
            <a:r>
              <a:rPr lang="en-US" dirty="0" err="1" smtClean="0"/>
              <a:t>splode</a:t>
            </a:r>
            <a:r>
              <a:rPr lang="en-US" dirty="0" smtClean="0"/>
              <a:t> basically gives us two</a:t>
            </a:r>
          </a:p>
          <a:p>
            <a:r>
              <a:rPr lang="en-US" dirty="0" smtClean="0"/>
              <a:t>Autopilot</a:t>
            </a:r>
            <a:r>
              <a:rPr lang="en-US" baseline="0" dirty="0" smtClean="0"/>
              <a:t> buttons – summary and details.  These are the same two hotkeys as used in all the previous examples.</a:t>
            </a:r>
          </a:p>
          <a:p>
            <a:r>
              <a:rPr lang="en-US" baseline="0" dirty="0" smtClean="0"/>
              <a:t>You just pick the instruction you want, hit the hotkey, and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figures out what to display.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answered two of our questions before – we know where the data pointed at by var_8 came from,</a:t>
            </a:r>
          </a:p>
          <a:p>
            <a:r>
              <a:rPr lang="en-US" baseline="0" dirty="0" smtClean="0"/>
              <a:t>And we know how big it is.  We don’t know what the data looks like, or where else it’s used.  From here</a:t>
            </a:r>
          </a:p>
          <a:p>
            <a:r>
              <a:rPr lang="en-US" baseline="0" dirty="0" smtClean="0"/>
              <a:t>Alone, we could probably go back to the allocation site, and see what that routine does with the allocation.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8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since we have all of this metadata about the allocation, we can do some nifty things.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</a:t>
            </a:r>
            <a:r>
              <a:rPr lang="en-US" baseline="0" dirty="0" smtClean="0"/>
              <a:t>doesn’t know anything at all about the address of the allocation being manipulated, because that value isn’t recorded.</a:t>
            </a:r>
          </a:p>
          <a:p>
            <a:r>
              <a:rPr lang="en-US" baseline="0" dirty="0" smtClean="0"/>
              <a:t>What it does know is how big the allocation is, at what offset a given instruction touched it, how many bytes it touched, and the full</a:t>
            </a:r>
          </a:p>
          <a:p>
            <a:r>
              <a:rPr lang="en-US" baseline="0" dirty="0" smtClean="0"/>
              <a:t>Stack trace for that allocation.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turns out that this is sufficient information to find other instructions which touched the same data.  Given the pair</a:t>
            </a:r>
          </a:p>
          <a:p>
            <a:r>
              <a:rPr lang="en-US" baseline="0" dirty="0" smtClean="0"/>
              <a:t>(allocation size, allocation stack trace), we can find all of the other instructions which touched an identical allocation.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there, we can pull the traces from all of *those* instructions, and automagically re-create a best representation</a:t>
            </a:r>
          </a:p>
          <a:p>
            <a:r>
              <a:rPr lang="en-US" baseline="0" dirty="0" smtClean="0"/>
              <a:t>Of the structure.  Here’s an example from the source from before.  Again, note the three fields, all accumulating into</a:t>
            </a:r>
          </a:p>
          <a:p>
            <a:r>
              <a:rPr lang="en-US" baseline="0" dirty="0" smtClean="0"/>
              <a:t>Seven bytes.  The field sizes are also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3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Revisiting</a:t>
            </a:r>
            <a:r>
              <a:rPr lang="en-US" baseline="0" dirty="0" smtClean="0"/>
              <a:t> an earlier example with the </a:t>
            </a:r>
            <a:r>
              <a:rPr lang="en-US" baseline="0" dirty="0" err="1" smtClean="0"/>
              <a:t>vtable</a:t>
            </a:r>
            <a:r>
              <a:rPr lang="en-US" baseline="0" dirty="0" smtClean="0"/>
              <a:t>, we can combine a few of the previous examples to see how this might be useful.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know that whatever is in variable “v” is a 4-byte allocation.  We know where it came from, we know where its </a:t>
            </a:r>
            <a:r>
              <a:rPr lang="en-US" baseline="0" dirty="0" err="1" smtClean="0"/>
              <a:t>vtable</a:t>
            </a:r>
            <a:r>
              <a:rPr lang="en-US" baseline="0" dirty="0" smtClean="0"/>
              <a:t> is, and</a:t>
            </a:r>
          </a:p>
          <a:p>
            <a:r>
              <a:rPr lang="en-US" baseline="0" dirty="0" smtClean="0"/>
              <a:t>We know the routine being invoked.</a:t>
            </a:r>
          </a:p>
          <a:p>
            <a:endParaRPr lang="en-US" baseline="0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once did we need to go to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, or set a breakpoint, for any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2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issues that will inevitably</a:t>
            </a:r>
            <a:r>
              <a:rPr lang="en-US" baseline="0" dirty="0" smtClean="0"/>
              <a:t> be run into is the use of custom allocators, which </a:t>
            </a:r>
            <a:r>
              <a:rPr lang="en-US" baseline="0" dirty="0" err="1" smtClean="0"/>
              <a:t>PageHeap</a:t>
            </a:r>
            <a:r>
              <a:rPr lang="en-US" baseline="0" dirty="0" smtClean="0"/>
              <a:t> doesn’t pick up on.</a:t>
            </a:r>
          </a:p>
          <a:p>
            <a:r>
              <a:rPr lang="en-US" baseline="0" dirty="0" smtClean="0"/>
              <a:t>Pin makes it sufficiently easy to completely redirect execution, so that’s what we do.  In this example, there’s a mocked</a:t>
            </a:r>
          </a:p>
          <a:p>
            <a:r>
              <a:rPr lang="en-US" baseline="0" dirty="0" smtClean="0"/>
              <a:t>Custom allocator.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put a lot of effort into making it very easy to hook allocators, because otherwise you end up with weird nasty hacks.</a:t>
            </a:r>
          </a:p>
          <a:p>
            <a:r>
              <a:rPr lang="en-US" baseline="0" dirty="0" smtClean="0"/>
              <a:t>In this case, </a:t>
            </a:r>
            <a:r>
              <a:rPr lang="en-US" baseline="0" dirty="0" err="1" smtClean="0"/>
              <a:t>custom_malloc</a:t>
            </a:r>
            <a:r>
              <a:rPr lang="en-US" baseline="0" dirty="0" smtClean="0"/>
              <a:t> is never actually executed, as the </a:t>
            </a:r>
            <a:r>
              <a:rPr lang="en-US" baseline="0" dirty="0" err="1" smtClean="0"/>
              <a:t>pintool</a:t>
            </a:r>
            <a:r>
              <a:rPr lang="en-US" baseline="0" dirty="0" smtClean="0"/>
              <a:t> redirects execution to the regular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same would be set up for the “free”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this example uses the same arguments in </a:t>
            </a:r>
            <a:r>
              <a:rPr lang="en-US" baseline="0" dirty="0" err="1" smtClean="0"/>
              <a:t>custom_malloc</a:t>
            </a:r>
            <a:r>
              <a:rPr lang="en-US" baseline="0" dirty="0" smtClean="0"/>
              <a:t> as real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, that’s not a limitation.  The </a:t>
            </a:r>
            <a:r>
              <a:rPr lang="en-US" baseline="0" dirty="0" err="1" smtClean="0"/>
              <a:t>pintool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Has full control over the stack, so you can move around arguments and return addresses to your heart’s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3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single line of code required to intercept the call to </a:t>
            </a:r>
            <a:r>
              <a:rPr lang="en-US" dirty="0" err="1" smtClean="0"/>
              <a:t>custom_malloc</a:t>
            </a:r>
            <a:r>
              <a:rPr lang="en-US" dirty="0" smtClean="0"/>
              <a:t> and redirect it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arguments (0,1) that are provided are the index of the argument that contains the number of bytes (so that it can be passed along)</a:t>
            </a:r>
          </a:p>
          <a:p>
            <a:r>
              <a:rPr lang="en-US" baseline="0" dirty="0" smtClean="0"/>
              <a:t>And the total number of arguments (so that the stack can be rewritten).  Simply providing the symbolic name of the allocator lets</a:t>
            </a:r>
          </a:p>
          <a:p>
            <a:r>
              <a:rPr lang="en-US" baseline="0" dirty="0" smtClean="0"/>
              <a:t>The rest of the infrastructure know where to perform the hooking.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0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more practical</a:t>
            </a:r>
            <a:r>
              <a:rPr lang="en-US" baseline="0" dirty="0" smtClean="0"/>
              <a:t> example of custom allocator hooking, let’s look at moveable allocations.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some point in time, it was a good idea to have the OS be able to move allocations around out from</a:t>
            </a:r>
          </a:p>
          <a:p>
            <a:r>
              <a:rPr lang="en-US" baseline="0" dirty="0" smtClean="0"/>
              <a:t>Underneath you, so the standard Windows heap allocators support the notion of MEM_MOVEABLE.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getting back a pointer to an allocation of the size you requested, you get back a handle to</a:t>
            </a:r>
          </a:p>
          <a:p>
            <a:r>
              <a:rPr lang="en-US" baseline="0" dirty="0" smtClean="0"/>
              <a:t>That allocation.  You can later pass that handle to another routine (e.g. </a:t>
            </a:r>
            <a:r>
              <a:rPr lang="en-US" baseline="0" dirty="0" err="1" smtClean="0"/>
              <a:t>GlobalLock</a:t>
            </a:r>
            <a:r>
              <a:rPr lang="en-US" baseline="0" dirty="0" smtClean="0"/>
              <a:t>) to get a pointer to</a:t>
            </a:r>
          </a:p>
          <a:p>
            <a:r>
              <a:rPr lang="en-US" baseline="0" dirty="0" smtClean="0"/>
              <a:t>The bytes you requested.  This is all fine and dandy, unless the application actually passes around handles</a:t>
            </a:r>
          </a:p>
          <a:p>
            <a:r>
              <a:rPr lang="en-US" dirty="0" smtClean="0"/>
              <a:t>rather</a:t>
            </a:r>
            <a:r>
              <a:rPr lang="en-US" baseline="0" dirty="0" smtClean="0"/>
              <a:t> than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useful side-effect of the implementation of MEM_MOVEABLE allocations, the handles are also</a:t>
            </a:r>
          </a:p>
          <a:p>
            <a:r>
              <a:rPr lang="en-US" baseline="0" dirty="0" smtClean="0"/>
              <a:t>Valid heap pointers, which means that we don’t have to worry about collisions with small constant values</a:t>
            </a:r>
          </a:p>
          <a:p>
            <a:r>
              <a:rPr lang="en-US" baseline="0" dirty="0" smtClean="0"/>
              <a:t>As we would with file handles (which could be the value 1 or 2, etc.)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Essentially, we hook </a:t>
            </a:r>
            <a:r>
              <a:rPr lang="en-US" baseline="0" dirty="0" err="1" smtClean="0"/>
              <a:t>RtlAllocateHandle</a:t>
            </a:r>
            <a:r>
              <a:rPr lang="en-US" baseline="0" dirty="0" smtClean="0"/>
              <a:t> at a low level, and keep track of all available heap handles.</a:t>
            </a:r>
          </a:p>
          <a:p>
            <a:r>
              <a:rPr lang="en-US" baseline="0" dirty="0" smtClean="0"/>
              <a:t>When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performs its instrumentation and hits any of these values, we automatically</a:t>
            </a:r>
          </a:p>
          <a:p>
            <a:r>
              <a:rPr lang="en-US" baseline="0" dirty="0" smtClean="0"/>
              <a:t>Translate that value into the appropriate address of the actual location.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this is important when </a:t>
            </a:r>
            <a:r>
              <a:rPr lang="en-US" baseline="0" smtClean="0"/>
              <a:t>reversing </a:t>
            </a:r>
            <a:r>
              <a:rPr lang="en-US" baseline="0" smtClean="0"/>
              <a:t>MSFT code</a:t>
            </a:r>
            <a:r>
              <a:rPr lang="en-US" baseline="0" dirty="0" smtClean="0"/>
              <a:t>, as COM makes pretty extensive use of HGLOBALs,</a:t>
            </a:r>
          </a:p>
          <a:p>
            <a:r>
              <a:rPr lang="en-US" baseline="0" dirty="0" smtClean="0"/>
              <a:t>As I found out the hard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 here, you see an allocation request for a MEM_MOVEABLE allocation.  While the actual</a:t>
            </a:r>
          </a:p>
          <a:p>
            <a:r>
              <a:rPr lang="en-US" baseline="0" dirty="0" smtClean="0"/>
              <a:t>Return value is some opaque handle value, the instrumentation does some voodoo in the background,</a:t>
            </a:r>
          </a:p>
          <a:p>
            <a:r>
              <a:rPr lang="en-US" baseline="0" dirty="0" smtClean="0"/>
              <a:t>And when we enhance any instructions that pass that handle around, it instead records information</a:t>
            </a:r>
          </a:p>
          <a:p>
            <a:r>
              <a:rPr lang="en-US" baseline="0" dirty="0" smtClean="0"/>
              <a:t>About the actual allocation.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2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those are the features that currently exist and are worth mentioning.</a:t>
            </a:r>
          </a:p>
          <a:p>
            <a:r>
              <a:rPr lang="en-US" baseline="0" dirty="0" smtClean="0"/>
              <a:t>As far as the future of 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4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..Ideally we would be able to integrate it into </a:t>
            </a:r>
            <a:r>
              <a:rPr lang="en-US" dirty="0" smtClean="0"/>
              <a:t>XXXXXXXX UI</a:t>
            </a:r>
            <a:r>
              <a:rPr lang="en-US" dirty="0" smtClean="0"/>
              <a:t>.  The</a:t>
            </a:r>
            <a:r>
              <a:rPr lang="en-US" baseline="0" dirty="0" smtClean="0"/>
              <a:t> use-case would be that you’re looking</a:t>
            </a:r>
          </a:p>
          <a:p>
            <a:r>
              <a:rPr lang="en-US" baseline="0" dirty="0" smtClean="0"/>
              <a:t>At some crash, you get the disassembly of the surrounding instructions.  Wouldn’t it be nice to just click on the</a:t>
            </a:r>
          </a:p>
          <a:p>
            <a:r>
              <a:rPr lang="en-US" baseline="0" dirty="0" smtClean="0"/>
              <a:t>Instruction, and have it enhanced to say “oh, this is a heap pointer that came from </a:t>
            </a:r>
            <a:r>
              <a:rPr lang="en-US" baseline="0" dirty="0" err="1" smtClean="0"/>
              <a:t>CreateFooBarBaz</a:t>
            </a:r>
            <a:r>
              <a:rPr lang="en-US" baseline="0" dirty="0" smtClean="0"/>
              <a:t>?”.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better, if we have symbols, the enhanced info would be great.  If we don’t have enhanced symbols,</a:t>
            </a:r>
          </a:p>
          <a:p>
            <a:r>
              <a:rPr lang="en-US" baseline="0" dirty="0" smtClean="0"/>
              <a:t>The information provided by IDA would be invaluable since you’d get a routine name instead of “</a:t>
            </a:r>
            <a:r>
              <a:rPr lang="en-US" baseline="0" dirty="0" err="1" smtClean="0"/>
              <a:t>module+offset</a:t>
            </a:r>
            <a:r>
              <a:rPr lang="en-US" baseline="0" dirty="0" smtClean="0"/>
              <a:t>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any case, it’d be nice to have Linux and OS X support at some point in time, but until somebody actually wants</a:t>
            </a:r>
          </a:p>
          <a:p>
            <a:r>
              <a:rPr lang="en-US" baseline="0" dirty="0" smtClean="0"/>
              <a:t>It, I’ll leave it alone.  It might be something that I do in my personal time, but only to spin off a small bit of the</a:t>
            </a:r>
          </a:p>
          <a:p>
            <a:r>
              <a:rPr lang="en-US" baseline="0" dirty="0" smtClean="0"/>
              <a:t>Functionality for attack-defend CTF scenarios.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valgrind</a:t>
            </a:r>
            <a:r>
              <a:rPr lang="en-US" baseline="0" dirty="0" smtClean="0"/>
              <a:t> port would be nice for the same reason, for ARM-based attack-defend CTFs like DEFCON last year.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course, a more intuitive and useful UI would be nice.  The comments are quick-and-easy.  IDA Pro has </a:t>
            </a:r>
          </a:p>
          <a:p>
            <a:r>
              <a:rPr lang="en-US" baseline="0" dirty="0" smtClean="0"/>
              <a:t>Full support for QT, so any UI is possible, really.  Since the idea is to integrate into </a:t>
            </a:r>
            <a:r>
              <a:rPr lang="en-US" baseline="0" dirty="0" smtClean="0"/>
              <a:t>XXXXXXXX, </a:t>
            </a:r>
            <a:r>
              <a:rPr lang="en-US" baseline="0" dirty="0" smtClean="0"/>
              <a:t>the need for</a:t>
            </a:r>
          </a:p>
          <a:p>
            <a:r>
              <a:rPr lang="en-US" baseline="0" dirty="0" smtClean="0"/>
              <a:t>A better UI will probably be filled by something web-based through </a:t>
            </a:r>
            <a:r>
              <a:rPr lang="en-US" baseline="0" dirty="0" smtClean="0"/>
              <a:t>XXXXXXX.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6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anybody have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16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Awesome,</a:t>
            </a:r>
            <a:r>
              <a:rPr lang="en-US" baseline="0" dirty="0" smtClean="0"/>
              <a:t> presentation is over.  I’m just going to stumble around blindly in an IDB for a few minutes to show you how some of the</a:t>
            </a:r>
          </a:p>
          <a:p>
            <a:r>
              <a:rPr lang="en-US" baseline="0" dirty="0" smtClean="0"/>
              <a:t>Functionality works when you’re actually reversing.  For being introduced to the features, I think screenshots worked well, but you</a:t>
            </a:r>
          </a:p>
          <a:p>
            <a:r>
              <a:rPr lang="en-US" baseline="0" dirty="0" smtClean="0"/>
              <a:t>Kind of have to see how it lets you move around quicker to really “</a:t>
            </a:r>
            <a:r>
              <a:rPr lang="en-US" baseline="0" smtClean="0"/>
              <a:t>get it”.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6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 nice definition of Dynamic Binary Instrumentation.  Think of it as being able to hook every</a:t>
            </a:r>
            <a:r>
              <a:rPr lang="en-US" baseline="0" dirty="0" smtClean="0"/>
              <a:t> single instruction as it executes, completely transparent to the target application.</a:t>
            </a:r>
          </a:p>
          <a:p>
            <a:r>
              <a:rPr lang="en-US" baseline="0" dirty="0" smtClean="0"/>
              <a:t>In a quick pinch, you can use a debugger to set breakpoints and execute a few commands for a small task.</a:t>
            </a:r>
          </a:p>
          <a:p>
            <a:r>
              <a:rPr lang="en-US" baseline="0" dirty="0" smtClean="0"/>
              <a:t>Pin is a heavy-lifting version of this, designed to instrument any and all instructions, and to do so very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talk a bit about why</a:t>
            </a:r>
            <a:r>
              <a:rPr lang="en-US" baseline="0" dirty="0" smtClean="0"/>
              <a:t> I created this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Had </a:t>
            </a:r>
            <a:r>
              <a:rPr lang="en-US" baseline="0" dirty="0" smtClean="0"/>
              <a:t>a cool crash, and I was reversing the target application, and not really getting anywhere with 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fuzzed crash was the result of a single-byte mutation, and caused a heap overflow.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data in the overflow, and the overflow size, seemed to be trashed heap data (did not mirror file contents)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Simple execution trace diffing showed that somewhere down in the decompression routines there was a checksum failure or something along those lines. 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 here I am, trying to get to the root cause of the crash so that I know what we have available to us for exploitation.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Unfortunately, the file format is completely undocumented (not even other hackers had looked at it, as best I can tell)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Closed </a:t>
            </a:r>
            <a:r>
              <a:rPr lang="en-US" baseline="0" dirty="0" smtClean="0"/>
              <a:t>source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Almost </a:t>
            </a:r>
            <a:r>
              <a:rPr lang="en-US" baseline="0" dirty="0" smtClean="0"/>
              <a:t>all of the file contents were compressed (very high, flat entropy across the file)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used COM like crazy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Everything was written in C++ with polymorphism, virtual inheritance, template routines, the works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Lots of things to get distracted </a:t>
            </a:r>
            <a:r>
              <a:rPr lang="en-US" baseline="0" dirty="0" smtClean="0"/>
              <a:t>by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addition to the “I’m getting nowhere fast” aspect of the crash that I was investigating, I was also looking for an opportunity to get my hands dirty with </a:t>
            </a:r>
            <a:r>
              <a:rPr lang="en-US" baseline="0" dirty="0" err="1" smtClean="0"/>
              <a:t>IDAPython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I’d also heard about Pin, and the idea was intriguing, and we already had some internal Pin tools developed, so I decided to take a look at those.</a:t>
            </a:r>
          </a:p>
          <a:p>
            <a:r>
              <a:rPr lang="en-US" baseline="0" dirty="0" smtClean="0"/>
              <a:t>My **original** direction when I first started writing Pin tools was pretty straightforward, and simple, and had already been done before ad </a:t>
            </a:r>
            <a:r>
              <a:rPr lang="en-US" baseline="0" dirty="0" err="1" smtClean="0"/>
              <a:t>finitum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However, what I ended up with is a tool that does a pretty awesome job of answering the question of “What the fuck is that?” when you have little context.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is in that memory?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Where did that block of memory come from?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other routines touch that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 when</a:t>
            </a:r>
            <a:r>
              <a:rPr lang="en-US" baseline="0" dirty="0" smtClean="0"/>
              <a:t> reversing, I spend most of my time bobbing between IDA and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general, the workflow is to start in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, find something interesting, then swap over to IDA to move around easier.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you find the next thing you want, set a breakpoint there and re-run the executable.</a:t>
            </a:r>
          </a:p>
          <a:p>
            <a:r>
              <a:rPr lang="en-US" baseline="0" dirty="0" smtClean="0"/>
              <a:t>A few commands help the most when trying to get your initial feel for things;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Getting stack traces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Checking heap allocations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Looking for nearby symbols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Dumping memory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Trace function calls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Unfortunately, these really only get you so far. 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These methods give you very direct, raw access, but there’s not really a good way to aggregate information, and there’s not an autopilot button. 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If you don’t have source or private debugging symbols, and you’re working on a new or unfamiliar target, you’re in for a rough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idea with IDA-</a:t>
            </a:r>
            <a:r>
              <a:rPr lang="en-US" dirty="0" err="1" smtClean="0"/>
              <a:t>Splode</a:t>
            </a:r>
            <a:r>
              <a:rPr lang="en-US" baseline="0" dirty="0" smtClean="0"/>
              <a:t> is to make life a bit easier, and require less switches between IDA and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Instead of single-stepping, and needing to set/unset/reset breakpoints dozens of times, just run the target binary to completion once and have everything you need.</a:t>
            </a:r>
          </a:p>
          <a:p>
            <a:r>
              <a:rPr lang="en-US" baseline="0" dirty="0" smtClean="0"/>
              <a:t>IDA-</a:t>
            </a:r>
            <a:r>
              <a:rPr lang="en-US" baseline="0" dirty="0" err="1" smtClean="0"/>
              <a:t>Splode</a:t>
            </a:r>
            <a:r>
              <a:rPr lang="en-US" baseline="0" dirty="0" smtClean="0"/>
              <a:t> has a few goals when instrumenting, but they can all be thought of as “metadata”.</a:t>
            </a:r>
          </a:p>
          <a:p>
            <a:r>
              <a:rPr lang="en-US" baseline="0" dirty="0" smtClean="0"/>
              <a:t>For each instruction that touches any memory, try to find out as much about that memory as possible, and record that information. </a:t>
            </a:r>
          </a:p>
          <a:p>
            <a:r>
              <a:rPr lang="en-US" baseline="0" dirty="0" smtClean="0"/>
              <a:t>Also record the value being read from / written to that address.</a:t>
            </a:r>
          </a:p>
          <a:p>
            <a:r>
              <a:rPr lang="en-US" baseline="0" dirty="0" smtClean="0"/>
              <a:t>With all of this information, you can do some nifty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B8CCF-D8BD-406E-B116-70EEF774DC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3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5077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2437671"/>
            <a:ext cx="7315200" cy="18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60" y="335033"/>
            <a:ext cx="2018747" cy="287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-29496" y="792081"/>
            <a:ext cx="920299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5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Endgame Confidential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80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60" y="335033"/>
            <a:ext cx="2018747" cy="287149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5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Endgame Confidential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7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1"/>
            <a:ext cx="3886200" cy="52149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1981"/>
            <a:ext cx="3886200" cy="52149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29496" y="792081"/>
            <a:ext cx="920299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60" y="335033"/>
            <a:ext cx="2018747" cy="287149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5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Endgame Confidential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00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28688"/>
            <a:ext cx="3868340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90650"/>
            <a:ext cx="3868340" cy="47815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28688"/>
            <a:ext cx="3887391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90650"/>
            <a:ext cx="3887391" cy="47815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-29496" y="792081"/>
            <a:ext cx="920299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60" y="335033"/>
            <a:ext cx="2018747" cy="287149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5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Endgame Confidential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60" y="335033"/>
            <a:ext cx="2018747" cy="28714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5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Endgame Confidential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48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44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0" y="1042131"/>
            <a:ext cx="8323200" cy="5272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201387" y="278516"/>
            <a:ext cx="8001000" cy="447200"/>
          </a:xfrm>
          <a:prstGeom prst="rect">
            <a:avLst/>
          </a:prstGeom>
        </p:spPr>
        <p:txBody>
          <a:bodyPr/>
          <a:lstStyle>
            <a:lvl1pPr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800" b="0" kern="1200" dirty="0">
                <a:solidFill>
                  <a:schemeClr val="bg1"/>
                </a:solidFill>
                <a:effectLst/>
                <a:latin typeface="Verdana"/>
                <a:ea typeface="+mj-ea"/>
                <a:cs typeface="Verdana"/>
              </a:defRPr>
            </a:lvl1pPr>
          </a:lstStyle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16800" y="63144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5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Endgame Confidential</a:t>
            </a:r>
            <a:endParaRPr lang="en-US" sz="105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6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2800" b="1" i="0" u="none" strike="noStrike" kern="1200" cap="none" spc="0" normalizeH="0" baseline="0" dirty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Calibri Light" panose="020F0302020204030204" pitchFamily="34" charset="0"/>
          <a:ea typeface="+mn-ea"/>
          <a:cs typeface="Arial"/>
        </a:defRPr>
      </a:lvl1pPr>
    </p:titleStyle>
    <p:bodyStyle>
      <a:lvl1pPr marL="0" marR="0" indent="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1pPr>
      <a:lvl2pPr marL="346075" marR="0" indent="-346075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 typeface="Wingdings" charset="2"/>
        <a:buChar char="§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3pPr>
      <a:lvl4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4pPr>
      <a:lvl5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IDA </a:t>
            </a:r>
            <a:r>
              <a:rPr lang="en-US" b="1" dirty="0" err="1" smtClean="0">
                <a:latin typeface="+mn-lt"/>
              </a:rPr>
              <a:t>Splode</a:t>
            </a:r>
            <a:endParaRPr lang="en-US" b="1" dirty="0" smtClean="0">
              <a:latin typeface="+mn-lt"/>
            </a:endParaRPr>
          </a:p>
          <a:p>
            <a:r>
              <a:rPr lang="en-US" b="0" dirty="0" smtClean="0"/>
              <a:t>Dynamically Enhancing Static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53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2800" b="1" dirty="0" smtClean="0"/>
              <a:t>Dynamically Enhanced Analysis</a:t>
            </a:r>
          </a:p>
          <a:p>
            <a:pPr lvl="1"/>
            <a:r>
              <a:rPr lang="en-US" sz="2800" dirty="0" smtClean="0"/>
              <a:t>PIN </a:t>
            </a:r>
            <a:r>
              <a:rPr lang="en-US" sz="2800" dirty="0"/>
              <a:t>Tool + </a:t>
            </a:r>
            <a:r>
              <a:rPr lang="en-US" sz="2800" dirty="0" err="1" smtClean="0"/>
              <a:t>IDAPython</a:t>
            </a:r>
            <a:endParaRPr lang="en-US" sz="2800" dirty="0"/>
          </a:p>
          <a:p>
            <a:pPr lvl="1"/>
            <a:r>
              <a:rPr lang="en-US" sz="2800" dirty="0"/>
              <a:t>Log all memory accesses </a:t>
            </a:r>
            <a:endParaRPr lang="en-US" sz="2800" dirty="0" smtClean="0"/>
          </a:p>
          <a:p>
            <a:pPr lvl="2"/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Instrument 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movzx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/lea/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endParaRPr lang="en-US" dirty="0" smtClean="0"/>
          </a:p>
          <a:p>
            <a:pPr lvl="1"/>
            <a:r>
              <a:rPr lang="en-US" sz="2800" dirty="0" smtClean="0"/>
              <a:t>Record metadata at </a:t>
            </a:r>
            <a:r>
              <a:rPr lang="en-US" sz="2800" dirty="0"/>
              <a:t>runtime</a:t>
            </a:r>
          </a:p>
          <a:p>
            <a:pPr lvl="2"/>
            <a:r>
              <a:rPr lang="en-US" sz="2400" dirty="0" smtClean="0"/>
              <a:t>Stack</a:t>
            </a:r>
            <a:r>
              <a:rPr lang="en-US" sz="2400" dirty="0"/>
              <a:t>? </a:t>
            </a:r>
            <a:endParaRPr lang="en-US" sz="2400" dirty="0" smtClean="0"/>
          </a:p>
          <a:p>
            <a:pPr lvl="3"/>
            <a:r>
              <a:rPr lang="en-US" sz="2400" dirty="0" smtClean="0"/>
              <a:t>Instrument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dirty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en-US" sz="2400" dirty="0" smtClean="0"/>
              <a:t> and instructions</a:t>
            </a:r>
          </a:p>
          <a:p>
            <a:pPr lvl="3"/>
            <a:r>
              <a:rPr lang="en-US" sz="2400" dirty="0" smtClean="0"/>
              <a:t>Given stack pointer, know parent frame &amp; BP offset</a:t>
            </a:r>
          </a:p>
          <a:p>
            <a:pPr lvl="2"/>
            <a:r>
              <a:rPr lang="en-US" sz="2400" dirty="0" smtClean="0"/>
              <a:t>Heap</a:t>
            </a:r>
            <a:r>
              <a:rPr lang="en-US" sz="2400" dirty="0"/>
              <a:t>? </a:t>
            </a:r>
            <a:endParaRPr lang="en-US" sz="2400" dirty="0" smtClean="0"/>
          </a:p>
          <a:p>
            <a:pPr lvl="3"/>
            <a:r>
              <a:rPr lang="en-US" sz="2400" dirty="0" smtClean="0"/>
              <a:t>Page </a:t>
            </a:r>
            <a:r>
              <a:rPr lang="en-US" sz="2400" dirty="0"/>
              <a:t>Heap </a:t>
            </a:r>
            <a:r>
              <a:rPr lang="en-US" sz="2400" dirty="0" smtClean="0"/>
              <a:t>gives allocation size and stack trace</a:t>
            </a:r>
          </a:p>
          <a:p>
            <a:pPr lvl="3"/>
            <a:r>
              <a:rPr lang="en-US" sz="2400" dirty="0" smtClean="0"/>
              <a:t>Given heap pointer, know size, offset and origin</a:t>
            </a:r>
            <a:endParaRPr lang="en-US" sz="2400" dirty="0"/>
          </a:p>
          <a:p>
            <a:pPr lvl="2"/>
            <a:r>
              <a:rPr lang="en-US" sz="2400" dirty="0" smtClean="0"/>
              <a:t>Symbol? </a:t>
            </a:r>
          </a:p>
          <a:p>
            <a:pPr lvl="3"/>
            <a:r>
              <a:rPr lang="en-US" sz="2400" dirty="0" err="1" smtClean="0"/>
              <a:t>Windbg</a:t>
            </a:r>
            <a:r>
              <a:rPr lang="en-US" sz="2400" dirty="0" smtClean="0"/>
              <a:t>/DbgHelp.dll </a:t>
            </a:r>
            <a:r>
              <a:rPr lang="en-US" sz="2400" dirty="0"/>
              <a:t>to resolve symbols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b="1" dirty="0" smtClean="0"/>
              <a:t>Scope and Features</a:t>
            </a:r>
          </a:p>
          <a:p>
            <a:pPr lvl="1"/>
            <a:r>
              <a:rPr lang="en-US" dirty="0" smtClean="0"/>
              <a:t>Scope Limited by Pin’s OS Support</a:t>
            </a:r>
          </a:p>
          <a:p>
            <a:pPr lvl="2"/>
            <a:r>
              <a:rPr lang="en-US" dirty="0" smtClean="0"/>
              <a:t>Intel CPUs only (Windows, Linux, OSX, Android-on-Intel)</a:t>
            </a:r>
          </a:p>
          <a:p>
            <a:pPr lvl="3"/>
            <a:r>
              <a:rPr lang="en-US" dirty="0" smtClean="0"/>
              <a:t>Currently Windows-only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other </a:t>
            </a:r>
            <a:r>
              <a:rPr lang="en-US" dirty="0" err="1"/>
              <a:t>OSes</a:t>
            </a:r>
            <a:r>
              <a:rPr lang="en-US" dirty="0"/>
              <a:t>, would need to </a:t>
            </a:r>
            <a:r>
              <a:rPr lang="en-US" dirty="0" smtClean="0"/>
              <a:t>change</a:t>
            </a:r>
          </a:p>
          <a:p>
            <a:pPr lvl="3"/>
            <a:r>
              <a:rPr lang="en-US" dirty="0" smtClean="0"/>
              <a:t>Debug </a:t>
            </a:r>
            <a:r>
              <a:rPr lang="en-US" dirty="0"/>
              <a:t>symbol resolution (macho, </a:t>
            </a:r>
            <a:r>
              <a:rPr lang="en-US" dirty="0" smtClean="0"/>
              <a:t>elf)</a:t>
            </a:r>
          </a:p>
          <a:p>
            <a:pPr lvl="3"/>
            <a:r>
              <a:rPr lang="en-US" dirty="0" smtClean="0"/>
              <a:t>Heap </a:t>
            </a:r>
            <a:r>
              <a:rPr lang="en-US" dirty="0"/>
              <a:t>allocation tagging</a:t>
            </a:r>
          </a:p>
          <a:p>
            <a:pPr lvl="1"/>
            <a:r>
              <a:rPr lang="en-US" dirty="0"/>
              <a:t>Does</a:t>
            </a:r>
          </a:p>
          <a:p>
            <a:pPr lvl="2"/>
            <a:r>
              <a:rPr lang="en-US" dirty="0"/>
              <a:t>Augment reversing (no source)</a:t>
            </a:r>
          </a:p>
          <a:p>
            <a:pPr lvl="2"/>
            <a:r>
              <a:rPr lang="en-US" dirty="0"/>
              <a:t>Make getting started easier</a:t>
            </a:r>
          </a:p>
          <a:p>
            <a:pPr lvl="2"/>
            <a:r>
              <a:rPr lang="en-US" dirty="0"/>
              <a:t>Get more useful with debug symbols</a:t>
            </a:r>
          </a:p>
          <a:p>
            <a:pPr lvl="1"/>
            <a:r>
              <a:rPr lang="en-US" dirty="0"/>
              <a:t>Does Not</a:t>
            </a:r>
          </a:p>
          <a:p>
            <a:pPr lvl="2"/>
            <a:r>
              <a:rPr lang="en-US" dirty="0"/>
              <a:t>Detect OOB access or exploitable conditions (a la 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Track taints, symbolic, </a:t>
            </a:r>
            <a:r>
              <a:rPr lang="en-US" dirty="0" err="1"/>
              <a:t>concolic</a:t>
            </a:r>
            <a:r>
              <a:rPr lang="en-US" dirty="0"/>
              <a:t>, etc. analysis</a:t>
            </a:r>
          </a:p>
          <a:p>
            <a:pPr lvl="2"/>
            <a:r>
              <a:rPr lang="en-US" dirty="0"/>
              <a:t>If you see “symbol” or “symbolic” in this presentation, think </a:t>
            </a:r>
            <a:r>
              <a:rPr lang="en-US" dirty="0" err="1"/>
              <a:t>Windbg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Three Parts to IDA </a:t>
            </a:r>
            <a:r>
              <a:rPr lang="en-US" b="1" dirty="0" err="1" smtClean="0"/>
              <a:t>Splode</a:t>
            </a:r>
            <a:endParaRPr lang="en-US" b="1" dirty="0" smtClean="0"/>
          </a:p>
          <a:p>
            <a:pPr lvl="1"/>
            <a:r>
              <a:rPr lang="en-US" dirty="0" smtClean="0"/>
              <a:t>Running Pin Instrumentation</a:t>
            </a:r>
          </a:p>
          <a:p>
            <a:pPr lvl="1"/>
            <a:r>
              <a:rPr lang="en-US" dirty="0" smtClean="0"/>
              <a:t>Import Traces Into Database</a:t>
            </a:r>
          </a:p>
          <a:p>
            <a:pPr lvl="1"/>
            <a:r>
              <a:rPr lang="en-US" dirty="0" smtClean="0"/>
              <a:t>IDA Pro Script, Usage, and Hotkeys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Running Pin Instrumentation</a:t>
            </a:r>
          </a:p>
          <a:p>
            <a:pPr lvl="1"/>
            <a:r>
              <a:rPr lang="en-US" dirty="0" smtClean="0"/>
              <a:t>Acquire </a:t>
            </a:r>
            <a:r>
              <a:rPr lang="en-US" sz="2000" dirty="0">
                <a:latin typeface="Source Code Pro" panose="020B0509030403020204" pitchFamily="49" charset="0"/>
              </a:rPr>
              <a:t>ida-splode.dll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 smtClean="0"/>
              <a:t>pintool</a:t>
            </a:r>
            <a:r>
              <a:rPr lang="en-US" dirty="0" smtClean="0"/>
              <a:t> (on SVN)</a:t>
            </a:r>
          </a:p>
          <a:p>
            <a:pPr lvl="1"/>
            <a:r>
              <a:rPr lang="en-US" dirty="0" smtClean="0"/>
              <a:t>Run target binary under Pin, specify ida-splode.dll tool</a:t>
            </a:r>
          </a:p>
          <a:p>
            <a:pPr lvl="2"/>
            <a:r>
              <a:rPr lang="en-US" dirty="0" smtClean="0">
                <a:latin typeface="Source Code Pro" panose="020B0509030403020204" pitchFamily="49" charset="0"/>
              </a:rPr>
              <a:t>pin.exe –t ida-splode.dll -- target.exe </a:t>
            </a:r>
            <a:r>
              <a:rPr lang="en-US" dirty="0" err="1" smtClean="0">
                <a:latin typeface="Source Code Pro" panose="020B0509030403020204" pitchFamily="49" charset="0"/>
              </a:rPr>
              <a:t>args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lvl="1"/>
            <a:r>
              <a:rPr lang="en-US" dirty="0" smtClean="0"/>
              <a:t>Outside scope of presentation, knobs available for…</a:t>
            </a:r>
          </a:p>
          <a:p>
            <a:pPr lvl="2"/>
            <a:r>
              <a:rPr lang="en-US" dirty="0" smtClean="0"/>
              <a:t>Metadata gathering</a:t>
            </a:r>
          </a:p>
          <a:p>
            <a:pPr lvl="3"/>
            <a:r>
              <a:rPr lang="en-US" dirty="0" smtClean="0"/>
              <a:t>Heap vs. Stack vs. Debug Symbols</a:t>
            </a:r>
          </a:p>
          <a:p>
            <a:pPr lvl="2"/>
            <a:r>
              <a:rPr lang="en-US" dirty="0" smtClean="0"/>
              <a:t>Limiting scope of instrumentation or logging</a:t>
            </a:r>
          </a:p>
          <a:p>
            <a:pPr lvl="3"/>
            <a:r>
              <a:rPr lang="en-US" dirty="0" smtClean="0"/>
              <a:t>By module (-m foo.dll) or routine (-r </a:t>
            </a:r>
            <a:r>
              <a:rPr lang="en-US" dirty="0" err="1" smtClean="0"/>
              <a:t>foo!Function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Types of instructions instrumented</a:t>
            </a:r>
          </a:p>
          <a:p>
            <a:pPr lvl="3"/>
            <a:r>
              <a:rPr lang="en-US" dirty="0" smtClean="0"/>
              <a:t>MOV vs. LEA vs. CMP</a:t>
            </a:r>
          </a:p>
          <a:p>
            <a:pPr lvl="3"/>
            <a:r>
              <a:rPr lang="en-US" dirty="0" smtClean="0"/>
              <a:t>Instrument registers vs. </a:t>
            </a:r>
            <a:r>
              <a:rPr lang="en-US" dirty="0" err="1" smtClean="0"/>
              <a:t>const</a:t>
            </a:r>
            <a:r>
              <a:rPr lang="en-US" dirty="0" smtClean="0"/>
              <a:t> values</a:t>
            </a:r>
            <a:endParaRPr lang="en-US" dirty="0"/>
          </a:p>
          <a:p>
            <a:pPr lvl="1"/>
            <a:endParaRPr lang="en-US" dirty="0" smtClean="0">
              <a:latin typeface="Source Code Pro" panose="020B050903040302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7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 Traces into Database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MongoDB</a:t>
            </a:r>
            <a:r>
              <a:rPr lang="en-US" dirty="0" smtClean="0"/>
              <a:t> for ease-of-use and zero configuration</a:t>
            </a:r>
          </a:p>
          <a:p>
            <a:pPr lvl="2"/>
            <a:r>
              <a:rPr lang="en-US" dirty="0" smtClean="0">
                <a:latin typeface="Source Code Pro" panose="020B0509030403020204" pitchFamily="49" charset="0"/>
              </a:rPr>
              <a:t>\path\to\bin\</a:t>
            </a:r>
            <a:r>
              <a:rPr lang="en-US" dirty="0" err="1" smtClean="0">
                <a:latin typeface="Source Code Pro" panose="020B0509030403020204" pitchFamily="49" charset="0"/>
              </a:rPr>
              <a:t>mongod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--</a:t>
            </a:r>
            <a:r>
              <a:rPr lang="en-US" dirty="0" err="1">
                <a:latin typeface="Source Code Pro" panose="020B0509030403020204" pitchFamily="49" charset="0"/>
              </a:rPr>
              <a:t>dbpath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"any folder"</a:t>
            </a:r>
          </a:p>
          <a:p>
            <a:pPr lvl="1"/>
            <a:r>
              <a:rPr lang="en-US" dirty="0" smtClean="0"/>
              <a:t>Log files created by Pin instrumentation</a:t>
            </a:r>
          </a:p>
          <a:p>
            <a:pPr lvl="2"/>
            <a:r>
              <a:rPr lang="en-US" dirty="0"/>
              <a:t>All logs are plain </a:t>
            </a:r>
            <a:r>
              <a:rPr lang="en-US" dirty="0" smtClean="0"/>
              <a:t>Python</a:t>
            </a:r>
          </a:p>
          <a:p>
            <a:pPr lvl="3"/>
            <a:r>
              <a:rPr lang="en-US" dirty="0" smtClean="0"/>
              <a:t>One </a:t>
            </a:r>
            <a:r>
              <a:rPr lang="en-US" dirty="0" err="1" smtClean="0"/>
              <a:t>dict</a:t>
            </a:r>
            <a:r>
              <a:rPr lang="en-US" dirty="0" smtClean="0"/>
              <a:t> per instrumented instruction</a:t>
            </a:r>
          </a:p>
          <a:p>
            <a:pPr lvl="3"/>
            <a:r>
              <a:rPr lang="en-US" dirty="0" err="1" smtClean="0"/>
              <a:t>Greppable</a:t>
            </a:r>
            <a:endParaRPr lang="en-US" dirty="0"/>
          </a:p>
          <a:p>
            <a:pPr lvl="2"/>
            <a:r>
              <a:rPr lang="en-US" dirty="0"/>
              <a:t>Run target.exe.py to import traces into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3"/>
            <a:r>
              <a:rPr lang="en-US" dirty="0" smtClean="0"/>
              <a:t>Traces are in target.exe.py.traces.py</a:t>
            </a:r>
          </a:p>
          <a:p>
            <a:pPr lvl="3"/>
            <a:r>
              <a:rPr lang="en-US" dirty="0" smtClean="0"/>
              <a:t>Modules are in target.exe.py.modules.py</a:t>
            </a:r>
          </a:p>
        </p:txBody>
      </p:sp>
    </p:spTree>
    <p:extLst>
      <p:ext uri="{BB962C8B-B14F-4D97-AF65-F5344CB8AC3E}">
        <p14:creationId xmlns:p14="http://schemas.microsoft.com/office/powerpoint/2010/main" val="7130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IDA Pro Script &amp; Usage</a:t>
            </a:r>
          </a:p>
          <a:p>
            <a:pPr lvl="1"/>
            <a:r>
              <a:rPr lang="en-US" dirty="0" smtClean="0"/>
              <a:t>Single script to run via ALT+F7 or “File&gt;Script File”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ida-splode\py\idapython_script.py</a:t>
            </a:r>
          </a:p>
          <a:p>
            <a:pPr lvl="1"/>
            <a:r>
              <a:rPr lang="en-US" dirty="0" smtClean="0"/>
              <a:t>Upon execution</a:t>
            </a:r>
          </a:p>
          <a:p>
            <a:pPr lvl="2"/>
            <a:r>
              <a:rPr lang="en-US" dirty="0" smtClean="0"/>
              <a:t>Displays usage and hotkeys</a:t>
            </a:r>
          </a:p>
          <a:p>
            <a:pPr lvl="2"/>
            <a:r>
              <a:rPr lang="en-US" dirty="0"/>
              <a:t>Connects to </a:t>
            </a:r>
            <a:r>
              <a:rPr lang="en-US" dirty="0" err="1"/>
              <a:t>MongoDB</a:t>
            </a:r>
            <a:r>
              <a:rPr lang="en-US" dirty="0"/>
              <a:t> on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2"/>
            <a:r>
              <a:rPr lang="en-US" dirty="0" smtClean="0"/>
              <a:t>Shows a list of candidate databases</a:t>
            </a:r>
          </a:p>
          <a:p>
            <a:pPr lvl="3"/>
            <a:r>
              <a:rPr lang="en-US" dirty="0" smtClean="0"/>
              <a:t>Must contain a module with matching MD5</a:t>
            </a:r>
          </a:p>
          <a:p>
            <a:pPr lvl="2"/>
            <a:r>
              <a:rPr lang="en-US" dirty="0" smtClean="0"/>
              <a:t>First run, asks user which database to load</a:t>
            </a:r>
          </a:p>
          <a:p>
            <a:pPr lvl="2"/>
            <a:r>
              <a:rPr lang="en-US" dirty="0" smtClean="0"/>
              <a:t>Subsequent runs, auto-loads previously-used database</a:t>
            </a:r>
          </a:p>
          <a:p>
            <a:pPr lvl="1"/>
            <a:r>
              <a:rPr lang="en-US" dirty="0" smtClean="0"/>
              <a:t>Common Hotkeys</a:t>
            </a:r>
          </a:p>
          <a:p>
            <a:pPr lvl="2">
              <a:tabLst>
                <a:tab pos="2112963" algn="l"/>
              </a:tabLst>
            </a:pP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^⇧H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u="sng" dirty="0">
                <a:sym typeface="Wingdings" panose="05000000000000000000" pitchFamily="2" charset="2"/>
              </a:rPr>
              <a:t>H</a:t>
            </a:r>
            <a:r>
              <a:rPr lang="en-US" dirty="0">
                <a:sym typeface="Wingdings" panose="05000000000000000000" pitchFamily="2" charset="2"/>
              </a:rPr>
              <a:t>elp and usage</a:t>
            </a:r>
          </a:p>
          <a:p>
            <a:pPr lvl="2">
              <a:tabLst>
                <a:tab pos="2112963" algn="l"/>
              </a:tabLst>
            </a:pPr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^⇧C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b="1" u="sng" dirty="0" smtClean="0"/>
              <a:t>C</a:t>
            </a:r>
            <a:r>
              <a:rPr lang="en-US" dirty="0" smtClean="0"/>
              <a:t>olor instructions in module</a:t>
            </a:r>
          </a:p>
          <a:p>
            <a:pPr lvl="2">
              <a:tabLst>
                <a:tab pos="2112963" algn="l"/>
              </a:tabLst>
            </a:pP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^⇧S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u="sng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ummary for selected </a:t>
            </a:r>
            <a:r>
              <a:rPr lang="en-US" dirty="0" smtClean="0">
                <a:sym typeface="Wingdings" panose="05000000000000000000" pitchFamily="2" charset="2"/>
              </a:rPr>
              <a:t>instruction</a:t>
            </a:r>
            <a:endParaRPr lang="en-US" dirty="0" smtClean="0"/>
          </a:p>
          <a:p>
            <a:pPr lvl="2">
              <a:tabLst>
                <a:tab pos="2112963" algn="l"/>
              </a:tabLst>
            </a:pPr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^⇧D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u="sng" dirty="0" smtClean="0"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etails for selected instruction</a:t>
            </a:r>
          </a:p>
          <a:p>
            <a:pPr lvl="2">
              <a:tabLst>
                <a:tab pos="2112963" algn="l"/>
              </a:tabLst>
            </a:pPr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^⇧X</a:t>
            </a:r>
            <a:r>
              <a:rPr lang="en-US" dirty="0" smtClean="0">
                <a:sym typeface="Wingdings" panose="05000000000000000000" pitchFamily="2" charset="2"/>
              </a:rPr>
              <a:t>	Create </a:t>
            </a:r>
            <a:r>
              <a:rPr lang="en-US" b="1" u="sng" dirty="0" smtClean="0"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-refs from module trace info</a:t>
            </a:r>
          </a:p>
          <a:p>
            <a:pPr lvl="2">
              <a:tabLst>
                <a:tab pos="2112963" algn="l"/>
              </a:tabLst>
            </a:pP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^</a:t>
            </a:r>
            <a:r>
              <a:rPr 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⇧L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u="sng" dirty="0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oad a different </a:t>
            </a:r>
            <a:r>
              <a:rPr lang="en-US" dirty="0" err="1" smtClean="0">
                <a:sym typeface="Wingdings" panose="05000000000000000000" pitchFamily="2" charset="2"/>
              </a:rPr>
              <a:t>MongoDB</a:t>
            </a:r>
            <a:r>
              <a:rPr lang="en-US" dirty="0" smtClean="0">
                <a:sym typeface="Wingdings" panose="05000000000000000000" pitchFamily="2" charset="2"/>
              </a:rPr>
              <a:t> database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 smtClean="0"/>
              <a:t>&amp; 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Usage Cases</a:t>
            </a:r>
          </a:p>
          <a:p>
            <a:pPr lvl="1"/>
            <a:r>
              <a:rPr lang="en-US" dirty="0" smtClean="0"/>
              <a:t>Easiest to demonstrate in bite-sized, contrived examples</a:t>
            </a:r>
          </a:p>
          <a:p>
            <a:pPr lvl="1"/>
            <a:r>
              <a:rPr lang="en-US" dirty="0" smtClean="0"/>
              <a:t>Features Demonstrated</a:t>
            </a:r>
          </a:p>
          <a:p>
            <a:pPr lvl="2"/>
            <a:r>
              <a:rPr lang="en-US" dirty="0" smtClean="0"/>
              <a:t>Instruction Tracing</a:t>
            </a:r>
          </a:p>
          <a:p>
            <a:pPr lvl="2"/>
            <a:r>
              <a:rPr lang="en-US" dirty="0" smtClean="0"/>
              <a:t>Memory Value Recording</a:t>
            </a:r>
          </a:p>
          <a:p>
            <a:pPr lvl="2"/>
            <a:r>
              <a:rPr lang="en-US" dirty="0" smtClean="0"/>
              <a:t>Branch Tracing &amp; Statistics</a:t>
            </a:r>
          </a:p>
          <a:p>
            <a:pPr lvl="2"/>
            <a:r>
              <a:rPr lang="en-US" dirty="0" err="1" smtClean="0"/>
              <a:t>Vtable</a:t>
            </a:r>
            <a:r>
              <a:rPr lang="en-US" dirty="0" smtClean="0"/>
              <a:t> Resolution</a:t>
            </a:r>
          </a:p>
          <a:p>
            <a:pPr lvl="2"/>
            <a:r>
              <a:rPr lang="en-US" dirty="0" smtClean="0"/>
              <a:t>IAT Rebuilding</a:t>
            </a:r>
          </a:p>
          <a:p>
            <a:pPr lvl="2"/>
            <a:r>
              <a:rPr lang="en-US" dirty="0" err="1" smtClean="0"/>
              <a:t>Extramodular</a:t>
            </a:r>
            <a:r>
              <a:rPr lang="en-US" dirty="0" smtClean="0"/>
              <a:t> </a:t>
            </a:r>
            <a:r>
              <a:rPr lang="en-US" dirty="0" err="1"/>
              <a:t>xrefs</a:t>
            </a:r>
            <a:endParaRPr lang="en-US" dirty="0"/>
          </a:p>
          <a:p>
            <a:pPr lvl="2"/>
            <a:r>
              <a:rPr lang="en-US" dirty="0"/>
              <a:t>Branch Statistics</a:t>
            </a:r>
          </a:p>
          <a:p>
            <a:pPr lvl="2"/>
            <a:r>
              <a:rPr lang="en-US" dirty="0" smtClean="0"/>
              <a:t>Stack Variable Propagation</a:t>
            </a:r>
          </a:p>
          <a:p>
            <a:pPr lvl="2"/>
            <a:r>
              <a:rPr lang="en-US" dirty="0"/>
              <a:t>Heap </a:t>
            </a:r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Instruction Tracing</a:t>
            </a:r>
          </a:p>
          <a:p>
            <a:pPr lvl="1"/>
            <a:r>
              <a:rPr lang="en-US" dirty="0" smtClean="0"/>
              <a:t>Simplest PIN task</a:t>
            </a:r>
          </a:p>
          <a:p>
            <a:pPr lvl="2"/>
            <a:r>
              <a:rPr lang="en-US" dirty="0" smtClean="0"/>
              <a:t>On each instruction, log IP</a:t>
            </a:r>
          </a:p>
          <a:p>
            <a:pPr lvl="1"/>
            <a:r>
              <a:rPr lang="en-US" dirty="0" smtClean="0"/>
              <a:t>Simplest IDA task</a:t>
            </a:r>
          </a:p>
          <a:p>
            <a:pPr lvl="2"/>
            <a:r>
              <a:rPr lang="en-US" dirty="0" smtClean="0"/>
              <a:t>Color those instructions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394" y="961981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Disassembly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556" y="1605325"/>
            <a:ext cx="3550444" cy="437197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0800000">
            <a:off x="3929556" y="5587393"/>
            <a:ext cx="1979362" cy="24585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486" y="5218061"/>
            <a:ext cx="114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Executed</a:t>
            </a:r>
            <a:endParaRPr lang="en-US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924304" y="4592064"/>
            <a:ext cx="1979362" cy="24585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9010" y="4222732"/>
            <a:ext cx="114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7797032" y="4104061"/>
            <a:ext cx="739012" cy="113512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62904" y="4530323"/>
            <a:ext cx="114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Background</a:t>
            </a:r>
          </a:p>
          <a:p>
            <a:pPr lvl="1"/>
            <a:r>
              <a:rPr lang="en-US" sz="2800" dirty="0" smtClean="0"/>
              <a:t>Motivation</a:t>
            </a:r>
          </a:p>
          <a:p>
            <a:pPr lvl="1"/>
            <a:r>
              <a:rPr lang="en-US" sz="2800" dirty="0" smtClean="0"/>
              <a:t>Walkthrough</a:t>
            </a:r>
          </a:p>
          <a:p>
            <a:pPr lvl="1"/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Future</a:t>
            </a:r>
          </a:p>
          <a:p>
            <a:pPr lvl="1"/>
            <a:r>
              <a:rPr lang="en-US" sz="2800" dirty="0" smtClean="0"/>
              <a:t>Demo?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98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Memory Values</a:t>
            </a:r>
          </a:p>
          <a:p>
            <a:pPr lvl="1"/>
            <a:r>
              <a:rPr lang="en-US" dirty="0" smtClean="0"/>
              <a:t>For most instructions…</a:t>
            </a:r>
          </a:p>
          <a:p>
            <a:pPr lvl="2"/>
            <a:r>
              <a:rPr lang="en-US" dirty="0" smtClean="0"/>
              <a:t>Log memory value read/set</a:t>
            </a:r>
          </a:p>
          <a:p>
            <a:pPr lvl="2"/>
            <a:r>
              <a:rPr lang="en-US" dirty="0" smtClean="0"/>
              <a:t>Log memory address</a:t>
            </a:r>
          </a:p>
          <a:p>
            <a:pPr lvl="1"/>
            <a:r>
              <a:rPr lang="en-US" dirty="0" smtClean="0"/>
              <a:t>Basic stats on common </a:t>
            </a:r>
            <a:r>
              <a:rPr lang="en-US" dirty="0" err="1" smtClean="0"/>
              <a:t>vals</a:t>
            </a:r>
            <a:endParaRPr lang="en-US" dirty="0" smtClean="0"/>
          </a:p>
          <a:p>
            <a:pPr lvl="1"/>
            <a:r>
              <a:rPr lang="en-US" dirty="0" smtClean="0"/>
              <a:t>Values stand out</a:t>
            </a:r>
          </a:p>
          <a:p>
            <a:endParaRPr lang="en-US" dirty="0" smtClean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28650" y="343931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 Disassembly</a:t>
            </a:r>
          </a:p>
          <a:p>
            <a:pPr lvl="1"/>
            <a:r>
              <a:rPr lang="en-US" dirty="0" smtClean="0"/>
              <a:t>Normal Run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Crashing Run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5226335"/>
            <a:ext cx="5157788" cy="207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26" y="4461566"/>
            <a:ext cx="3293269" cy="18573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Branch Tracing</a:t>
            </a:r>
          </a:p>
          <a:p>
            <a:pPr lvl="1"/>
            <a:r>
              <a:rPr lang="en-US" dirty="0" smtClean="0"/>
              <a:t>Logs branches taken</a:t>
            </a:r>
          </a:p>
          <a:p>
            <a:pPr lvl="1"/>
            <a:r>
              <a:rPr lang="en-US" dirty="0" smtClean="0"/>
              <a:t>Generates statistics</a:t>
            </a:r>
          </a:p>
          <a:p>
            <a:pPr lvl="1"/>
            <a:r>
              <a:rPr lang="en-US" dirty="0" smtClean="0"/>
              <a:t>Useful for</a:t>
            </a:r>
          </a:p>
          <a:p>
            <a:pPr lvl="2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Error handlers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394" y="961981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Source</a:t>
            </a:r>
            <a:endParaRPr lang="en-US" b="1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28650" y="343931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Example Disassembly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8" y="3913634"/>
            <a:ext cx="5403396" cy="2944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650" y="1491642"/>
            <a:ext cx="2978944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3" y="943062"/>
            <a:ext cx="3935132" cy="5214982"/>
          </a:xfrm>
        </p:spPr>
        <p:txBody>
          <a:bodyPr/>
          <a:lstStyle/>
          <a:p>
            <a:r>
              <a:rPr lang="en-US" b="1" dirty="0" err="1" smtClean="0"/>
              <a:t>Vtable</a:t>
            </a:r>
            <a:r>
              <a:rPr lang="en-US" b="1" dirty="0" smtClean="0"/>
              <a:t> Call</a:t>
            </a:r>
          </a:p>
          <a:p>
            <a:pPr lvl="1"/>
            <a:r>
              <a:rPr lang="en-US" dirty="0" smtClean="0"/>
              <a:t>Lots of Pin Tools do this</a:t>
            </a:r>
          </a:p>
          <a:p>
            <a:pPr lvl="2"/>
            <a:r>
              <a:rPr lang="en-US" dirty="0" smtClean="0"/>
              <a:t>Might as well do it too</a:t>
            </a:r>
          </a:p>
          <a:p>
            <a:pPr lvl="1"/>
            <a:r>
              <a:rPr lang="en-US" dirty="0" smtClean="0"/>
              <a:t>Adds XREFs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6395" y="946499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Source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088" y="1476863"/>
            <a:ext cx="3102952" cy="1444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95445" y="2582168"/>
            <a:ext cx="953691" cy="236659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3" y="4187782"/>
            <a:ext cx="3571875" cy="628650"/>
          </a:xfrm>
          <a:prstGeom prst="rect">
            <a:avLst/>
          </a:prstGeom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628650" y="343931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Example Disassembly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04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727" y="1500406"/>
            <a:ext cx="4471988" cy="1707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3" y="943062"/>
            <a:ext cx="3935132" cy="5214982"/>
          </a:xfrm>
        </p:spPr>
        <p:txBody>
          <a:bodyPr/>
          <a:lstStyle/>
          <a:p>
            <a:r>
              <a:rPr lang="en-US" sz="2700" b="1" dirty="0" smtClean="0"/>
              <a:t>Dynamic Imports</a:t>
            </a:r>
          </a:p>
          <a:p>
            <a:pPr lvl="1"/>
            <a:r>
              <a:rPr lang="en-US" dirty="0" smtClean="0"/>
              <a:t>Lots of Pin Tools do this</a:t>
            </a:r>
          </a:p>
          <a:p>
            <a:pPr lvl="2"/>
            <a:r>
              <a:rPr lang="en-US" dirty="0" smtClean="0"/>
              <a:t>Might as well do it too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 Import Section</a:t>
            </a:r>
          </a:p>
          <a:p>
            <a:pPr lvl="2"/>
            <a:r>
              <a:rPr lang="en-US" dirty="0" smtClean="0"/>
              <a:t>Adds function stub</a:t>
            </a:r>
          </a:p>
          <a:p>
            <a:pPr lvl="2"/>
            <a:r>
              <a:rPr lang="en-US" dirty="0" smtClean="0"/>
              <a:t>Adds XREFs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6395" y="946499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Source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916173" y="2802885"/>
            <a:ext cx="1432963" cy="236659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05" y="4564087"/>
            <a:ext cx="6429375" cy="200025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/>
        </p:nvSpPr>
        <p:spPr>
          <a:xfrm>
            <a:off x="628650" y="343931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Example Disassembly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68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2" y="943062"/>
            <a:ext cx="5381165" cy="5214982"/>
          </a:xfrm>
        </p:spPr>
        <p:txBody>
          <a:bodyPr/>
          <a:lstStyle/>
          <a:p>
            <a:r>
              <a:rPr lang="en-US" sz="2700" b="1" dirty="0" err="1" smtClean="0"/>
              <a:t>Extramodular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Xrefs</a:t>
            </a:r>
            <a:endParaRPr lang="en-US" sz="2700" b="1" dirty="0" smtClean="0"/>
          </a:p>
          <a:p>
            <a:pPr lvl="1"/>
            <a:r>
              <a:rPr lang="en-US" dirty="0" smtClean="0"/>
              <a:t>Dynamic imports is only half the battle</a:t>
            </a:r>
          </a:p>
          <a:p>
            <a:pPr lvl="1"/>
            <a:r>
              <a:rPr lang="en-US" dirty="0" smtClean="0"/>
              <a:t>Where else is &lt;API&gt; called?</a:t>
            </a:r>
          </a:p>
          <a:p>
            <a:pPr lvl="1"/>
            <a:r>
              <a:rPr lang="en-US" dirty="0" smtClean="0"/>
              <a:t>Segment created for external refs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Fn</a:t>
            </a:r>
            <a:r>
              <a:rPr lang="en-US" dirty="0" smtClean="0"/>
              <a:t> stub for each enhanced </a:t>
            </a:r>
            <a:r>
              <a:rPr lang="en-US" dirty="0" err="1" smtClean="0"/>
              <a:t>insn</a:t>
            </a:r>
            <a:endParaRPr lang="en-US" dirty="0" smtClean="0"/>
          </a:p>
          <a:p>
            <a:pPr lvl="2"/>
            <a:r>
              <a:rPr lang="en-US" dirty="0" smtClean="0"/>
              <a:t>…or batch mode (entire module)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0" y="4391192"/>
            <a:ext cx="7222331" cy="378619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/>
        </p:nvSpPr>
        <p:spPr>
          <a:xfrm>
            <a:off x="628650" y="343931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Example Disassembly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2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2" y="943062"/>
            <a:ext cx="3911819" cy="5214982"/>
          </a:xfrm>
        </p:spPr>
        <p:txBody>
          <a:bodyPr/>
          <a:lstStyle/>
          <a:p>
            <a:r>
              <a:rPr lang="en-US" sz="2700" b="1" dirty="0" smtClean="0"/>
              <a:t>Stack Tracking</a:t>
            </a:r>
          </a:p>
          <a:p>
            <a:pPr lvl="1"/>
            <a:r>
              <a:rPr lang="en-US" dirty="0" smtClean="0"/>
              <a:t>Tracks all stack frames</a:t>
            </a:r>
          </a:p>
          <a:p>
            <a:pPr lvl="2"/>
            <a:r>
              <a:rPr lang="en-US" dirty="0" smtClean="0"/>
              <a:t>Hook each </a:t>
            </a:r>
            <a:r>
              <a:rPr lang="en-US" i="1" dirty="0" smtClean="0"/>
              <a:t>call/ret</a:t>
            </a:r>
            <a:endParaRPr lang="en-US" dirty="0"/>
          </a:p>
          <a:p>
            <a:pPr lvl="2"/>
            <a:r>
              <a:rPr lang="en-US" dirty="0" smtClean="0"/>
              <a:t>Save ESP after </a:t>
            </a:r>
            <a:r>
              <a:rPr lang="en-US" i="1" dirty="0" smtClean="0"/>
              <a:t>call</a:t>
            </a:r>
          </a:p>
          <a:p>
            <a:pPr lvl="2"/>
            <a:r>
              <a:rPr lang="en-US" dirty="0" smtClean="0"/>
              <a:t>Check ESP after </a:t>
            </a:r>
            <a:r>
              <a:rPr lang="en-US" i="1" dirty="0" smtClean="0"/>
              <a:t>ret</a:t>
            </a:r>
            <a:endParaRPr lang="en-US" dirty="0" smtClean="0"/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-to-stack = obvious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8650" y="343931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Example Disassembly</a:t>
            </a:r>
            <a:endParaRPr lang="en-US" b="1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4572394" y="961981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Source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31" y="4311704"/>
            <a:ext cx="4793456" cy="378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887" y="1524787"/>
            <a:ext cx="3186113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Heap Metadata</a:t>
            </a:r>
          </a:p>
          <a:p>
            <a:pPr lvl="1"/>
            <a:r>
              <a:rPr lang="en-US" dirty="0" smtClean="0"/>
              <a:t>Contrived Example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struct</a:t>
            </a:r>
            <a:r>
              <a:rPr lang="en-US" dirty="0" smtClean="0"/>
              <a:t> on heap</a:t>
            </a:r>
          </a:p>
          <a:p>
            <a:pPr lvl="2"/>
            <a:r>
              <a:rPr lang="en-US" dirty="0" smtClean="0"/>
              <a:t>Set values inside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2"/>
            <a:r>
              <a:rPr lang="en-US" dirty="0" smtClean="0"/>
              <a:t>__</a:t>
            </a:r>
            <a:r>
              <a:rPr lang="en-US" dirty="0" err="1" smtClean="0"/>
              <a:t>thiscall</a:t>
            </a:r>
            <a:r>
              <a:rPr lang="en-US" dirty="0" smtClean="0"/>
              <a:t> and __</a:t>
            </a:r>
            <a:r>
              <a:rPr lang="en-US" dirty="0" err="1" smtClean="0"/>
              <a:t>stdcall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38" y="1601910"/>
            <a:ext cx="2309813" cy="38385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394" y="961981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Source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30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335399"/>
          </a:xfrm>
        </p:spPr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961982"/>
            <a:ext cx="4277579" cy="3911237"/>
          </a:xfrm>
        </p:spPr>
        <p:txBody>
          <a:bodyPr/>
          <a:lstStyle/>
          <a:p>
            <a:r>
              <a:rPr lang="en-US" b="1" dirty="0"/>
              <a:t>Heap Metadata</a:t>
            </a:r>
          </a:p>
          <a:p>
            <a:pPr lvl="1"/>
            <a:r>
              <a:rPr lang="en-US" dirty="0" smtClean="0"/>
              <a:t>var_8 looks like a object</a:t>
            </a:r>
          </a:p>
          <a:p>
            <a:pPr lvl="2"/>
            <a:r>
              <a:rPr lang="en-US" dirty="0" smtClean="0"/>
              <a:t>Where is it from?</a:t>
            </a:r>
          </a:p>
          <a:p>
            <a:pPr lvl="2"/>
            <a:r>
              <a:rPr lang="en-US" dirty="0" smtClean="0"/>
              <a:t>How big is it?</a:t>
            </a:r>
            <a:endParaRPr lang="en-US" b="1" dirty="0" smtClean="0"/>
          </a:p>
          <a:p>
            <a:pPr lvl="2"/>
            <a:r>
              <a:rPr lang="en-US" dirty="0" smtClean="0"/>
              <a:t>Where else is it used?</a:t>
            </a:r>
          </a:p>
          <a:p>
            <a:pPr lvl="1"/>
            <a:r>
              <a:rPr lang="en-US" dirty="0" smtClean="0"/>
              <a:t>How can IDA </a:t>
            </a:r>
            <a:r>
              <a:rPr lang="en-US" dirty="0" err="1" smtClean="0"/>
              <a:t>Splode</a:t>
            </a:r>
            <a:r>
              <a:rPr lang="en-US" dirty="0" smtClean="0"/>
              <a:t> help?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4572394" y="961981"/>
            <a:ext cx="3886200" cy="5214982"/>
          </a:xfrm>
        </p:spPr>
        <p:txBody>
          <a:bodyPr/>
          <a:lstStyle/>
          <a:p>
            <a:pPr algn="r"/>
            <a:r>
              <a:rPr lang="en-US" b="1" dirty="0" smtClean="0"/>
              <a:t>Example Disassembly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98" y="1580821"/>
            <a:ext cx="2486025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29" y="4045852"/>
            <a:ext cx="4014788" cy="421481"/>
          </a:xfrm>
          <a:prstGeom prst="rect">
            <a:avLst/>
          </a:prstGeom>
        </p:spPr>
      </p:pic>
      <p:sp>
        <p:nvSpPr>
          <p:cNvPr id="3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3"/>
            <a:ext cx="4465864" cy="2460739"/>
          </a:xfrm>
        </p:spPr>
        <p:txBody>
          <a:bodyPr/>
          <a:lstStyle/>
          <a:p>
            <a:r>
              <a:rPr lang="en-US" b="1" u="sng" dirty="0" smtClean="0"/>
              <a:t>Summary</a:t>
            </a:r>
            <a:r>
              <a:rPr lang="en-US" b="1" dirty="0" smtClean="0"/>
              <a:t> View</a:t>
            </a:r>
          </a:p>
          <a:p>
            <a:pPr lvl="1"/>
            <a:r>
              <a:rPr lang="en-US" dirty="0" smtClean="0"/>
              <a:t>“Value” only</a:t>
            </a:r>
          </a:p>
          <a:p>
            <a:pPr lvl="1"/>
            <a:r>
              <a:rPr lang="en-US" dirty="0" smtClean="0"/>
              <a:t>Single hotkey to enhance</a:t>
            </a:r>
          </a:p>
          <a:p>
            <a:pPr lvl="1"/>
            <a:r>
              <a:rPr lang="en-US" dirty="0" smtClean="0"/>
              <a:t>Smaller amount of screen 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335399"/>
          </a:xfrm>
        </p:spPr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Examples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81448" y="4181764"/>
            <a:ext cx="729289" cy="1368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1449" y="4319985"/>
            <a:ext cx="1933774" cy="1471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3309388" y="4265734"/>
            <a:ext cx="672063" cy="61148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22" idx="0"/>
          </p:cNvCxnSpPr>
          <p:nvPr/>
        </p:nvCxnSpPr>
        <p:spPr>
          <a:xfrm>
            <a:off x="5915223" y="4393552"/>
            <a:ext cx="663621" cy="48366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3406" y="4554049"/>
            <a:ext cx="23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Into Allocation (</a:t>
            </a:r>
            <a:r>
              <a:rPr lang="en-US" dirty="0" err="1" smtClean="0"/>
              <a:t>ecx</a:t>
            </a:r>
            <a:r>
              <a:rPr lang="en-US" dirty="0" smtClean="0"/>
              <a:t> is base of </a:t>
            </a:r>
            <a:r>
              <a:rPr lang="en-US" dirty="0" err="1" smtClean="0"/>
              <a:t>alloc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56712" y="4877214"/>
            <a:ext cx="244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useful frame of </a:t>
            </a:r>
            <a:r>
              <a:rPr lang="en-US" dirty="0" err="1" smtClean="0"/>
              <a:t>alloc</a:t>
            </a:r>
            <a:r>
              <a:rPr lang="en-US" dirty="0" smtClean="0"/>
              <a:t> stack trace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955099" y="4181765"/>
            <a:ext cx="960123" cy="1368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356712" y="3424113"/>
            <a:ext cx="24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Allocation size in bytes</a:t>
            </a:r>
            <a:endParaRPr lang="en-US" dirty="0"/>
          </a:p>
        </p:txBody>
      </p:sp>
      <p:cxnSp>
        <p:nvCxnSpPr>
          <p:cNvPr id="57" name="Curved Connector 56"/>
          <p:cNvCxnSpPr>
            <a:stCxn id="52" idx="0"/>
            <a:endCxn id="56" idx="2"/>
          </p:cNvCxnSpPr>
          <p:nvPr/>
        </p:nvCxnSpPr>
        <p:spPr>
          <a:xfrm rot="5400000" flipH="1" flipV="1">
            <a:off x="5812842" y="3415764"/>
            <a:ext cx="388320" cy="114368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5"/>
          <p:cNvSpPr>
            <a:spLocks noGrp="1"/>
          </p:cNvSpPr>
          <p:nvPr>
            <p:ph sz="half" idx="2"/>
          </p:nvPr>
        </p:nvSpPr>
        <p:spPr>
          <a:xfrm>
            <a:off x="628650" y="3422722"/>
            <a:ext cx="7979322" cy="2754241"/>
          </a:xfrm>
        </p:spPr>
        <p:txBody>
          <a:bodyPr/>
          <a:lstStyle/>
          <a:p>
            <a:r>
              <a:rPr lang="en-US" b="1" dirty="0" smtClean="0"/>
              <a:t>Example Disassembly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95" y="4354319"/>
            <a:ext cx="3457575" cy="1693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335399"/>
          </a:xfrm>
        </p:spPr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Examples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483" y="4474911"/>
            <a:ext cx="644770" cy="1699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3562" y="4895460"/>
            <a:ext cx="644770" cy="1699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1" idx="3"/>
            <a:endCxn id="21" idx="2"/>
          </p:cNvCxnSpPr>
          <p:nvPr/>
        </p:nvCxnSpPr>
        <p:spPr>
          <a:xfrm flipV="1">
            <a:off x="3826253" y="4155404"/>
            <a:ext cx="2801818" cy="40449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22" idx="0"/>
          </p:cNvCxnSpPr>
          <p:nvPr/>
        </p:nvCxnSpPr>
        <p:spPr>
          <a:xfrm>
            <a:off x="3738332" y="4980452"/>
            <a:ext cx="2909518" cy="46344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6496" y="3509073"/>
            <a:ext cx="23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are we reading from or writing to?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25718" y="5443892"/>
            <a:ext cx="244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was read from or written to that address?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2"/>
            <a:ext cx="3886200" cy="3911237"/>
          </a:xfrm>
        </p:spPr>
        <p:txBody>
          <a:bodyPr/>
          <a:lstStyle/>
          <a:p>
            <a:r>
              <a:rPr lang="en-US" b="1" u="sng" dirty="0" smtClean="0"/>
              <a:t>Details</a:t>
            </a:r>
            <a:r>
              <a:rPr lang="en-US" b="1" dirty="0" smtClean="0"/>
              <a:t> View</a:t>
            </a:r>
          </a:p>
          <a:p>
            <a:pPr lvl="1"/>
            <a:r>
              <a:rPr lang="en-US" dirty="0" smtClean="0"/>
              <a:t>“Address” &amp; “Value”</a:t>
            </a:r>
          </a:p>
          <a:p>
            <a:pPr lvl="2"/>
            <a:r>
              <a:rPr lang="en-US" dirty="0" smtClean="0"/>
              <a:t>Does what it says on tin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Heap metadata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More exploded view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Statistics &amp; Stack Trace</a:t>
            </a:r>
          </a:p>
          <a:p>
            <a:pPr lvl="2"/>
            <a:endParaRPr lang="en-US" dirty="0" smtClean="0"/>
          </a:p>
          <a:p>
            <a:pPr marL="457200" lvl="2" indent="0">
              <a:buNone/>
            </a:pPr>
            <a:endParaRPr lang="en-US" dirty="0" smtClean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628650" y="3433842"/>
            <a:ext cx="7979322" cy="275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346075" marR="0" indent="-34607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 Disassembly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4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30" y="4352142"/>
            <a:ext cx="3457575" cy="1693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335399"/>
          </a:xfrm>
        </p:spPr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Examples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2" y="4610633"/>
            <a:ext cx="2219950" cy="2930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200" y="5050247"/>
            <a:ext cx="2219951" cy="4528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1" idx="0"/>
            <a:endCxn id="21" idx="1"/>
          </p:cNvCxnSpPr>
          <p:nvPr/>
        </p:nvCxnSpPr>
        <p:spPr>
          <a:xfrm rot="5400000" flipH="1" flipV="1">
            <a:off x="4524636" y="3167490"/>
            <a:ext cx="771685" cy="2114603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22" idx="1"/>
          </p:cNvCxnSpPr>
          <p:nvPr/>
        </p:nvCxnSpPr>
        <p:spPr>
          <a:xfrm flipV="1">
            <a:off x="4963151" y="5050247"/>
            <a:ext cx="980449" cy="22641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67780" y="3654282"/>
            <a:ext cx="31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Tells us what we already know.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4450082"/>
            <a:ext cx="244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Heap!  </a:t>
            </a:r>
          </a:p>
          <a:p>
            <a:r>
              <a:rPr lang="en-US" dirty="0" smtClean="0"/>
              <a:t>One distinct allocation size/offset pair, which is seen 100% of the time.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46131" y="5503065"/>
            <a:ext cx="2219950" cy="4118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1" y="5659699"/>
            <a:ext cx="346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Allocation stack trace; trims off actual allocator name (e.g. </a:t>
            </a:r>
            <a:r>
              <a:rPr lang="en-US" dirty="0" err="1" smtClean="0"/>
              <a:t>malloc</a:t>
            </a:r>
            <a:r>
              <a:rPr lang="en-US" dirty="0" smtClean="0"/>
              <a:t>/new).  Addresses clickable.</a:t>
            </a:r>
            <a:endParaRPr lang="en-US" dirty="0"/>
          </a:p>
        </p:txBody>
      </p:sp>
      <p:cxnSp>
        <p:nvCxnSpPr>
          <p:cNvPr id="25" name="Curved Connector 24"/>
          <p:cNvCxnSpPr>
            <a:stCxn id="23" idx="3"/>
            <a:endCxn id="24" idx="1"/>
          </p:cNvCxnSpPr>
          <p:nvPr/>
        </p:nvCxnSpPr>
        <p:spPr>
          <a:xfrm>
            <a:off x="4966081" y="5709013"/>
            <a:ext cx="639020" cy="41235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2"/>
            <a:ext cx="3886200" cy="3911237"/>
          </a:xfrm>
        </p:spPr>
        <p:txBody>
          <a:bodyPr/>
          <a:lstStyle/>
          <a:p>
            <a:r>
              <a:rPr lang="en-US" b="1" u="sng" dirty="0" smtClean="0"/>
              <a:t>Details</a:t>
            </a:r>
            <a:r>
              <a:rPr lang="en-US" b="1" dirty="0" smtClean="0"/>
              <a:t> 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“Address” &amp; “Value”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what it says on tin</a:t>
            </a:r>
          </a:p>
          <a:p>
            <a:pPr lvl="1"/>
            <a:r>
              <a:rPr lang="en-US" dirty="0"/>
              <a:t>Heap metadata</a:t>
            </a:r>
          </a:p>
          <a:p>
            <a:pPr lvl="2"/>
            <a:r>
              <a:rPr lang="en-US" dirty="0"/>
              <a:t>More exploded view</a:t>
            </a:r>
          </a:p>
          <a:p>
            <a:pPr lvl="2"/>
            <a:r>
              <a:rPr lang="en-US" dirty="0"/>
              <a:t>Statistics &amp; Stack Trace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half" idx="2"/>
          </p:nvPr>
        </p:nvSpPr>
        <p:spPr>
          <a:xfrm>
            <a:off x="628650" y="3439312"/>
            <a:ext cx="7979322" cy="2754241"/>
          </a:xfrm>
        </p:spPr>
        <p:txBody>
          <a:bodyPr/>
          <a:lstStyle/>
          <a:p>
            <a:r>
              <a:rPr lang="en-US" b="1" dirty="0" smtClean="0"/>
              <a:t>Example Disassembly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54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28" y="3308674"/>
            <a:ext cx="1928813" cy="278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335399"/>
          </a:xfrm>
        </p:spPr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2"/>
            <a:ext cx="3886200" cy="5211795"/>
          </a:xfrm>
        </p:spPr>
        <p:txBody>
          <a:bodyPr/>
          <a:lstStyle/>
          <a:p>
            <a:r>
              <a:rPr lang="en-US" b="1" dirty="0"/>
              <a:t>Heap Metadata</a:t>
            </a:r>
          </a:p>
          <a:p>
            <a:pPr lvl="1"/>
            <a:r>
              <a:rPr lang="en-US" dirty="0" smtClean="0"/>
              <a:t>var_8 </a:t>
            </a:r>
            <a:r>
              <a:rPr lang="en-US" dirty="0"/>
              <a:t>looks like a object</a:t>
            </a:r>
          </a:p>
          <a:p>
            <a:pPr lvl="1"/>
            <a:r>
              <a:rPr lang="en-US" dirty="0"/>
              <a:t>Where is it from?</a:t>
            </a:r>
          </a:p>
          <a:p>
            <a:pPr lvl="2"/>
            <a:r>
              <a:rPr lang="en-US" b="1" dirty="0"/>
              <a:t>Created at sub_E51010+8</a:t>
            </a:r>
          </a:p>
          <a:p>
            <a:pPr lvl="2"/>
            <a:r>
              <a:rPr lang="en-US" b="1" dirty="0"/>
              <a:t>Easy search forward for </a:t>
            </a:r>
            <a:r>
              <a:rPr lang="en-US" b="1" dirty="0" err="1"/>
              <a:t>c’tor</a:t>
            </a:r>
            <a:endParaRPr lang="en-US" b="1" dirty="0"/>
          </a:p>
          <a:p>
            <a:pPr lvl="1"/>
            <a:r>
              <a:rPr lang="en-US" dirty="0" smtClean="0"/>
              <a:t>How big is it?</a:t>
            </a:r>
          </a:p>
          <a:p>
            <a:pPr lvl="2"/>
            <a:r>
              <a:rPr lang="en-US" b="1" dirty="0" smtClean="0"/>
              <a:t>7 bytes</a:t>
            </a:r>
          </a:p>
          <a:p>
            <a:pPr lvl="1"/>
            <a:r>
              <a:rPr lang="en-US" dirty="0" smtClean="0"/>
              <a:t>What does it look like? </a:t>
            </a:r>
          </a:p>
          <a:p>
            <a:pPr lvl="1"/>
            <a:r>
              <a:rPr lang="en-US" dirty="0" smtClean="0"/>
              <a:t>Where else is it used?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72249" y="3812158"/>
            <a:ext cx="3741" cy="3888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443" y="3778943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Hotkey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18559" y="3307300"/>
            <a:ext cx="1907381" cy="14067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4425871"/>
            <a:ext cx="3457575" cy="1693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50" y="2185521"/>
            <a:ext cx="4014788" cy="42148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572249" y="2713557"/>
            <a:ext cx="0" cy="415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1443" y="2759789"/>
            <a:ext cx="17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Hotkey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278516"/>
            <a:ext cx="8366613" cy="335399"/>
          </a:xfrm>
        </p:spPr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2"/>
            <a:ext cx="3886200" cy="5237019"/>
          </a:xfrm>
        </p:spPr>
        <p:txBody>
          <a:bodyPr>
            <a:normAutofit/>
          </a:bodyPr>
          <a:lstStyle/>
          <a:p>
            <a:r>
              <a:rPr lang="en-US" b="1" dirty="0"/>
              <a:t>Heap Metadata</a:t>
            </a:r>
          </a:p>
          <a:p>
            <a:pPr lvl="1"/>
            <a:r>
              <a:rPr lang="en-US" dirty="0"/>
              <a:t>var_8 looks like a object</a:t>
            </a:r>
          </a:p>
          <a:p>
            <a:pPr lvl="1"/>
            <a:r>
              <a:rPr lang="en-US" dirty="0"/>
              <a:t>Where is it from?</a:t>
            </a:r>
          </a:p>
          <a:p>
            <a:pPr lvl="2"/>
            <a:r>
              <a:rPr lang="en-US" b="1" dirty="0"/>
              <a:t>Created at sub_E51010+8</a:t>
            </a:r>
          </a:p>
          <a:p>
            <a:pPr lvl="2"/>
            <a:r>
              <a:rPr lang="en-US" b="1" dirty="0"/>
              <a:t>Easy search forward for </a:t>
            </a:r>
            <a:r>
              <a:rPr lang="en-US" b="1" dirty="0" err="1"/>
              <a:t>c’tor</a:t>
            </a:r>
            <a:endParaRPr lang="en-US" b="1" dirty="0"/>
          </a:p>
          <a:p>
            <a:pPr lvl="1"/>
            <a:r>
              <a:rPr lang="en-US" dirty="0"/>
              <a:t>How big is it?</a:t>
            </a:r>
          </a:p>
          <a:p>
            <a:pPr lvl="2"/>
            <a:r>
              <a:rPr lang="en-US" b="1" dirty="0"/>
              <a:t>7 bytes</a:t>
            </a:r>
          </a:p>
          <a:p>
            <a:pPr lvl="1"/>
            <a:r>
              <a:rPr lang="en-US" dirty="0" smtClean="0"/>
              <a:t>What does it look like?</a:t>
            </a:r>
          </a:p>
          <a:p>
            <a:pPr lvl="2"/>
            <a:r>
              <a:rPr lang="en-US" b="1" dirty="0" smtClean="0"/>
              <a:t>Three fields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/>
              <a:t>1b, 2b, 4b)</a:t>
            </a:r>
            <a:endParaRPr lang="en-US" b="1" dirty="0" smtClean="0"/>
          </a:p>
          <a:p>
            <a:pPr lvl="1"/>
            <a:r>
              <a:rPr lang="en-US" dirty="0" smtClean="0"/>
              <a:t>Where else is it used?</a:t>
            </a:r>
          </a:p>
          <a:p>
            <a:pPr lvl="2"/>
            <a:r>
              <a:rPr lang="en-US" b="1" dirty="0" smtClean="0"/>
              <a:t>sub_E51490</a:t>
            </a:r>
          </a:p>
          <a:p>
            <a:pPr lvl="2"/>
            <a:r>
              <a:rPr lang="en-US" b="1" dirty="0" smtClean="0"/>
              <a:t>sub_E514C0</a:t>
            </a:r>
          </a:p>
          <a:p>
            <a:pPr lvl="2"/>
            <a:r>
              <a:rPr lang="en-US" b="1" dirty="0" smtClean="0"/>
              <a:t>Etc.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536427" y="3260640"/>
            <a:ext cx="205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</a:t>
            </a:r>
            <a:r>
              <a:rPr lang="en-US" dirty="0"/>
              <a:t> </a:t>
            </a:r>
            <a:r>
              <a:rPr lang="en-US" dirty="0" smtClean="0"/>
              <a:t>Hotkey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0" y="3842764"/>
            <a:ext cx="5057775" cy="707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04" y="2851129"/>
            <a:ext cx="1928813" cy="27860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495795" y="3250889"/>
            <a:ext cx="3741" cy="3888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42104" y="2849755"/>
            <a:ext cx="1907381" cy="14067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4239" b="80716"/>
          <a:stretch/>
        </p:blipFill>
        <p:spPr>
          <a:xfrm>
            <a:off x="5542104" y="1410281"/>
            <a:ext cx="2309813" cy="57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492053" y="2216107"/>
            <a:ext cx="3741" cy="3888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6427" y="2190837"/>
            <a:ext cx="205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3" y="943062"/>
            <a:ext cx="3935132" cy="5214982"/>
          </a:xfrm>
        </p:spPr>
        <p:txBody>
          <a:bodyPr/>
          <a:lstStyle/>
          <a:p>
            <a:r>
              <a:rPr lang="en-US" b="1" dirty="0" err="1" smtClean="0"/>
              <a:t>Vtable</a:t>
            </a:r>
            <a:r>
              <a:rPr lang="en-US" b="1" dirty="0" smtClean="0"/>
              <a:t> Call (Again)</a:t>
            </a:r>
          </a:p>
          <a:p>
            <a:pPr lvl="1"/>
            <a:r>
              <a:rPr lang="en-US" dirty="0" smtClean="0"/>
              <a:t>Same Example</a:t>
            </a:r>
          </a:p>
          <a:p>
            <a:pPr lvl="1"/>
            <a:r>
              <a:rPr lang="en-US" dirty="0" smtClean="0"/>
              <a:t>Heap metadata enhanced</a:t>
            </a:r>
          </a:p>
          <a:p>
            <a:pPr lvl="2"/>
            <a:r>
              <a:rPr lang="en-US" dirty="0" smtClean="0"/>
              <a:t>Provides a bigger picture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95" y="3814425"/>
            <a:ext cx="4636294" cy="2135981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6395" y="946499"/>
            <a:ext cx="3886200" cy="2055255"/>
          </a:xfrm>
        </p:spPr>
        <p:txBody>
          <a:bodyPr/>
          <a:lstStyle/>
          <a:p>
            <a:pPr algn="r"/>
            <a:r>
              <a:rPr lang="en-US" b="1" dirty="0" smtClean="0"/>
              <a:t>Source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88" y="1476863"/>
            <a:ext cx="3102952" cy="1444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95445" y="2582168"/>
            <a:ext cx="953691" cy="236659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2" y="943062"/>
            <a:ext cx="7777523" cy="5214982"/>
          </a:xfrm>
        </p:spPr>
        <p:txBody>
          <a:bodyPr/>
          <a:lstStyle/>
          <a:p>
            <a:r>
              <a:rPr lang="en-US" b="1" dirty="0" smtClean="0"/>
              <a:t>Scenario: Custom Allocator</a:t>
            </a:r>
          </a:p>
          <a:p>
            <a:pPr lvl="1"/>
            <a:r>
              <a:rPr lang="en-US" dirty="0" smtClean="0"/>
              <a:t>Can’t, or won’t, change to </a:t>
            </a:r>
            <a:r>
              <a:rPr lang="en-US" dirty="0" err="1" smtClean="0"/>
              <a:t>PageHeap</a:t>
            </a:r>
            <a:r>
              <a:rPr lang="en-US" dirty="0" smtClean="0"/>
              <a:t>-compatible</a:t>
            </a:r>
          </a:p>
          <a:p>
            <a:pPr lvl="2"/>
            <a:r>
              <a:rPr lang="en-US" dirty="0" smtClean="0"/>
              <a:t>E.g. Closed-source software implementing its own heap</a:t>
            </a:r>
          </a:p>
          <a:p>
            <a:pPr lvl="1"/>
            <a:r>
              <a:rPr lang="en-US" dirty="0" smtClean="0"/>
              <a:t>Redirect execution at runtime</a:t>
            </a:r>
          </a:p>
          <a:p>
            <a:pPr lvl="1"/>
            <a:r>
              <a:rPr lang="en-US" dirty="0" smtClean="0"/>
              <a:t>In this example, </a:t>
            </a:r>
            <a:r>
              <a:rPr lang="en-US" i="1" dirty="0" err="1" smtClean="0"/>
              <a:t>custom_malloc</a:t>
            </a:r>
            <a:r>
              <a:rPr lang="en-US" i="1" dirty="0" smtClean="0"/>
              <a:t> </a:t>
            </a:r>
            <a:r>
              <a:rPr lang="en-US" dirty="0" smtClean="0"/>
              <a:t>redirected to </a:t>
            </a:r>
            <a:r>
              <a:rPr lang="en-US" i="1" dirty="0" err="1" smtClean="0"/>
              <a:t>malloc</a:t>
            </a:r>
            <a:endParaRPr lang="en-US" i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88" y="3179078"/>
            <a:ext cx="4979194" cy="371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48" y="3699498"/>
            <a:ext cx="4714875" cy="249316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520618" y="4281914"/>
            <a:ext cx="259664" cy="191075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68913" y="4867958"/>
            <a:ext cx="166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 because of redirection to </a:t>
            </a:r>
            <a:r>
              <a:rPr lang="en-US" i="1" dirty="0" err="1" smtClean="0"/>
              <a:t>malloc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24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62" y="943062"/>
            <a:ext cx="7777523" cy="5214982"/>
          </a:xfrm>
        </p:spPr>
        <p:txBody>
          <a:bodyPr/>
          <a:lstStyle/>
          <a:p>
            <a:r>
              <a:rPr lang="en-US" b="1" dirty="0" smtClean="0"/>
              <a:t>Scenario: Custom Allocator</a:t>
            </a:r>
          </a:p>
          <a:p>
            <a:pPr lvl="1"/>
            <a:r>
              <a:rPr lang="en-US" dirty="0" smtClean="0"/>
              <a:t>Can’t, or won’t, change to </a:t>
            </a:r>
            <a:r>
              <a:rPr lang="en-US" dirty="0" err="1" smtClean="0"/>
              <a:t>PageHeap</a:t>
            </a:r>
            <a:r>
              <a:rPr lang="en-US" dirty="0" smtClean="0"/>
              <a:t>-compatible</a:t>
            </a:r>
          </a:p>
          <a:p>
            <a:pPr lvl="2"/>
            <a:r>
              <a:rPr lang="en-US" dirty="0" smtClean="0"/>
              <a:t>E.g. Closed-source software implementing its own heap</a:t>
            </a:r>
          </a:p>
          <a:p>
            <a:pPr lvl="1"/>
            <a:r>
              <a:rPr lang="en-US" dirty="0" smtClean="0"/>
              <a:t>Redirect execution at runtime</a:t>
            </a:r>
          </a:p>
          <a:p>
            <a:pPr lvl="1"/>
            <a:r>
              <a:rPr lang="en-US" dirty="0" smtClean="0"/>
              <a:t>In this example, </a:t>
            </a:r>
            <a:r>
              <a:rPr lang="en-US" i="1" dirty="0" err="1" smtClean="0"/>
              <a:t>custom_malloc</a:t>
            </a:r>
            <a:r>
              <a:rPr lang="en-US" i="1" dirty="0" smtClean="0"/>
              <a:t> </a:t>
            </a:r>
            <a:r>
              <a:rPr lang="en-US" dirty="0" smtClean="0"/>
              <a:t>redirected to </a:t>
            </a:r>
            <a:r>
              <a:rPr lang="en-US" i="1" dirty="0" err="1" smtClean="0"/>
              <a:t>malloc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8" y="4613501"/>
            <a:ext cx="7943850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61982"/>
            <a:ext cx="3886200" cy="42973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Moveable Heap</a:t>
            </a:r>
            <a:endParaRPr lang="en-US" b="1" dirty="0"/>
          </a:p>
          <a:p>
            <a:pPr lvl="1"/>
            <a:r>
              <a:rPr lang="en-US" dirty="0" err="1" smtClean="0"/>
              <a:t>GlobalAlloc</a:t>
            </a:r>
            <a:r>
              <a:rPr lang="en-US" dirty="0" smtClean="0"/>
              <a:t> &amp; </a:t>
            </a:r>
            <a:r>
              <a:rPr lang="en-US" dirty="0" err="1" smtClean="0"/>
              <a:t>LocalAlloc</a:t>
            </a:r>
            <a:endParaRPr lang="en-US" dirty="0" smtClean="0"/>
          </a:p>
          <a:p>
            <a:pPr lvl="2"/>
            <a:r>
              <a:rPr lang="en-US" dirty="0" smtClean="0"/>
              <a:t>Allow MEM_MOVEABLE flag</a:t>
            </a:r>
          </a:p>
          <a:p>
            <a:pPr lvl="2"/>
            <a:r>
              <a:rPr lang="en-US" dirty="0" smtClean="0"/>
              <a:t>Used by </a:t>
            </a:r>
            <a:r>
              <a:rPr lang="en-US" dirty="0" err="1" smtClean="0"/>
              <a:t>IStream</a:t>
            </a:r>
            <a:r>
              <a:rPr lang="en-US" dirty="0" smtClean="0"/>
              <a:t> COM </a:t>
            </a:r>
            <a:r>
              <a:rPr lang="en-US" dirty="0" err="1" smtClean="0"/>
              <a:t>iface</a:t>
            </a:r>
            <a:endParaRPr lang="en-US" dirty="0" smtClean="0"/>
          </a:p>
          <a:p>
            <a:pPr lvl="2"/>
            <a:r>
              <a:rPr lang="en-US" dirty="0" smtClean="0"/>
              <a:t>E.g. lots of MSFT code</a:t>
            </a:r>
            <a:endParaRPr lang="en-US" dirty="0"/>
          </a:p>
          <a:p>
            <a:pPr lvl="1"/>
            <a:r>
              <a:rPr lang="en-US" dirty="0" smtClean="0"/>
              <a:t>Get handle to allocation</a:t>
            </a:r>
          </a:p>
          <a:p>
            <a:pPr lvl="2"/>
            <a:r>
              <a:rPr lang="en-US" dirty="0" smtClean="0"/>
              <a:t>OS can move around allocation &amp; data unless “Locked”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PageHeap</a:t>
            </a:r>
            <a:r>
              <a:rPr lang="en-US" dirty="0" smtClean="0"/>
              <a:t> Support</a:t>
            </a:r>
          </a:p>
          <a:p>
            <a:pPr lvl="2"/>
            <a:r>
              <a:rPr lang="en-US" dirty="0" smtClean="0"/>
              <a:t>Hook </a:t>
            </a:r>
            <a:r>
              <a:rPr lang="en-US" dirty="0" err="1" smtClean="0"/>
              <a:t>RtlAllocateHandle</a:t>
            </a:r>
            <a:endParaRPr lang="en-US" dirty="0" smtClean="0"/>
          </a:p>
          <a:p>
            <a:pPr lvl="2"/>
            <a:r>
              <a:rPr lang="en-US" dirty="0" smtClean="0"/>
              <a:t>Keep track at runtime</a:t>
            </a:r>
          </a:p>
          <a:p>
            <a:pPr lvl="2"/>
            <a:r>
              <a:rPr lang="en-US" dirty="0" smtClean="0"/>
              <a:t>HGLOBALs are heap pointers, not possible to confuse a la HANDLEs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37" y="3472422"/>
            <a:ext cx="3786188" cy="842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37" y="1412065"/>
            <a:ext cx="3943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-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Potential Enhancements &amp; Future</a:t>
            </a:r>
          </a:p>
          <a:p>
            <a:pPr lvl="1"/>
            <a:r>
              <a:rPr lang="en-US" dirty="0" smtClean="0"/>
              <a:t>Scalability &amp; Analytics</a:t>
            </a:r>
            <a:endParaRPr lang="en-US" dirty="0" smtClean="0"/>
          </a:p>
          <a:p>
            <a:pPr lvl="2"/>
            <a:r>
              <a:rPr lang="en-US" dirty="0" smtClean="0"/>
              <a:t>Lots of trace data generated every run</a:t>
            </a:r>
          </a:p>
          <a:p>
            <a:pPr lvl="2"/>
            <a:r>
              <a:rPr lang="en-US" dirty="0" smtClean="0"/>
              <a:t>80mb of data for ~0.030 seconds of </a:t>
            </a:r>
            <a:r>
              <a:rPr lang="en-US" dirty="0" smtClean="0"/>
              <a:t>computation</a:t>
            </a:r>
            <a:endParaRPr lang="en-US" dirty="0" smtClean="0"/>
          </a:p>
          <a:p>
            <a:pPr lvl="1"/>
            <a:r>
              <a:rPr lang="en-US" dirty="0" smtClean="0"/>
              <a:t>Defense</a:t>
            </a:r>
          </a:p>
          <a:p>
            <a:pPr lvl="2"/>
            <a:r>
              <a:rPr lang="en-US" dirty="0" smtClean="0"/>
              <a:t>CTFGRIND + EMET emulation</a:t>
            </a:r>
            <a:endParaRPr lang="en-US" dirty="0" smtClean="0"/>
          </a:p>
          <a:p>
            <a:pPr lvl="1"/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smtClean="0"/>
              <a:t>Rewrite</a:t>
            </a:r>
          </a:p>
          <a:p>
            <a:pPr lvl="2"/>
            <a:r>
              <a:rPr lang="en-US" dirty="0" smtClean="0"/>
              <a:t>Useful for </a:t>
            </a:r>
            <a:r>
              <a:rPr lang="en-US" dirty="0" smtClean="0"/>
              <a:t>ARM binaries</a:t>
            </a:r>
          </a:p>
          <a:p>
            <a:pPr lvl="1"/>
            <a:r>
              <a:rPr lang="en-US" dirty="0"/>
              <a:t>Linux/OS X Support</a:t>
            </a:r>
          </a:p>
          <a:p>
            <a:pPr lvl="2"/>
            <a:r>
              <a:rPr lang="en-US" dirty="0"/>
              <a:t>Not everything is </a:t>
            </a:r>
            <a:r>
              <a:rPr lang="en-US" dirty="0" smtClean="0"/>
              <a:t>Windows-based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intuitive/useful UI</a:t>
            </a:r>
          </a:p>
          <a:p>
            <a:pPr lvl="2"/>
            <a:r>
              <a:rPr lang="en-US" dirty="0" smtClean="0"/>
              <a:t>Comments are quick-and-easy</a:t>
            </a:r>
          </a:p>
          <a:p>
            <a:pPr lvl="2"/>
            <a:r>
              <a:rPr lang="en-US" dirty="0" smtClean="0"/>
              <a:t>IDA runs a full QT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 </a:t>
            </a:r>
            <a:r>
              <a:rPr lang="en-US" dirty="0" err="1"/>
              <a:t>Splode</a:t>
            </a:r>
            <a:r>
              <a:rPr lang="en-US" dirty="0"/>
              <a:t> </a:t>
            </a:r>
            <a:r>
              <a:rPr lang="en-US" dirty="0" smtClean="0"/>
              <a:t>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IDA-</a:t>
            </a:r>
            <a:r>
              <a:rPr lang="en-US" sz="3000" b="1" dirty="0" err="1" smtClean="0"/>
              <a:t>Splode</a:t>
            </a:r>
            <a:r>
              <a:rPr lang="en-US" sz="3000" b="1" dirty="0" smtClean="0"/>
              <a:t> </a:t>
            </a:r>
          </a:p>
          <a:p>
            <a:pPr lvl="1"/>
            <a:r>
              <a:rPr lang="en-US" sz="2600" dirty="0" smtClean="0"/>
              <a:t>Horrible name for the tool I wrote, which combines…</a:t>
            </a:r>
          </a:p>
          <a:p>
            <a:pPr lvl="1"/>
            <a:r>
              <a:rPr lang="en-US" sz="2600" dirty="0" smtClean="0"/>
              <a:t>Hex-Rays IDA Pro</a:t>
            </a:r>
          </a:p>
          <a:p>
            <a:pPr lvl="2"/>
            <a:r>
              <a:rPr lang="en-US" sz="2200" dirty="0"/>
              <a:t>Application to disassemble software</a:t>
            </a:r>
          </a:p>
          <a:p>
            <a:pPr lvl="2"/>
            <a:r>
              <a:rPr lang="en-US" sz="2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Static </a:t>
            </a:r>
            <a:r>
              <a:rPr lang="en-US" sz="2200" dirty="0" smtClean="0"/>
              <a:t>analysis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0xebfe: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$-2</a:t>
            </a:r>
          </a:p>
          <a:p>
            <a:pPr lvl="1"/>
            <a:r>
              <a:rPr lang="en-US" sz="2600" dirty="0" smtClean="0"/>
              <a:t>IDA Python</a:t>
            </a:r>
          </a:p>
          <a:p>
            <a:pPr lvl="2"/>
            <a:r>
              <a:rPr lang="en-US" sz="2200" dirty="0" smtClean="0"/>
              <a:t>Python bindings for IDA’s API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BADADDR: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NextHead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600" dirty="0" smtClean="0"/>
              <a:t>Intel’s Pin</a:t>
            </a:r>
          </a:p>
          <a:p>
            <a:pPr lvl="2"/>
            <a:r>
              <a:rPr lang="en-US" sz="2200" dirty="0"/>
              <a:t>Dynamic binary instrumentation </a:t>
            </a:r>
            <a:r>
              <a:rPr lang="en-US" sz="2200" dirty="0" smtClean="0"/>
              <a:t>framework</a:t>
            </a:r>
          </a:p>
          <a:p>
            <a:pPr lvl="2"/>
            <a:r>
              <a:rPr lang="en-US" sz="2200" dirty="0" smtClean="0"/>
              <a:t>Effectively hook executing code at the instruction level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INS_AddInstrumentFunction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CalledOnEachInstruction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82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/>
              <a:t> </a:t>
            </a:r>
            <a:r>
              <a:rPr lang="en-US" dirty="0" smtClean="0"/>
              <a:t>- 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Pin and Dynamic Binary Instrumentation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i="1" dirty="0"/>
              <a:t>Dynamic Binary Instrumentation (DBI) is a method of analyzing the behavior of a binary application at runtime through the injection of instrumentation code. This instrumentation code executes as part of the normal instruction stream after being injected</a:t>
            </a:r>
            <a:r>
              <a:rPr lang="en-US" i="1" dirty="0" smtClean="0"/>
              <a:t>.</a:t>
            </a:r>
          </a:p>
          <a:p>
            <a:pPr marL="0" lvl="1" indent="0" algn="r">
              <a:buNone/>
            </a:pPr>
            <a:r>
              <a:rPr lang="en-US" dirty="0" smtClean="0"/>
              <a:t>– </a:t>
            </a:r>
            <a:r>
              <a:rPr lang="en-US" dirty="0" err="1" smtClean="0"/>
              <a:t>Skape</a:t>
            </a:r>
            <a:r>
              <a:rPr lang="en-US" dirty="0" smtClean="0"/>
              <a:t> (Uninformed v7a1)</a:t>
            </a:r>
          </a:p>
        </p:txBody>
      </p:sp>
    </p:spTree>
    <p:extLst>
      <p:ext uri="{BB962C8B-B14F-4D97-AF65-F5344CB8AC3E}">
        <p14:creationId xmlns:p14="http://schemas.microsoft.com/office/powerpoint/2010/main" val="39001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Origins of IDA </a:t>
            </a:r>
            <a:r>
              <a:rPr lang="en-US" b="1" dirty="0" err="1" smtClean="0"/>
              <a:t>Splode</a:t>
            </a:r>
            <a:endParaRPr lang="en-US" b="1" dirty="0" smtClean="0"/>
          </a:p>
          <a:p>
            <a:pPr lvl="1"/>
            <a:r>
              <a:rPr lang="en-US" dirty="0"/>
              <a:t>Single-byte mutation</a:t>
            </a:r>
          </a:p>
          <a:p>
            <a:pPr lvl="2"/>
            <a:r>
              <a:rPr lang="en-US" dirty="0"/>
              <a:t>Heap overflow with corrupted data</a:t>
            </a:r>
          </a:p>
          <a:p>
            <a:pPr lvl="2"/>
            <a:r>
              <a:rPr lang="en-US" dirty="0" smtClean="0"/>
              <a:t>Decompression failure</a:t>
            </a:r>
            <a:endParaRPr lang="en-US" dirty="0"/>
          </a:p>
          <a:p>
            <a:pPr lvl="1"/>
            <a:r>
              <a:rPr lang="en-US" dirty="0" smtClean="0"/>
              <a:t>Root Cause Analysis of Heap Overflow</a:t>
            </a:r>
          </a:p>
          <a:p>
            <a:pPr lvl="2"/>
            <a:r>
              <a:rPr lang="en-US" dirty="0"/>
              <a:t>Parser for undocumented </a:t>
            </a:r>
            <a:r>
              <a:rPr lang="en-US" dirty="0" smtClean="0"/>
              <a:t>format</a:t>
            </a:r>
            <a:endParaRPr lang="en-US" dirty="0"/>
          </a:p>
          <a:p>
            <a:pPr lvl="2"/>
            <a:r>
              <a:rPr lang="en-US" dirty="0" smtClean="0"/>
              <a:t>Closed source, but have debugging symbols</a:t>
            </a:r>
          </a:p>
          <a:p>
            <a:pPr lvl="2"/>
            <a:r>
              <a:rPr lang="en-US" dirty="0" smtClean="0"/>
              <a:t>All file data is compressed (flat entropy)</a:t>
            </a:r>
          </a:p>
          <a:p>
            <a:pPr lvl="2"/>
            <a:r>
              <a:rPr lang="en-US" dirty="0" smtClean="0"/>
              <a:t>Extensive use of COM interfaces</a:t>
            </a:r>
          </a:p>
          <a:p>
            <a:pPr lvl="2"/>
            <a:r>
              <a:rPr lang="en-US" dirty="0" smtClean="0"/>
              <a:t>Lots of C++ isms (OO, virtual inheritance,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Lots of shiny things to get distracted by</a:t>
            </a:r>
            <a:endParaRPr lang="en-US" dirty="0" smtClean="0"/>
          </a:p>
          <a:p>
            <a:pPr lvl="1"/>
            <a:r>
              <a:rPr lang="en-US" dirty="0" smtClean="0"/>
              <a:t>Too </a:t>
            </a:r>
            <a:r>
              <a:rPr lang="en-US" dirty="0" smtClean="0"/>
              <a:t>much churning, need better tools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7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 </a:t>
            </a:r>
            <a:r>
              <a:rPr lang="en-US" b="1" dirty="0" smtClean="0"/>
              <a:t>for Developing </a:t>
            </a:r>
            <a:r>
              <a:rPr lang="en-US" b="1" dirty="0"/>
              <a:t>IDA </a:t>
            </a:r>
            <a:r>
              <a:rPr lang="en-US" b="1" dirty="0" err="1"/>
              <a:t>Splode</a:t>
            </a:r>
            <a:endParaRPr lang="en-US" b="1" dirty="0"/>
          </a:p>
          <a:p>
            <a:pPr lvl="1"/>
            <a:r>
              <a:rPr lang="en-US" dirty="0" err="1" smtClean="0"/>
              <a:t>IDAPython</a:t>
            </a:r>
            <a:endParaRPr lang="en-US" dirty="0" smtClean="0"/>
          </a:p>
          <a:p>
            <a:pPr lvl="2"/>
            <a:r>
              <a:rPr lang="en-US" dirty="0" smtClean="0"/>
              <a:t>Limited exposure </a:t>
            </a:r>
          </a:p>
          <a:p>
            <a:pPr lvl="2"/>
            <a:r>
              <a:rPr lang="en-US" dirty="0" smtClean="0"/>
              <a:t>Small-scale applications</a:t>
            </a:r>
          </a:p>
          <a:p>
            <a:pPr lvl="1"/>
            <a:r>
              <a:rPr lang="en-US" dirty="0" smtClean="0"/>
              <a:t>Pin</a:t>
            </a:r>
          </a:p>
          <a:p>
            <a:pPr lvl="2"/>
            <a:r>
              <a:rPr lang="en-US" dirty="0" smtClean="0"/>
              <a:t>Powerful tool with lots of potential</a:t>
            </a:r>
          </a:p>
          <a:p>
            <a:pPr lvl="2"/>
            <a:r>
              <a:rPr lang="en-US" dirty="0" smtClean="0"/>
              <a:t>No previous personal experience</a:t>
            </a:r>
          </a:p>
          <a:p>
            <a:pPr lvl="2"/>
            <a:r>
              <a:rPr lang="en-US" dirty="0" smtClean="0"/>
              <a:t>Some previous organizational experience</a:t>
            </a:r>
          </a:p>
          <a:p>
            <a:pPr lvl="1"/>
            <a:r>
              <a:rPr lang="en-US" dirty="0" smtClean="0"/>
              <a:t>Exists </a:t>
            </a:r>
            <a:r>
              <a:rPr lang="en-US" dirty="0"/>
              <a:t>to </a:t>
            </a:r>
            <a:r>
              <a:rPr lang="en-US" dirty="0" smtClean="0"/>
              <a:t>answer</a:t>
            </a:r>
          </a:p>
          <a:p>
            <a:pPr lvl="2"/>
            <a:r>
              <a:rPr lang="en-US" dirty="0" smtClean="0"/>
              <a:t>Given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[esi+0x18],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What is in the memory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dirty="0" smtClean="0"/>
              <a:t> points to?</a:t>
            </a:r>
          </a:p>
          <a:p>
            <a:pPr lvl="2"/>
            <a:r>
              <a:rPr lang="en-US" dirty="0" smtClean="0"/>
              <a:t>Where did the allocation come from?</a:t>
            </a:r>
          </a:p>
          <a:p>
            <a:pPr lvl="2"/>
            <a:r>
              <a:rPr lang="en-US" dirty="0" smtClean="0"/>
              <a:t>Which routines touch that data?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</a:t>
            </a:r>
            <a:r>
              <a:rPr lang="en-US" dirty="0" err="1" smtClean="0"/>
              <a:t>Splode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b="1" dirty="0" smtClean="0"/>
              <a:t>Static Reversing &amp; Runtime Analysis</a:t>
            </a:r>
          </a:p>
          <a:p>
            <a:pPr lvl="1"/>
            <a:r>
              <a:rPr lang="en-US" sz="2800" dirty="0" smtClean="0"/>
              <a:t>Load </a:t>
            </a:r>
            <a:r>
              <a:rPr lang="en-US" sz="2800" dirty="0"/>
              <a:t>binary in </a:t>
            </a:r>
            <a:r>
              <a:rPr lang="en-US" sz="2800" dirty="0" err="1"/>
              <a:t>Windbg</a:t>
            </a:r>
            <a:endParaRPr lang="en-US" sz="2800" dirty="0"/>
          </a:p>
          <a:p>
            <a:pPr lvl="2"/>
            <a:r>
              <a:rPr lang="en-US" sz="2400" dirty="0"/>
              <a:t>Breakpoint </a:t>
            </a:r>
            <a:r>
              <a:rPr lang="en-US" sz="2400" dirty="0" smtClean="0"/>
              <a:t>on instruction</a:t>
            </a:r>
            <a:endParaRPr lang="en-US" sz="2400" dirty="0"/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!heap,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400" dirty="0"/>
              <a:t>All require useful symbols, standard allocators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/>
              <a:t>Load binary in IDA</a:t>
            </a:r>
          </a:p>
          <a:p>
            <a:pPr lvl="2"/>
            <a:r>
              <a:rPr lang="en-US" sz="2400" dirty="0"/>
              <a:t>Annotate nearby instances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2400" dirty="0"/>
          </a:p>
          <a:p>
            <a:pPr lvl="2"/>
            <a:r>
              <a:rPr lang="en-US" sz="2400" dirty="0"/>
              <a:t>Maybe create a </a:t>
            </a:r>
            <a:r>
              <a:rPr lang="en-US" sz="2400" dirty="0" err="1"/>
              <a:t>struct</a:t>
            </a:r>
            <a:endParaRPr lang="en-US" sz="2400" dirty="0"/>
          </a:p>
          <a:p>
            <a:pPr lvl="2"/>
            <a:r>
              <a:rPr lang="en-US" sz="2400" dirty="0"/>
              <a:t>Tedious, manual, error-prone</a:t>
            </a:r>
          </a:p>
          <a:p>
            <a:pPr lvl="1"/>
            <a:r>
              <a:rPr lang="en-US" sz="2800" dirty="0" smtClean="0"/>
              <a:t>Single-step sample </a:t>
            </a:r>
            <a:r>
              <a:rPr lang="en-US" sz="2800" dirty="0"/>
              <a:t>size n=1, no automation</a:t>
            </a:r>
          </a:p>
          <a:p>
            <a:pPr lvl="2"/>
            <a:endParaRPr lang="en-US" sz="24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6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7891</TotalTime>
  <Words>5802</Words>
  <Application>Microsoft Office PowerPoint</Application>
  <PresentationFormat>On-screen Show (4:3)</PresentationFormat>
  <Paragraphs>652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Meiryo UI</vt:lpstr>
      <vt:lpstr>Arial</vt:lpstr>
      <vt:lpstr>Calibri</vt:lpstr>
      <vt:lpstr>Calibri Light</vt:lpstr>
      <vt:lpstr>Consolas</vt:lpstr>
      <vt:lpstr>Source Code Pro</vt:lpstr>
      <vt:lpstr>Wingdings</vt:lpstr>
      <vt:lpstr>Office Theme</vt:lpstr>
      <vt:lpstr>PowerPoint Presentation</vt:lpstr>
      <vt:lpstr>IDA Splode - Overview</vt:lpstr>
      <vt:lpstr>Background</vt:lpstr>
      <vt:lpstr>IDA Splode - Background</vt:lpstr>
      <vt:lpstr>IDA Splode - Background</vt:lpstr>
      <vt:lpstr>Motivation</vt:lpstr>
      <vt:lpstr>IDA Splode - Motivation</vt:lpstr>
      <vt:lpstr>PowerPoint Presentation</vt:lpstr>
      <vt:lpstr>IDA Splode - Motivation</vt:lpstr>
      <vt:lpstr>IDA Splode - Motivation</vt:lpstr>
      <vt:lpstr>IDA Splode - Motivation</vt:lpstr>
      <vt:lpstr>Basic Use Walkthrough</vt:lpstr>
      <vt:lpstr>IDA Splode - Walkthrough</vt:lpstr>
      <vt:lpstr>IDA Splode - Walkthrough</vt:lpstr>
      <vt:lpstr>IDA Splode - Walkthrough</vt:lpstr>
      <vt:lpstr>IDA Splode - Walkthrough</vt:lpstr>
      <vt:lpstr>Examples &amp; Screen Shots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IDA Splode - Examples</vt:lpstr>
      <vt:lpstr>Future</vt:lpstr>
      <vt:lpstr>IDA Splode - Future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1069</cp:revision>
  <dcterms:created xsi:type="dcterms:W3CDTF">2014-01-03T21:10:03Z</dcterms:created>
  <dcterms:modified xsi:type="dcterms:W3CDTF">2014-01-23T14:17:08Z</dcterms:modified>
</cp:coreProperties>
</file>