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3" r:id="rId5"/>
    <p:sldId id="264" r:id="rId6"/>
    <p:sldId id="262" r:id="rId7"/>
    <p:sldId id="261" r:id="rId8"/>
    <p:sldId id="259" r:id="rId9"/>
    <p:sldId id="258" r:id="rId10"/>
    <p:sldId id="266" r:id="rId11"/>
    <p:sldId id="267" r:id="rId12"/>
    <p:sldId id="269" r:id="rId13"/>
    <p:sldId id="268" r:id="rId14"/>
    <p:sldId id="265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89"/>
    <a:srgbClr val="002F52"/>
    <a:srgbClr val="333333"/>
    <a:srgbClr val="016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-82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C708-165C-4B12-9F5D-A1AC911F2AE0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5A61-0425-4A1F-BCF5-96CB0F84E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5A61-0425-4A1F-BCF5-96CB0F84E9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74320" y="4855478"/>
            <a:ext cx="187461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4989"/>
                </a:solidFill>
                <a:latin typeface="Arial" pitchFamily="34" charset="0"/>
                <a:cs typeface="Arial" pitchFamily="34" charset="0"/>
              </a:rPr>
              <a:t>www.ceicconference.com</a:t>
            </a:r>
            <a:endParaRPr lang="en-US" sz="1200" b="1" dirty="0">
              <a:solidFill>
                <a:srgbClr val="0049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3750"/>
            <a:ext cx="7772400" cy="448841"/>
          </a:xfrm>
        </p:spPr>
        <p:txBody>
          <a:bodyPr anchor="b"/>
          <a:lstStyle>
            <a:lvl1pPr algn="ctr">
              <a:lnSpc>
                <a:spcPts val="35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92100"/>
            <a:ext cx="64008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50703" y="4855464"/>
            <a:ext cx="2242602" cy="184666"/>
          </a:xfrm>
        </p:spPr>
        <p:txBody>
          <a:bodyPr wrap="none" anchor="ctr">
            <a:spAutoFit/>
          </a:bodyPr>
          <a:lstStyle>
            <a:lvl1pPr algn="ctr">
              <a:defRPr sz="12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Confidentiality Notice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56435" y="4855478"/>
            <a:ext cx="83516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#CEIC2013 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925864"/>
            <a:ext cx="2971800" cy="677108"/>
          </a:xfrm>
        </p:spPr>
        <p:txBody>
          <a:bodyPr anchor="t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328" y="932688"/>
            <a:ext cx="4800600" cy="369646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928" y="1733551"/>
            <a:ext cx="2971800" cy="2895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+ 1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66928" y="1492792"/>
            <a:ext cx="3886200" cy="313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 smtClean="0"/>
              <a:t>Page </a:t>
            </a:r>
            <a:fld id="{B9AB1BC5-8244-4997-9202-6D7E7DEA20B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800600" y="1518385"/>
            <a:ext cx="12954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876800" y="1594900"/>
            <a:ext cx="1143000" cy="1143000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rgbClr val="01627F"/>
                </a:solidFill>
              </a:defRPr>
            </a:lvl1pPr>
          </a:lstStyle>
          <a:p>
            <a:r>
              <a:rPr lang="en-US" dirty="0" smtClean="0"/>
              <a:t>Add Presenter Photo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54700" y="2003400"/>
            <a:ext cx="2051100" cy="83820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 b="1" baseline="0"/>
            </a:lvl3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Presenter Title</a:t>
            </a:r>
          </a:p>
          <a:p>
            <a:pPr lvl="2"/>
            <a:r>
              <a:rPr lang="en-US" dirty="0" smtClean="0"/>
              <a:t>Presenter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+ 2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66928" y="1492792"/>
            <a:ext cx="3886200" cy="313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800600" y="1518385"/>
            <a:ext cx="12954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876800" y="1594900"/>
            <a:ext cx="1143000" cy="1143000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rgbClr val="01627F"/>
                </a:solidFill>
              </a:defRPr>
            </a:lvl1pPr>
          </a:lstStyle>
          <a:p>
            <a:r>
              <a:rPr lang="en-US" dirty="0" smtClean="0"/>
              <a:t>Add Presenter Photo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54700" y="2003400"/>
            <a:ext cx="2051100" cy="83820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 b="1" baseline="0"/>
            </a:lvl3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Presenter Title</a:t>
            </a:r>
          </a:p>
          <a:p>
            <a:pPr lvl="2"/>
            <a:r>
              <a:rPr lang="en-US" dirty="0" smtClean="0"/>
              <a:t>Presenter Company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800600" y="3118585"/>
            <a:ext cx="12954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4876800" y="3195100"/>
            <a:ext cx="1143000" cy="1143000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rgbClr val="01627F"/>
                </a:solidFill>
              </a:defRPr>
            </a:lvl1pPr>
          </a:lstStyle>
          <a:p>
            <a:r>
              <a:rPr lang="en-US" dirty="0" smtClean="0"/>
              <a:t>Add Presenter Photo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254700" y="3603600"/>
            <a:ext cx="2051100" cy="83820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 b="1" baseline="0"/>
            </a:lvl3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Presenter Title</a:t>
            </a:r>
          </a:p>
          <a:p>
            <a:pPr lvl="2"/>
            <a:r>
              <a:rPr lang="en-US" dirty="0" smtClean="0"/>
              <a:t>Presenter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66928" y="1492792"/>
            <a:ext cx="5486400" cy="313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66928" y="1492792"/>
            <a:ext cx="8001000" cy="313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1/2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66928" y="1492792"/>
            <a:ext cx="3886200" cy="313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reverse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3082950" y="1492792"/>
            <a:ext cx="5486400" cy="313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3305176"/>
            <a:ext cx="8001000" cy="448841"/>
          </a:xfrm>
        </p:spPr>
        <p:txBody>
          <a:bodyPr anchor="t"/>
          <a:lstStyle>
            <a:lvl1pPr algn="l">
              <a:lnSpc>
                <a:spcPts val="3500"/>
              </a:lnSpc>
              <a:defRPr sz="3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28" y="2038350"/>
            <a:ext cx="80010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rgbClr val="3333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28" y="1492792"/>
            <a:ext cx="3886200" cy="313639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728" y="1492792"/>
            <a:ext cx="3886200" cy="313639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5632" y="4933222"/>
            <a:ext cx="39594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7091" y="4936512"/>
            <a:ext cx="39594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B9AB1BC5-8244-4997-9202-6D7E7DEA2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928" y="929725"/>
            <a:ext cx="80010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28" y="1497398"/>
            <a:ext cx="8001000" cy="31317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111305"/>
            <a:ext cx="5486400" cy="3385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8600" y="4936512"/>
            <a:ext cx="56265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#CEIC2013 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4" r:id="rId4"/>
    <p:sldLayoutId id="2147483668" r:id="rId5"/>
    <p:sldLayoutId id="2147483651" r:id="rId6"/>
    <p:sldLayoutId id="2147483652" r:id="rId7"/>
    <p:sldLayoutId id="2147483654" r:id="rId8"/>
    <p:sldLayoutId id="2147483655" r:id="rId9"/>
    <p:sldLayoutId id="2147483656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00498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000"/>
        </a:spcBef>
        <a:buFont typeface="Arial" pitchFamily="34" charset="0"/>
        <a:buNone/>
        <a:defRPr sz="16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spcBef>
          <a:spcPts val="1000"/>
        </a:spcBef>
        <a:buFont typeface="Wingdings" pitchFamily="2" charset="2"/>
        <a:buChar char="§"/>
        <a:defRPr sz="16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spcBef>
          <a:spcPts val="1000"/>
        </a:spcBef>
        <a:buFont typeface="Arial" pitchFamily="34" charset="0"/>
        <a:buChar char="▫"/>
        <a:defRPr sz="16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spcBef>
          <a:spcPts val="1000"/>
        </a:spcBef>
        <a:buFont typeface="Arial" pitchFamily="34" charset="0"/>
        <a:buChar char="·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spcBef>
          <a:spcPts val="1000"/>
        </a:spcBef>
        <a:buFont typeface="Arial" pitchFamily="34" charset="0"/>
        <a:buChar char="-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ensicinsight.org/wp-content/uploads/2012/05/INSIGHT_A-Dig-into-the-LogFile.pdf" TargetMode="External"/><Relationship Id="rId2" Type="http://schemas.openxmlformats.org/officeDocument/2006/relationships/hyperlink" Target="http://hackingexposedcomputerforensicsblog.blogpos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stoc.com/docs/28691891/ntfs_mo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orensicinsight.org/wp-content/uploads/2012/05/INSIGHT_A-Dig-into-the-LogFile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David Cowen</a:t>
            </a:r>
          </a:p>
          <a:p>
            <a:r>
              <a:rPr lang="en-US" dirty="0"/>
              <a:t>Matthew Seyer</a:t>
            </a:r>
          </a:p>
          <a:p>
            <a:r>
              <a:rPr lang="en-US" dirty="0" smtClean="0"/>
              <a:t>G-C </a:t>
            </a:r>
            <a:r>
              <a:rPr lang="en-US" dirty="0"/>
              <a:t>Partners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LSN Record Header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$LogFile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88577"/>
              </p:ext>
            </p:extLst>
          </p:nvPr>
        </p:nvGraphicFramePr>
        <p:xfrm>
          <a:off x="685800" y="1809750"/>
          <a:ext cx="6271773" cy="22613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7565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  <a:gridCol w="364638"/>
              </a:tblGrid>
              <a:tr h="218639"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18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0x00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Current LSN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Previous LSN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0x10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Client Undo LSN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Client Data Length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Client 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0x20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Record Type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Transaction 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Flags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Alignment or Reserved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0x30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Redo OP</a:t>
                      </a:r>
                      <a:endParaRPr lang="en-US" sz="13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Undo OP</a:t>
                      </a:r>
                      <a:endParaRPr lang="en-US" sz="13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Redo Offset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Redo Length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Undo Offset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Undo Length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Target Attribute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LCNs to Follow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0x40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Record Offset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Attribute Offset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MFT Cluster Index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Alignment or Reserved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Target VCN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Alignment or Reserved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0x50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Target LCN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Alignment or Reserved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928" y="4095750"/>
            <a:ext cx="2153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Reference: </a:t>
            </a:r>
            <a:r>
              <a:rPr lang="en-US" sz="1100" dirty="0"/>
              <a:t>A Dig into the $LogFile 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1289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LSN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LSN of the current record.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LSN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LSN of the previous record.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Undo LSN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Usually the same as Previous LSN.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Data Length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Length of the LSN record starting at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Offset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Type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0x01 is a General Record, and 0x02 is a Check Point Record.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0X00 Record does not overlap next page, 0x01 Record does overlap.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</a:t>
            </a:r>
            <a:r>
              <a:rPr lang="es-A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Redo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</a:t>
            </a:r>
            <a:r>
              <a:rPr lang="es-A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Offset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Offset to start of redo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(starting from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Op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offset).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Length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Length of redo data.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 Offset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Offset to start of undo data (starting from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Op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offset).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 Length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Length of undo data.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LCNs to Follow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0x01 LCNs follow LSN Header, 0x00 no LCNs follow LSN Header.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Offset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MFT record offset if change affects an MFT record, otherwise 0x00.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Offset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offset of the attribute effected if an MFT record.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LCN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Redo/Undo data’s logical cluster number on disk.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$LogFile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Determined by Redo and Undo Operation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Record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19273"/>
              </p:ext>
            </p:extLst>
          </p:nvPr>
        </p:nvGraphicFramePr>
        <p:xfrm>
          <a:off x="685800" y="1809750"/>
          <a:ext cx="7146634" cy="19050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9399"/>
                <a:gridCol w="437524"/>
                <a:gridCol w="1786658"/>
                <a:gridCol w="500265"/>
                <a:gridCol w="2001057"/>
                <a:gridCol w="571731"/>
              </a:tblGrid>
              <a:tr h="1891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Noop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0x00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DeleteDirtyClusters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0x0A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ClearBitsInNonresidentBitMap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0x16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891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CompensationLogRecord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0x01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SetNewAttributeSizes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0x0B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PrepareTransaction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0x19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891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InitializeFileRecordSegment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0x02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AddIndexEntryRoot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0x0C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CommitTransaction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0x1A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83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DeallocateFileRecordSegment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0x03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DeleteIndexEntryRoot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0x0D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ForgetTransaction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0x1B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83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WriteEndOfFileRecordSegment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0x04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AddIndexEntryAllocation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0x0E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OpenNonresidentAttribute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0x1C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891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CreateAttribute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0x05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DeleteIndexEntryAllocation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0x0F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DirtyPageTableDump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0x1F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891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DeleteAttribute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0x06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SetIndexEntryVcnAllocation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0x12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TransactionTableDump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0x20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891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UpdateResidentValue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0x07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UpdateFileNameRoot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0x13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UpdateRecordDataRoot 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0x21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195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UpdateNonresidentValue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0x08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UpdateFileNameAllocation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0x14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  <a:tr h="2061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UpdateMappingPairs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0x09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SetBitsInNonresidentBitMap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0x15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5" marR="44985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928" y="3798187"/>
            <a:ext cx="4941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References:</a:t>
            </a:r>
          </a:p>
          <a:p>
            <a:r>
              <a:rPr lang="en-US" sz="1600" dirty="0"/>
              <a:t>A Dig into the $LogFile</a:t>
            </a:r>
            <a:endParaRPr lang="en-US" sz="1600" dirty="0" smtClean="0"/>
          </a:p>
          <a:p>
            <a:r>
              <a:rPr lang="en-US" sz="1600" dirty="0" smtClean="0"/>
              <a:t>Recoverability </a:t>
            </a:r>
            <a:r>
              <a:rPr lang="en-US" sz="1600" dirty="0"/>
              <a:t>Support in Windows NT File System (NTFS)</a:t>
            </a:r>
          </a:p>
        </p:txBody>
      </p:sp>
    </p:spTree>
    <p:extLst>
      <p:ext uri="{BB962C8B-B14F-4D97-AF65-F5344CB8AC3E}">
        <p14:creationId xmlns:p14="http://schemas.microsoft.com/office/powerpoint/2010/main" val="251651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566928" y="1492792"/>
            <a:ext cx="5486400" cy="328875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Structure Examples</a:t>
            </a:r>
          </a:p>
          <a:p>
            <a:pPr lvl="1"/>
            <a:r>
              <a:rPr lang="en-US" dirty="0"/>
              <a:t>Index Entries</a:t>
            </a:r>
          </a:p>
          <a:p>
            <a:pPr lvl="2"/>
            <a:r>
              <a:rPr lang="en-US" dirty="0"/>
              <a:t>Redo Op 0x0E : Undo Op 0x0F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Redo </a:t>
            </a:r>
            <a:r>
              <a:rPr lang="en-US" dirty="0" err="1"/>
              <a:t>AddIndexEntryAllocation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 smtClean="0"/>
              <a:t>			   Undo </a:t>
            </a:r>
            <a:r>
              <a:rPr lang="en-US" dirty="0" err="1" smtClean="0"/>
              <a:t>DeleteIndexEntryAllocation</a:t>
            </a:r>
            <a:endParaRPr lang="en-US" dirty="0" smtClean="0"/>
          </a:p>
          <a:p>
            <a:pPr lvl="2"/>
            <a:r>
              <a:rPr lang="en-US" dirty="0" smtClean="0"/>
              <a:t>Redo </a:t>
            </a:r>
            <a:r>
              <a:rPr lang="en-US" dirty="0"/>
              <a:t>Op 0x0F : Undo Op 0x0E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Redo </a:t>
            </a:r>
            <a:r>
              <a:rPr lang="en-US" dirty="0" err="1"/>
              <a:t>DeleteIndexEntryAllocation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/>
              <a:t>			 </a:t>
            </a:r>
            <a:r>
              <a:rPr lang="en-US" dirty="0" smtClean="0"/>
              <a:t>  Undo </a:t>
            </a:r>
            <a:r>
              <a:rPr lang="en-US" dirty="0" err="1"/>
              <a:t>AddIndexEntryAllocation</a:t>
            </a:r>
            <a:endParaRPr lang="en-US" dirty="0"/>
          </a:p>
          <a:p>
            <a:pPr lvl="1"/>
            <a:r>
              <a:rPr lang="en-US" dirty="0"/>
              <a:t>Whole MFT Entry</a:t>
            </a:r>
          </a:p>
          <a:p>
            <a:pPr lvl="2"/>
            <a:r>
              <a:rPr lang="en-US" dirty="0"/>
              <a:t>Redo Op 0x02 : Undo Op 0x00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Redo </a:t>
            </a:r>
            <a:r>
              <a:rPr lang="en-US" dirty="0" err="1"/>
              <a:t>InitializeFileRecordSegment</a:t>
            </a:r>
            <a:r>
              <a:rPr lang="en-US" dirty="0"/>
              <a:t> and </a:t>
            </a:r>
            <a:r>
              <a:rPr lang="en-US" dirty="0" smtClean="0"/>
              <a:t>				  Undo </a:t>
            </a:r>
            <a:r>
              <a:rPr lang="en-US" dirty="0" err="1"/>
              <a:t>Noop</a:t>
            </a:r>
            <a:endParaRPr lang="en-US" dirty="0"/>
          </a:p>
          <a:p>
            <a:pPr lvl="2"/>
            <a:r>
              <a:rPr lang="en-US" dirty="0"/>
              <a:t>Redo Op 0x00 : Undo Op 0x02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Redo </a:t>
            </a:r>
            <a:r>
              <a:rPr lang="en-US" dirty="0" err="1"/>
              <a:t>Noop</a:t>
            </a:r>
            <a:r>
              <a:rPr lang="en-US" dirty="0"/>
              <a:t>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  Undo </a:t>
            </a:r>
            <a:r>
              <a:rPr lang="en-US" dirty="0" err="1"/>
              <a:t>InitializeFileRecordSegment</a:t>
            </a:r>
            <a:endParaRPr lang="en-US" dirty="0"/>
          </a:p>
          <a:p>
            <a:pPr lvl="1"/>
            <a:r>
              <a:rPr lang="en-US" dirty="0"/>
              <a:t>Update Resident Value</a:t>
            </a:r>
          </a:p>
          <a:p>
            <a:pPr lvl="2"/>
            <a:r>
              <a:rPr lang="en-US" dirty="0"/>
              <a:t>$SI Changes</a:t>
            </a:r>
          </a:p>
          <a:p>
            <a:pPr lvl="3"/>
            <a:r>
              <a:rPr lang="en-US" sz="1600" dirty="0"/>
              <a:t>Redo Op 0x07 : Undo Op 0x07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Redo </a:t>
            </a:r>
            <a:r>
              <a:rPr lang="en-US" sz="1600" dirty="0" err="1"/>
              <a:t>UpdateResidentValue</a:t>
            </a:r>
            <a:r>
              <a:rPr lang="en-US" sz="1600" dirty="0"/>
              <a:t> and Undo </a:t>
            </a:r>
            <a:r>
              <a:rPr lang="en-US" sz="1600" dirty="0" err="1"/>
              <a:t>UpdateResidentValue</a:t>
            </a:r>
            <a:r>
              <a:rPr lang="en-US" sz="1600" dirty="0"/>
              <a:t> (Record contains Undo (original) and Redo (new) data)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Record Data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6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Wiping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CD Burning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Timestamp Changes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Resident Data in </a:t>
            </a:r>
            <a:r>
              <a:rPr lang="en-US" dirty="0" smtClean="0"/>
              <a:t>XP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0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Recovering the Tri-Force in Volume </a:t>
            </a:r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 us on Twitter @</a:t>
            </a:r>
            <a:r>
              <a:rPr lang="en-US" dirty="0" err="1"/>
              <a:t>hecfblog</a:t>
            </a:r>
            <a:endParaRPr lang="en-US" dirty="0"/>
          </a:p>
          <a:p>
            <a:r>
              <a:rPr lang="en-US" dirty="0"/>
              <a:t>Read the blog </a:t>
            </a:r>
            <a:r>
              <a:rPr lang="en-US" dirty="0">
                <a:hlinkClick r:id="rId2"/>
              </a:rPr>
              <a:t>http://hackingexposedcomputerforensicsblog.blogpost.com</a:t>
            </a:r>
            <a:endParaRPr lang="en-US" dirty="0"/>
          </a:p>
          <a:p>
            <a:r>
              <a:rPr lang="en-US"/>
              <a:t>Email us</a:t>
            </a:r>
            <a:r>
              <a:rPr lang="en-US"/>
              <a:t>: </a:t>
            </a:r>
            <a:r>
              <a:rPr lang="en-US" smtClean="0"/>
              <a:t>dcowen@g-cpartners.com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blueangel</a:t>
            </a:r>
            <a:r>
              <a:rPr lang="en-US" dirty="0"/>
              <a:t>. “A Dig into the $LogFile”. May 2012. </a:t>
            </a:r>
            <a:r>
              <a:rPr lang="en-US" u="sng" dirty="0">
                <a:hlinkClick r:id="rId3"/>
              </a:rPr>
              <a:t>http://forensicinsight.org/wp-content/uploads/2012/05/INSIGHT_A-Dig-into-the-LogFile.pdf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Singireddy</a:t>
            </a:r>
            <a:r>
              <a:rPr lang="en-US" dirty="0"/>
              <a:t>, </a:t>
            </a:r>
            <a:r>
              <a:rPr lang="en-US" dirty="0" err="1"/>
              <a:t>Pramada</a:t>
            </a:r>
            <a:r>
              <a:rPr lang="en-US" dirty="0"/>
              <a:t>. “Recoverability Support in Windows NT File System (NTFS).” March 10</a:t>
            </a:r>
            <a:r>
              <a:rPr lang="en-US" baseline="30000" dirty="0"/>
              <a:t>th</a:t>
            </a:r>
            <a:r>
              <a:rPr lang="en-US" dirty="0"/>
              <a:t>, 2010. </a:t>
            </a:r>
            <a:r>
              <a:rPr lang="en-US" u="sng" dirty="0">
                <a:hlinkClick r:id="rId4"/>
              </a:rPr>
              <a:t>http://www.docstoc.com/docs/28691891/ntfs_mod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and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NTFS System Files</a:t>
            </a:r>
          </a:p>
          <a:p>
            <a:pPr lvl="1"/>
            <a:r>
              <a:rPr lang="en-US" dirty="0"/>
              <a:t>MFT ($MFT)</a:t>
            </a:r>
          </a:p>
          <a:p>
            <a:pPr lvl="2"/>
            <a:r>
              <a:rPr lang="en-US" dirty="0"/>
              <a:t>Provides File Metadata</a:t>
            </a:r>
          </a:p>
          <a:p>
            <a:pPr lvl="1"/>
            <a:r>
              <a:rPr lang="en-US" dirty="0"/>
              <a:t>USN Journal ($J)</a:t>
            </a:r>
          </a:p>
          <a:p>
            <a:pPr lvl="2"/>
            <a:r>
              <a:rPr lang="en-US" dirty="0"/>
              <a:t>Maintains File and Directory Changes</a:t>
            </a:r>
          </a:p>
          <a:p>
            <a:pPr lvl="1"/>
            <a:r>
              <a:rPr lang="en-US" dirty="0"/>
              <a:t>Transactional Journal ($LogFile)</a:t>
            </a:r>
          </a:p>
          <a:p>
            <a:pPr lvl="2"/>
            <a:r>
              <a:rPr lang="en-US" dirty="0"/>
              <a:t>Maintains File System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Tri-Force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96380"/>
              </p:ext>
            </p:extLst>
          </p:nvPr>
        </p:nvGraphicFramePr>
        <p:xfrm>
          <a:off x="5638800" y="911798"/>
          <a:ext cx="2089149" cy="368998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914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$MFT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MFTMirr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$LogFile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$Volume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$AttrDef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.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$Bitmap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$Boot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$BadClus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$Quota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$Secure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$UpCase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$Extend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59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Triangle 29"/>
          <p:cNvSpPr/>
          <p:nvPr/>
        </p:nvSpPr>
        <p:spPr>
          <a:xfrm rot="8100000">
            <a:off x="4498583" y="3263000"/>
            <a:ext cx="1931656" cy="1931656"/>
          </a:xfrm>
          <a:prstGeom prst="rt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7" name="Right Triangle 26"/>
          <p:cNvSpPr/>
          <p:nvPr/>
        </p:nvSpPr>
        <p:spPr>
          <a:xfrm rot="8100000">
            <a:off x="1766809" y="3263272"/>
            <a:ext cx="1931656" cy="1931656"/>
          </a:xfrm>
          <a:prstGeom prst="rt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Tri-Force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068851" y="4840889"/>
            <a:ext cx="812723" cy="307777"/>
          </a:xfrm>
        </p:spPr>
        <p:txBody>
          <a:bodyPr/>
          <a:lstStyle/>
          <a:p>
            <a:r>
              <a:rPr lang="en-US" sz="2000" smtClean="0"/>
              <a:t>Page </a:t>
            </a:r>
            <a:fld id="{B9AB1BC5-8244-4997-9202-6D7E7DEA20BF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6" name="Right Triangle 5"/>
          <p:cNvSpPr/>
          <p:nvPr/>
        </p:nvSpPr>
        <p:spPr>
          <a:xfrm rot="8100000">
            <a:off x="3132696" y="1897385"/>
            <a:ext cx="1931656" cy="1931656"/>
          </a:xfrm>
          <a:prstGeom prst="rt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46062" y="2148524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050B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MFT</a:t>
            </a:r>
            <a:endParaRPr lang="en-US" sz="2000" b="1" dirty="0">
              <a:solidFill>
                <a:srgbClr val="02050B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8132" y="3328196"/>
            <a:ext cx="96372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050B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USN</a:t>
            </a:r>
          </a:p>
          <a:p>
            <a:pPr algn="ctr"/>
            <a:r>
              <a:rPr lang="en-US" sz="2000" b="1" dirty="0" smtClean="0">
                <a:solidFill>
                  <a:srgbClr val="02050B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Journal</a:t>
            </a:r>
            <a:endParaRPr lang="en-US" sz="2000" b="1" dirty="0">
              <a:solidFill>
                <a:srgbClr val="02050B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4442" y="3359035"/>
            <a:ext cx="15140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2050B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$LogFile</a:t>
            </a:r>
          </a:p>
          <a:p>
            <a:pPr algn="ctr"/>
            <a:r>
              <a:rPr lang="en-US" sz="2000" b="1" dirty="0" smtClean="0">
                <a:solidFill>
                  <a:srgbClr val="02050B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Transactions</a:t>
            </a:r>
            <a:endParaRPr lang="en-US" sz="2000" b="1" dirty="0">
              <a:solidFill>
                <a:srgbClr val="02050B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12389" y="1450587"/>
            <a:ext cx="2775316" cy="277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700000">
            <a:off x="4043049" y="2035960"/>
            <a:ext cx="23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MFT Entry Header: LSN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739094" y="1431188"/>
            <a:ext cx="2804706" cy="2804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700000">
            <a:off x="5295912" y="2955557"/>
            <a:ext cx="281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 Operation </a:t>
            </a:r>
            <a:r>
              <a:rPr lang="en-US" dirty="0" smtClean="0"/>
              <a:t>Transactions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96067" y="1419224"/>
            <a:ext cx="2809877" cy="280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900000">
            <a:off x="766891" y="3086086"/>
            <a:ext cx="23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Reference Number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4464" y="1419223"/>
            <a:ext cx="2754905" cy="2754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900000">
            <a:off x="1776827" y="1816738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$SI Attribute USN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76142" y="4196561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$SI Attribute Updates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57147" y="4551469"/>
            <a:ext cx="5473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 smtClean="0"/>
              <a:t>MFT Entry Header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pPr lvl="1"/>
            <a:r>
              <a:rPr lang="en-US" dirty="0" smtClean="0"/>
              <a:t>MFT Attributes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MFT ($MFT)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69563"/>
              </p:ext>
            </p:extLst>
          </p:nvPr>
        </p:nvGraphicFramePr>
        <p:xfrm>
          <a:off x="762000" y="1733550"/>
          <a:ext cx="4803894" cy="147882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  <a:gridCol w="282582"/>
              </a:tblGrid>
              <a:tr h="17054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41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0x00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Header (FILE)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Update Ofs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Update 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$LogFile Sequence Number (LSN)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0x10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Sequence 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Link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 Attrib Ofs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Logical Entry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Alloc Entry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0x20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Base Record Reference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Next </a:t>
                      </a:r>
                      <a:r>
                        <a:rPr lang="en-US" sz="1100" u="none" strike="noStrike" dirty="0" err="1">
                          <a:effectLst/>
                        </a:rPr>
                        <a:t>Attrib</a:t>
                      </a:r>
                      <a:r>
                        <a:rPr lang="en-US" sz="1100" u="none" strike="noStrike" dirty="0">
                          <a:effectLst/>
                        </a:rPr>
                        <a:t> 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Record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0x30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Update Sequence Array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7011"/>
              </p:ext>
            </p:extLst>
          </p:nvPr>
        </p:nvGraphicFramePr>
        <p:xfrm>
          <a:off x="2514600" y="3333750"/>
          <a:ext cx="4265612" cy="14678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21295"/>
                <a:gridCol w="1586052"/>
                <a:gridCol w="351286"/>
                <a:gridCol w="1906979"/>
              </a:tblGrid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$Standard Information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$Index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Root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>
                    <a:noFill/>
                  </a:tcPr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$Attribute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List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0xA0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$Index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Allocation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$File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0xB0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$Bitmap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$VOLUME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VERSION Win NT)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0xC0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$SYMBOLIC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LINK (Win NT)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$Object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Id (Win 2000+)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0xC0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$REPARSE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POINT (Win 2000+)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$Security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Descriptor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0xD0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$EA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Information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$Volume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0xE0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$EA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0x70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$Volume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Information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0xF0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$Property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$Logged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Utility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Stream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  <a:tr h="1467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0x90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$Index</a:t>
                      </a:r>
                      <a:r>
                        <a:rPr lang="en-US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Root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3" marR="6273" marT="62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$Standard Information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13329236"/>
              </p:ext>
            </p:extLst>
          </p:nvPr>
        </p:nvGraphicFramePr>
        <p:xfrm>
          <a:off x="762000" y="1581150"/>
          <a:ext cx="6249210" cy="1463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0281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  <a:gridCol w="359150"/>
              </a:tblGrid>
              <a:tr h="243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0x00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Create Date/Time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Modify Date/Time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0x10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MFT Modify Date/Time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Access Date/Time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0x20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Flags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 Versions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Version Num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 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0x30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Owner 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Security 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Quota Charged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0x40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Update Sequence Number (USN)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5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USN </a:t>
            </a:r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78014"/>
              </p:ext>
            </p:extLst>
          </p:nvPr>
        </p:nvGraphicFramePr>
        <p:xfrm>
          <a:off x="762000" y="1581150"/>
          <a:ext cx="5715001" cy="108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2590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35801"/>
                <a:gridCol w="325396"/>
              </a:tblGrid>
              <a:tr h="21677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16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Record Length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Major V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Minor V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File Reference Number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0x10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Parent Reference Number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Update Sequence</a:t>
                      </a:r>
                      <a:r>
                        <a:rPr lang="en-US" sz="1400" b="1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Number (USN)*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0x20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Reason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SourceInfo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0x30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SecurityID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File Attributes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 Length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 Offset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Name </a:t>
                      </a:r>
                      <a:r>
                        <a:rPr lang="en-US" sz="1400" u="none" strike="noStrike" dirty="0" smtClean="0">
                          <a:effectLst/>
                        </a:rPr>
                        <a:t>[</a:t>
                      </a:r>
                      <a:r>
                        <a:rPr lang="en-US" sz="1400" u="none" strike="noStrike" dirty="0">
                          <a:effectLst/>
                        </a:rPr>
                        <a:t>N Length]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2639085"/>
            <a:ext cx="273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USN corresponds to record offset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36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$LogFile is split into </a:t>
            </a:r>
            <a:r>
              <a:rPr lang="en-US" dirty="0" smtClean="0"/>
              <a:t>pages</a:t>
            </a:r>
          </a:p>
          <a:p>
            <a:pPr lvl="2"/>
            <a:r>
              <a:rPr lang="en-US" dirty="0" smtClean="0"/>
              <a:t>Generally </a:t>
            </a:r>
            <a:r>
              <a:rPr lang="en-US" dirty="0"/>
              <a:t>4096 </a:t>
            </a:r>
            <a:r>
              <a:rPr lang="en-US" dirty="0" smtClean="0"/>
              <a:t>bytes</a:t>
            </a:r>
          </a:p>
          <a:p>
            <a:pPr lvl="1"/>
            <a:r>
              <a:rPr lang="en-US" dirty="0"/>
              <a:t>Two Sections: Restart and Logging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Great Paper on the $</a:t>
            </a:r>
            <a:r>
              <a:rPr lang="en-US" dirty="0" err="1" smtClean="0"/>
              <a:t>LogFile’s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/>
              <a:t>A Dig into the $LogFile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>
                <a:hlinkClick r:id="rId2"/>
              </a:rPr>
              <a:t>http://forensicinsight.org/wp-content/uploads/2012/05/INSIGHT_A-Dig-into-the-LogFile.pdf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$LogFile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87793"/>
              </p:ext>
            </p:extLst>
          </p:nvPr>
        </p:nvGraphicFramePr>
        <p:xfrm>
          <a:off x="990600" y="2647950"/>
          <a:ext cx="6676496" cy="9140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603"/>
                <a:gridCol w="1439994"/>
                <a:gridCol w="3733899"/>
              </a:tblGrid>
              <a:tr h="30469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Restart</a:t>
                      </a:r>
                      <a:endParaRPr lang="en-US" sz="1500" b="1" dirty="0"/>
                    </a:p>
                  </a:txBody>
                  <a:tcPr marL="75130" marR="75130" marT="37565" marB="3756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Logging</a:t>
                      </a:r>
                      <a:endParaRPr lang="en-US" sz="1500" b="1" dirty="0"/>
                    </a:p>
                  </a:txBody>
                  <a:tcPr marL="75130" marR="75130" marT="37565" marB="37565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46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 Pages</a:t>
                      </a:r>
                      <a:endParaRPr lang="en-US" sz="1500" dirty="0"/>
                    </a:p>
                  </a:txBody>
                  <a:tcPr marL="75130" marR="75130" marT="37565" marB="375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Buffer Area</a:t>
                      </a:r>
                      <a:endParaRPr lang="en-US" sz="1500" dirty="0"/>
                    </a:p>
                  </a:txBody>
                  <a:tcPr marL="75130" marR="75130" marT="37565" marB="37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General</a:t>
                      </a:r>
                      <a:r>
                        <a:rPr lang="en-US" sz="1500" baseline="0" dirty="0" smtClean="0"/>
                        <a:t> Area</a:t>
                      </a:r>
                      <a:endParaRPr lang="en-US" sz="1500" dirty="0"/>
                    </a:p>
                  </a:txBody>
                  <a:tcPr marL="75130" marR="75130" marT="37565" marB="37565"/>
                </a:tc>
              </a:tr>
              <a:tr h="3046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 Pages</a:t>
                      </a:r>
                      <a:endParaRPr lang="en-US" sz="1500" dirty="0"/>
                    </a:p>
                  </a:txBody>
                  <a:tcPr marL="75130" marR="75130" marT="37565" marB="3756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ym typeface="Wingdings" panose="05000000000000000000" pitchFamily="2" charset="2"/>
                        </a:rPr>
                        <a:t> EOF</a:t>
                      </a:r>
                      <a:endParaRPr lang="en-US" sz="1500" dirty="0"/>
                    </a:p>
                  </a:txBody>
                  <a:tcPr marL="75130" marR="75130" marT="37565" marB="375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9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Restart Header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$LogFile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7272"/>
              </p:ext>
            </p:extLst>
          </p:nvPr>
        </p:nvGraphicFramePr>
        <p:xfrm>
          <a:off x="602488" y="1885950"/>
          <a:ext cx="5027618" cy="2617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7906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  <a:gridCol w="294357"/>
              </a:tblGrid>
              <a:tr h="241418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RSTR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Update Seq. Offset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Update Seq.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Check Disk LSN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 Page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Log Page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Restart Offset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Minor 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Major 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 Sequence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Current LSN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Log Client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Client 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3" gridSpan="1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0x70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Oldest LSN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Restart LSN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66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Page Header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$LogFile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NTFS Tri-Force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9AB1BC5-8244-4997-9202-6D7E7DEA20B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4995"/>
              </p:ext>
            </p:extLst>
          </p:nvPr>
        </p:nvGraphicFramePr>
        <p:xfrm>
          <a:off x="1905000" y="1344845"/>
          <a:ext cx="5175044" cy="198192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9828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  <a:gridCol w="301576"/>
              </a:tblGrid>
              <a:tr h="2393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63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0x00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“RCRD” (signature)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Update Sequence Offset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Update Sequence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Last LSN or File Offset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0x10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Page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Page 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Next Record Offset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Word Align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DWord Align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0x20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Last End LSN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0x30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Update Sequence Array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5075" y="3403340"/>
            <a:ext cx="8360325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Count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pages that are used for the transaction run.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Position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current page number of a transaction run.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Record Offset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Offset of last LSN on the page.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LSN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Last overall LSN on page (includes the overlapping LSNs).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End LSN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Last complete LSN on page.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Sequence Array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Array containing the update sequences for replacement. The first two bytes of the value is the Update Sequence Value. These are used every 512 bytes.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04926"/>
      </p:ext>
    </p:extLst>
  </p:cSld>
  <p:clrMapOvr>
    <a:masterClrMapping/>
  </p:clrMapOvr>
</p:sld>
</file>

<file path=ppt/theme/theme1.xml><?xml version="1.0" encoding="utf-8"?>
<a:theme xmlns:a="http://schemas.openxmlformats.org/drawingml/2006/main" name="CEIC-2012_D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CEIC-2012_Deck</Template>
  <TotalTime>129</TotalTime>
  <Words>911</Words>
  <Application>Microsoft Office PowerPoint</Application>
  <PresentationFormat>On-screen Show (16:9)</PresentationFormat>
  <Paragraphs>449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CEIC-2012_Deck</vt:lpstr>
      <vt:lpstr>The NTFS Tri-Force</vt:lpstr>
      <vt:lpstr>Tri-Force Overview</vt:lpstr>
      <vt:lpstr>Connecting the Tri-Force</vt:lpstr>
      <vt:lpstr>The MFT ($MFT)</vt:lpstr>
      <vt:lpstr>$Standard Information Attribute</vt:lpstr>
      <vt:lpstr>USN Record</vt:lpstr>
      <vt:lpstr>$LogFile Overview</vt:lpstr>
      <vt:lpstr>$LogFile Overview</vt:lpstr>
      <vt:lpstr>$LogFile Overview</vt:lpstr>
      <vt:lpstr>$LogFile Overview</vt:lpstr>
      <vt:lpstr>$LogFile Overview</vt:lpstr>
      <vt:lpstr>LSN Record Data </vt:lpstr>
      <vt:lpstr>LSN Record Data Cont.</vt:lpstr>
      <vt:lpstr>Labs</vt:lpstr>
      <vt:lpstr>Demonstration</vt:lpstr>
      <vt:lpstr>Q &amp; A and References</vt:lpstr>
    </vt:vector>
  </TitlesOfParts>
  <Company>Guidance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Wray, Mark</dc:creator>
  <cp:lastModifiedBy>David Cowen</cp:lastModifiedBy>
  <cp:revision>27</cp:revision>
  <dcterms:created xsi:type="dcterms:W3CDTF">2012-03-20T14:46:05Z</dcterms:created>
  <dcterms:modified xsi:type="dcterms:W3CDTF">2013-05-03T21:12:31Z</dcterms:modified>
</cp:coreProperties>
</file>