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30" r:id="rId6"/>
    <p:sldId id="328" r:id="rId7"/>
    <p:sldId id="329" r:id="rId8"/>
    <p:sldId id="326" r:id="rId9"/>
    <p:sldId id="323" r:id="rId10"/>
    <p:sldId id="325" r:id="rId11"/>
    <p:sldId id="3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5884" autoAdjust="0"/>
  </p:normalViewPr>
  <p:slideViewPr>
    <p:cSldViewPr snapToGrid="0">
      <p:cViewPr varScale="1">
        <p:scale>
          <a:sx n="106" d="100"/>
          <a:sy n="106"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04/12/2022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Beside each line cite the relevant articles that you have read (14+) according to the </a:t>
            </a:r>
            <a:r>
              <a:rPr lang="en-GB" b="0" i="0" u="none" strike="noStrike" dirty="0">
                <a:solidFill>
                  <a:srgbClr val="337AB7"/>
                </a:solidFill>
                <a:effectLst/>
                <a:latin typeface="Helvetica Neue"/>
                <a:hlinkClick r:id="rId3"/>
              </a:rPr>
              <a:t>APA7 style </a:t>
            </a:r>
            <a:r>
              <a:rPr lang="en-GB" b="0" i="0" u="none" strike="noStrike" dirty="0">
                <a:solidFill>
                  <a:srgbClr val="337AB7"/>
                </a:solidFill>
                <a:effectLst/>
                <a:latin typeface="Helvetica Neue"/>
              </a:rPr>
              <a:t> (I have 13 papers referenced, so far…)</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a:t>
            </a:r>
            <a:r>
              <a:rPr lang="en-GB" b="1" i="0" u="sng" dirty="0">
                <a:solidFill>
                  <a:srgbClr val="3C763D"/>
                </a:solidFill>
                <a:effectLst/>
                <a:latin typeface="Helvetica Neue"/>
              </a:rPr>
              <a:t> 1 </a:t>
            </a:r>
            <a:r>
              <a:rPr lang="en-GB" b="0" i="0" u="sng" dirty="0">
                <a:solidFill>
                  <a:srgbClr val="3C763D"/>
                </a:solidFill>
                <a:effectLst/>
                <a:latin typeface="Helvetica Neue"/>
              </a:rPr>
              <a:t>: </a:t>
            </a:r>
            <a:r>
              <a:rPr lang="en-GB" b="0" i="0" dirty="0">
                <a:solidFill>
                  <a:srgbClr val="3C763D"/>
                </a:solidFill>
                <a:effectLst/>
                <a:latin typeface="Helvetica Neue"/>
              </a:rPr>
              <a:t>1-&gt;three of the above are vague AND ONLY two are well-defined and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wrong (D=domain, S=scope, L=limitations, D=delimitations)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Limitation is </a:t>
            </a:r>
            <a:r>
              <a:rPr lang="en-IE" b="0" i="0" u="sng" dirty="0">
                <a:solidFill>
                  <a:srgbClr val="000000"/>
                </a:solidFill>
                <a:effectLst/>
                <a:latin typeface="Arial" panose="020B0604020202020204" pitchFamily="34" charset="0"/>
              </a:rPr>
              <a:t>not</a:t>
            </a:r>
            <a:r>
              <a:rPr lang="en-IE" b="0" i="0" dirty="0">
                <a:solidFill>
                  <a:srgbClr val="000000"/>
                </a:solidFill>
                <a:effectLst/>
                <a:latin typeface="Arial" panose="020B0604020202020204" pitchFamily="34" charset="0"/>
              </a:rPr>
              <a:t> a limitation, needs to be more outside of your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Scope: “The scope is to assess…”</a:t>
            </a: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39370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sng" dirty="0">
                <a:solidFill>
                  <a:srgbClr val="3C763D"/>
                </a:solidFill>
                <a:effectLst/>
                <a:latin typeface="Helvetica Neue"/>
              </a:rPr>
              <a:t>content: </a:t>
            </a:r>
            <a:r>
              <a:rPr lang="en-GB" b="0" i="0" dirty="0">
                <a:solidFill>
                  <a:srgbClr val="3C763D"/>
                </a:solidFill>
                <a:effectLst/>
                <a:latin typeface="Helvetica Neue"/>
              </a:rPr>
              <a:t>Write </a:t>
            </a:r>
            <a:r>
              <a:rPr lang="en-GB" b="0" i="0" dirty="0" err="1">
                <a:solidFill>
                  <a:srgbClr val="3C763D"/>
                </a:solidFill>
                <a:effectLst/>
                <a:latin typeface="Helvetica Neue"/>
              </a:rPr>
              <a:t>about:precise</a:t>
            </a:r>
            <a:r>
              <a:rPr lang="en-GB" b="0" i="0" dirty="0">
                <a:solidFill>
                  <a:srgbClr val="3C763D"/>
                </a:solidFill>
                <a:effectLst/>
                <a:latin typeface="Helvetica Neue"/>
              </a:rPr>
              <a:t> and concise gaps extracted from literature you have identified by reading 14+ articles. You can write multiple sentences/paragraphs, organise them as you wish (by theme, gap, discipline, etc.) and justify your claims by using all the relevant articles you have found.</a:t>
            </a:r>
          </a:p>
          <a:p>
            <a:pPr algn="l">
              <a:buFont typeface="+mj-lt"/>
              <a:buAutoNum type="arabicPeriod"/>
            </a:pPr>
            <a:r>
              <a:rPr lang="en-GB" b="0" i="0" dirty="0">
                <a:solidFill>
                  <a:srgbClr val="3C763D"/>
                </a:solidFill>
                <a:effectLst/>
                <a:latin typeface="Helvetica Neue"/>
              </a:rPr>
              <a:t>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GAPS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gaps are not vague but can be more precise OR not all the relevant articles have been cited or contextualised; a research question can be imagined, but with some degree of uncertainty;</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Research Question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research question is not vague but can be more precise; it is in somehow sufficient to imagine how to design some component of a research experiment to answer it, BUT not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Look at extent of research question… “To what extent…” / “ </a:t>
            </a:r>
            <a:r>
              <a:rPr lang="en-IE" dirty="0" err="1"/>
              <a:t>Evaluaton</a:t>
            </a:r>
            <a:r>
              <a:rPr lang="en-IE" dirty="0"/>
              <a:t> of…”</a:t>
            </a:r>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201403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 </a:t>
            </a:r>
            <a:r>
              <a:rPr lang="en-GB" b="0" i="0" dirty="0">
                <a:solidFill>
                  <a:srgbClr val="3C763D"/>
                </a:solidFill>
                <a:effectLst/>
                <a:latin typeface="Helvetica Neue"/>
              </a:rPr>
              <a:t>Define the null and alternate hypothesis for tackling the research question (max 1 sentence each). </a:t>
            </a:r>
          </a:p>
          <a:p>
            <a:pPr algn="l"/>
            <a:r>
              <a:rPr lang="en-GB" b="0" i="0" dirty="0">
                <a:solidFill>
                  <a:srgbClr val="3C763D"/>
                </a:solidFill>
                <a:effectLst/>
                <a:latin typeface="Helvetica Neue"/>
              </a:rPr>
              <a:t>List the research methods you are going to use to test your hypothesis (by type, by objective, by form and by reasoning) and justify why.</a:t>
            </a:r>
          </a:p>
          <a:p>
            <a:pPr algn="l"/>
            <a:endParaRPr lang="en-GB" b="0" i="0" u="sng" dirty="0">
              <a:solidFill>
                <a:srgbClr val="3C763D"/>
              </a:solidFill>
              <a:effectLst/>
              <a:latin typeface="Helvetica Neue"/>
            </a:endParaRPr>
          </a:p>
          <a:p>
            <a:pPr algn="l"/>
            <a:r>
              <a:rPr lang="en-GB" b="1" i="0" u="none" dirty="0">
                <a:solidFill>
                  <a:srgbClr val="3C763D"/>
                </a:solidFill>
                <a:effectLst/>
                <a:latin typeface="Helvetica Neue"/>
              </a:rPr>
              <a:t>Action</a:t>
            </a:r>
            <a:r>
              <a:rPr lang="en-GB" b="0" i="0" u="none" dirty="0">
                <a:solidFill>
                  <a:srgbClr val="3C763D"/>
                </a:solidFill>
                <a:effectLst/>
                <a:latin typeface="Helvetica Neue"/>
              </a:rPr>
              <a:t> – look at Research Method on Slide 4 (lecture notes); </a:t>
            </a:r>
          </a:p>
          <a:p>
            <a:pPr marL="171450" indent="-171450" algn="l">
              <a:buFontTx/>
              <a:buChar char="-"/>
            </a:pPr>
            <a:r>
              <a:rPr lang="en-GB" b="0" i="0" u="none" dirty="0">
                <a:solidFill>
                  <a:srgbClr val="3C763D"/>
                </a:solidFill>
                <a:effectLst/>
                <a:latin typeface="Helvetica Neue"/>
              </a:rPr>
              <a:t>look at Slide 20; -</a:t>
            </a:r>
          </a:p>
          <a:p>
            <a:pPr marL="171450" indent="-171450" algn="l">
              <a:buFontTx/>
              <a:buChar char="-"/>
            </a:pPr>
            <a:r>
              <a:rPr lang="en-GB" b="0" i="0" u="none" dirty="0">
                <a:solidFill>
                  <a:srgbClr val="3C763D"/>
                </a:solidFill>
                <a:effectLst/>
                <a:latin typeface="Helvetica Neue"/>
              </a:rPr>
              <a:t>table on PPT</a:t>
            </a:r>
          </a:p>
          <a:p>
            <a:pPr marL="171450" indent="-171450" algn="l">
              <a:buFontTx/>
              <a:buChar char="-"/>
            </a:pPr>
            <a:r>
              <a:rPr lang="en-GB" b="0" i="0" u="none" dirty="0">
                <a:solidFill>
                  <a:srgbClr val="3C763D"/>
                </a:solidFill>
                <a:effectLst/>
                <a:latin typeface="Helvetica Neue"/>
              </a:rPr>
              <a:t>Use some </a:t>
            </a:r>
            <a:r>
              <a:rPr lang="en-GB" b="1" i="0" u="none" dirty="0">
                <a:solidFill>
                  <a:srgbClr val="C00000"/>
                </a:solidFill>
                <a:effectLst/>
                <a:latin typeface="Helvetica Neue"/>
              </a:rPr>
              <a:t>colour</a:t>
            </a: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-&gt;it is valid but vague; it is difficult to imagine which research tasks need to be implemented to test it;</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Too cumbersome – possible use of humans? The measure of explainability is unclear and lacks rigour. Look at paper by Luca – table 23? Guide on how to measure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Suggestion about using a survey (Arrow survey), but this is not the route I want to take. Try another objective approach or looking at more datasets?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Need to focus on an objective approach to measuring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Look at DT being a baseline for explanation – think there could be something here for comparing against LIME + SHAP values. Read Rory’s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Measures – need to be clear; need explainability metrics. (Again, see paper from Luca). Focus on Fidelity, Comprehensibility, etc.</a:t>
            </a: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93437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a:t>
            </a:r>
            <a:r>
              <a:rPr lang="en-GB" b="0" i="0" dirty="0">
                <a:solidFill>
                  <a:srgbClr val="3C763D"/>
                </a:solidFill>
                <a:effectLst/>
                <a:latin typeface="Helvetica Neue"/>
              </a:rPr>
              <a:t>: Define a list of general and specific research objectives for describing what needs to be done in your experiment and for testing your research hypothesis as a bullet list of the form: O1, O2, ..., On.</a:t>
            </a:r>
            <a:br>
              <a:rPr lang="en-GB" dirty="0"/>
            </a:br>
            <a:endParaRPr lang="en-GB" dirty="0"/>
          </a:p>
          <a:p>
            <a:pPr algn="l"/>
            <a:r>
              <a:rPr lang="en-GB" b="0" i="0" dirty="0">
                <a:solidFill>
                  <a:srgbClr val="3C763D"/>
                </a:solidFill>
                <a:effectLst/>
                <a:latin typeface="Helvetica Neue"/>
              </a:rPr>
              <a:t>General and specific research objectives can be multiple and the goal is to guide the reader to implement and execute your experiment </a:t>
            </a:r>
          </a:p>
          <a:p>
            <a:pPr algn="l"/>
            <a:r>
              <a:rPr lang="en-GB" b="0" i="0" dirty="0">
                <a:solidFill>
                  <a:srgbClr val="3C763D"/>
                </a:solidFill>
                <a:effectLst/>
                <a:latin typeface="Helvetica Neue"/>
              </a:rPr>
              <a:t>and generate the empirical evidence to accept/reject your research hypothesis using statistical tests.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You have to mention which statistical tests you will be using and why.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Marks will be awarded based on the granularity of explanations and on the capability to inform the readers.</a:t>
            </a:r>
          </a:p>
          <a:p>
            <a:pPr algn="l"/>
            <a:endParaRPr lang="en-GB" b="0" i="0" dirty="0">
              <a:solidFill>
                <a:srgbClr val="3C763D"/>
              </a:solidFill>
              <a:effectLst/>
              <a:latin typeface="Helvetica Neue"/>
            </a:endParaRP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See lecture notes + notes made in class…</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12589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the APA7 style has been partially used; some errors OR incompleteness exist in in-text citations OR in the bibliographic section;</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Reformat in </a:t>
            </a:r>
            <a:r>
              <a:rPr lang="en-IE" b="0" i="0" dirty="0" err="1">
                <a:solidFill>
                  <a:srgbClr val="000000"/>
                </a:solidFill>
                <a:effectLst/>
                <a:latin typeface="Arial" panose="020B0604020202020204" pitchFamily="34" charset="0"/>
              </a:rPr>
              <a:t>CiteItForMe</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Provide details about the performance metrics you are going to use in your experiment (names, ranges, type,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Overall, provide as many details as possible to inform the reader on the performance metrics you will be using in your experiment and its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Examples - for Data Science students (DS), these metrics include (among many more) precision, recall, f1-score, ROC curves, AUC curves,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despite the 1 mark here, this got kicked around town in the other slides. Needs major rework.</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1</a:t>
            </a:r>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27717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(CA2)</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Refined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74068"/>
            <a:ext cx="10972800" cy="2113472"/>
          </a:xfrm>
        </p:spPr>
        <p:txBody>
          <a:bodyPr>
            <a:normAutofit fontScale="550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500" b="0" i="0" dirty="0">
                <a:solidFill>
                  <a:schemeClr val="tx1">
                    <a:lumMod val="50000"/>
                    <a:lumOff val="50000"/>
                  </a:schemeClr>
                </a:solidFill>
                <a:effectLst/>
              </a:rPr>
              <a:t>(</a:t>
            </a:r>
            <a:r>
              <a:rPr lang="it-IT" sz="1500" b="0" i="0" dirty="0">
                <a:solidFill>
                  <a:schemeClr val="tx1">
                    <a:lumMod val="50000"/>
                    <a:lumOff val="50000"/>
                  </a:schemeClr>
                </a:solidFill>
                <a:effectLst/>
              </a:rPr>
              <a:t>Dal Pozzolo et al,2014, </a:t>
            </a:r>
            <a:r>
              <a:rPr lang="en-IE" sz="15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bg1">
                    <a:lumMod val="50000"/>
                  </a:schemeClr>
                </a:solidFill>
                <a:effectLst/>
              </a:rPr>
              <a:t>(Sharma &amp; Bathla, 2020; </a:t>
            </a:r>
            <a:r>
              <a:rPr lang="en-IE" sz="1400" dirty="0">
                <a:solidFill>
                  <a:schemeClr val="bg1">
                    <a:lumMod val="50000"/>
                  </a:schemeClr>
                </a:solidFill>
              </a:rPr>
              <a:t>Honegger, 2018;</a:t>
            </a:r>
            <a:r>
              <a:rPr lang="en-IE" sz="1400" b="0" i="0" dirty="0">
                <a:solidFill>
                  <a:schemeClr val="bg1">
                    <a:lumMod val="50000"/>
                  </a:schemeClr>
                </a:solidFill>
                <a:effectLst/>
              </a:rPr>
              <a:t> Ribeiro et al., 2016</a:t>
            </a:r>
            <a:r>
              <a:rPr lang="en-IE" sz="1400" dirty="0">
                <a:solidFill>
                  <a:schemeClr val="bg1">
                    <a:lumMod val="50000"/>
                  </a:schemeClr>
                </a:solidFill>
              </a:rPr>
              <a:t>)</a:t>
            </a: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bg1">
                    <a:lumMod val="50000"/>
                  </a:schemeClr>
                </a:solidFill>
                <a:effectLst/>
              </a:rPr>
              <a:t>(Batageri &amp; Kumar, 2021; Anowar &amp; Sadaoui, 2020)</a:t>
            </a:r>
            <a:endParaRPr lang="en-IE" sz="1400" dirty="0">
              <a:solidFill>
                <a:schemeClr val="bg1">
                  <a:lumMod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bg1">
                    <a:lumMod val="50000"/>
                  </a:schemeClr>
                </a:solidFill>
                <a:effectLst/>
              </a:rPr>
              <a:t>(Vilone &amp; Longo, 2021; Sinanc et al., 2021; Psychoula et al., 2021; Adadi &amp; Berrada, 2018; Lundberg and Lee 2017; </a:t>
            </a:r>
            <a:r>
              <a:rPr lang="en-IE" sz="1400" dirty="0">
                <a:solidFill>
                  <a:schemeClr val="bg1">
                    <a:lumMod val="50000"/>
                  </a:schemeClr>
                </a:solidFill>
              </a:rPr>
              <a:t>Guidotti et al., 2019;  ElShawi et al., 2020</a:t>
            </a:r>
            <a:r>
              <a:rPr lang="en-IE" sz="1400" b="0" i="0" dirty="0">
                <a:solidFill>
                  <a:schemeClr val="bg1">
                    <a:lumMod val="50000"/>
                  </a:schemeClr>
                </a:solidFill>
                <a:effectLst/>
              </a:rPr>
              <a:t>)</a:t>
            </a:r>
            <a:endParaRPr lang="en-IE" sz="1400" dirty="0">
              <a:solidFill>
                <a:schemeClr val="bg1">
                  <a:lumMod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3987540"/>
            <a:ext cx="10972800" cy="2344249"/>
          </a:xfrm>
          <a:prstGeom prst="rect">
            <a:avLst/>
          </a:prstGeom>
          <a:ln w="3175">
            <a:solidFill>
              <a:schemeClr val="tx1"/>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To assess how post hoc, local interpretability frameworks can be evaluated to improve the quality of explanation for neural network models generating credit card fraud classifications in a commercial application.</a:t>
            </a:r>
            <a:endParaRPr lang="en-GB" sz="1000" b="0" i="0" dirty="0">
              <a:solidFill>
                <a:srgbClr val="3C763D"/>
              </a:solidFill>
              <a:effectLst/>
            </a:endParaRPr>
          </a:p>
          <a:p>
            <a:r>
              <a:rPr lang="en-GB" sz="1000" b="1" dirty="0"/>
              <a:t>ASSUMPTIONS</a:t>
            </a:r>
            <a:r>
              <a:rPr lang="en-GB" sz="1000" dirty="0"/>
              <a:t> </a:t>
            </a:r>
            <a:r>
              <a:rPr lang="en-IE" sz="1000" dirty="0"/>
              <a:t>: </a:t>
            </a:r>
            <a:r>
              <a:rPr lang="en-IE" sz="1000" dirty="0">
                <a:solidFill>
                  <a:schemeClr val="tx1"/>
                </a:solidFill>
              </a:rPr>
              <a:t>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~4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This research must work within environmental constraints that are commercially viable, hence the time taken to generate explanations is a factor and may impact on experiments, particularly using SHAP values; cloud-based environments will be deployed but the use of extensive GPU processing is expensive and beyond what can be afforded for the experiments in this dissertation.</a:t>
            </a:r>
          </a:p>
          <a:p>
            <a:r>
              <a:rPr lang="en-GB" sz="1000" b="1" dirty="0"/>
              <a:t>DELIMITATIONS</a:t>
            </a:r>
            <a:r>
              <a:rPr lang="en-GB" sz="1000" dirty="0"/>
              <a:t> </a:t>
            </a:r>
            <a:r>
              <a:rPr lang="en-IE" sz="1000" dirty="0"/>
              <a:t>: </a:t>
            </a:r>
            <a:r>
              <a:rPr lang="en-IE" sz="1000" dirty="0">
                <a:solidFill>
                  <a:schemeClr val="tx1"/>
                </a:solidFill>
              </a:rPr>
              <a:t>Experiments are being specifically limited to five post hoc and local interpretability frameworks; LIME, SHAP, Anchors, LORE, and InterpretML (Microsoft) in order to build on research by Guidotti et al., (2019), ElShawi et al, (2020), </a:t>
            </a:r>
            <a:r>
              <a:rPr lang="en-IE" sz="1000" b="0" i="0" dirty="0">
                <a:solidFill>
                  <a:schemeClr val="tx1"/>
                </a:solidFill>
                <a:effectLst/>
              </a:rPr>
              <a:t>Ribeiro et al., (2016)</a:t>
            </a:r>
            <a:r>
              <a:rPr lang="en-IE" sz="1000" dirty="0">
                <a:solidFill>
                  <a:schemeClr val="tx1"/>
                </a:solidFill>
              </a:rPr>
              <a:t>; Only local explanations on specific credit card transactions are being considered – global explainability on the overall model is not in scope.</a:t>
            </a:r>
            <a:endParaRPr lang="en-IE" sz="1000" b="1" i="1" dirty="0">
              <a:solidFill>
                <a:schemeClr val="tx1"/>
              </a:solidFill>
            </a:endParaRPr>
          </a:p>
        </p:txBody>
      </p:sp>
    </p:spTree>
    <p:extLst>
      <p:ext uri="{BB962C8B-B14F-4D97-AF65-F5344CB8AC3E}">
        <p14:creationId xmlns:p14="http://schemas.microsoft.com/office/powerpoint/2010/main" val="241924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such as </a:t>
            </a:r>
            <a:r>
              <a:rPr lang="en-IE" b="0" i="0" dirty="0">
                <a:solidFill>
                  <a:srgbClr val="333333"/>
                </a:solidFill>
                <a:effectLst/>
              </a:rPr>
              <a:t>Anowar and Sadaoui (2020) and Batageri and Kumar (2021).</a:t>
            </a:r>
            <a:r>
              <a:rPr lang="en-GB" dirty="0">
                <a:solidFill>
                  <a:schemeClr val="tx1"/>
                </a:solidFill>
                <a:effectLst/>
                <a:ea typeface="Times New Roman" panose="02020603050405020304" pitchFamily="18" charset="0"/>
              </a:rPr>
              <a:t>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and Prabha (2020) propose that resampling techniques themselves could be distorting credit card fraud data, which will impact on downstream results, including XAI outputs. </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such as </a:t>
            </a:r>
            <a:r>
              <a:rPr lang="en-IE" b="0" i="0" dirty="0">
                <a:solidFill>
                  <a:schemeClr val="tx1"/>
                </a:solidFill>
                <a:effectLst/>
              </a:rPr>
              <a:t>ElShawi et al (2020), Lundberg et al (2017), </a:t>
            </a:r>
            <a:r>
              <a:rPr lang="en-IE" b="0" i="0" dirty="0">
                <a:solidFill>
                  <a:srgbClr val="333333"/>
                </a:solidFill>
                <a:effectLst/>
              </a:rPr>
              <a:t>Honegger (2018 ), </a:t>
            </a:r>
            <a:r>
              <a:rPr lang="en-IE" b="0" i="0" dirty="0">
                <a:solidFill>
                  <a:schemeClr val="tx1"/>
                </a:solidFill>
                <a:effectLst/>
              </a:rPr>
              <a:t>and Sinanc et al. (2021).</a:t>
            </a:r>
            <a:r>
              <a:rPr lang="en-GB" dirty="0">
                <a:solidFill>
                  <a:schemeClr val="tx1"/>
                </a:solidFill>
              </a:rPr>
              <a:t> There appears  to be no cast iron process to ensure this trustworthiness. </a:t>
            </a:r>
          </a:p>
          <a:p>
            <a:pPr marL="457200" indent="-457200" algn="l">
              <a:buFont typeface="+mj-lt"/>
              <a:buAutoNum type="arabicPeriod"/>
            </a:pPr>
            <a:r>
              <a:rPr lang="en-GB" dirty="0">
                <a:solidFill>
                  <a:schemeClr val="tx1"/>
                </a:solidFill>
              </a:rPr>
              <a:t>Adadi &amp; Berrada (2018) claimed that “</a:t>
            </a:r>
            <a:r>
              <a:rPr lang="en-GB" b="0" i="1" u="none" strike="noStrike" baseline="0" dirty="0">
                <a:solidFill>
                  <a:schemeClr val="tx1">
                    <a:lumMod val="65000"/>
                    <a:lumOff val="35000"/>
                  </a:schemeClr>
                </a:solidFill>
              </a:rPr>
              <a:t>Technically, there is no standard and generally accepted </a:t>
            </a:r>
            <a:r>
              <a:rPr lang="en-IE" b="0" i="1" u="none" strike="noStrike" baseline="0" dirty="0">
                <a:solidFill>
                  <a:schemeClr val="tx1">
                    <a:lumMod val="65000"/>
                    <a:lumOff val="35000"/>
                  </a:schemeClr>
                </a:solidFill>
              </a:rPr>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solidFill>
                  <a:schemeClr val="tx1">
                    <a:lumMod val="65000"/>
                    <a:lumOff val="35000"/>
                  </a:schemeClr>
                </a:solidFill>
              </a:rPr>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Early prototyping in this dissertation effort will attempt to capture and address any such issues as quickly as possible.</a:t>
            </a:r>
          </a:p>
          <a:p>
            <a:pPr marL="457200" indent="-457200">
              <a:buFont typeface="+mj-lt"/>
              <a:buAutoNum type="arabicPeriod"/>
            </a:pPr>
            <a:r>
              <a:rPr lang="en-IE" b="0" i="0" dirty="0">
                <a:solidFill>
                  <a:schemeClr val="tx1"/>
                </a:solidFill>
                <a:effectLst/>
              </a:rPr>
              <a:t>Guidotti et al (2019) conducted comparative experiments into local interpretability frameworks but note in their conclusions that is still relatively little research into building more aesthetically attractive visualisations of such explanations.</a:t>
            </a:r>
            <a:endParaRPr lang="en-GB" dirty="0">
              <a:solidFill>
                <a:schemeClr val="tx1"/>
              </a:solidFill>
            </a:endParaRP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727028"/>
            <a:ext cx="11844067" cy="584775"/>
          </a:xfrm>
          <a:prstGeom prst="rect">
            <a:avLst/>
          </a:prstGeom>
          <a:noFill/>
        </p:spPr>
        <p:txBody>
          <a:bodyPr wrap="square">
            <a:spAutoFit/>
          </a:bodyPr>
          <a:lstStyle/>
          <a:p>
            <a:r>
              <a:rPr lang="en-IE" sz="1600" b="1" dirty="0"/>
              <a:t>Research Question</a:t>
            </a:r>
            <a:r>
              <a:rPr lang="en-IE" sz="1600" dirty="0"/>
              <a:t>: To what extent can we quantify the quality of contemporary machine learning interpretability techniques in the classification of credit card fraud transactions by a ‘black box’ Neural Network ML model?</a:t>
            </a:r>
          </a:p>
        </p:txBody>
      </p:sp>
    </p:spTree>
    <p:extLst>
      <p:ext uri="{BB962C8B-B14F-4D97-AF65-F5344CB8AC3E}">
        <p14:creationId xmlns:p14="http://schemas.microsoft.com/office/powerpoint/2010/main" val="72701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 + Research Methods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84889"/>
            <a:ext cx="10951285" cy="1293105"/>
          </a:xfrm>
        </p:spPr>
        <p:txBody>
          <a:bodyPr>
            <a:normAutofit/>
          </a:bodyPr>
          <a:lstStyle/>
          <a:p>
            <a:r>
              <a:rPr lang="en-GB" sz="1200" b="1" dirty="0">
                <a:solidFill>
                  <a:schemeClr val="tx1"/>
                </a:solidFill>
              </a:rPr>
              <a:t>Null Hypothesis</a:t>
            </a:r>
          </a:p>
          <a:p>
            <a:r>
              <a:rPr lang="en-GB" sz="1200" dirty="0">
                <a:solidFill>
                  <a:schemeClr val="tx1"/>
                </a:solidFill>
              </a:rPr>
              <a:t>A conventional view is that the workings of credit card fraud detection Neural Network models are a ‘black-box’ process, and it is difficult to quantify the best interpretation framework to explain the reason for a given classification result. </a:t>
            </a:r>
          </a:p>
          <a:p>
            <a:endParaRPr lang="en-IE" sz="12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79" y="2820668"/>
            <a:ext cx="10951285" cy="1200329"/>
          </a:xfrm>
          <a:prstGeom prst="rect">
            <a:avLst/>
          </a:prstGeom>
          <a:noFill/>
        </p:spPr>
        <p:txBody>
          <a:bodyPr wrap="square">
            <a:spAutoFit/>
          </a:bodyPr>
          <a:lstStyle/>
          <a:p>
            <a:r>
              <a:rPr lang="en-IE" sz="1200" b="1" dirty="0"/>
              <a:t>Alternate Hypothesis</a:t>
            </a:r>
          </a:p>
          <a:p>
            <a:endParaRPr lang="en-IE" sz="1200" b="1" dirty="0"/>
          </a:p>
          <a:p>
            <a:r>
              <a:rPr lang="en-IE" sz="1200" b="1" dirty="0">
                <a:solidFill>
                  <a:schemeClr val="accent1"/>
                </a:solidFill>
                <a:effectLst/>
                <a:ea typeface="Times New Roman" panose="02020603050405020304" pitchFamily="18" charset="0"/>
              </a:rPr>
              <a:t>IF </a:t>
            </a:r>
            <a:r>
              <a:rPr lang="en-IE" sz="1200" dirty="0">
                <a:solidFill>
                  <a:srgbClr val="000000"/>
                </a:solidFill>
                <a:effectLst/>
                <a:ea typeface="Times New Roman" panose="02020603050405020304" pitchFamily="18" charset="0"/>
              </a:rPr>
              <a:t>I</a:t>
            </a:r>
            <a:r>
              <a:rPr lang="en-IE" sz="1200" b="1" dirty="0">
                <a:solidFill>
                  <a:srgbClr val="000000"/>
                </a:solidFill>
                <a:effectLst/>
                <a:ea typeface="Times New Roman" panose="02020603050405020304" pitchFamily="18" charset="0"/>
              </a:rPr>
              <a:t> </a:t>
            </a:r>
            <a:r>
              <a:rPr lang="en-IE" sz="1200" dirty="0">
                <a:solidFill>
                  <a:srgbClr val="000000"/>
                </a:solidFill>
                <a:effectLst/>
                <a:ea typeface="Times New Roman" panose="02020603050405020304" pitchFamily="18" charset="0"/>
              </a:rPr>
              <a:t>train a Neural Network algorithm for ML </a:t>
            </a:r>
            <a:r>
              <a:rPr lang="en-IE" sz="1200" dirty="0">
                <a:solidFill>
                  <a:srgbClr val="000000"/>
                </a:solidFill>
                <a:ea typeface="Times New Roman" panose="02020603050405020304" pitchFamily="18" charset="0"/>
              </a:rPr>
              <a:t>credit card fraud detection</a:t>
            </a:r>
            <a:r>
              <a:rPr lang="en-IE" sz="1200" dirty="0">
                <a:solidFill>
                  <a:srgbClr val="000000"/>
                </a:solidFill>
                <a:effectLst/>
                <a:ea typeface="Times New Roman" panose="02020603050405020304" pitchFamily="18" charset="0"/>
              </a:rPr>
              <a:t>, and apply different interpretability frameworks to the model results </a:t>
            </a:r>
            <a:endParaRPr lang="en-IE" sz="1200" dirty="0">
              <a:effectLst/>
              <a:ea typeface="Calibri" panose="020F0502020204030204" pitchFamily="34" charset="0"/>
            </a:endParaRPr>
          </a:p>
          <a:p>
            <a:r>
              <a:rPr lang="en-IE" sz="1200" b="1" dirty="0">
                <a:solidFill>
                  <a:schemeClr val="accent1"/>
                </a:solidFill>
                <a:effectLst/>
                <a:ea typeface="Times New Roman" panose="02020603050405020304" pitchFamily="18" charset="0"/>
              </a:rPr>
              <a:t>THEN</a:t>
            </a:r>
            <a:r>
              <a:rPr lang="en-IE" sz="1200" dirty="0">
                <a:solidFill>
                  <a:srgbClr val="000000"/>
                </a:solidFill>
                <a:effectLst/>
                <a:ea typeface="Times New Roman" panose="02020603050405020304" pitchFamily="18" charset="0"/>
              </a:rPr>
              <a:t> then I can measure the output of each framework against a set of metrics (slide 8), acting as unified quantitative measure, and determine the statistically best approach to explaining local, post-hoc credit card fraud classification results.     </a:t>
            </a:r>
            <a:endParaRPr lang="en-IE" sz="1200" b="1" i="1" dirty="0">
              <a:solidFill>
                <a:srgbClr val="FF0000"/>
              </a:solidFill>
              <a:effectLst/>
              <a:ea typeface="Calibri" panose="020F0502020204030204" pitchFamily="34" charset="0"/>
            </a:endParaRPr>
          </a:p>
          <a:p>
            <a:endParaRPr lang="en-IE" sz="1200" dirty="0"/>
          </a:p>
        </p:txBody>
      </p:sp>
      <p:sp>
        <p:nvSpPr>
          <p:cNvPr id="4" name="Content Placeholder 2">
            <a:extLst>
              <a:ext uri="{FF2B5EF4-FFF2-40B4-BE49-F238E27FC236}">
                <a16:creationId xmlns:a16="http://schemas.microsoft.com/office/drawing/2014/main" id="{97982011-B978-1C19-7FB7-5B0507599198}"/>
              </a:ext>
            </a:extLst>
          </p:cNvPr>
          <p:cNvSpPr txBox="1">
            <a:spLocks/>
          </p:cNvSpPr>
          <p:nvPr/>
        </p:nvSpPr>
        <p:spPr>
          <a:xfrm>
            <a:off x="1097279" y="4020998"/>
            <a:ext cx="10951285" cy="2341302"/>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200" b="1" dirty="0">
                <a:solidFill>
                  <a:schemeClr val="tx1"/>
                </a:solidFill>
              </a:rPr>
              <a:t>Research Methods</a:t>
            </a:r>
          </a:p>
          <a:p>
            <a:r>
              <a:rPr lang="en-GB" sz="1200" dirty="0">
                <a:solidFill>
                  <a:schemeClr val="tx1"/>
                </a:solidFill>
              </a:rPr>
              <a:t>This will be a </a:t>
            </a:r>
            <a:r>
              <a:rPr lang="en-GB" sz="1200" b="1" i="1" dirty="0">
                <a:solidFill>
                  <a:schemeClr val="tx1"/>
                </a:solidFill>
              </a:rPr>
              <a:t>primary research </a:t>
            </a:r>
            <a:r>
              <a:rPr lang="en-GB" sz="1200" dirty="0">
                <a:solidFill>
                  <a:schemeClr val="tx1"/>
                </a:solidFill>
              </a:rPr>
              <a:t>approach, based on insights from a review of certain literature in the field of XAI research.</a:t>
            </a:r>
          </a:p>
          <a:p>
            <a:r>
              <a:rPr lang="en-GB" sz="1200" dirty="0">
                <a:solidFill>
                  <a:schemeClr val="tx1"/>
                </a:solidFill>
              </a:rPr>
              <a:t>The </a:t>
            </a:r>
            <a:r>
              <a:rPr lang="en-GB" sz="1200" b="1" i="1" dirty="0">
                <a:solidFill>
                  <a:schemeClr val="tx1"/>
                </a:solidFill>
              </a:rPr>
              <a:t>objective</a:t>
            </a:r>
            <a:r>
              <a:rPr lang="en-GB" sz="1200" dirty="0">
                <a:solidFill>
                  <a:schemeClr val="tx1"/>
                </a:solidFill>
              </a:rPr>
              <a:t> is to conduct a sequence of lab experiments to measure the empirical performance of different interpretability frameworks on a NN model built for credit card fraud detection.</a:t>
            </a:r>
          </a:p>
          <a:p>
            <a:r>
              <a:rPr lang="en-GB" sz="1200" dirty="0">
                <a:solidFill>
                  <a:schemeClr val="tx1"/>
                </a:solidFill>
              </a:rPr>
              <a:t>The </a:t>
            </a:r>
            <a:r>
              <a:rPr lang="en-GB" sz="1200" b="1" i="1" dirty="0">
                <a:solidFill>
                  <a:schemeClr val="tx1"/>
                </a:solidFill>
              </a:rPr>
              <a:t>form</a:t>
            </a:r>
            <a:r>
              <a:rPr lang="en-GB" sz="1200" dirty="0">
                <a:solidFill>
                  <a:schemeClr val="tx1"/>
                </a:solidFill>
              </a:rPr>
              <a:t> of the research is to gather knowledge from the numerical results of the experiments, and determine if the frameworks can be clearly ranked in terms of overall performance by the applied metrics.</a:t>
            </a:r>
          </a:p>
          <a:p>
            <a:r>
              <a:rPr lang="en-GB" sz="1200" dirty="0">
                <a:solidFill>
                  <a:schemeClr val="tx1"/>
                </a:solidFill>
              </a:rPr>
              <a:t>This will be a </a:t>
            </a:r>
            <a:r>
              <a:rPr lang="en-GB" sz="1200" b="1" i="1" dirty="0">
                <a:solidFill>
                  <a:schemeClr val="tx1"/>
                </a:solidFill>
              </a:rPr>
              <a:t>deductive</a:t>
            </a:r>
            <a:r>
              <a:rPr lang="en-GB" sz="1200" dirty="0">
                <a:solidFill>
                  <a:schemeClr val="tx1"/>
                </a:solidFill>
              </a:rPr>
              <a:t> approach to test the assumption that one particular interpretability frameworks can be shown, through the numerical outputs of each experiment, to generate the best local explanations for a credit card fraud classification result.</a:t>
            </a:r>
          </a:p>
          <a:p>
            <a:endParaRPr lang="en-GB" sz="700" dirty="0">
              <a:solidFill>
                <a:schemeClr val="tx1"/>
              </a:solidFill>
            </a:endParaRPr>
          </a:p>
          <a:p>
            <a:endParaRPr lang="en-GB" sz="700" dirty="0">
              <a:solidFill>
                <a:schemeClr val="tx1"/>
              </a:solidFill>
            </a:endParaRPr>
          </a:p>
          <a:p>
            <a:endParaRPr lang="en-GB" sz="700" dirty="0">
              <a:solidFill>
                <a:schemeClr val="tx1"/>
              </a:solidFill>
            </a:endParaRPr>
          </a:p>
          <a:p>
            <a:endParaRPr lang="en-IE" sz="700" dirty="0"/>
          </a:p>
        </p:txBody>
      </p:sp>
    </p:spTree>
    <p:extLst>
      <p:ext uri="{BB962C8B-B14F-4D97-AF65-F5344CB8AC3E}">
        <p14:creationId xmlns:p14="http://schemas.microsoft.com/office/powerpoint/2010/main" val="1284695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72800" cy="1450757"/>
          </a:xfrm>
        </p:spPr>
        <p:txBody>
          <a:bodyPr>
            <a:normAutofit fontScale="90000"/>
          </a:bodyPr>
          <a:lstStyle/>
          <a:p>
            <a:r>
              <a:rPr lang="en-GB" sz="4000" dirty="0"/>
              <a:t>General +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47140"/>
            <a:ext cx="10972801" cy="1010878"/>
          </a:xfrm>
        </p:spPr>
        <p:txBody>
          <a:bodyPr>
            <a:normAutofit/>
          </a:bodyPr>
          <a:lstStyle/>
          <a:p>
            <a:r>
              <a:rPr lang="en-GB" sz="1200" b="1" dirty="0"/>
              <a:t>Research Aim: </a:t>
            </a:r>
          </a:p>
          <a:p>
            <a:pPr marL="216000">
              <a:buFont typeface="Arial" panose="020B0604020202020204" pitchFamily="34" charset="0"/>
              <a:buChar char="•"/>
            </a:pPr>
            <a:r>
              <a:rPr lang="en-GB" sz="1200" dirty="0"/>
              <a:t> To rank selected interpretability frameworks (LIME, SHAP, LORE, Anchors, and InterpretML), using predefined metrics, against the output from a NN credit card fraud detection model and determine which one, if any, demonstrates the best overall performance.</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87654" y="2777574"/>
            <a:ext cx="10972799" cy="4054956"/>
          </a:xfrm>
          <a:prstGeom prst="rect">
            <a:avLst/>
          </a:prstGeom>
          <a:noFill/>
        </p:spPr>
        <p:txBody>
          <a:bodyPr wrap="square">
            <a:spAutoFit/>
          </a:bodyPr>
          <a:lstStyle/>
          <a:p>
            <a:r>
              <a:rPr lang="en-IE" sz="1200" b="1" dirty="0"/>
              <a:t>General / Specific Research Objectives</a:t>
            </a:r>
          </a:p>
          <a:p>
            <a:endParaRPr lang="en-IE" sz="400" b="1" dirty="0"/>
          </a:p>
          <a:p>
            <a:pPr>
              <a:buFont typeface="Arial" panose="020B0604020202020204" pitchFamily="34" charset="0"/>
              <a:buChar char="•"/>
            </a:pPr>
            <a:r>
              <a:rPr lang="en-GB" sz="1200" dirty="0"/>
              <a:t> </a:t>
            </a:r>
            <a:r>
              <a:rPr lang="en-GB" sz="1200" b="1" dirty="0"/>
              <a:t>O1: </a:t>
            </a:r>
            <a:r>
              <a:rPr lang="en-GB" sz="1200" i="1" dirty="0"/>
              <a:t>Pre-process credit card fraud dataset to improve interpretability measurement. (Internal company dataset has already been provided). </a:t>
            </a:r>
          </a:p>
          <a:p>
            <a:pPr marL="628650" lvl="1" indent="-171450">
              <a:buFont typeface="Courier New" panose="02070309020205020404" pitchFamily="49" charset="0"/>
              <a:buChar char="o"/>
            </a:pPr>
            <a:r>
              <a:rPr lang="en-GB" sz="1200" dirty="0"/>
              <a:t>15% of records in dissertation dataset are labelled ‘fraud’. Produce a 50/50 balanced training and test dataset by removing appropriate number of ‘non-fraud’ records.</a:t>
            </a:r>
          </a:p>
          <a:p>
            <a:pPr marL="628650" lvl="1" indent="-171450">
              <a:buFont typeface="Courier New" panose="02070309020205020404" pitchFamily="49" charset="0"/>
              <a:buChar char="o"/>
            </a:pPr>
            <a:r>
              <a:rPr lang="en-GB" sz="1200" dirty="0"/>
              <a:t>Reduce dimensionality of data </a:t>
            </a:r>
            <a:r>
              <a:rPr lang="en-IE" sz="1200" dirty="0"/>
              <a:t>(Ribeiro et al., 2016)</a:t>
            </a:r>
            <a:r>
              <a:rPr lang="en-GB" sz="1200" dirty="0"/>
              <a:t>. Remove highly correlated features and limit to top 20 features based on a feature importance ranking by an RF algorithm. Generate a new dataset for experimentation.  </a:t>
            </a:r>
          </a:p>
          <a:p>
            <a:pPr>
              <a:buFont typeface="Arial" panose="020B0604020202020204" pitchFamily="34" charset="0"/>
              <a:buChar char="•"/>
            </a:pPr>
            <a:endParaRPr lang="en-GB" sz="700" dirty="0"/>
          </a:p>
          <a:p>
            <a:pPr>
              <a:buFont typeface="Arial" panose="020B0604020202020204" pitchFamily="34" charset="0"/>
              <a:buChar char="•"/>
            </a:pPr>
            <a:r>
              <a:rPr lang="en-GB" sz="1200" dirty="0"/>
              <a:t> </a:t>
            </a:r>
            <a:r>
              <a:rPr lang="en-GB" sz="1200" b="1" dirty="0"/>
              <a:t>O2:</a:t>
            </a:r>
            <a:r>
              <a:rPr lang="en-GB" sz="1200" dirty="0"/>
              <a:t> </a:t>
            </a:r>
            <a:r>
              <a:rPr lang="en-GB" sz="1200" i="1" dirty="0"/>
              <a:t>Train and test NN model for credit card fraud detection.</a:t>
            </a:r>
          </a:p>
          <a:p>
            <a:pPr marL="628650" lvl="1" indent="-171450">
              <a:buFont typeface="Courier New" panose="02070309020205020404" pitchFamily="49" charset="0"/>
              <a:buChar char="o"/>
            </a:pPr>
            <a:r>
              <a:rPr lang="en-GB" sz="1200" dirty="0"/>
              <a:t> Partition data set into 80% training / 20% testing.</a:t>
            </a:r>
          </a:p>
          <a:p>
            <a:pPr marL="628650" lvl="1" indent="-171450">
              <a:buFont typeface="Courier New" panose="02070309020205020404" pitchFamily="49" charset="0"/>
              <a:buChar char="o"/>
            </a:pPr>
            <a:r>
              <a:rPr lang="en-GB" sz="1200" dirty="0"/>
              <a:t> Use ANN algorithm to generate model on training data. Validate F1 and Recall scores produced by model against the test data. Refine model parameters if necessary to achieve expected model performance criteria (slide 8),  </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O3:</a:t>
            </a:r>
            <a:r>
              <a:rPr lang="en-GB" sz="1200" dirty="0"/>
              <a:t>  </a:t>
            </a:r>
            <a:r>
              <a:rPr lang="en-GB" sz="1200" i="1" dirty="0"/>
              <a:t>Produce explanations for model predictions with each framework.</a:t>
            </a:r>
          </a:p>
          <a:p>
            <a:pPr marL="628650" lvl="1" indent="-171450">
              <a:buFont typeface="Courier New" panose="02070309020205020404" pitchFamily="49" charset="0"/>
              <a:buChar char="o"/>
            </a:pPr>
            <a:r>
              <a:rPr lang="en-GB" sz="1200" dirty="0"/>
              <a:t> In separate experiments, use LIME, SHAP, LORE, Anchors, and InterpretML to generate explanations for model predictions for each instance in the test data.</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O4: </a:t>
            </a:r>
            <a:r>
              <a:rPr lang="en-GB" sz="1200" i="1" dirty="0"/>
              <a:t>Differentiate the performance of each interpretability framework. </a:t>
            </a:r>
            <a:r>
              <a:rPr lang="en-IE" sz="1200" i="1" dirty="0"/>
              <a:t>(ElShawi et al., 2020)</a:t>
            </a:r>
            <a:endParaRPr lang="en-GB" sz="1200" i="1" dirty="0"/>
          </a:p>
          <a:p>
            <a:pPr marL="628650" lvl="1" indent="-171450">
              <a:buFont typeface="Courier New" panose="02070309020205020404" pitchFamily="49" charset="0"/>
              <a:buChar char="o"/>
            </a:pPr>
            <a:r>
              <a:rPr lang="en-GB" sz="1200" dirty="0"/>
              <a:t> Use pre-defined metrics (slide 8) to grade each framework. Determine if one framework demonstrates a clear numerical superiority across all metrics.</a:t>
            </a:r>
          </a:p>
          <a:p>
            <a:pPr marL="628650" lvl="1" indent="-171450">
              <a:buFont typeface="Courier New" panose="02070309020205020404" pitchFamily="49" charset="0"/>
              <a:buChar char="o"/>
            </a:pPr>
            <a:endParaRPr lang="en-GB" sz="900" dirty="0"/>
          </a:p>
          <a:p>
            <a:pPr>
              <a:buFont typeface="Arial" panose="020B0604020202020204" pitchFamily="34" charset="0"/>
              <a:buChar char="•"/>
            </a:pPr>
            <a:r>
              <a:rPr lang="en-GB" sz="1200" dirty="0"/>
              <a:t> </a:t>
            </a:r>
            <a:r>
              <a:rPr lang="en-GB" sz="1200" b="1" dirty="0"/>
              <a:t>O5:</a:t>
            </a:r>
            <a:r>
              <a:rPr lang="en-GB" sz="1200" dirty="0"/>
              <a:t> </a:t>
            </a:r>
            <a:r>
              <a:rPr lang="en-GB" sz="1200" i="1" dirty="0"/>
              <a:t>Summarise learnings from experiments to compare interpretability frameworks .</a:t>
            </a:r>
          </a:p>
          <a:p>
            <a:pPr marL="628650" lvl="1" indent="-171450">
              <a:buFont typeface="Courier New" panose="02070309020205020404" pitchFamily="49" charset="0"/>
              <a:buChar char="o"/>
            </a:pPr>
            <a:r>
              <a:rPr lang="en-GB" sz="1200" dirty="0"/>
              <a:t> Explain rationale for conclusions to research. Propose areas of further study.</a:t>
            </a:r>
          </a:p>
          <a:p>
            <a:pPr marL="628650" lvl="1" indent="-171450">
              <a:buFont typeface="Courier New" panose="02070309020205020404" pitchFamily="49" charset="0"/>
              <a:buChar char="o"/>
            </a:pPr>
            <a:endParaRPr lang="en-GB" sz="1200" dirty="0"/>
          </a:p>
          <a:p>
            <a:pPr marL="628650" lvl="1" indent="-171450">
              <a:buFont typeface="Courier New" panose="02070309020205020404" pitchFamily="49" charset="0"/>
              <a:buChar char="o"/>
            </a:pPr>
            <a:endParaRPr lang="en-GB" sz="1200" dirty="0"/>
          </a:p>
        </p:txBody>
      </p:sp>
    </p:spTree>
    <p:extLst>
      <p:ext uri="{BB962C8B-B14F-4D97-AF65-F5344CB8AC3E}">
        <p14:creationId xmlns:p14="http://schemas.microsoft.com/office/powerpoint/2010/main" val="306455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D8AC3C64-D748-34B1-6202-870232351849}"/>
              </a:ext>
            </a:extLst>
          </p:cNvPr>
          <p:cNvSpPr txBox="1"/>
          <p:nvPr/>
        </p:nvSpPr>
        <p:spPr>
          <a:xfrm>
            <a:off x="1097280" y="1838635"/>
            <a:ext cx="10891156" cy="4409412"/>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800" i="1" dirty="0">
                <a:effectLst/>
                <a:ea typeface="Calibri" panose="020F0502020204030204" pitchFamily="34" charset="0"/>
                <a:cs typeface="Times New Roman" panose="02020603050405020304" pitchFamily="18" charset="0"/>
              </a:rPr>
              <a:t>IEEE Access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(52), 138–160. https://doi.org/10.1109/access.2018.2870052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800" i="1" dirty="0">
                <a:effectLst/>
                <a:ea typeface="Calibri" panose="020F0502020204030204" pitchFamily="34" charset="0"/>
                <a:cs typeface="Times New Roman" panose="02020603050405020304" pitchFamily="18" charset="0"/>
              </a:rPr>
              <a:t>2020 IEEE International Conference on Systems, Man, and Cybernetics (SMC)</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a:t>
            </a:r>
            <a:r>
              <a:rPr lang="en-US" sz="800" dirty="0">
                <a:effectLst/>
                <a:ea typeface="Calibri" panose="020F0502020204030204" pitchFamily="34" charset="0"/>
                <a:cs typeface="Times New Roman" panose="02020603050405020304" pitchFamily="18" charset="0"/>
              </a:rPr>
              <a:t>(1), 1–4. https://doi.org/10.1109/smc42975.2020.9283136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800" i="1" dirty="0">
                <a:effectLst/>
                <a:ea typeface="Calibri" panose="020F0502020204030204" pitchFamily="34" charset="0"/>
                <a:cs typeface="Times New Roman" panose="02020603050405020304" pitchFamily="18" charset="0"/>
              </a:rPr>
              <a:t>Global Transitions Proceedings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2</a:t>
            </a:r>
            <a:r>
              <a:rPr lang="en-US" sz="800" dirty="0">
                <a:effectLst/>
                <a:ea typeface="Calibri" panose="020F0502020204030204" pitchFamily="34" charset="0"/>
                <a:cs typeface="Times New Roman" panose="02020603050405020304" pitchFamily="18" charset="0"/>
              </a:rPr>
              <a:t>(1), 35–41. https://doi.org/10.1016/j.gltp.2021.01.006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Dal Pozzolo, A., </a:t>
            </a:r>
            <a:r>
              <a:rPr lang="en-US" sz="800" dirty="0" err="1">
                <a:effectLst/>
                <a:ea typeface="Calibri" panose="020F0502020204030204" pitchFamily="34" charset="0"/>
                <a:cs typeface="Times New Roman" panose="02020603050405020304" pitchFamily="18" charset="0"/>
              </a:rPr>
              <a:t>Caelen</a:t>
            </a:r>
            <a:r>
              <a:rPr lang="en-US" sz="800" dirty="0">
                <a:effectLst/>
                <a:ea typeface="Calibri" panose="020F0502020204030204" pitchFamily="34" charset="0"/>
                <a:cs typeface="Times New Roman" panose="02020603050405020304" pitchFamily="18" charset="0"/>
              </a:rPr>
              <a:t>, O., Le Borgne, Y.-A., </a:t>
            </a:r>
            <a:r>
              <a:rPr lang="en-US" sz="800" dirty="0" err="1">
                <a:effectLst/>
                <a:ea typeface="Calibri" panose="020F0502020204030204" pitchFamily="34" charset="0"/>
                <a:cs typeface="Times New Roman" panose="02020603050405020304" pitchFamily="18" charset="0"/>
              </a:rPr>
              <a:t>Waterschoot</a:t>
            </a:r>
            <a:r>
              <a:rPr lang="en-US" sz="800" dirty="0">
                <a:effectLst/>
                <a:ea typeface="Calibri" panose="020F0502020204030204" pitchFamily="34" charset="0"/>
                <a:cs typeface="Times New Roman" panose="02020603050405020304" pitchFamily="18" charset="0"/>
              </a:rPr>
              <a:t>, S., &amp; </a:t>
            </a:r>
            <a:r>
              <a:rPr lang="en-US" sz="800" dirty="0" err="1">
                <a:effectLst/>
                <a:ea typeface="Calibri" panose="020F0502020204030204" pitchFamily="34" charset="0"/>
                <a:cs typeface="Times New Roman" panose="02020603050405020304" pitchFamily="18" charset="0"/>
              </a:rPr>
              <a:t>Bontempi</a:t>
            </a:r>
            <a:r>
              <a:rPr lang="en-US" sz="8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800" i="1" dirty="0">
                <a:effectLst/>
                <a:ea typeface="Calibri" panose="020F0502020204030204" pitchFamily="34" charset="0"/>
                <a:cs typeface="Times New Roman" panose="02020603050405020304" pitchFamily="18" charset="0"/>
              </a:rPr>
              <a:t>Expert Systems with Applications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41</a:t>
            </a:r>
            <a:r>
              <a:rPr lang="en-US" sz="800" dirty="0">
                <a:effectLst/>
                <a:ea typeface="Calibri" panose="020F0502020204030204" pitchFamily="34" charset="0"/>
                <a:cs typeface="Times New Roman" panose="02020603050405020304" pitchFamily="18" charset="0"/>
              </a:rPr>
              <a:t>(10), 4915–4928. https://doi.org/10.1016/j.eswa.2014.02.026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ElShawi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Sherif</a:t>
            </a:r>
            <a:r>
              <a:rPr lang="en-US" sz="800" dirty="0">
                <a:effectLst/>
                <a:ea typeface="Calibri" panose="020F0502020204030204" pitchFamily="34" charset="0"/>
                <a:cs typeface="Times New Roman" panose="02020603050405020304" pitchFamily="18" charset="0"/>
              </a:rPr>
              <a:t>, Y., Al‐</a:t>
            </a:r>
            <a:r>
              <a:rPr lang="en-US" sz="800" dirty="0" err="1">
                <a:effectLst/>
                <a:ea typeface="Calibri" panose="020F0502020204030204" pitchFamily="34" charset="0"/>
                <a:cs typeface="Times New Roman" panose="02020603050405020304" pitchFamily="18" charset="0"/>
              </a:rPr>
              <a:t>Mallah</a:t>
            </a:r>
            <a:r>
              <a:rPr lang="en-US" sz="800" dirty="0">
                <a:effectLst/>
                <a:ea typeface="Calibri" panose="020F0502020204030204" pitchFamily="34" charset="0"/>
                <a:cs typeface="Times New Roman" panose="02020603050405020304" pitchFamily="18" charset="0"/>
              </a:rPr>
              <a:t>, M., &amp; </a:t>
            </a:r>
            <a:r>
              <a:rPr lang="en-US" sz="800" dirty="0" err="1">
                <a:effectLst/>
                <a:ea typeface="Calibri" panose="020F0502020204030204" pitchFamily="34" charset="0"/>
                <a:cs typeface="Times New Roman" panose="02020603050405020304" pitchFamily="18" charset="0"/>
              </a:rPr>
              <a:t>Sakr</a:t>
            </a:r>
            <a:r>
              <a:rPr lang="en-US" sz="800" dirty="0">
                <a:effectLst/>
                <a:ea typeface="Calibri" panose="020F0502020204030204" pitchFamily="34" charset="0"/>
                <a:cs typeface="Times New Roman" panose="02020603050405020304" pitchFamily="18" charset="0"/>
              </a:rPr>
              <a:t>, S. (2020). Interpretability in healthcare: A comparative study of local machine learning interpretability techniques. </a:t>
            </a:r>
            <a:r>
              <a:rPr lang="en-US" sz="800" i="1" dirty="0">
                <a:effectLst/>
                <a:ea typeface="Calibri" panose="020F0502020204030204" pitchFamily="34" charset="0"/>
                <a:cs typeface="Times New Roman" panose="02020603050405020304" pitchFamily="18" charset="0"/>
              </a:rPr>
              <a:t>Computational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37</a:t>
            </a:r>
            <a:r>
              <a:rPr lang="en-US" sz="800" dirty="0">
                <a:effectLst/>
                <a:ea typeface="Calibri" panose="020F0502020204030204" pitchFamily="34" charset="0"/>
                <a:cs typeface="Times New Roman" panose="02020603050405020304" pitchFamily="18" charset="0"/>
              </a:rPr>
              <a:t>(4), 1633–1650. https://doi.org/10.1111/coin.12410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Guidotti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Monreale</a:t>
            </a:r>
            <a:r>
              <a:rPr lang="en-US" sz="800" dirty="0">
                <a:effectLst/>
                <a:ea typeface="Calibri" panose="020F0502020204030204" pitchFamily="34" charset="0"/>
                <a:cs typeface="Times New Roman" panose="02020603050405020304" pitchFamily="18" charset="0"/>
              </a:rPr>
              <a:t>, A., Giannotti, F., </a:t>
            </a:r>
            <a:r>
              <a:rPr lang="en-US" sz="800" dirty="0" err="1">
                <a:effectLst/>
                <a:ea typeface="Calibri" panose="020F0502020204030204" pitchFamily="34" charset="0"/>
                <a:cs typeface="Times New Roman" panose="02020603050405020304" pitchFamily="18" charset="0"/>
              </a:rPr>
              <a:t>Pedreschi</a:t>
            </a:r>
            <a:r>
              <a:rPr lang="en-US" sz="800" dirty="0">
                <a:effectLst/>
                <a:ea typeface="Calibri" panose="020F0502020204030204" pitchFamily="34" charset="0"/>
                <a:cs typeface="Times New Roman" panose="02020603050405020304" pitchFamily="18" charset="0"/>
              </a:rPr>
              <a:t>, D., Ruggieri, S., &amp; </a:t>
            </a:r>
            <a:r>
              <a:rPr lang="en-US" sz="800" dirty="0" err="1">
                <a:effectLst/>
                <a:ea typeface="Calibri" panose="020F0502020204030204" pitchFamily="34" charset="0"/>
                <a:cs typeface="Times New Roman" panose="02020603050405020304" pitchFamily="18" charset="0"/>
              </a:rPr>
              <a:t>Turini</a:t>
            </a:r>
            <a:r>
              <a:rPr lang="en-US" sz="800" dirty="0">
                <a:effectLst/>
                <a:ea typeface="Calibri" panose="020F0502020204030204" pitchFamily="34" charset="0"/>
                <a:cs typeface="Times New Roman" panose="02020603050405020304" pitchFamily="18" charset="0"/>
              </a:rPr>
              <a:t>, F. (2019). Factual and counterfactual explanations for black box decision making. </a:t>
            </a:r>
            <a:r>
              <a:rPr lang="en-US" sz="800" i="1" dirty="0">
                <a:effectLst/>
                <a:ea typeface="Calibri" panose="020F0502020204030204" pitchFamily="34" charset="0"/>
                <a:cs typeface="Times New Roman" panose="02020603050405020304" pitchFamily="18" charset="0"/>
              </a:rPr>
              <a:t>IEEE Intelligent Systems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34</a:t>
            </a:r>
            <a:r>
              <a:rPr lang="en-US" sz="800" dirty="0">
                <a:effectLst/>
                <a:ea typeface="Calibri" panose="020F0502020204030204" pitchFamily="34" charset="0"/>
                <a:cs typeface="Times New Roman" panose="02020603050405020304" pitchFamily="18" charset="0"/>
              </a:rPr>
              <a:t>(6), 14–23. https://doi.org/10.1109/mis.2019.2957223 </a:t>
            </a:r>
          </a:p>
          <a:p>
            <a:pPr marL="457200" indent="-457200">
              <a:lnSpc>
                <a:spcPct val="200000"/>
              </a:lnSpc>
              <a:spcAft>
                <a:spcPts val="1000"/>
              </a:spcAft>
            </a:pPr>
            <a:r>
              <a:rPr lang="en-GB" sz="800" dirty="0">
                <a:effectLst/>
              </a:rPr>
              <a:t>Honegger, M. (2018, August 15). </a:t>
            </a:r>
            <a:r>
              <a:rPr lang="en-GB" sz="800" i="1" dirty="0">
                <a:effectLst/>
              </a:rPr>
              <a:t>Shedding light on Black Box Machine Learning Algorithms: Development of an axiomatic framework to assess the quality of methods that explain individual predictions</a:t>
            </a:r>
            <a:r>
              <a:rPr lang="en-GB" sz="800" dirty="0">
                <a:effectLst/>
              </a:rPr>
              <a:t>. arXiv.org. Retrieved December 4, 2022, from https://arxiv.org/abs/1808.05054v1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800" i="1" dirty="0">
                <a:effectLst/>
                <a:ea typeface="Calibri" panose="020F0502020204030204" pitchFamily="34" charset="0"/>
                <a:cs typeface="Times New Roman" panose="02020603050405020304" pitchFamily="18" charset="0"/>
              </a:rPr>
              <a:t>Advances in Neural Information Processing Systems 30 (NIPS 2017)</a:t>
            </a:r>
            <a:r>
              <a:rPr lang="en-US" sz="800" dirty="0">
                <a:effectLst/>
                <a:ea typeface="Calibri" panose="020F0502020204030204" pitchFamily="34" charset="0"/>
                <a:cs typeface="Times New Roman" panose="02020603050405020304" pitchFamily="18" charset="0"/>
              </a:rPr>
              <a:t> (Vol. 30). essay, </a:t>
            </a:r>
            <a:r>
              <a:rPr lang="en-US" sz="800" dirty="0" err="1">
                <a:effectLst/>
                <a:ea typeface="Calibri" panose="020F0502020204030204" pitchFamily="34" charset="0"/>
                <a:cs typeface="Times New Roman" panose="02020603050405020304" pitchFamily="18" charset="0"/>
              </a:rPr>
              <a:t>NeurIPS</a:t>
            </a:r>
            <a:r>
              <a:rPr lang="en-US" sz="800" dirty="0">
                <a:effectLst/>
                <a:ea typeface="Calibri" panose="020F0502020204030204" pitchFamily="34" charset="0"/>
                <a:cs typeface="Times New Roman" panose="02020603050405020304" pitchFamily="18" charset="0"/>
              </a:rPr>
              <a:t> Proceedings.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Priscilla, C. V., &amp; Prabha, D. P. (2020). Influence of optimizing </a:t>
            </a:r>
            <a:r>
              <a:rPr lang="en-US" sz="800" dirty="0" err="1">
                <a:effectLst/>
                <a:ea typeface="Calibri" panose="020F0502020204030204" pitchFamily="34" charset="0"/>
                <a:cs typeface="Times New Roman" panose="02020603050405020304" pitchFamily="18" charset="0"/>
              </a:rPr>
              <a:t>xgboost</a:t>
            </a:r>
            <a:r>
              <a:rPr lang="en-US" sz="800" dirty="0">
                <a:effectLst/>
                <a:ea typeface="Calibri" panose="020F0502020204030204" pitchFamily="34" charset="0"/>
                <a:cs typeface="Times New Roman" panose="02020603050405020304" pitchFamily="18" charset="0"/>
              </a:rPr>
              <a:t> to handle class imbalance in credit card fraud detection. </a:t>
            </a:r>
            <a:r>
              <a:rPr lang="en-US" sz="8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800" dirty="0">
                <a:effectLst/>
                <a:ea typeface="Calibri" panose="020F0502020204030204" pitchFamily="34" charset="0"/>
                <a:cs typeface="Times New Roman" panose="02020603050405020304" pitchFamily="18" charset="0"/>
              </a:rPr>
              <a:t>, 1309–1315. https://doi.org/10.1109/icssit48917.2020.9214206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4BE21B00-00E3-3009-A934-3D20FF9356A6}"/>
              </a:ext>
            </a:extLst>
          </p:cNvPr>
          <p:cNvSpPr txBox="1"/>
          <p:nvPr/>
        </p:nvSpPr>
        <p:spPr>
          <a:xfrm>
            <a:off x="1097280" y="1828437"/>
            <a:ext cx="11013855" cy="3906711"/>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Psychoula, I., Gutmann, A., </a:t>
            </a:r>
            <a:r>
              <a:rPr lang="en-US" sz="800" dirty="0" err="1">
                <a:effectLst/>
                <a:ea typeface="Calibri" panose="020F0502020204030204" pitchFamily="34" charset="0"/>
                <a:cs typeface="Times New Roman" panose="02020603050405020304" pitchFamily="18" charset="0"/>
              </a:rPr>
              <a:t>Mainali</a:t>
            </a:r>
            <a:r>
              <a:rPr lang="en-US" sz="800" dirty="0">
                <a:effectLst/>
                <a:ea typeface="Calibri" panose="020F0502020204030204" pitchFamily="34" charset="0"/>
                <a:cs typeface="Times New Roman" panose="02020603050405020304" pitchFamily="18" charset="0"/>
              </a:rPr>
              <a:t>, P., Lee, S. H., Dunphy, P., &amp; </a:t>
            </a:r>
            <a:r>
              <a:rPr lang="en-US" sz="800" dirty="0" err="1">
                <a:effectLst/>
                <a:ea typeface="Calibri" panose="020F0502020204030204" pitchFamily="34" charset="0"/>
                <a:cs typeface="Times New Roman" panose="02020603050405020304" pitchFamily="18" charset="0"/>
              </a:rPr>
              <a:t>Petitcolas</a:t>
            </a:r>
            <a:r>
              <a:rPr lang="en-US" sz="800" dirty="0">
                <a:effectLst/>
                <a:ea typeface="Calibri" panose="020F0502020204030204" pitchFamily="34" charset="0"/>
                <a:cs typeface="Times New Roman" panose="02020603050405020304" pitchFamily="18" charset="0"/>
              </a:rPr>
              <a:t>, F. (2021). Explainable Machine Learning for Fraud Detection. </a:t>
            </a:r>
            <a:r>
              <a:rPr lang="en-US" sz="800" i="1" dirty="0">
                <a:effectLst/>
                <a:ea typeface="Calibri" panose="020F0502020204030204" pitchFamily="34" charset="0"/>
                <a:cs typeface="Times New Roman" panose="02020603050405020304" pitchFamily="18" charset="0"/>
              </a:rPr>
              <a:t>Computer</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54</a:t>
            </a:r>
            <a:r>
              <a:rPr lang="en-US" sz="800" dirty="0">
                <a:effectLst/>
                <a:ea typeface="Calibri" panose="020F0502020204030204" pitchFamily="34" charset="0"/>
                <a:cs typeface="Times New Roman" panose="02020603050405020304" pitchFamily="18" charset="0"/>
              </a:rPr>
              <a:t>(10), 49–59. https://doi.org/10.1109/mc.2021.3081249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Ribeiro, M. T., Singh, S., &amp; </a:t>
            </a:r>
            <a:r>
              <a:rPr lang="en-US" sz="800" dirty="0" err="1">
                <a:effectLst/>
                <a:ea typeface="Calibri" panose="020F0502020204030204" pitchFamily="34" charset="0"/>
                <a:cs typeface="Times New Roman" panose="02020603050405020304" pitchFamily="18" charset="0"/>
              </a:rPr>
              <a:t>Guestrin</a:t>
            </a:r>
            <a:r>
              <a:rPr lang="en-US" sz="800" dirty="0">
                <a:effectLst/>
                <a:ea typeface="Calibri" panose="020F0502020204030204" pitchFamily="34" charset="0"/>
                <a:cs typeface="Times New Roman" panose="02020603050405020304" pitchFamily="18" charset="0"/>
              </a:rPr>
              <a:t>, C. (2016). "why should I trust you?" Explaining the Predictions of Any Classifier. </a:t>
            </a:r>
            <a:r>
              <a:rPr lang="en-US" sz="8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800" dirty="0">
                <a:effectLst/>
                <a:ea typeface="Calibri" panose="020F0502020204030204" pitchFamily="34" charset="0"/>
                <a:cs typeface="Times New Roman" panose="02020603050405020304" pitchFamily="18" charset="0"/>
              </a:rPr>
              <a:t>, 1135–1144. https://doi.org/10.1145/2939672.2939778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A., &amp; Bathla, N. (2020). </a:t>
            </a:r>
            <a:r>
              <a:rPr lang="en-US" sz="8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800" i="1" dirty="0">
                <a:effectLst/>
                <a:ea typeface="Calibri" panose="020F0502020204030204" pitchFamily="34" charset="0"/>
                <a:cs typeface="Times New Roman" panose="02020603050405020304" pitchFamily="18" charset="0"/>
              </a:rPr>
              <a:t>International Journal of Engineering and Advanced Technology</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9</a:t>
            </a:r>
            <a:r>
              <a:rPr lang="en-US" sz="800" dirty="0">
                <a:effectLst/>
                <a:ea typeface="Calibri" panose="020F0502020204030204" pitchFamily="34" charset="0"/>
                <a:cs typeface="Times New Roman" panose="02020603050405020304" pitchFamily="18" charset="0"/>
              </a:rPr>
              <a:t>(5), 1140–1143. https://doi.org/10.35940/ijeat.e9934.069520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Sinanc</a:t>
            </a:r>
            <a:r>
              <a:rPr lang="en-US" sz="800" dirty="0">
                <a:effectLst/>
                <a:ea typeface="Calibri" panose="020F0502020204030204" pitchFamily="34" charset="0"/>
                <a:cs typeface="Times New Roman" panose="02020603050405020304" pitchFamily="18" charset="0"/>
              </a:rPr>
              <a:t>, D., </a:t>
            </a:r>
            <a:r>
              <a:rPr lang="en-US" sz="800" dirty="0" err="1">
                <a:effectLst/>
                <a:ea typeface="Calibri" panose="020F0502020204030204" pitchFamily="34" charset="0"/>
                <a:cs typeface="Times New Roman" panose="02020603050405020304" pitchFamily="18" charset="0"/>
              </a:rPr>
              <a:t>Demirezen</a:t>
            </a:r>
            <a:r>
              <a:rPr lang="en-US" sz="800" dirty="0">
                <a:effectLst/>
                <a:ea typeface="Calibri" panose="020F0502020204030204" pitchFamily="34" charset="0"/>
                <a:cs typeface="Times New Roman" panose="02020603050405020304" pitchFamily="18" charset="0"/>
              </a:rPr>
              <a:t>, U., &amp; </a:t>
            </a:r>
            <a:r>
              <a:rPr lang="en-US" sz="800" dirty="0" err="1">
                <a:effectLst/>
                <a:ea typeface="Calibri" panose="020F0502020204030204" pitchFamily="34" charset="0"/>
                <a:cs typeface="Times New Roman" panose="02020603050405020304" pitchFamily="18" charset="0"/>
              </a:rPr>
              <a:t>Sağıroğlu</a:t>
            </a:r>
            <a:r>
              <a:rPr lang="en-US" sz="800" dirty="0">
                <a:effectLst/>
                <a:ea typeface="Calibri" panose="020F0502020204030204" pitchFamily="34" charset="0"/>
                <a:cs typeface="Times New Roman" panose="02020603050405020304" pitchFamily="18" charset="0"/>
              </a:rPr>
              <a:t>, Ş. (2021). Explainable Credit Card Fraud Detection with Image Conversion. </a:t>
            </a:r>
            <a:r>
              <a:rPr lang="en-US" sz="8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10</a:t>
            </a:r>
            <a:r>
              <a:rPr lang="en-US" sz="8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800" i="1" dirty="0">
                <a:effectLst/>
                <a:ea typeface="Calibri" panose="020F0502020204030204" pitchFamily="34" charset="0"/>
                <a:cs typeface="Times New Roman" panose="02020603050405020304" pitchFamily="18" charset="0"/>
              </a:rPr>
              <a:t>Frontiers in Artificial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a:t>
            </a:r>
            <a:r>
              <a:rPr lang="en-US" sz="800" dirty="0">
                <a:effectLst/>
                <a:ea typeface="Calibri" panose="020F0502020204030204" pitchFamily="34" charset="0"/>
                <a:cs typeface="Times New Roman" panose="02020603050405020304" pitchFamily="18" charset="0"/>
              </a:rPr>
              <a:t>. https://doi.org/10.3389/frai.2021.717899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800" i="1" dirty="0">
                <a:effectLst/>
                <a:ea typeface="Calibri" panose="020F0502020204030204" pitchFamily="34" charset="0"/>
                <a:cs typeface="Times New Roman" panose="02020603050405020304" pitchFamily="18" charset="0"/>
              </a:rPr>
              <a:t>Machine Learning and Knowledge Extraction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a:t>
            </a:r>
            <a:r>
              <a:rPr lang="en-US" sz="800" dirty="0">
                <a:effectLst/>
                <a:ea typeface="Calibri" panose="020F0502020204030204" pitchFamily="34" charset="0"/>
                <a:cs typeface="Times New Roman" panose="02020603050405020304" pitchFamily="18" charset="0"/>
              </a:rPr>
              <a:t>(3), 615–661. https://doi.org/10.3390/make3030032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Notions of explainability and evaluation approaches for Explainable Artificial Intelligence. </a:t>
            </a:r>
            <a:r>
              <a:rPr lang="en-US" sz="800" i="1" dirty="0">
                <a:effectLst/>
                <a:ea typeface="Calibri" panose="020F0502020204030204" pitchFamily="34" charset="0"/>
                <a:cs typeface="Times New Roman" panose="02020603050405020304" pitchFamily="18" charset="0"/>
              </a:rPr>
              <a:t>Information Fusion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76</a:t>
            </a:r>
            <a:r>
              <a:rPr lang="en-US" sz="800" dirty="0">
                <a:effectLst/>
                <a:ea typeface="Calibri" panose="020F0502020204030204" pitchFamily="34" charset="0"/>
                <a:cs typeface="Times New Roman" panose="02020603050405020304" pitchFamily="18" charset="0"/>
              </a:rPr>
              <a:t>, 89–106. https://doi.org/10.1016/j.inffus.2021.05.009 </a:t>
            </a: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39"/>
            <a:ext cx="10985863" cy="4310744"/>
          </a:xfrm>
        </p:spPr>
        <p:txBody>
          <a:bodyPr>
            <a:normAutofit fontScale="85000" lnSpcReduction="20000"/>
          </a:bodyPr>
          <a:lstStyle/>
          <a:p>
            <a:pPr marL="0" indent="0">
              <a:buNone/>
            </a:pPr>
            <a:r>
              <a:rPr lang="en-GB" sz="1700" b="1" dirty="0"/>
              <a:t>Explainability Metrics </a:t>
            </a:r>
            <a:r>
              <a:rPr lang="en-GB" sz="1200" i="1" dirty="0"/>
              <a:t>(based on explainability framework comparison research by </a:t>
            </a:r>
            <a:r>
              <a:rPr lang="en-IE" sz="1200" i="1" dirty="0"/>
              <a:t>(Guidotti et al., 2019); (Honegger, 2018); (ElShawi et al., 2020)</a:t>
            </a:r>
            <a:r>
              <a:rPr lang="en-GB" sz="1200" b="1" i="1" dirty="0"/>
              <a:t>;</a:t>
            </a:r>
          </a:p>
          <a:p>
            <a:pPr marL="457200" indent="-457200">
              <a:buFont typeface="+mj-lt"/>
              <a:buAutoNum type="arabicPeriod"/>
            </a:pPr>
            <a:r>
              <a:rPr lang="en-GB" sz="1500" i="1" dirty="0"/>
              <a:t>Fidelity. </a:t>
            </a:r>
            <a:r>
              <a:rPr lang="en-GB" sz="1500" dirty="0"/>
              <a:t>A measure of the matching decisions from the interpretable predictor against the decisions from the ‘black box’ model.</a:t>
            </a:r>
          </a:p>
          <a:p>
            <a:pPr marL="457200" indent="-457200">
              <a:buFont typeface="+mj-lt"/>
              <a:buAutoNum type="arabicPeriod"/>
            </a:pPr>
            <a:r>
              <a:rPr lang="en-GB" sz="1500" i="1" dirty="0"/>
              <a:t>Stability</a:t>
            </a:r>
            <a:r>
              <a:rPr lang="en-GB" sz="1500" dirty="0"/>
              <a:t>. Instances belonging to the same class have comparable explanations. K-means clustering applied to explanations for each instance in test data. Measure the number of explanations in both clusters (fraud/non-fraud) that match predicted class for instance from NN model.</a:t>
            </a:r>
          </a:p>
          <a:p>
            <a:pPr marL="457200" indent="-457200">
              <a:buFont typeface="+mj-lt"/>
              <a:buAutoNum type="arabicPeriod"/>
            </a:pPr>
            <a:r>
              <a:rPr lang="en-GB" sz="1500" i="1" dirty="0">
                <a:solidFill>
                  <a:schemeClr val="tx1"/>
                </a:solidFill>
              </a:rPr>
              <a:t>Separability</a:t>
            </a:r>
            <a:r>
              <a:rPr lang="en-GB" sz="1500" dirty="0">
                <a:solidFill>
                  <a:schemeClr val="tx1"/>
                </a:solidFill>
              </a:rPr>
              <a:t>: Dissimilar instances must have dissimilar explanations. Take subset of test data and determine for each individual instance the number of duplicate explanations in entire subset, if any.</a:t>
            </a:r>
          </a:p>
          <a:p>
            <a:pPr marL="457200" indent="-457200">
              <a:buFont typeface="+mj-lt"/>
              <a:buAutoNum type="arabicPeriod"/>
            </a:pPr>
            <a:r>
              <a:rPr lang="en-GB" sz="1500" i="1" dirty="0">
                <a:solidFill>
                  <a:schemeClr val="tx1"/>
                </a:solidFill>
              </a:rPr>
              <a:t>Similarity</a:t>
            </a:r>
            <a:r>
              <a:rPr lang="en-GB" sz="1500" dirty="0">
                <a:solidFill>
                  <a:schemeClr val="tx1"/>
                </a:solidFill>
              </a:rPr>
              <a:t>: Cluster test data instances into Fraud/non-Fraud clusters. Normalise explanations and calculate Euclidean distances between instances in both clusters.  Smaller mean pairwise distance = better explainability framework metric.</a:t>
            </a:r>
          </a:p>
          <a:p>
            <a:pPr marL="457200" indent="-457200">
              <a:buFont typeface="+mj-lt"/>
              <a:buAutoNum type="arabicPeriod"/>
            </a:pPr>
            <a:r>
              <a:rPr lang="en-GB" sz="1500" i="1" dirty="0">
                <a:solidFill>
                  <a:schemeClr val="tx1"/>
                </a:solidFill>
              </a:rPr>
              <a:t>Time</a:t>
            </a:r>
            <a:r>
              <a:rPr lang="en-GB" sz="1500" dirty="0">
                <a:solidFill>
                  <a:schemeClr val="tx1"/>
                </a:solidFill>
              </a:rPr>
              <a:t>: Average time taken, in seconds, by the interpretability framework to output a set of explanations. (Similar Cloud environments are applied to all experiments).</a:t>
            </a:r>
            <a:endParaRPr lang="en-GB" sz="1500" b="1" i="1" dirty="0">
              <a:solidFill>
                <a:schemeClr val="tx1"/>
              </a:solidFill>
            </a:endParaRPr>
          </a:p>
          <a:p>
            <a:pPr marL="0" indent="0">
              <a:buNone/>
            </a:pPr>
            <a:r>
              <a:rPr lang="en-GB" sz="1700" b="1" dirty="0">
                <a:solidFill>
                  <a:schemeClr val="tx1"/>
                </a:solidFill>
              </a:rPr>
              <a:t>Metrics to apply to any meaningful credit card fraud detection model;</a:t>
            </a:r>
          </a:p>
          <a:p>
            <a:pPr marL="457200" indent="-457200">
              <a:buFont typeface="+mj-lt"/>
              <a:buAutoNum type="arabicPeriod"/>
            </a:pPr>
            <a:r>
              <a:rPr lang="en-GB" sz="1500" b="1" i="1" dirty="0">
                <a:effectLst/>
                <a:ea typeface="Times New Roman" panose="02020603050405020304" pitchFamily="18" charset="0"/>
              </a:rPr>
              <a:t>F1</a:t>
            </a:r>
            <a:r>
              <a:rPr lang="en-GB" sz="1500" dirty="0">
                <a:effectLst/>
                <a:ea typeface="Times New Roman" panose="02020603050405020304" pitchFamily="18" charset="0"/>
              </a:rPr>
              <a:t>  and </a:t>
            </a:r>
            <a:r>
              <a:rPr lang="en-GB" sz="1500" b="1" i="1" dirty="0">
                <a:effectLst/>
                <a:ea typeface="Times New Roman" panose="02020603050405020304" pitchFamily="18" charset="0"/>
              </a:rPr>
              <a:t>Recall</a:t>
            </a:r>
            <a:r>
              <a:rPr lang="en-GB" sz="1500" dirty="0">
                <a:effectLst/>
                <a:ea typeface="Times New Roman" panose="02020603050405020304" pitchFamily="18" charset="0"/>
              </a:rPr>
              <a:t> are better score for credit card fraud detection problems, as opposed to simple accuracy, because of the uneven class distribution seen in many credit card datasets. Taking comparative NN fraud detection experiments from Sinac et al. (2021) and </a:t>
            </a:r>
            <a:r>
              <a:rPr lang="en-GB" sz="1500" dirty="0">
                <a:ea typeface="Times New Roman" panose="02020603050405020304" pitchFamily="18" charset="0"/>
              </a:rPr>
              <a:t>Anowar &amp; Sadaoui (2020)</a:t>
            </a:r>
            <a:r>
              <a:rPr lang="en-GB" sz="1500" dirty="0">
                <a:effectLst/>
                <a:ea typeface="Times New Roman" panose="02020603050405020304" pitchFamily="18" charset="0"/>
              </a:rPr>
              <a:t>, a target threshold of </a:t>
            </a:r>
            <a:r>
              <a:rPr lang="en-GB" sz="1500" b="1" dirty="0">
                <a:effectLst/>
                <a:ea typeface="Times New Roman" panose="02020603050405020304" pitchFamily="18" charset="0"/>
              </a:rPr>
              <a:t>&gt;= 0.85  and &gt;=0.9 </a:t>
            </a:r>
            <a:r>
              <a:rPr lang="en-GB" sz="1500" dirty="0">
                <a:effectLst/>
                <a:ea typeface="Times New Roman" panose="02020603050405020304" pitchFamily="18" charset="0"/>
              </a:rPr>
              <a:t>will apply for F</a:t>
            </a:r>
            <a:r>
              <a:rPr lang="en-GB" sz="1500" dirty="0">
                <a:ea typeface="Times New Roman" panose="02020603050405020304" pitchFamily="18" charset="0"/>
              </a:rPr>
              <a:t>1 and Recall, respectively, </a:t>
            </a:r>
            <a:r>
              <a:rPr lang="en-GB" sz="1500" dirty="0">
                <a:effectLst/>
                <a:ea typeface="Times New Roman" panose="02020603050405020304" pitchFamily="18" charset="0"/>
              </a:rPr>
              <a:t>to the NN model created in the initial experiment steps. This will ensure that a performant NN model has been created prior to the measurements of the results from the five experiments on the separate interpretability frameworks. </a:t>
            </a: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188615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2258</TotalTime>
  <Words>3651</Words>
  <Application>Microsoft Office PowerPoint</Application>
  <PresentationFormat>Widescreen</PresentationFormat>
  <Paragraphs>172</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Bookman Old Style</vt:lpstr>
      <vt:lpstr>Calibri</vt:lpstr>
      <vt:lpstr>Courier New</vt:lpstr>
      <vt:lpstr>Franklin Gothic Book</vt:lpstr>
      <vt:lpstr>Helvetica Neue</vt:lpstr>
      <vt:lpstr>Menlo</vt:lpstr>
      <vt:lpstr>1_RetrospectVTI</vt:lpstr>
      <vt:lpstr>Research Design + Proposal Writing (CA2) - Research Question -  Hypothesis -  Refined Design</vt:lpstr>
      <vt:lpstr>Domain, scope, assumptions, limitations and delimitations of research - ACM 2012</vt:lpstr>
      <vt:lpstr>Gaps in the literature and research question</vt:lpstr>
      <vt:lpstr>Hypothesis + Research Methods</vt:lpstr>
      <vt:lpstr>General + Specific Research Objectives for experimental purposes towards hypothesis testing using statistical tools</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217</cp:revision>
  <dcterms:created xsi:type="dcterms:W3CDTF">2020-09-18T17:24:14Z</dcterms:created>
  <dcterms:modified xsi:type="dcterms:W3CDTF">2022-12-04T18:01:27Z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