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3" r:id="rId10"/>
    <p:sldId id="325"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62833" autoAdjust="0"/>
  </p:normalViewPr>
  <p:slideViewPr>
    <p:cSldViewPr snapToGrid="0">
      <p:cViewPr varScale="1">
        <p:scale>
          <a:sx n="69" d="100"/>
          <a:sy n="69" d="100"/>
        </p:scale>
        <p:origin x="2028" y="8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27/11/2022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1 : </a:t>
            </a:r>
            <a:r>
              <a:rPr lang="en-GB" b="0" i="0" dirty="0">
                <a:solidFill>
                  <a:srgbClr val="3C763D"/>
                </a:solidFill>
                <a:effectLst/>
                <a:latin typeface="Helvetica Neue"/>
              </a:rPr>
              <a:t>1-&gt;three of the above are vague AND ONLY two are well-defined and clear;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wrong (D=domain, S=scope, L=limitations, D=delimitations)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Limitation is </a:t>
            </a:r>
            <a:r>
              <a:rPr lang="en-IE" b="0" i="0" u="sng" dirty="0">
                <a:solidFill>
                  <a:srgbClr val="000000"/>
                </a:solidFill>
                <a:effectLst/>
                <a:latin typeface="Arial" panose="020B0604020202020204" pitchFamily="34" charset="0"/>
              </a:rPr>
              <a:t>not</a:t>
            </a:r>
            <a:r>
              <a:rPr lang="en-IE" b="0" i="0" dirty="0">
                <a:solidFill>
                  <a:srgbClr val="000000"/>
                </a:solidFill>
                <a:effectLst/>
                <a:latin typeface="Arial" panose="020B0604020202020204" pitchFamily="34" charset="0"/>
              </a:rPr>
              <a:t> a limitation, needs to be more outside of your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Scope: “The scope is to assess…”</a:t>
            </a:r>
            <a:endParaRPr lang="en-IE" b="0"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GAPS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gaps are not vague but can be more precise OR not all the relevant articles have been cited or contextualised; a research question can be imagined, but with some degree of uncertainty;</a:t>
            </a:r>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Feedback Score – Research Question : </a:t>
            </a:r>
            <a:r>
              <a:rPr lang="en-GB" b="1" i="0" u="sng" dirty="0">
                <a:solidFill>
                  <a:srgbClr val="3C763D"/>
                </a:solidFill>
                <a:effectLst/>
                <a:latin typeface="Helvetica Neue"/>
              </a:rPr>
              <a:t>2</a:t>
            </a:r>
            <a:r>
              <a:rPr lang="en-GB" b="0" i="0" dirty="0">
                <a:solidFill>
                  <a:srgbClr val="3C763D"/>
                </a:solidFill>
                <a:effectLst/>
                <a:latin typeface="Helvetica Neue"/>
              </a:rPr>
              <a:t>-&gt;</a:t>
            </a:r>
            <a:r>
              <a:rPr lang="en-GB" b="0" i="0" dirty="0">
                <a:solidFill>
                  <a:srgbClr val="C7254E"/>
                </a:solidFill>
                <a:effectLst/>
                <a:latin typeface="Menlo"/>
              </a:rPr>
              <a:t>2&gt; research question is not vague but can be more precise; it is in somehow sufficient to imagine how to design some component of a research experiment to answer it, BUT not 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Look at extent of research question…</a:t>
            </a:r>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2</a:t>
            </a:r>
            <a:r>
              <a:rPr lang="en-GB" b="0" i="0" dirty="0">
                <a:solidFill>
                  <a:srgbClr val="3C763D"/>
                </a:solidFill>
                <a:effectLst/>
                <a:latin typeface="Helvetica Neue"/>
              </a:rPr>
              <a:t>-&gt;it is valid but vague; it is difficult to imagine which research tasks need to be implemented to test it;</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Too cumbersome – possible use of humans? The measure of explainability is unclear and lacks rigour. Look at paper by Luca – table 23? Guide on how to measure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Suggestion about using a survey (Arrow survey), but this is not the route I want to take. Try another objective approach or looking at more datasets?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Need to focus on an objective approach to measuring explainability.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Look at DT being a baseline for explanation – think there could be something here for comparing against LIME + SHAP values. Read Rory’s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Measures – need to be clear; need explainability metrics. (Again, see paper from Luca). Focus on Fidelity, Comprehensibility, etc.</a:t>
            </a:r>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2</a:t>
            </a:r>
            <a:r>
              <a:rPr lang="en-GB" b="0" i="0" dirty="0">
                <a:solidFill>
                  <a:srgbClr val="3C763D"/>
                </a:solidFill>
                <a:effectLst/>
                <a:latin typeface="Helvetica Neue"/>
              </a:rPr>
              <a:t>-&gt; fair plan to test hypothesis with research activities sufficiently described, but NOT fully complete, leaving the reader with some doubts on how to implement some of them;</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The UI element implies a human interaction but I may want to avoid this – because it assumes a human survey. Might save on that work element anyway, by focusing instead on more objective experimentation.</a:t>
            </a:r>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the APA7 style has been partially used; some errors OR incompleteness exist in in-text citations OR in the bibliographic section;</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Reformat in </a:t>
            </a:r>
            <a:r>
              <a:rPr lang="en-IE" b="0" i="0" dirty="0" err="1">
                <a:solidFill>
                  <a:srgbClr val="000000"/>
                </a:solidFill>
                <a:effectLst/>
                <a:latin typeface="Arial" panose="020B0604020202020204" pitchFamily="34" charset="0"/>
              </a:rPr>
              <a:t>CiteItForMe</a:t>
            </a:r>
            <a:endParaRPr lang="en-IE"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sng" dirty="0">
                <a:solidFill>
                  <a:srgbClr val="3C763D"/>
                </a:solidFill>
                <a:effectLst/>
                <a:latin typeface="Helvetica Neue"/>
              </a:rPr>
              <a:t>Feedback Score -  </a:t>
            </a:r>
            <a:r>
              <a:rPr lang="en-GB" b="1" i="0" u="sng" dirty="0">
                <a:solidFill>
                  <a:srgbClr val="3C763D"/>
                </a:solidFill>
                <a:effectLst/>
                <a:latin typeface="Helvetica Neue"/>
              </a:rPr>
              <a:t>1</a:t>
            </a:r>
            <a:r>
              <a:rPr lang="en-GB" b="0" i="0" dirty="0">
                <a:solidFill>
                  <a:srgbClr val="3C763D"/>
                </a:solidFill>
                <a:effectLst/>
                <a:latin typeface="Helvetica Neue"/>
              </a:rPr>
              <a:t>-&gt;  despite the 1 mark here, this got kicked around town in the other slides. Needs major rework.</a:t>
            </a:r>
          </a:p>
          <a:p>
            <a:pPr algn="l"/>
            <a:endParaRPr lang="en-GB" b="0" i="0" dirty="0">
              <a:solidFill>
                <a:srgbClr val="3C763D"/>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000000"/>
                </a:solidFill>
                <a:effectLst/>
                <a:latin typeface="Arial" panose="020B0604020202020204" pitchFamily="34" charset="0"/>
              </a:rPr>
              <a:t>Possible Score : </a:t>
            </a:r>
            <a:r>
              <a:rPr lang="en-IE" b="1" i="0" dirty="0">
                <a:solidFill>
                  <a:srgbClr val="000000"/>
                </a:solidFill>
                <a:effectLst/>
                <a:latin typeface="Arial" panose="020B0604020202020204" pitchFamily="34" charset="0"/>
              </a:rPr>
              <a:t>1</a:t>
            </a:r>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Yr.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972800"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(Anowar &amp; Sadaoui,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Bathla,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(Batageri &amp; Kumar, 2021; Anowar &amp; Sadaoui, 2020)</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(Vilone &amp; Longo, 2021; Sinanc et al., 2021; Psychoula et al., 2021; Adadi &amp; Berrada, 2018; Lundberg &amp; Lee 2017)</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972800"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provide an Explainable AI (XAI) method to interpret why a record is classified as fraud.</a:t>
            </a:r>
            <a:endParaRPr lang="en-GB" sz="1000" b="0" i="0" dirty="0">
              <a:solidFill>
                <a:srgbClr val="3C763D"/>
              </a:solidFill>
              <a:effectLst/>
            </a:endParaRPr>
          </a:p>
          <a:p>
            <a:r>
              <a:rPr lang="en-GB" sz="1000" b="1" dirty="0"/>
              <a:t>ASSUMPTIONS</a:t>
            </a:r>
            <a:r>
              <a:rPr lang="en-GB" sz="1000" dirty="0"/>
              <a:t> </a:t>
            </a:r>
            <a:r>
              <a:rPr lang="en-IE" sz="1000" dirty="0"/>
              <a:t>: 15% of the records in the dissertation dataset are labelled as ‘fraud’, therefore it will not be necessary to pre-process the data with any synthetic data generation, or over/under sampling techniques; the modelling and production deployment options, which include XAI outputs, can all be developed on Amazon SageMaker; the production model will deliver a ~3 second response, which includes the fraud classification result and explanation.</a:t>
            </a:r>
          </a:p>
          <a:p>
            <a:r>
              <a:rPr lang="en-GB" sz="1000" b="1" dirty="0"/>
              <a:t>LIMITATIONS</a:t>
            </a:r>
            <a:r>
              <a:rPr lang="en-GB" sz="1000" dirty="0"/>
              <a:t> </a:t>
            </a:r>
            <a:r>
              <a:rPr lang="en-IE" sz="1000" dirty="0"/>
              <a:t>: </a:t>
            </a:r>
            <a:r>
              <a:rPr lang="en-IE" sz="1000" dirty="0">
                <a:solidFill>
                  <a:schemeClr val="tx1"/>
                </a:solidFill>
              </a:rPr>
              <a:t>SHAP </a:t>
            </a:r>
            <a:r>
              <a:rPr lang="en-IE" sz="1000" b="0" i="0" u="none" strike="noStrike" baseline="0" dirty="0"/>
              <a:t>(</a:t>
            </a:r>
            <a:r>
              <a:rPr lang="en-IE" sz="1000" b="1" i="0" u="none" strike="noStrike" baseline="0" dirty="0"/>
              <a:t>SH</a:t>
            </a:r>
            <a:r>
              <a:rPr lang="en-IE" sz="1000" b="0" i="0" u="none" strike="noStrike" baseline="0" dirty="0"/>
              <a:t>apley </a:t>
            </a:r>
            <a:r>
              <a:rPr lang="en-IE" sz="1000" b="1" i="0" u="none" strike="noStrike" baseline="0" dirty="0"/>
              <a:t>A</a:t>
            </a:r>
            <a:r>
              <a:rPr lang="en-IE" sz="1000" b="0" i="0" u="none" strike="noStrike" baseline="0" dirty="0"/>
              <a:t>dditive ex</a:t>
            </a:r>
            <a:r>
              <a:rPr lang="en-IE" sz="1000" b="1" i="0" u="none" strike="noStrike" baseline="0" dirty="0"/>
              <a:t>P</a:t>
            </a:r>
            <a:r>
              <a:rPr lang="en-IE" sz="1000" b="0" i="0" u="none" strike="noStrike" baseline="0" dirty="0"/>
              <a:t>lanations) is a prominen</a:t>
            </a:r>
            <a:r>
              <a:rPr lang="en-IE" sz="1000" dirty="0"/>
              <a:t>t method to explain ML classifications (fraud detection in this dissertation), but as it requires the use of a ‘background data set’ to infer its values for feature ranking it may be necessary to avoid the use of the full dataset for performance reasons (with possible impact on the accuracy of explanations).</a:t>
            </a:r>
            <a:endParaRPr lang="en-IE" sz="1000" dirty="0">
              <a:solidFill>
                <a:schemeClr val="tx1"/>
              </a:solidFill>
            </a:endParaRPr>
          </a:p>
          <a:p>
            <a:r>
              <a:rPr lang="en-GB" sz="1000" b="1" dirty="0"/>
              <a:t>DELIMITATIONS</a:t>
            </a:r>
            <a:r>
              <a:rPr lang="en-GB" sz="1000" dirty="0"/>
              <a:t> </a:t>
            </a:r>
            <a:r>
              <a:rPr lang="en-IE" sz="1000" dirty="0"/>
              <a:t>: Dissertation research is limited to US Credit Card Fraud transactions as this is the best available internal dataset from within my FinTech company (250K records); as this is a labelled dataset, only a supervised ML approach is being considered to build the NN model; the dataset contains 300+ features, so feature selection will be applied, in early iterations of the ML workflow process, to focus on the columns providing the most understandable explanations.</a:t>
            </a:r>
            <a:endParaRPr lang="en-IE" sz="1000" b="1" i="1" dirty="0">
              <a:solidFill>
                <a:srgbClr val="FF0000"/>
              </a:solidFill>
            </a:endParaRP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45194"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98407" y="1920239"/>
            <a:ext cx="11844067" cy="3755419"/>
          </a:xfrm>
        </p:spPr>
        <p:txBody>
          <a:bodyPr>
            <a:normAutofit fontScale="47500" lnSpcReduction="20000"/>
          </a:bodyPr>
          <a:lstStyle/>
          <a:p>
            <a:r>
              <a:rPr lang="en-GB" sz="2100" b="1" dirty="0"/>
              <a:t>Gaps: Data Availability and Handling Data Imbalance</a:t>
            </a:r>
          </a:p>
          <a:p>
            <a:pPr marL="457200" indent="-457200">
              <a:buFont typeface="+mj-lt"/>
              <a:buAutoNum type="arabicPeriod"/>
            </a:pPr>
            <a:r>
              <a:rPr lang="en-GB" dirty="0">
                <a:solidFill>
                  <a:schemeClr val="tx1"/>
                </a:solidFill>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and results in a small group of datasets frequently being re-used in multiple papers. Fortunately, I have access to a ‘new’ internal company compiled dataset of 250k credit card fraud records that may </a:t>
            </a:r>
            <a:r>
              <a:rPr lang="en-GB" dirty="0">
                <a:solidFill>
                  <a:schemeClr val="tx1"/>
                </a:solidFill>
                <a:ea typeface="Times New Roman" panose="02020603050405020304" pitchFamily="18" charset="0"/>
              </a:rPr>
              <a:t>avoid potential bias in other datasets, and </a:t>
            </a:r>
            <a:r>
              <a:rPr lang="en-GB" dirty="0">
                <a:solidFill>
                  <a:schemeClr val="tx1"/>
                </a:solidFill>
                <a:effectLst/>
                <a:ea typeface="Times New Roman" panose="02020603050405020304" pitchFamily="18" charset="0"/>
              </a:rPr>
              <a:t>ideally has the detail to feed into meaningful XAI outputs. </a:t>
            </a:r>
            <a:endParaRPr lang="en-IE" dirty="0">
              <a:solidFill>
                <a:schemeClr val="tx1"/>
              </a:solidFill>
              <a:effectLst/>
              <a:ea typeface="Times New Roman" panose="02020603050405020304" pitchFamily="18" charset="0"/>
            </a:endParaRPr>
          </a:p>
          <a:p>
            <a:pPr marL="457200" indent="-457200">
              <a:buFont typeface="+mj-lt"/>
              <a:buAutoNum type="arabicPeriod"/>
            </a:pPr>
            <a:r>
              <a:rPr lang="en-GB" dirty="0">
                <a:solidFill>
                  <a:schemeClr val="tx1"/>
                </a:solidFill>
              </a:rPr>
              <a:t>Credit Card Fraud datasets tend to be heavily imbalanced. There are differences in the literature on how to take concrete steps to tackle this problem and avoid model bias. </a:t>
            </a:r>
            <a:r>
              <a:rPr lang="en-GB" dirty="0">
                <a:solidFill>
                  <a:schemeClr val="tx1"/>
                </a:solidFill>
                <a:effectLst/>
                <a:ea typeface="Times New Roman" panose="02020603050405020304" pitchFamily="18" charset="0"/>
              </a:rPr>
              <a:t>Priscilla &amp; Prabha (2020) propose that resampling techniques themselves could be distorting credit card fraud data, which will impact on downstream results, including XAI outputs. In the dataset proposed for this dissertation, 15% of the records represent fraudulent transactions. Therefore, I will avoid resampling as a pre-processing step.</a:t>
            </a:r>
            <a:endParaRPr lang="en-GB" dirty="0">
              <a:solidFill>
                <a:schemeClr val="tx1"/>
              </a:solidFill>
            </a:endParaRPr>
          </a:p>
          <a:p>
            <a:r>
              <a:rPr lang="en-GB" sz="2100" b="1" dirty="0"/>
              <a:t>Gaps: How exactly does a researcher measure and display ‘explainability’ in Explainable Artificial Intelligence Research?</a:t>
            </a:r>
          </a:p>
          <a:p>
            <a:pPr marL="457200" indent="-457200" algn="l">
              <a:buFont typeface="+mj-lt"/>
              <a:buAutoNum type="arabicPeriod"/>
            </a:pPr>
            <a:r>
              <a:rPr lang="en-GB" dirty="0">
                <a:solidFill>
                  <a:schemeClr val="tx1"/>
                </a:solidFill>
              </a:rPr>
              <a:t>In their research experiments with the LIME (</a:t>
            </a:r>
            <a:r>
              <a:rPr lang="en-GB" b="1" dirty="0">
                <a:solidFill>
                  <a:schemeClr val="tx1"/>
                </a:solidFill>
              </a:rPr>
              <a:t>L</a:t>
            </a:r>
            <a:r>
              <a:rPr lang="en-GB" dirty="0">
                <a:solidFill>
                  <a:schemeClr val="tx1"/>
                </a:solidFill>
              </a:rPr>
              <a:t>ocal </a:t>
            </a:r>
            <a:r>
              <a:rPr lang="en-GB" b="1" dirty="0">
                <a:solidFill>
                  <a:schemeClr val="tx1"/>
                </a:solidFill>
              </a:rPr>
              <a:t>I</a:t>
            </a:r>
            <a:r>
              <a:rPr lang="en-GB" dirty="0">
                <a:solidFill>
                  <a:schemeClr val="tx1"/>
                </a:solidFill>
              </a:rPr>
              <a:t>nterpretable </a:t>
            </a:r>
            <a:r>
              <a:rPr lang="en-GB" b="1" dirty="0">
                <a:solidFill>
                  <a:schemeClr val="tx1"/>
                </a:solidFill>
              </a:rPr>
              <a:t>M</a:t>
            </a:r>
            <a:r>
              <a:rPr lang="en-GB" dirty="0">
                <a:solidFill>
                  <a:schemeClr val="tx1"/>
                </a:solidFill>
              </a:rPr>
              <a:t>odel-agnostic </a:t>
            </a:r>
            <a:r>
              <a:rPr lang="en-GB" b="1" dirty="0">
                <a:solidFill>
                  <a:schemeClr val="tx1"/>
                </a:solidFill>
              </a:rPr>
              <a:t>E</a:t>
            </a:r>
            <a:r>
              <a:rPr lang="en-GB" dirty="0">
                <a:solidFill>
                  <a:schemeClr val="tx1"/>
                </a:solidFill>
              </a:rPr>
              <a:t>xplanations) algorithm, Ribeiro et al. (2016) describe how users can have a </a:t>
            </a:r>
            <a:r>
              <a:rPr lang="en-GB" i="1" dirty="0">
                <a:solidFill>
                  <a:schemeClr val="tx1"/>
                </a:solidFill>
              </a:rPr>
              <a:t>trust</a:t>
            </a:r>
            <a:r>
              <a:rPr lang="en-GB" dirty="0">
                <a:solidFill>
                  <a:schemeClr val="tx1"/>
                </a:solidFill>
              </a:rPr>
              <a:t> issue with ML models, like NN, that are effectively ‘black-boxes’ from which it is very difficult to interpret why a given classification has been derived. This is a theme echoed in the introduction to many research papers, and there is no cast iron process to ensure this trustworthiness. This dissertation hopes to build on this body of work in the area of credit card fraud detection, and attempt to address the gaps listed here below.</a:t>
            </a:r>
          </a:p>
          <a:p>
            <a:pPr marL="457200" indent="-457200" algn="l">
              <a:buFont typeface="+mj-lt"/>
              <a:buAutoNum type="arabicPeriod"/>
            </a:pPr>
            <a:r>
              <a:rPr lang="en-GB" dirty="0">
                <a:solidFill>
                  <a:schemeClr val="tx1"/>
                </a:solidFill>
              </a:rPr>
              <a:t>Adadi &amp; Berrada (2018) claimed that “</a:t>
            </a:r>
            <a:r>
              <a:rPr lang="en-GB" b="0" i="1" u="none" strike="noStrike" baseline="0" dirty="0"/>
              <a:t>Technically, there is no standard and generally accepted </a:t>
            </a:r>
            <a:r>
              <a:rPr lang="en-IE" b="0" i="1" u="none" strike="noStrike" baseline="0" dirty="0"/>
              <a:t>definition of explainable AI</a:t>
            </a:r>
            <a:r>
              <a:rPr lang="en-IE" b="0" i="0" u="none" strike="noStrike" baseline="0" dirty="0">
                <a:solidFill>
                  <a:schemeClr val="tx1"/>
                </a:solidFill>
              </a:rPr>
              <a:t>” (p. 141). More specifically,</a:t>
            </a:r>
            <a:r>
              <a:rPr lang="en-GB" dirty="0">
                <a:solidFill>
                  <a:schemeClr val="tx1"/>
                </a:solidFill>
              </a:rPr>
              <a:t> in their review of XAI research papers, </a:t>
            </a:r>
            <a:r>
              <a:rPr lang="en-IE" b="0" i="0" dirty="0">
                <a:solidFill>
                  <a:schemeClr val="tx1"/>
                </a:solidFill>
                <a:effectLst/>
              </a:rPr>
              <a:t>Vilone &amp; Longo (2021) state that “</a:t>
            </a:r>
            <a:r>
              <a:rPr lang="en-GB" b="0" i="1" u="none" strike="noStrike" baseline="0" dirty="0"/>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solidFill>
                  <a:schemeClr val="tx1"/>
                </a:solidFill>
              </a:rPr>
              <a:t>The ‘If-Then’ style of rules could be an alternate XAI output option to be chosen for this dissertation. </a:t>
            </a:r>
            <a:r>
              <a:rPr lang="en-IE" b="0" i="0" dirty="0">
                <a:solidFill>
                  <a:schemeClr val="tx1"/>
                </a:solidFill>
                <a:effectLst/>
              </a:rPr>
              <a:t>Vilone &amp; Longo (2021) also assert that t</a:t>
            </a:r>
            <a:r>
              <a:rPr lang="en-GB" dirty="0">
                <a:solidFill>
                  <a:schemeClr val="tx1"/>
                </a:solidFill>
              </a:rPr>
              <a:t>here is still relatively little research that objectively assesses this approach with quantitative metrics, thus allowing it to be benchmarked against other XAI methods.</a:t>
            </a:r>
            <a:r>
              <a:rPr lang="en-IE" b="0" i="0" u="none" strike="noStrike" baseline="0" dirty="0">
                <a:solidFill>
                  <a:schemeClr val="tx1"/>
                </a:solidFill>
              </a:rPr>
              <a:t> </a:t>
            </a:r>
            <a:r>
              <a:rPr lang="en-GB" dirty="0">
                <a:solidFill>
                  <a:schemeClr val="tx1"/>
                </a:solidFill>
              </a:rPr>
              <a:t> </a:t>
            </a:r>
          </a:p>
          <a:p>
            <a:pPr marL="457200" indent="-457200">
              <a:buFont typeface="+mj-lt"/>
              <a:buAutoNum type="arabicPeriod"/>
            </a:pPr>
            <a:r>
              <a:rPr lang="en-GB" dirty="0">
                <a:solidFill>
                  <a:schemeClr val="tx1"/>
                </a:solidFill>
              </a:rPr>
              <a:t>Psychoula et al (2021) state that the runtime implications of XAI output (explanations) on real-time systems, fraud or otherwise, has had relatively little research focus to date. This dissertation aims to build a workable real-time interface to a credit card fraud detection ML production model, so a ~3 second response time for results and explanations will be part of the success criteria. Early prototyping in the dissertation effort will attempt to capture and address any such issues as early as possible.</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98407" y="5675658"/>
            <a:ext cx="11844067" cy="584775"/>
          </a:xfrm>
          <a:prstGeom prst="rect">
            <a:avLst/>
          </a:prstGeom>
          <a:noFill/>
        </p:spPr>
        <p:txBody>
          <a:bodyPr wrap="square">
            <a:spAutoFit/>
          </a:bodyPr>
          <a:lstStyle/>
          <a:p>
            <a:r>
              <a:rPr lang="en-IE" sz="1600" b="1" dirty="0"/>
              <a:t>Research Question</a:t>
            </a:r>
            <a:r>
              <a:rPr lang="en-IE" sz="1600" dirty="0"/>
              <a:t>: Is it possible to clearly explain to a financial auditor/investigator, in ‘real-time’, the explicit reasons why the attribute values of a given credit card transaction resulted in a Neural Network ML model classifying that record as fraudulent?</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2135895"/>
            <a:ext cx="10789919" cy="1582086"/>
          </a:xfrm>
        </p:spPr>
        <p:txBody>
          <a:bodyPr>
            <a:normAutofit/>
          </a:bodyPr>
          <a:lstStyle/>
          <a:p>
            <a:r>
              <a:rPr lang="en-GB" sz="1600" b="1" dirty="0"/>
              <a:t>Null Hypothesis</a:t>
            </a:r>
          </a:p>
          <a:p>
            <a:r>
              <a:rPr lang="en-GB" sz="16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1600" dirty="0"/>
          </a:p>
          <a:p>
            <a:endParaRPr lang="en-IE" sz="16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3971108"/>
            <a:ext cx="10789920" cy="1815882"/>
          </a:xfrm>
          <a:prstGeom prst="rect">
            <a:avLst/>
          </a:prstGeom>
          <a:noFill/>
        </p:spPr>
        <p:txBody>
          <a:bodyPr wrap="square">
            <a:spAutoFit/>
          </a:bodyPr>
          <a:lstStyle/>
          <a:p>
            <a:r>
              <a:rPr lang="en-IE" sz="1600" b="1" dirty="0"/>
              <a:t>Alternate Hypothesis</a:t>
            </a:r>
          </a:p>
          <a:p>
            <a:endParaRPr lang="en-IE" sz="1600" b="1" dirty="0"/>
          </a:p>
          <a:p>
            <a:r>
              <a:rPr lang="en-IE" sz="1600" b="1" dirty="0">
                <a:solidFill>
                  <a:srgbClr val="000000"/>
                </a:solidFill>
                <a:effectLst/>
                <a:ea typeface="Times New Roman" panose="02020603050405020304" pitchFamily="18" charset="0"/>
              </a:rPr>
              <a:t>IF </a:t>
            </a:r>
            <a:r>
              <a:rPr lang="en-IE" sz="1600" dirty="0">
                <a:solidFill>
                  <a:srgbClr val="000000"/>
                </a:solidFill>
                <a:effectLst/>
                <a:ea typeface="Times New Roman" panose="02020603050405020304" pitchFamily="18" charset="0"/>
              </a:rPr>
              <a:t>I</a:t>
            </a:r>
            <a:r>
              <a:rPr lang="en-IE" sz="1600" b="1" dirty="0">
                <a:solidFill>
                  <a:srgbClr val="000000"/>
                </a:solidFill>
                <a:effectLst/>
                <a:ea typeface="Times New Roman" panose="02020603050405020304" pitchFamily="18" charset="0"/>
              </a:rPr>
              <a:t> </a:t>
            </a:r>
            <a:r>
              <a:rPr lang="en-IE" sz="1600" dirty="0">
                <a:solidFill>
                  <a:srgbClr val="000000"/>
                </a:solidFill>
                <a:effectLst/>
                <a:ea typeface="Times New Roman" panose="02020603050405020304" pitchFamily="18" charset="0"/>
              </a:rPr>
              <a:t>train a Neural Network algorithm for use in an ML process built, using cloud-based technology, for credit card fraud detection, </a:t>
            </a:r>
            <a:endParaRPr lang="en-IE" sz="1600" dirty="0">
              <a:effectLst/>
              <a:ea typeface="Calibri" panose="020F0502020204030204" pitchFamily="34" charset="0"/>
            </a:endParaRPr>
          </a:p>
          <a:p>
            <a:r>
              <a:rPr lang="en-IE" sz="1600" b="1" dirty="0">
                <a:solidFill>
                  <a:srgbClr val="000000"/>
                </a:solidFill>
                <a:effectLst/>
                <a:ea typeface="Times New Roman" panose="02020603050405020304" pitchFamily="18" charset="0"/>
              </a:rPr>
              <a:t>THEN</a:t>
            </a:r>
            <a:r>
              <a:rPr lang="en-IE" sz="1600" dirty="0">
                <a:solidFill>
                  <a:srgbClr val="000000"/>
                </a:solidFill>
                <a:effectLst/>
                <a:ea typeface="Times New Roman" panose="02020603050405020304" pitchFamily="18" charset="0"/>
              </a:rPr>
              <a:t> the real-time model output will demonstrate a high </a:t>
            </a:r>
            <a:r>
              <a:rPr lang="en-IE" sz="1600" b="1" i="1" dirty="0">
                <a:solidFill>
                  <a:srgbClr val="000000"/>
                </a:solidFill>
                <a:effectLst/>
                <a:ea typeface="Times New Roman" panose="02020603050405020304" pitchFamily="18" charset="0"/>
              </a:rPr>
              <a:t>Recall</a:t>
            </a:r>
            <a:r>
              <a:rPr lang="en-IE" sz="1600" dirty="0">
                <a:solidFill>
                  <a:srgbClr val="000000"/>
                </a:solidFill>
                <a:effectLst/>
                <a:ea typeface="Times New Roman" panose="02020603050405020304" pitchFamily="18" charset="0"/>
              </a:rPr>
              <a:t> value, and for a specific ‘local’ instance record will contain the top 10 most important features, as ranked by both SHAP and LIME outputs, that drove the classification result.    </a:t>
            </a:r>
            <a:endParaRPr lang="en-IE" sz="1600" b="1" i="1" dirty="0">
              <a:solidFill>
                <a:srgbClr val="FF0000"/>
              </a:solidFill>
              <a:effectLst/>
              <a:ea typeface="Calibri" panose="020F0502020204030204" pitchFamily="34" charset="0"/>
            </a:endParaRPr>
          </a:p>
          <a:p>
            <a:endParaRPr lang="en-IE" sz="1600"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p:txBody>
          <a:bodyPr>
            <a:normAutofit/>
          </a:bodyPr>
          <a:lstStyle/>
          <a:p>
            <a:r>
              <a:rPr lang="en-GB" dirty="0"/>
              <a:t>Feasibility of the Study – Sequence of Tasks Planned</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graphicFrame>
        <p:nvGraphicFramePr>
          <p:cNvPr id="8" name="Table 7">
            <a:extLst>
              <a:ext uri="{FF2B5EF4-FFF2-40B4-BE49-F238E27FC236}">
                <a16:creationId xmlns:a16="http://schemas.microsoft.com/office/drawing/2014/main" id="{350B1865-E7AF-1816-98CC-70AE4D7C8606}"/>
              </a:ext>
            </a:extLst>
          </p:cNvPr>
          <p:cNvGraphicFramePr>
            <a:graphicFrameLocks noGrp="1"/>
          </p:cNvGraphicFramePr>
          <p:nvPr>
            <p:extLst>
              <p:ext uri="{D42A27DB-BD31-4B8C-83A1-F6EECF244321}">
                <p14:modId xmlns:p14="http://schemas.microsoft.com/office/powerpoint/2010/main" val="209515676"/>
              </p:ext>
            </p:extLst>
          </p:nvPr>
        </p:nvGraphicFramePr>
        <p:xfrm>
          <a:off x="1207698" y="1949570"/>
          <a:ext cx="10593239" cy="4287331"/>
        </p:xfrm>
        <a:graphic>
          <a:graphicData uri="http://schemas.openxmlformats.org/drawingml/2006/table">
            <a:tbl>
              <a:tblPr/>
              <a:tblGrid>
                <a:gridCol w="336705">
                  <a:extLst>
                    <a:ext uri="{9D8B030D-6E8A-4147-A177-3AD203B41FA5}">
                      <a16:colId xmlns:a16="http://schemas.microsoft.com/office/drawing/2014/main" val="684750336"/>
                    </a:ext>
                  </a:extLst>
                </a:gridCol>
                <a:gridCol w="5196255">
                  <a:extLst>
                    <a:ext uri="{9D8B030D-6E8A-4147-A177-3AD203B41FA5}">
                      <a16:colId xmlns:a16="http://schemas.microsoft.com/office/drawing/2014/main" val="1255806606"/>
                    </a:ext>
                  </a:extLst>
                </a:gridCol>
                <a:gridCol w="3137179">
                  <a:extLst>
                    <a:ext uri="{9D8B030D-6E8A-4147-A177-3AD203B41FA5}">
                      <a16:colId xmlns:a16="http://schemas.microsoft.com/office/drawing/2014/main" val="2140536782"/>
                    </a:ext>
                  </a:extLst>
                </a:gridCol>
                <a:gridCol w="592471">
                  <a:extLst>
                    <a:ext uri="{9D8B030D-6E8A-4147-A177-3AD203B41FA5}">
                      <a16:colId xmlns:a16="http://schemas.microsoft.com/office/drawing/2014/main" val="1509157873"/>
                    </a:ext>
                  </a:extLst>
                </a:gridCol>
                <a:gridCol w="709021">
                  <a:extLst>
                    <a:ext uri="{9D8B030D-6E8A-4147-A177-3AD203B41FA5}">
                      <a16:colId xmlns:a16="http://schemas.microsoft.com/office/drawing/2014/main" val="1254175894"/>
                    </a:ext>
                  </a:extLst>
                </a:gridCol>
                <a:gridCol w="621608">
                  <a:extLst>
                    <a:ext uri="{9D8B030D-6E8A-4147-A177-3AD203B41FA5}">
                      <a16:colId xmlns:a16="http://schemas.microsoft.com/office/drawing/2014/main" val="3309096856"/>
                    </a:ext>
                  </a:extLst>
                </a:gridCol>
              </a:tblGrid>
              <a:tr h="222455">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IE" sz="1400" b="1" i="0" u="none" strike="noStrike" dirty="0">
                          <a:solidFill>
                            <a:srgbClr val="000000"/>
                          </a:solidFill>
                          <a:effectLst/>
                          <a:latin typeface="Calibri" panose="020F0502020204030204" pitchFamily="34" charset="0"/>
                        </a:rPr>
                        <a:t>Weeks</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IE"/>
                    </a:p>
                  </a:txBody>
                  <a:tcPr/>
                </a:tc>
                <a:tc>
                  <a:txBody>
                    <a:bodyPr/>
                    <a:lstStyle/>
                    <a:p>
                      <a:pPr algn="ctr" fontAlgn="b"/>
                      <a:r>
                        <a:rPr lang="en-IE" sz="1400" b="1" i="0" u="none" strike="noStrike" dirty="0">
                          <a:solidFill>
                            <a:srgbClr val="000000"/>
                          </a:solidFill>
                          <a:effectLst/>
                          <a:latin typeface="Calibri" panose="020F0502020204030204" pitchFamily="34" charset="0"/>
                        </a:rPr>
                        <a:t>20</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55342265"/>
                  </a:ext>
                </a:extLst>
              </a:tr>
              <a:tr h="212344">
                <a:tc>
                  <a:txBody>
                    <a:bodyPr/>
                    <a:lstStyle/>
                    <a:p>
                      <a:pPr algn="ctr" fontAlgn="b"/>
                      <a:r>
                        <a:rPr lang="en-IE" sz="1200" b="1" i="0" u="none" strike="noStrike" dirty="0">
                          <a:solidFill>
                            <a:srgbClr val="000000"/>
                          </a:solidFill>
                          <a:effectLst/>
                          <a:latin typeface="Calibri" panose="020F0502020204030204" pitchFamily="34" charset="0"/>
                        </a:rPr>
                        <a:t>Task</a:t>
                      </a:r>
                    </a:p>
                  </a:txBody>
                  <a:tcPr marL="8870" marR="8870" marT="887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Description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Additional Comment</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Duration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Remaining</a:t>
                      </a:r>
                    </a:p>
                  </a:txBody>
                  <a:tcPr marL="8870" marR="8870" marT="887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36067023"/>
                  </a:ext>
                </a:extLst>
              </a:tr>
              <a:tr h="606698">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Working </a:t>
                      </a:r>
                      <a:r>
                        <a:rPr lang="en-GB" sz="1200" b="1" i="1" u="none" strike="noStrike" dirty="0">
                          <a:solidFill>
                            <a:srgbClr val="000000"/>
                          </a:solidFill>
                          <a:effectLst/>
                          <a:latin typeface="Calibri" panose="020F0502020204030204" pitchFamily="34" charset="0"/>
                        </a:rPr>
                        <a:t>prototype/baseline</a:t>
                      </a:r>
                      <a:r>
                        <a:rPr lang="en-GB" sz="1200" b="0" i="0" u="none" strike="noStrike" dirty="0">
                          <a:solidFill>
                            <a:srgbClr val="000000"/>
                          </a:solidFill>
                          <a:effectLst/>
                          <a:latin typeface="Calibri" panose="020F0502020204030204" pitchFamily="34" charset="0"/>
                        </a:rPr>
                        <a:t> logistic regression model trained/deployed in a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Credit card fraud dataset is already in place. Outputs, including feature importance, assessed only within the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071207"/>
                  </a:ext>
                </a:extLst>
              </a:tr>
              <a:tr h="404466">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Feature selection on dataset to focus on 40+ most relevant, and explainable, attributes.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Re-run baseline model in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6448029"/>
                  </a:ext>
                </a:extLst>
              </a:tr>
              <a:tr h="404466">
                <a:tc>
                  <a:txBody>
                    <a:bodyPr/>
                    <a:lstStyle/>
                    <a:p>
                      <a:pPr algn="ctr" fontAlgn="t"/>
                      <a:r>
                        <a:rPr lang="en-IE" sz="1200" b="0" i="0" u="none" strike="noStrike">
                          <a:solidFill>
                            <a:srgbClr val="000000"/>
                          </a:solidFill>
                          <a:effectLst/>
                          <a:latin typeface="Calibri" panose="020F0502020204030204" pitchFamily="34" charset="0"/>
                        </a:rPr>
                        <a:t>3</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Select appropriate NN algorithm for explainability project and train/deploy new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Ensure F1 and recall performance criteria met. Run in cloud workspace.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16.5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50374346"/>
                  </a:ext>
                </a:extLst>
              </a:tr>
              <a:tr h="404466">
                <a:tc>
                  <a:txBody>
                    <a:bodyPr/>
                    <a:lstStyle/>
                    <a:p>
                      <a:pPr algn="ctr" fontAlgn="t"/>
                      <a:r>
                        <a:rPr lang="en-IE" sz="1200" b="0" i="0" u="none" strike="noStrike">
                          <a:solidFill>
                            <a:srgbClr val="000000"/>
                          </a:solidFill>
                          <a:effectLst/>
                          <a:latin typeface="Calibri" panose="020F0502020204030204" pitchFamily="34" charset="0"/>
                        </a:rPr>
                        <a:t>4</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SHAP values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Compare against feature importance from logistic regression baseline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14.5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1393551"/>
                  </a:ext>
                </a:extLst>
              </a:tr>
              <a:tr h="404466">
                <a:tc>
                  <a:txBody>
                    <a:bodyPr/>
                    <a:lstStyle/>
                    <a:p>
                      <a:pPr algn="ctr" fontAlgn="t"/>
                      <a:r>
                        <a:rPr lang="en-IE" sz="1200" b="0" i="0" u="none" strike="noStrike">
                          <a:solidFill>
                            <a:srgbClr val="000000"/>
                          </a:solidFill>
                          <a:effectLst/>
                          <a:latin typeface="Calibri" panose="020F0502020204030204" pitchFamily="34" charset="0"/>
                        </a:rPr>
                        <a:t>5</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LIME explanations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As above.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12.5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7843036"/>
                  </a:ext>
                </a:extLst>
              </a:tr>
              <a:tr h="202232">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Document Interim findings on hypothesis testing objectives.</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10.5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98028308"/>
                  </a:ext>
                </a:extLst>
              </a:tr>
              <a:tr h="202232">
                <a:tc>
                  <a:txBody>
                    <a:bodyPr/>
                    <a:lstStyle/>
                    <a:p>
                      <a:pPr algn="ctr" fontAlgn="t"/>
                      <a:r>
                        <a:rPr lang="en-IE" sz="1200" b="0" i="0" u="none" strike="noStrike">
                          <a:solidFill>
                            <a:srgbClr val="000000"/>
                          </a:solidFill>
                          <a:effectLst/>
                          <a:latin typeface="Calibri" panose="020F0502020204030204" pitchFamily="34" charset="0"/>
                        </a:rPr>
                        <a:t>7</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Build external hosted UI interface to allow real time input of ‘unseen’ fraud data.</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Return Classification result to external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26365293"/>
                  </a:ext>
                </a:extLst>
              </a:tr>
              <a:tr h="404466">
                <a:tc>
                  <a:txBody>
                    <a:bodyPr/>
                    <a:lstStyle/>
                    <a:p>
                      <a:pPr algn="ctr" fontAlgn="t"/>
                      <a:r>
                        <a:rPr lang="en-IE" sz="1200" b="0" i="0" u="none" strike="noStrike">
                          <a:solidFill>
                            <a:srgbClr val="000000"/>
                          </a:solidFill>
                          <a:effectLst/>
                          <a:latin typeface="Calibri" panose="020F0502020204030204" pitchFamily="34" charset="0"/>
                        </a:rPr>
                        <a:t>8</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Augment UI interface with graphical display of model explanations.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Demonstrate if application can present hypothesis proof (or not).</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7297277"/>
                  </a:ext>
                </a:extLst>
              </a:tr>
              <a:tr h="202232">
                <a:tc>
                  <a:txBody>
                    <a:bodyPr/>
                    <a:lstStyle/>
                    <a:p>
                      <a:pPr algn="ctr" fontAlgn="t"/>
                      <a:r>
                        <a:rPr lang="en-IE" sz="1200" b="0" i="0" u="none" strike="noStrike">
                          <a:solidFill>
                            <a:srgbClr val="000000"/>
                          </a:solidFill>
                          <a:effectLst/>
                          <a:latin typeface="Calibri" panose="020F0502020204030204" pitchFamily="34" charset="0"/>
                        </a:rPr>
                        <a:t>9</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Retune model and model explanations output.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Begin final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39608239"/>
                  </a:ext>
                </a:extLst>
              </a:tr>
              <a:tr h="202232">
                <a:tc>
                  <a:txBody>
                    <a:bodyPr/>
                    <a:lstStyle/>
                    <a:p>
                      <a:pPr algn="ctr" fontAlgn="t"/>
                      <a:r>
                        <a:rPr lang="en-IE" sz="1200" b="0" i="0" u="none" strike="noStrike">
                          <a:solidFill>
                            <a:srgbClr val="000000"/>
                          </a:solidFill>
                          <a:effectLst/>
                          <a:latin typeface="Calibri" panose="020F0502020204030204" pitchFamily="34" charset="0"/>
                        </a:rPr>
                        <a:t>10</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Refine UI.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Document description of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9973322"/>
                  </a:ext>
                </a:extLst>
              </a:tr>
              <a:tr h="202232">
                <a:tc>
                  <a:txBody>
                    <a:bodyPr/>
                    <a:lstStyle/>
                    <a:p>
                      <a:pPr algn="ctr" fontAlgn="t"/>
                      <a:r>
                        <a:rPr lang="en-IE" sz="1200" b="0" i="0" u="none" strike="noStrike">
                          <a:solidFill>
                            <a:srgbClr val="000000"/>
                          </a:solidFill>
                          <a:effectLst/>
                          <a:latin typeface="Calibri" panose="020F0502020204030204" pitchFamily="34" charset="0"/>
                        </a:rPr>
                        <a:t>11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Complete dissertation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4</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43595392"/>
                  </a:ext>
                </a:extLst>
              </a:tr>
              <a:tr h="212344">
                <a:tc>
                  <a:txBody>
                    <a:bodyPr/>
                    <a:lstStyle/>
                    <a:p>
                      <a:pPr algn="ctr" fontAlgn="t"/>
                      <a:r>
                        <a:rPr lang="en-IE" sz="1200" b="0" i="0" u="none" strike="noStrike">
                          <a:solidFill>
                            <a:srgbClr val="000000"/>
                          </a:solidFill>
                          <a:effectLst/>
                          <a:latin typeface="Calibri" panose="020F0502020204030204" pitchFamily="34" charset="0"/>
                        </a:rPr>
                        <a:t>12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Contingency</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0</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0582854"/>
                  </a:ext>
                </a:extLst>
              </a:tr>
            </a:tbl>
          </a:graphicData>
        </a:graphic>
      </p:graphicFrame>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Adadi, A., &amp; Berrada, M. (2018). Peeking Inside the Black-Box: A Survey on Explainable Artificial Intelligence (XAI). </a:t>
            </a:r>
            <a:r>
              <a:rPr lang="en-US" sz="1000" i="1" dirty="0">
                <a:effectLst/>
                <a:ea typeface="Calibri" panose="020F0502020204030204" pitchFamily="34" charset="0"/>
                <a:cs typeface="Times New Roman" panose="02020603050405020304" pitchFamily="18" charset="0"/>
              </a:rPr>
              <a:t>IEEE Access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(52), 138–160. https://doi.org/10.1109/access.2018.2870052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Anowar, F., &amp; Sadaoui, S. (2020). Incremental Neural-Network Learning for Big Fraud Data. </a:t>
            </a:r>
            <a:r>
              <a:rPr lang="en-US" sz="1000" i="1" dirty="0">
                <a:effectLst/>
                <a:ea typeface="Calibri" panose="020F0502020204030204" pitchFamily="34" charset="0"/>
                <a:cs typeface="Times New Roman" panose="02020603050405020304" pitchFamily="18" charset="0"/>
              </a:rPr>
              <a:t>2020 IEEE International Conference on Systems, Man, and Cybernetics (SMC)</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a:t>
            </a:r>
            <a:r>
              <a:rPr lang="en-US" sz="1000" dirty="0">
                <a:effectLst/>
                <a:ea typeface="Calibri" panose="020F0502020204030204" pitchFamily="34" charset="0"/>
                <a:cs typeface="Times New Roman" panose="02020603050405020304" pitchFamily="18" charset="0"/>
              </a:rPr>
              <a:t>(1), 1–4. https://doi.org/10.1109/smc42975.2020.9283136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Batageri, A., &amp; Kumar, S. (2021). Credit card fraud detection using artificial neural network. </a:t>
            </a:r>
            <a:r>
              <a:rPr lang="en-US" sz="1000" i="1" dirty="0">
                <a:effectLst/>
                <a:ea typeface="Calibri" panose="020F0502020204030204" pitchFamily="34" charset="0"/>
                <a:cs typeface="Times New Roman" panose="02020603050405020304" pitchFamily="18" charset="0"/>
              </a:rPr>
              <a:t>Global Transitions Proceedings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2</a:t>
            </a:r>
            <a:r>
              <a:rPr lang="en-US" sz="1000" dirty="0">
                <a:effectLst/>
                <a:ea typeface="Calibri" panose="020F0502020204030204" pitchFamily="34" charset="0"/>
                <a:cs typeface="Times New Roman" panose="02020603050405020304" pitchFamily="18" charset="0"/>
              </a:rPr>
              <a:t>(1), 35–41. https://doi.org/10.1016/j.gltp.2021.01.006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Dal Pozzolo, A., </a:t>
            </a:r>
            <a:r>
              <a:rPr lang="en-US" sz="1000" dirty="0" err="1">
                <a:effectLst/>
                <a:ea typeface="Calibri" panose="020F0502020204030204" pitchFamily="34" charset="0"/>
                <a:cs typeface="Times New Roman" panose="02020603050405020304" pitchFamily="18" charset="0"/>
              </a:rPr>
              <a:t>Caelen</a:t>
            </a:r>
            <a:r>
              <a:rPr lang="en-US" sz="1000" dirty="0">
                <a:effectLst/>
                <a:ea typeface="Calibri" panose="020F0502020204030204" pitchFamily="34" charset="0"/>
                <a:cs typeface="Times New Roman" panose="02020603050405020304" pitchFamily="18" charset="0"/>
              </a:rPr>
              <a:t>, O., Le Borgne, Y.-A., </a:t>
            </a:r>
            <a:r>
              <a:rPr lang="en-US" sz="1000" dirty="0" err="1">
                <a:effectLst/>
                <a:ea typeface="Calibri" panose="020F0502020204030204" pitchFamily="34" charset="0"/>
                <a:cs typeface="Times New Roman" panose="02020603050405020304" pitchFamily="18" charset="0"/>
              </a:rPr>
              <a:t>Waterschoot</a:t>
            </a:r>
            <a:r>
              <a:rPr lang="en-US" sz="1000" dirty="0">
                <a:effectLst/>
                <a:ea typeface="Calibri" panose="020F0502020204030204" pitchFamily="34" charset="0"/>
                <a:cs typeface="Times New Roman" panose="02020603050405020304" pitchFamily="18" charset="0"/>
              </a:rPr>
              <a:t>, S., &amp; </a:t>
            </a:r>
            <a:r>
              <a:rPr lang="en-US" sz="1000" dirty="0" err="1">
                <a:effectLst/>
                <a:ea typeface="Calibri" panose="020F0502020204030204" pitchFamily="34" charset="0"/>
                <a:cs typeface="Times New Roman" panose="02020603050405020304" pitchFamily="18" charset="0"/>
              </a:rPr>
              <a:t>Bontempi</a:t>
            </a:r>
            <a:r>
              <a:rPr lang="en-US" sz="1000" dirty="0">
                <a:effectLst/>
                <a:ea typeface="Calibri" panose="020F0502020204030204" pitchFamily="34" charset="0"/>
                <a:cs typeface="Times New Roman" panose="02020603050405020304" pitchFamily="18" charset="0"/>
              </a:rPr>
              <a:t>, G. (2014). Learned lessons in credit card fraud detection from a practitioner perspective. </a:t>
            </a:r>
            <a:r>
              <a:rPr lang="en-US" sz="1000" i="1" dirty="0">
                <a:effectLst/>
                <a:ea typeface="Calibri" panose="020F0502020204030204" pitchFamily="34" charset="0"/>
                <a:cs typeface="Times New Roman" panose="02020603050405020304" pitchFamily="18" charset="0"/>
              </a:rPr>
              <a:t>Expert Systems with Applications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41</a:t>
            </a:r>
            <a:r>
              <a:rPr lang="en-US" sz="1000" dirty="0">
                <a:effectLst/>
                <a:ea typeface="Calibri" panose="020F0502020204030204" pitchFamily="34" charset="0"/>
                <a:cs typeface="Times New Roman" panose="02020603050405020304" pitchFamily="18" charset="0"/>
              </a:rPr>
              <a:t>(10), 4915–4928. https://doi.org/10.1016/j.eswa.2014.02.026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Lundberg, S. M., &amp; Lee, S.-I. (2017). A Unified Approach to Interpreting Model Predictions. In </a:t>
            </a:r>
            <a:r>
              <a:rPr lang="en-US" sz="1000" i="1" dirty="0">
                <a:effectLst/>
                <a:ea typeface="Calibri" panose="020F0502020204030204" pitchFamily="34" charset="0"/>
                <a:cs typeface="Times New Roman" panose="02020603050405020304" pitchFamily="18" charset="0"/>
              </a:rPr>
              <a:t>Advances in Neural Information Processing Systems 30 (NIPS 2017)</a:t>
            </a:r>
            <a:r>
              <a:rPr lang="en-US" sz="1000" dirty="0">
                <a:effectLst/>
                <a:ea typeface="Calibri" panose="020F0502020204030204" pitchFamily="34" charset="0"/>
                <a:cs typeface="Times New Roman" panose="02020603050405020304" pitchFamily="18" charset="0"/>
              </a:rPr>
              <a:t> (Vol. 30). essay, </a:t>
            </a:r>
            <a:r>
              <a:rPr lang="en-US" sz="1000" dirty="0" err="1">
                <a:effectLst/>
                <a:ea typeface="Calibri" panose="020F0502020204030204" pitchFamily="34" charset="0"/>
                <a:cs typeface="Times New Roman" panose="02020603050405020304" pitchFamily="18" charset="0"/>
              </a:rPr>
              <a:t>NeurIPS</a:t>
            </a:r>
            <a:r>
              <a:rPr lang="en-US" sz="1000" dirty="0">
                <a:effectLst/>
                <a:ea typeface="Calibri" panose="020F0502020204030204" pitchFamily="34" charset="0"/>
                <a:cs typeface="Times New Roman" panose="02020603050405020304" pitchFamily="18" charset="0"/>
              </a:rPr>
              <a:t> Proceedings.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Priscilla, C. V., &amp; Prabha, D. P. (2020). Influence of optimizing </a:t>
            </a:r>
            <a:r>
              <a:rPr lang="en-US" sz="1000" dirty="0" err="1">
                <a:effectLst/>
                <a:ea typeface="Calibri" panose="020F0502020204030204" pitchFamily="34" charset="0"/>
                <a:cs typeface="Times New Roman" panose="02020603050405020304" pitchFamily="18" charset="0"/>
              </a:rPr>
              <a:t>xgboost</a:t>
            </a:r>
            <a:r>
              <a:rPr lang="en-US" sz="1000" dirty="0">
                <a:effectLst/>
                <a:ea typeface="Calibri" panose="020F0502020204030204" pitchFamily="34" charset="0"/>
                <a:cs typeface="Times New Roman" panose="02020603050405020304" pitchFamily="18" charset="0"/>
              </a:rPr>
              <a:t> to handle class imbalance in credit card fraud detection. </a:t>
            </a:r>
            <a:r>
              <a:rPr lang="en-US" sz="1000" i="1" dirty="0">
                <a:effectLst/>
                <a:ea typeface="Calibri" panose="020F0502020204030204" pitchFamily="34" charset="0"/>
                <a:cs typeface="Times New Roman" panose="02020603050405020304" pitchFamily="18" charset="0"/>
              </a:rPr>
              <a:t>2020 Third International Conference on Smart Systems and Inventive Technology (ICSSIT)</a:t>
            </a:r>
            <a:r>
              <a:rPr lang="en-US" sz="1000" dirty="0">
                <a:effectLst/>
                <a:ea typeface="Calibri" panose="020F0502020204030204" pitchFamily="34" charset="0"/>
                <a:cs typeface="Times New Roman" panose="02020603050405020304" pitchFamily="18" charset="0"/>
              </a:rPr>
              <a:t>, 1309–1315. https://doi.org/10.1109/icssit48917.2020.9214206 </a:t>
            </a: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Psychoula, I., Gutmann, A., </a:t>
            </a:r>
            <a:r>
              <a:rPr lang="en-US" sz="1000" dirty="0" err="1">
                <a:effectLst/>
                <a:ea typeface="Calibri" panose="020F0502020204030204" pitchFamily="34" charset="0"/>
                <a:cs typeface="Times New Roman" panose="02020603050405020304" pitchFamily="18" charset="0"/>
              </a:rPr>
              <a:t>Mainali</a:t>
            </a:r>
            <a:r>
              <a:rPr lang="en-US" sz="1000" dirty="0">
                <a:effectLst/>
                <a:ea typeface="Calibri" panose="020F0502020204030204" pitchFamily="34" charset="0"/>
                <a:cs typeface="Times New Roman" panose="02020603050405020304" pitchFamily="18" charset="0"/>
              </a:rPr>
              <a:t>, P., Lee, S. H., Dunphy, P., &amp; </a:t>
            </a:r>
            <a:r>
              <a:rPr lang="en-US" sz="1000" dirty="0" err="1">
                <a:effectLst/>
                <a:ea typeface="Calibri" panose="020F0502020204030204" pitchFamily="34" charset="0"/>
                <a:cs typeface="Times New Roman" panose="02020603050405020304" pitchFamily="18" charset="0"/>
              </a:rPr>
              <a:t>Petitcolas</a:t>
            </a:r>
            <a:r>
              <a:rPr lang="en-US" sz="1000" dirty="0">
                <a:effectLst/>
                <a:ea typeface="Calibri" panose="020F0502020204030204" pitchFamily="34" charset="0"/>
                <a:cs typeface="Times New Roman" panose="02020603050405020304" pitchFamily="18" charset="0"/>
              </a:rPr>
              <a:t>, F. (2021). Explainable Machine Learning for Fraud Detection. </a:t>
            </a:r>
            <a:r>
              <a:rPr lang="en-US" sz="1000" i="1" dirty="0">
                <a:effectLst/>
                <a:ea typeface="Calibri" panose="020F0502020204030204" pitchFamily="34" charset="0"/>
                <a:cs typeface="Times New Roman" panose="02020603050405020304" pitchFamily="18" charset="0"/>
              </a:rPr>
              <a:t>Computer</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54</a:t>
            </a:r>
            <a:r>
              <a:rPr lang="en-US" sz="1000" dirty="0">
                <a:effectLst/>
                <a:ea typeface="Calibri" panose="020F0502020204030204" pitchFamily="34" charset="0"/>
                <a:cs typeface="Times New Roman" panose="02020603050405020304" pitchFamily="18" charset="0"/>
              </a:rPr>
              <a:t>(10), 49–59. https://doi.org/10.1109/mc.2021.3081249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endParaRPr lang="en-US"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endParaRPr lang="en-IE" sz="900" dirty="0">
              <a:effectLst/>
              <a:ea typeface="Calibri" panose="020F0502020204030204" pitchFamily="34" charset="0"/>
              <a:cs typeface="Times New Roman" panose="02020603050405020304" pitchFamily="18" charset="0"/>
            </a:endParaRPr>
          </a:p>
          <a:p>
            <a:pPr marL="228600" indent="-228600">
              <a:lnSpc>
                <a:spcPct val="150000"/>
              </a:lnSpc>
              <a:spcAft>
                <a:spcPts val="1680"/>
              </a:spcAft>
              <a:buFont typeface="+mj-lt"/>
              <a:buAutoNum type="arabicPeriod"/>
            </a:pP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Psychoula, I., Gutmann, A., </a:t>
            </a:r>
            <a:r>
              <a:rPr lang="en-US" sz="1000" dirty="0" err="1">
                <a:effectLst/>
                <a:ea typeface="Calibri" panose="020F0502020204030204" pitchFamily="34" charset="0"/>
                <a:cs typeface="Times New Roman" panose="02020603050405020304" pitchFamily="18" charset="0"/>
              </a:rPr>
              <a:t>Mainali</a:t>
            </a:r>
            <a:r>
              <a:rPr lang="en-US" sz="1000" dirty="0">
                <a:effectLst/>
                <a:ea typeface="Calibri" panose="020F0502020204030204" pitchFamily="34" charset="0"/>
                <a:cs typeface="Times New Roman" panose="02020603050405020304" pitchFamily="18" charset="0"/>
              </a:rPr>
              <a:t>, P., Lee, S. H., Dunphy, P., &amp; </a:t>
            </a:r>
            <a:r>
              <a:rPr lang="en-US" sz="1000" dirty="0" err="1">
                <a:effectLst/>
                <a:ea typeface="Calibri" panose="020F0502020204030204" pitchFamily="34" charset="0"/>
                <a:cs typeface="Times New Roman" panose="02020603050405020304" pitchFamily="18" charset="0"/>
              </a:rPr>
              <a:t>Petitcolas</a:t>
            </a:r>
            <a:r>
              <a:rPr lang="en-US" sz="1000" dirty="0">
                <a:effectLst/>
                <a:ea typeface="Calibri" panose="020F0502020204030204" pitchFamily="34" charset="0"/>
                <a:cs typeface="Times New Roman" panose="02020603050405020304" pitchFamily="18" charset="0"/>
              </a:rPr>
              <a:t>, F. (2021). Explainable Machine Learning for Fraud Detection. </a:t>
            </a:r>
            <a:r>
              <a:rPr lang="en-US" sz="1000" i="1" dirty="0">
                <a:effectLst/>
                <a:ea typeface="Calibri" panose="020F0502020204030204" pitchFamily="34" charset="0"/>
                <a:cs typeface="Times New Roman" panose="02020603050405020304" pitchFamily="18" charset="0"/>
              </a:rPr>
              <a:t>Computer</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54</a:t>
            </a:r>
            <a:r>
              <a:rPr lang="en-US" sz="1000" dirty="0">
                <a:effectLst/>
                <a:ea typeface="Calibri" panose="020F0502020204030204" pitchFamily="34" charset="0"/>
                <a:cs typeface="Times New Roman" panose="02020603050405020304" pitchFamily="18" charset="0"/>
              </a:rPr>
              <a:t>(10), 49–59. https://doi.org/10.1109/mc.2021.3081249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Ribeiro, M. T., Singh, S., &amp; </a:t>
            </a:r>
            <a:r>
              <a:rPr lang="en-US" sz="1000" dirty="0" err="1">
                <a:effectLst/>
                <a:ea typeface="Calibri" panose="020F0502020204030204" pitchFamily="34" charset="0"/>
                <a:cs typeface="Times New Roman" panose="02020603050405020304" pitchFamily="18" charset="0"/>
              </a:rPr>
              <a:t>Guestrin</a:t>
            </a:r>
            <a:r>
              <a:rPr lang="en-US" sz="1000" dirty="0">
                <a:effectLst/>
                <a:ea typeface="Calibri" panose="020F0502020204030204" pitchFamily="34" charset="0"/>
                <a:cs typeface="Times New Roman" panose="02020603050405020304" pitchFamily="18" charset="0"/>
              </a:rPr>
              <a:t>, C. (2016). "why should I trust you?" Explaining the Predictions of Any Classifier. </a:t>
            </a:r>
            <a:r>
              <a:rPr lang="en-US" sz="1000" i="1" dirty="0">
                <a:effectLst/>
                <a:ea typeface="Calibri" panose="020F0502020204030204" pitchFamily="34" charset="0"/>
                <a:cs typeface="Times New Roman" panose="02020603050405020304" pitchFamily="18" charset="0"/>
              </a:rPr>
              <a:t>Proceedings of the 22nd ACM SIGKDD International Conference on Knowledge Discovery and Data Mining</a:t>
            </a:r>
            <a:r>
              <a:rPr lang="en-US" sz="1000" dirty="0">
                <a:effectLst/>
                <a:ea typeface="Calibri" panose="020F0502020204030204" pitchFamily="34" charset="0"/>
                <a:cs typeface="Times New Roman" panose="02020603050405020304" pitchFamily="18" charset="0"/>
              </a:rPr>
              <a:t>, 1135–1144. https://doi.org/10.1145/2939672.2939778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Sharma, A., &amp; Bathla, N. (2020). </a:t>
            </a:r>
            <a:r>
              <a:rPr lang="en-US" sz="1000" i="1" dirty="0">
                <a:effectLst/>
                <a:ea typeface="Calibri" panose="020F0502020204030204" pitchFamily="34" charset="0"/>
                <a:cs typeface="Times New Roman" panose="02020603050405020304" pitchFamily="18" charset="0"/>
              </a:rPr>
              <a:t>Review on Credit Card Fraud Detection and Classification by Machine Learning and Data Mining Approaches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(4), 687–692. Retrieved from https://www.semanticscholar.org/paper/Review-on-credit-card-fraud-detection-and-by-and-Sharma-Bathla/b6c839cadb4c6281a934a8788fec93d5482e6af4.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Sharma, P., &amp; Priyanka, S. (2020). Credit card fraud detection using Deep Learning based on neural network and auto encoder. </a:t>
            </a:r>
            <a:r>
              <a:rPr lang="en-US" sz="1000" i="1" dirty="0">
                <a:effectLst/>
                <a:ea typeface="Calibri" panose="020F0502020204030204" pitchFamily="34" charset="0"/>
                <a:cs typeface="Times New Roman" panose="02020603050405020304" pitchFamily="18" charset="0"/>
              </a:rPr>
              <a:t>International Journal of Engineering and Advanced Technology</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9</a:t>
            </a:r>
            <a:r>
              <a:rPr lang="en-US" sz="1000" dirty="0">
                <a:effectLst/>
                <a:ea typeface="Calibri" panose="020F0502020204030204" pitchFamily="34" charset="0"/>
                <a:cs typeface="Times New Roman" panose="02020603050405020304" pitchFamily="18" charset="0"/>
              </a:rPr>
              <a:t>(5), 1140–1143. https://doi.org/10.35940/ijeat.e9934.069520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err="1">
                <a:effectLst/>
                <a:ea typeface="Calibri" panose="020F0502020204030204" pitchFamily="34" charset="0"/>
                <a:cs typeface="Times New Roman" panose="02020603050405020304" pitchFamily="18" charset="0"/>
              </a:rPr>
              <a:t>Sinanc</a:t>
            </a:r>
            <a:r>
              <a:rPr lang="en-US" sz="1000" dirty="0">
                <a:effectLst/>
                <a:ea typeface="Calibri" panose="020F0502020204030204" pitchFamily="34" charset="0"/>
                <a:cs typeface="Times New Roman" panose="02020603050405020304" pitchFamily="18" charset="0"/>
              </a:rPr>
              <a:t>, D., </a:t>
            </a:r>
            <a:r>
              <a:rPr lang="en-US" sz="1000" dirty="0" err="1">
                <a:effectLst/>
                <a:ea typeface="Calibri" panose="020F0502020204030204" pitchFamily="34" charset="0"/>
                <a:cs typeface="Times New Roman" panose="02020603050405020304" pitchFamily="18" charset="0"/>
              </a:rPr>
              <a:t>Demirezen</a:t>
            </a:r>
            <a:r>
              <a:rPr lang="en-US" sz="1000" dirty="0">
                <a:effectLst/>
                <a:ea typeface="Calibri" panose="020F0502020204030204" pitchFamily="34" charset="0"/>
                <a:cs typeface="Times New Roman" panose="02020603050405020304" pitchFamily="18" charset="0"/>
              </a:rPr>
              <a:t>, U., &amp; </a:t>
            </a:r>
            <a:r>
              <a:rPr lang="en-US" sz="1000" dirty="0" err="1">
                <a:effectLst/>
                <a:ea typeface="Calibri" panose="020F0502020204030204" pitchFamily="34" charset="0"/>
                <a:cs typeface="Times New Roman" panose="02020603050405020304" pitchFamily="18" charset="0"/>
              </a:rPr>
              <a:t>Sağıroğlu</a:t>
            </a:r>
            <a:r>
              <a:rPr lang="en-US" sz="1000" dirty="0">
                <a:effectLst/>
                <a:ea typeface="Calibri" panose="020F0502020204030204" pitchFamily="34" charset="0"/>
                <a:cs typeface="Times New Roman" panose="02020603050405020304" pitchFamily="18" charset="0"/>
              </a:rPr>
              <a:t>, Ş. (2021). Explainable Credit Card Fraud Detection with Image Conversion. </a:t>
            </a:r>
            <a:r>
              <a:rPr lang="en-US" sz="1000" i="1" dirty="0">
                <a:effectLst/>
                <a:ea typeface="Calibri" panose="020F0502020204030204" pitchFamily="34" charset="0"/>
                <a:cs typeface="Times New Roman" panose="02020603050405020304" pitchFamily="18" charset="0"/>
              </a:rPr>
              <a:t>ADCAIJ: Advances in Distributed Computing and Artificial Intelligence Journal</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10</a:t>
            </a:r>
            <a:r>
              <a:rPr lang="en-US" sz="1000" dirty="0">
                <a:effectLst/>
                <a:ea typeface="Calibri" panose="020F0502020204030204" pitchFamily="34" charset="0"/>
                <a:cs typeface="Times New Roman" panose="02020603050405020304" pitchFamily="18" charset="0"/>
              </a:rPr>
              <a:t>(1), 63–76. https://doi.org/10.14201/adcaij20211016376 A new explainable artificial intelligence approach is ... presented. In this way, feature relationships that have a dominant effect on fraud detection are revealed.</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Vilone, G., &amp; Longo, L. (2021). A quantitative evaluation of global, rule-based explanations of Post-Hoc, model agnostic methods. </a:t>
            </a:r>
            <a:r>
              <a:rPr lang="en-US" sz="1000" i="1" dirty="0">
                <a:effectLst/>
                <a:ea typeface="Calibri" panose="020F0502020204030204" pitchFamily="34" charset="0"/>
                <a:cs typeface="Times New Roman" panose="02020603050405020304" pitchFamily="18" charset="0"/>
              </a:rPr>
              <a:t>Frontiers in Artificial Intelligence</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a:t>
            </a:r>
            <a:r>
              <a:rPr lang="en-US" sz="1000" dirty="0">
                <a:effectLst/>
                <a:ea typeface="Calibri" panose="020F0502020204030204" pitchFamily="34" charset="0"/>
                <a:cs typeface="Times New Roman" panose="02020603050405020304" pitchFamily="18" charset="0"/>
              </a:rPr>
              <a:t>. https://doi.org/10.3389/frai.2021.717899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Vilone, G., &amp; Longo, L. (2021). Classification of explainable artificial intelligence methods through their output formats. </a:t>
            </a:r>
            <a:r>
              <a:rPr lang="en-US" sz="1000" i="1" dirty="0">
                <a:effectLst/>
                <a:ea typeface="Calibri" panose="020F0502020204030204" pitchFamily="34" charset="0"/>
                <a:cs typeface="Times New Roman" panose="02020603050405020304" pitchFamily="18" charset="0"/>
              </a:rPr>
              <a:t>Machine Learning and Knowledge Extraction</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3</a:t>
            </a:r>
            <a:r>
              <a:rPr lang="en-US" sz="1000" dirty="0">
                <a:effectLst/>
                <a:ea typeface="Calibri" panose="020F0502020204030204" pitchFamily="34" charset="0"/>
                <a:cs typeface="Times New Roman" panose="02020603050405020304" pitchFamily="18" charset="0"/>
              </a:rPr>
              <a:t>(3), 615–661. https://doi.org/10.3390/make3030032 </a:t>
            </a:r>
            <a:endParaRPr lang="en-IE" sz="1000" dirty="0">
              <a:effectLst/>
              <a:ea typeface="Calibri" panose="020F0502020204030204" pitchFamily="34" charset="0"/>
              <a:cs typeface="Times New Roman" panose="02020603050405020304" pitchFamily="18" charset="0"/>
            </a:endParaRPr>
          </a:p>
          <a:p>
            <a:endParaRPr lang="en-GB" sz="800" dirty="0"/>
          </a:p>
          <a:p>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for Experiments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881360" cy="4310744"/>
          </a:xfrm>
        </p:spPr>
        <p:txBody>
          <a:bodyPr>
            <a:normAutofit fontScale="85000" lnSpcReduction="20000"/>
          </a:bodyPr>
          <a:lstStyle/>
          <a:p>
            <a:pPr marL="0" indent="0">
              <a:buNone/>
            </a:pPr>
            <a:r>
              <a:rPr lang="en-GB" sz="1700" b="1" dirty="0"/>
              <a:t>Explainability Metrics;</a:t>
            </a:r>
          </a:p>
          <a:p>
            <a:pPr marL="457200" indent="-457200">
              <a:buFont typeface="+mj-lt"/>
              <a:buAutoNum type="arabicPeriod"/>
            </a:pPr>
            <a:r>
              <a:rPr lang="en-GB" sz="1500" dirty="0"/>
              <a:t>Create a baseline with a logistic regression classifier that has been modelled against the dissertation data. This baseline model will measure individual feature importance, through coefficient weights. The NN model output (result and explanation), will have associated SHAP and LIME values  indicating that model’s list of important features. The performance expectation is that both models match at least 70% - 80% of the same key attribute values. This metric is based on general outputs of credit card fraud experimental data from Psychoula et al. (2021). </a:t>
            </a:r>
            <a:endParaRPr lang="en-GB" sz="1500" b="1" i="1" dirty="0">
              <a:solidFill>
                <a:srgbClr val="FF0000"/>
              </a:solidFill>
            </a:endParaRPr>
          </a:p>
          <a:p>
            <a:pPr marL="457200" indent="-457200">
              <a:buFont typeface="+mj-lt"/>
              <a:buAutoNum type="arabicPeriod"/>
            </a:pPr>
            <a:r>
              <a:rPr lang="en-GB" sz="1500" dirty="0"/>
              <a:t>Compare real time response of production NN model using SHAP v. LIME. Determine if a subsampled background set for SHAP can match LIME for speed and accuracy of explanation (both will target ~3 secs to respond with values). Again this metric follows related experiment data in the Psychoula et al. (2021) paper. The purpose is to demonstrate that the model can deliver accurate classification explanations in an acceptable timeframe for both algorithms.</a:t>
            </a:r>
            <a:endParaRPr lang="en-GB" sz="1500" b="1" i="1" dirty="0">
              <a:solidFill>
                <a:srgbClr val="FF0000"/>
              </a:solidFill>
            </a:endParaRPr>
          </a:p>
          <a:p>
            <a:pPr marL="0" indent="0">
              <a:buNone/>
            </a:pPr>
            <a:r>
              <a:rPr lang="en-GB" sz="1700" b="1" dirty="0">
                <a:solidFill>
                  <a:schemeClr val="tx1"/>
                </a:solidFill>
              </a:rPr>
              <a:t>Metrics to apply to any meaningful credit card fraud model;</a:t>
            </a:r>
          </a:p>
          <a:p>
            <a:pPr marL="457200" indent="-457200">
              <a:buFont typeface="+mj-lt"/>
              <a:buAutoNum type="arabicPeriod"/>
            </a:pPr>
            <a:r>
              <a:rPr lang="en-GB" sz="1500" b="1" dirty="0">
                <a:effectLst/>
                <a:ea typeface="Times New Roman" panose="02020603050405020304" pitchFamily="18" charset="0"/>
              </a:rPr>
              <a:t>F1</a:t>
            </a:r>
            <a:r>
              <a:rPr lang="en-GB" sz="1500" dirty="0">
                <a:effectLst/>
                <a:ea typeface="Times New Roman" panose="02020603050405020304" pitchFamily="18" charset="0"/>
              </a:rPr>
              <a:t> is a better score for fraud detection problems, as opposed to simple accuracy, because of the uneven class distribution seen in many credit card datasets. This score takes the numbers of false positives and false negatives into a weighted average. Taking comparative NN fraud detection experiments from Sinac et al. (2021), a target threshold of </a:t>
            </a:r>
            <a:r>
              <a:rPr lang="en-GB" sz="1500" b="1" dirty="0">
                <a:effectLst/>
                <a:ea typeface="Times New Roman" panose="02020603050405020304" pitchFamily="18" charset="0"/>
              </a:rPr>
              <a:t>&gt;= 0.85 </a:t>
            </a:r>
            <a:r>
              <a:rPr lang="en-GB" sz="1500" dirty="0">
                <a:effectLst/>
                <a:ea typeface="Times New Roman" panose="02020603050405020304" pitchFamily="18" charset="0"/>
              </a:rPr>
              <a:t>will apply to the experiments in this dissertation. </a:t>
            </a:r>
          </a:p>
          <a:p>
            <a:pPr marL="457200" indent="-457200">
              <a:buFont typeface="+mj-lt"/>
              <a:buAutoNum type="arabicPeriod"/>
            </a:pPr>
            <a:r>
              <a:rPr lang="en-GB" sz="1500" dirty="0">
                <a:ea typeface="Times New Roman" panose="02020603050405020304" pitchFamily="18" charset="0"/>
              </a:rPr>
              <a:t>In conjunction with F1, </a:t>
            </a:r>
            <a:r>
              <a:rPr lang="en-GB" sz="1500" b="1" dirty="0">
                <a:ea typeface="Times New Roman" panose="02020603050405020304" pitchFamily="18" charset="0"/>
              </a:rPr>
              <a:t>Recall</a:t>
            </a:r>
            <a:r>
              <a:rPr lang="en-GB" sz="1500" dirty="0">
                <a:ea typeface="Times New Roman" panose="02020603050405020304" pitchFamily="18" charset="0"/>
              </a:rPr>
              <a:t> will be used as a measure as this reflects the model’s ability to detect positive samples, which is important in any credit card fraud detection system. Using experiment metrics applied by Anowar &amp; Sadaoui (2020), a target Recall value will be set of </a:t>
            </a:r>
            <a:r>
              <a:rPr lang="en-GB" sz="1500" b="1" dirty="0">
                <a:ea typeface="Times New Roman" panose="02020603050405020304" pitchFamily="18" charset="0"/>
              </a:rPr>
              <a:t>&gt;= 0.9</a:t>
            </a:r>
            <a:r>
              <a:rPr lang="en-GB" sz="1500" dirty="0">
                <a:ea typeface="Times New Roman" panose="02020603050405020304" pitchFamily="18" charset="0"/>
              </a:rPr>
              <a:t>.</a:t>
            </a:r>
            <a:endParaRPr lang="en-GB" sz="1500" dirty="0">
              <a:effectLst/>
              <a:ea typeface="Times New Roman" panose="02020603050405020304" pitchFamily="18" charset="0"/>
            </a:endParaRPr>
          </a:p>
          <a:p>
            <a:pPr marL="457200" indent="-457200">
              <a:buFont typeface="+mj-lt"/>
              <a:buAutoNum type="arabicPeriod"/>
            </a:pPr>
            <a:r>
              <a:rPr lang="en-GB" sz="1500" dirty="0"/>
              <a:t>As above, a response time from the production model of &lt; 4 secs is expected, including both the classification result and a ‘local’ interpretable output explaining the reason for any ‘fraud’ result. The dissertation app should mimic the general performance expectation of any Web app.</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1362</TotalTime>
  <Words>3113</Words>
  <Application>Microsoft Office PowerPoint</Application>
  <PresentationFormat>Widescreen</PresentationFormat>
  <Paragraphs>180</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Franklin Gothic Book</vt:lpstr>
      <vt:lpstr>Helvetica Neue</vt:lpstr>
      <vt:lpstr>Menlo</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 – Sequence of Tasks Planned</vt:lpstr>
      <vt:lpstr>Bibliography</vt:lpstr>
      <vt:lpstr>Bibliography</vt:lpstr>
      <vt:lpstr>Performance Metrics for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154</cp:revision>
  <dcterms:created xsi:type="dcterms:W3CDTF">2020-09-18T17:24:14Z</dcterms:created>
  <dcterms:modified xsi:type="dcterms:W3CDTF">2022-11-27T17:21:21Z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