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5" r:id="rId9"/>
    <p:sldId id="266" r:id="rId10"/>
    <p:sldId id="260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C01F62-8012-4405-8270-74F0FCB021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FF221-E29E-4422-81A0-62229A643A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BD34C-6B47-49EF-BFFA-93F1411C7C71}" type="datetime1">
              <a:rPr lang="en-GB" smtClean="0"/>
              <a:t>13/08/2020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CE1D2-8C1A-469F-9DC5-4E4BE7D1B8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CAC6C-64EE-4439-A252-6DE2936C3A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B31E0-B656-4A36-97BB-154EDFFB2F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769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DEE11-17EA-4842-A9E6-9439F71DE2B2}" type="datetime1">
              <a:rPr lang="en-GB" noProof="0" smtClean="0"/>
              <a:t>13/08/2020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AE7B2-9366-49DF-AF79-27BE8880B8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670909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380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641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7910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3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3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30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F5E2CC9C-DF8A-4444-80B2-7CDDD7D07081}" type="datetime1">
              <a:rPr lang="en-GB" noProof="0" smtClean="0"/>
              <a:t>13/08/2020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2B9D8EAD-2706-4FAD-A091-1D06263112A9}" type="datetime1">
              <a:rPr lang="en-GB" noProof="0" smtClean="0"/>
              <a:t>13/08/2020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98FA3C-4073-4ED2-8C34-C4CB27A9BD13}" type="datetime1">
              <a:rPr lang="en-GB" noProof="0" smtClean="0"/>
              <a:t>13/08/2020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2B3A79-12C6-4EFA-B1BE-2BE9D9DE6CD6}" type="datetime1">
              <a:rPr lang="en-GB" noProof="0" smtClean="0"/>
              <a:t>13/08/2020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857DCD-10A8-4516-8072-F1B7478C492B}" type="datetime1">
              <a:rPr lang="en-GB" noProof="0" smtClean="0"/>
              <a:t>13/08/2020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0AA6A9-7A64-4409-9008-7DBF91CBD923}" type="datetime1">
              <a:rPr lang="en-GB" noProof="0" smtClean="0"/>
              <a:t>13/08/2020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AEC864-4391-4A30-8AE1-7AAAC45E531A}" type="datetime1">
              <a:rPr lang="en-GB" noProof="0" smtClean="0"/>
              <a:t>13/08/2020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3CDAB8-1659-4B3D-B162-997A6B710019}" type="datetime1">
              <a:rPr lang="en-GB" noProof="0" smtClean="0"/>
              <a:t>13/08/2020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3AF8DF-9D48-46DF-B804-65195FBF9992}" type="datetime1">
              <a:rPr lang="en-GB" noProof="0" smtClean="0"/>
              <a:t>13/08/2020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B03905-D103-40A4-9AF5-DA0FA6A1985D}" type="datetime1">
              <a:rPr lang="en-GB" noProof="0" smtClean="0"/>
              <a:t>13/08/2020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20D47727-8AEF-4759-AF78-AB7780DC372D}" type="datetime1">
              <a:rPr lang="en-GB" noProof="0" smtClean="0"/>
              <a:t>13/08/2020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ciaran@feefinnegan.com" TargetMode="External"/><Relationship Id="rId4" Type="http://schemas.openxmlformats.org/officeDocument/2006/relationships/hyperlink" Target="mailto:10524150@mydbs.i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iaran-finnegan.shinyapps.io/DBS_CCFraudRShinyApp_1052415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GB" sz="5300" dirty="0"/>
              <a:t>Credit Card Fraud Prediction - A Prototype </a:t>
            </a:r>
            <a:br>
              <a:rPr lang="en-GB" sz="5300" dirty="0"/>
            </a:br>
            <a:br>
              <a:rPr lang="en-GB" dirty="0"/>
            </a:br>
            <a:r>
              <a:rPr lang="en-GB" sz="4000" dirty="0"/>
              <a:t>User Guide (</a:t>
            </a:r>
            <a:r>
              <a:rPr lang="en-GB" sz="3600" i="1" dirty="0"/>
              <a:t>provisional</a:t>
            </a:r>
            <a:r>
              <a:rPr lang="en-GB" sz="40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2036742"/>
          </a:xfrm>
        </p:spPr>
        <p:txBody>
          <a:bodyPr rtlCol="0">
            <a:normAutofit fontScale="92500" lnSpcReduction="20000"/>
          </a:bodyPr>
          <a:lstStyle/>
          <a:p>
            <a:r>
              <a:rPr lang="en-IE" dirty="0"/>
              <a:t>Author: Ciaran Finnegan /  DBS Student No. : 10524150</a:t>
            </a:r>
          </a:p>
          <a:p>
            <a:r>
              <a:rPr lang="en-IE" dirty="0"/>
              <a:t>March 2019 Intake – Fri/Sat</a:t>
            </a:r>
            <a:endParaRPr lang="en-GB" dirty="0"/>
          </a:p>
          <a:p>
            <a:r>
              <a:rPr lang="en-IE" dirty="0"/>
              <a:t>E-mail: </a:t>
            </a:r>
            <a:r>
              <a:rPr lang="en-IE" u="sng" dirty="0">
                <a:hlinkClick r:id="rId4"/>
              </a:rPr>
              <a:t>10524150@mydbs.ie</a:t>
            </a:r>
            <a:r>
              <a:rPr lang="en-IE" dirty="0"/>
              <a:t> / </a:t>
            </a:r>
            <a:r>
              <a:rPr lang="en-IE" u="sng" dirty="0">
                <a:hlinkClick r:id="rId5"/>
              </a:rPr>
              <a:t>ciaran@feefinnegan.com</a:t>
            </a:r>
            <a:endParaRPr lang="en-IE" u="sng" dirty="0"/>
          </a:p>
          <a:p>
            <a:endParaRPr lang="en-IE" dirty="0"/>
          </a:p>
          <a:p>
            <a:r>
              <a:rPr lang="en-IE" dirty="0"/>
              <a:t>Higher Diploma in Science in Data Analytics – B8IT110  Final Project</a:t>
            </a:r>
            <a:endParaRPr lang="en-GB" dirty="0"/>
          </a:p>
          <a:p>
            <a:pPr rtl="0"/>
            <a:endParaRPr lang="en-GB" dirty="0"/>
          </a:p>
        </p:txBody>
      </p:sp>
      <p:pic>
        <p:nvPicPr>
          <p:cNvPr id="5" name="Graphic 4" descr="Brain in head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/>
              <a:t>Fraud ‘ Production’ Interface (4)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7969632" cy="3836725"/>
          </a:xfrm>
        </p:spPr>
        <p:txBody>
          <a:bodyPr rtlCol="0">
            <a:normAutofit/>
          </a:bodyPr>
          <a:lstStyle/>
          <a:p>
            <a:endParaRPr lang="en-GB" dirty="0"/>
          </a:p>
          <a:p>
            <a:pPr rtl="0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6" y="89646"/>
            <a:ext cx="1376980" cy="130884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084729" y="1676401"/>
            <a:ext cx="9699812" cy="4186517"/>
            <a:chOff x="1891553" y="1676401"/>
            <a:chExt cx="8892988" cy="432098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835" y="1676401"/>
              <a:ext cx="7440706" cy="432098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36195" dist="12700" dir="11400000" algn="tl" rotWithShape="0">
                <a:srgbClr val="000000">
                  <a:alpha val="33000"/>
                </a:srgb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</p:spPr>
        </p:pic>
        <p:sp>
          <p:nvSpPr>
            <p:cNvPr id="9" name="Flowchart: Alternate Process 8"/>
            <p:cNvSpPr/>
            <p:nvPr/>
          </p:nvSpPr>
          <p:spPr>
            <a:xfrm>
              <a:off x="1891553" y="3459145"/>
              <a:ext cx="3214440" cy="1427835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dash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The score the transaction and get a prediction about whether it is fraudulent, click this button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130545">
              <a:off x="5050788" y="4611588"/>
              <a:ext cx="586788" cy="988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04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/>
              <a:t>Fraud ‘ Production’ Interface (5)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9610182" cy="3836725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 API is invoked with the attributes of the chosen transaction and the Azure hosted model returns a basic flag indicating Fraud (or not). </a:t>
            </a:r>
          </a:p>
          <a:p>
            <a:pPr rtl="0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6" y="89646"/>
            <a:ext cx="1376980" cy="13088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77" y="2363397"/>
            <a:ext cx="7269480" cy="1379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44" y="3571763"/>
            <a:ext cx="7353300" cy="136398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CDD537-CCEE-4A2B-9FF6-88B2D05DDB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09" y="4406931"/>
            <a:ext cx="788253" cy="441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41D28CDC-5774-4EB4-B52D-DD9E2E37E768}"/>
              </a:ext>
            </a:extLst>
          </p:cNvPr>
          <p:cNvSpPr/>
          <p:nvPr/>
        </p:nvSpPr>
        <p:spPr>
          <a:xfrm rot="3944949">
            <a:off x="2693365" y="2900043"/>
            <a:ext cx="455858" cy="2129734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EF3782A9-8918-4C0D-8236-9E47DCBCC8F8}"/>
              </a:ext>
            </a:extLst>
          </p:cNvPr>
          <p:cNvSpPr/>
          <p:nvPr/>
        </p:nvSpPr>
        <p:spPr>
          <a:xfrm rot="21170291">
            <a:off x="745142" y="2649039"/>
            <a:ext cx="435414" cy="2119391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CA43057D-EF57-4200-957C-28036236EADA}"/>
              </a:ext>
            </a:extLst>
          </p:cNvPr>
          <p:cNvSpPr/>
          <p:nvPr/>
        </p:nvSpPr>
        <p:spPr>
          <a:xfrm rot="16423707">
            <a:off x="2887698" y="3926781"/>
            <a:ext cx="446954" cy="2129342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C0DD8DEF-4967-44D7-9534-19DB1FE5CA93}"/>
              </a:ext>
            </a:extLst>
          </p:cNvPr>
          <p:cNvSpPr/>
          <p:nvPr/>
        </p:nvSpPr>
        <p:spPr>
          <a:xfrm rot="11498392">
            <a:off x="1598951" y="3537807"/>
            <a:ext cx="435414" cy="1034683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1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/>
              <a:t>Fraud ‘ Production’ Interface (6)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6908952" cy="3836725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the purposes of the prototype, this button invokes the same Azure hosted API but returns the full response from the model, including the score value. </a:t>
            </a:r>
          </a:p>
          <a:p>
            <a:pPr rtl="0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6" y="89646"/>
            <a:ext cx="1376980" cy="13088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861" y="1568823"/>
            <a:ext cx="3824654" cy="4858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1" y="2857500"/>
            <a:ext cx="7612380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64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/>
              <a:t>Project application – Remaining roadmap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358" y="171226"/>
            <a:ext cx="1362636" cy="128105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94139" y="2865545"/>
            <a:ext cx="11221343" cy="3212525"/>
            <a:chOff x="-28575" y="1898650"/>
            <a:chExt cx="9956800" cy="44291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052763" y="2152650"/>
              <a:ext cx="3460750" cy="3467100"/>
            </a:xfrm>
            <a:custGeom>
              <a:avLst/>
              <a:gdLst>
                <a:gd name="T0" fmla="*/ 522 w 1204"/>
                <a:gd name="T1" fmla="*/ 1077 h 1205"/>
                <a:gd name="T2" fmla="*/ 463 w 1204"/>
                <a:gd name="T3" fmla="*/ 602 h 1205"/>
                <a:gd name="T4" fmla="*/ 692 w 1204"/>
                <a:gd name="T5" fmla="*/ 106 h 1205"/>
                <a:gd name="T6" fmla="*/ 268 w 1204"/>
                <a:gd name="T7" fmla="*/ 0 h 1205"/>
                <a:gd name="T8" fmla="*/ 237 w 1204"/>
                <a:gd name="T9" fmla="*/ 28 h 1205"/>
                <a:gd name="T10" fmla="*/ 616 w 1204"/>
                <a:gd name="T11" fmla="*/ 123 h 1205"/>
                <a:gd name="T12" fmla="*/ 718 w 1204"/>
                <a:gd name="T13" fmla="*/ 427 h 1205"/>
                <a:gd name="T14" fmla="*/ 26 w 1204"/>
                <a:gd name="T15" fmla="*/ 845 h 1205"/>
                <a:gd name="T16" fmla="*/ 475 w 1204"/>
                <a:gd name="T17" fmla="*/ 1205 h 1205"/>
                <a:gd name="T18" fmla="*/ 662 w 1204"/>
                <a:gd name="T19" fmla="*/ 1119 h 1205"/>
                <a:gd name="T20" fmla="*/ 522 w 1204"/>
                <a:gd name="T21" fmla="*/ 107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4" h="1205">
                  <a:moveTo>
                    <a:pt x="522" y="1077"/>
                  </a:moveTo>
                  <a:cubicBezTo>
                    <a:pt x="0" y="897"/>
                    <a:pt x="260" y="682"/>
                    <a:pt x="463" y="602"/>
                  </a:cubicBezTo>
                  <a:cubicBezTo>
                    <a:pt x="666" y="522"/>
                    <a:pt x="1204" y="330"/>
                    <a:pt x="692" y="106"/>
                  </a:cubicBezTo>
                  <a:cubicBezTo>
                    <a:pt x="692" y="106"/>
                    <a:pt x="513" y="40"/>
                    <a:pt x="268" y="0"/>
                  </a:cubicBezTo>
                  <a:cubicBezTo>
                    <a:pt x="237" y="28"/>
                    <a:pt x="237" y="28"/>
                    <a:pt x="237" y="28"/>
                  </a:cubicBezTo>
                  <a:cubicBezTo>
                    <a:pt x="415" y="59"/>
                    <a:pt x="519" y="90"/>
                    <a:pt x="616" y="123"/>
                  </a:cubicBezTo>
                  <a:cubicBezTo>
                    <a:pt x="774" y="177"/>
                    <a:pt x="930" y="311"/>
                    <a:pt x="718" y="427"/>
                  </a:cubicBezTo>
                  <a:cubicBezTo>
                    <a:pt x="506" y="543"/>
                    <a:pt x="44" y="661"/>
                    <a:pt x="26" y="845"/>
                  </a:cubicBezTo>
                  <a:cubicBezTo>
                    <a:pt x="13" y="972"/>
                    <a:pt x="185" y="1108"/>
                    <a:pt x="475" y="1205"/>
                  </a:cubicBezTo>
                  <a:cubicBezTo>
                    <a:pt x="662" y="1119"/>
                    <a:pt x="662" y="1119"/>
                    <a:pt x="662" y="1119"/>
                  </a:cubicBezTo>
                  <a:cubicBezTo>
                    <a:pt x="613" y="1106"/>
                    <a:pt x="566" y="1092"/>
                    <a:pt x="522" y="107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-28575" y="1898650"/>
              <a:ext cx="1481138" cy="87313"/>
            </a:xfrm>
            <a:custGeom>
              <a:avLst/>
              <a:gdLst>
                <a:gd name="T0" fmla="*/ 0 w 515"/>
                <a:gd name="T1" fmla="*/ 2 h 30"/>
                <a:gd name="T2" fmla="*/ 0 w 515"/>
                <a:gd name="T3" fmla="*/ 23 h 30"/>
                <a:gd name="T4" fmla="*/ 504 w 515"/>
                <a:gd name="T5" fmla="*/ 30 h 30"/>
                <a:gd name="T6" fmla="*/ 515 w 515"/>
                <a:gd name="T7" fmla="*/ 18 h 30"/>
                <a:gd name="T8" fmla="*/ 0 w 515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30">
                  <a:moveTo>
                    <a:pt x="0" y="2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200" y="14"/>
                    <a:pt x="504" y="30"/>
                  </a:cubicBezTo>
                  <a:cubicBezTo>
                    <a:pt x="515" y="18"/>
                    <a:pt x="515" y="18"/>
                    <a:pt x="515" y="18"/>
                  </a:cubicBezTo>
                  <a:cubicBezTo>
                    <a:pt x="323" y="7"/>
                    <a:pt x="138" y="0"/>
                    <a:pt x="0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581150" y="1958975"/>
              <a:ext cx="2084388" cy="247650"/>
            </a:xfrm>
            <a:custGeom>
              <a:avLst/>
              <a:gdLst>
                <a:gd name="T0" fmla="*/ 595 w 725"/>
                <a:gd name="T1" fmla="*/ 43 h 86"/>
                <a:gd name="T2" fmla="*/ 13 w 725"/>
                <a:gd name="T3" fmla="*/ 0 h 86"/>
                <a:gd name="T4" fmla="*/ 0 w 725"/>
                <a:gd name="T5" fmla="*/ 12 h 86"/>
                <a:gd name="T6" fmla="*/ 298 w 725"/>
                <a:gd name="T7" fmla="*/ 36 h 86"/>
                <a:gd name="T8" fmla="*/ 695 w 725"/>
                <a:gd name="T9" fmla="*/ 86 h 86"/>
                <a:gd name="T10" fmla="*/ 725 w 725"/>
                <a:gd name="T11" fmla="*/ 58 h 86"/>
                <a:gd name="T12" fmla="*/ 595 w 725"/>
                <a:gd name="T1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5" h="86">
                  <a:moveTo>
                    <a:pt x="595" y="43"/>
                  </a:moveTo>
                  <a:cubicBezTo>
                    <a:pt x="430" y="28"/>
                    <a:pt x="220" y="12"/>
                    <a:pt x="13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92" y="18"/>
                    <a:pt x="192" y="25"/>
                    <a:pt x="298" y="36"/>
                  </a:cubicBezTo>
                  <a:cubicBezTo>
                    <a:pt x="461" y="53"/>
                    <a:pt x="590" y="69"/>
                    <a:pt x="695" y="86"/>
                  </a:cubicBezTo>
                  <a:cubicBezTo>
                    <a:pt x="725" y="58"/>
                    <a:pt x="725" y="58"/>
                    <a:pt x="725" y="58"/>
                  </a:cubicBezTo>
                  <a:cubicBezTo>
                    <a:pt x="683" y="52"/>
                    <a:pt x="639" y="47"/>
                    <a:pt x="595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826000" y="5472113"/>
              <a:ext cx="5102225" cy="855663"/>
            </a:xfrm>
            <a:custGeom>
              <a:avLst/>
              <a:gdLst>
                <a:gd name="T0" fmla="*/ 1775 w 1775"/>
                <a:gd name="T1" fmla="*/ 213 h 297"/>
                <a:gd name="T2" fmla="*/ 1443 w 1775"/>
                <a:gd name="T3" fmla="*/ 57 h 297"/>
                <a:gd name="T4" fmla="*/ 1397 w 1775"/>
                <a:gd name="T5" fmla="*/ 95 h 297"/>
                <a:gd name="T6" fmla="*/ 205 w 1775"/>
                <a:gd name="T7" fmla="*/ 0 h 297"/>
                <a:gd name="T8" fmla="*/ 0 w 1775"/>
                <a:gd name="T9" fmla="*/ 93 h 297"/>
                <a:gd name="T10" fmla="*/ 309 w 1775"/>
                <a:gd name="T11" fmla="*/ 153 h 297"/>
                <a:gd name="T12" fmla="*/ 1225 w 1775"/>
                <a:gd name="T13" fmla="*/ 235 h 297"/>
                <a:gd name="T14" fmla="*/ 1153 w 1775"/>
                <a:gd name="T15" fmla="*/ 297 h 297"/>
                <a:gd name="T16" fmla="*/ 1775 w 1775"/>
                <a:gd name="T17" fmla="*/ 21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5" h="297">
                  <a:moveTo>
                    <a:pt x="1775" y="213"/>
                  </a:moveTo>
                  <a:cubicBezTo>
                    <a:pt x="1443" y="57"/>
                    <a:pt x="1443" y="57"/>
                    <a:pt x="1443" y="57"/>
                  </a:cubicBezTo>
                  <a:cubicBezTo>
                    <a:pt x="1397" y="95"/>
                    <a:pt x="1397" y="95"/>
                    <a:pt x="1397" y="95"/>
                  </a:cubicBezTo>
                  <a:cubicBezTo>
                    <a:pt x="1397" y="95"/>
                    <a:pt x="730" y="100"/>
                    <a:pt x="205" y="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95" y="117"/>
                    <a:pt x="198" y="138"/>
                    <a:pt x="309" y="153"/>
                  </a:cubicBezTo>
                  <a:cubicBezTo>
                    <a:pt x="859" y="229"/>
                    <a:pt x="1225" y="235"/>
                    <a:pt x="1225" y="235"/>
                  </a:cubicBezTo>
                  <a:cubicBezTo>
                    <a:pt x="1153" y="297"/>
                    <a:pt x="1153" y="297"/>
                    <a:pt x="1153" y="297"/>
                  </a:cubicBezTo>
                  <a:lnTo>
                    <a:pt x="1775" y="2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485537" y="4603035"/>
            <a:ext cx="3738282" cy="962582"/>
            <a:chOff x="4027695" y="1669969"/>
            <a:chExt cx="1722603" cy="987101"/>
          </a:xfrm>
        </p:grpSpPr>
        <p:sp>
          <p:nvSpPr>
            <p:cNvPr id="50" name="TextBox 153"/>
            <p:cNvSpPr txBox="1"/>
            <p:nvPr/>
          </p:nvSpPr>
          <p:spPr>
            <a:xfrm>
              <a:off x="4027695" y="2057400"/>
              <a:ext cx="1708668" cy="599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refinements in place. Full documentation.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TextBox 154"/>
            <p:cNvSpPr txBox="1"/>
            <p:nvPr/>
          </p:nvSpPr>
          <p:spPr>
            <a:xfrm>
              <a:off x="4027695" y="1669969"/>
              <a:ext cx="17226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Final Report / Deliverable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32965" y="4959354"/>
            <a:ext cx="3559397" cy="972206"/>
            <a:chOff x="3236036" y="1669969"/>
            <a:chExt cx="2514262" cy="972206"/>
          </a:xfrm>
        </p:grpSpPr>
        <p:sp>
          <p:nvSpPr>
            <p:cNvPr id="48" name="TextBox 159"/>
            <p:cNvSpPr txBox="1"/>
            <p:nvPr/>
          </p:nvSpPr>
          <p:spPr>
            <a:xfrm>
              <a:off x="3242440" y="2057400"/>
              <a:ext cx="24939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More advance Dashboard Visualizations and File Selection.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TextBox 160"/>
            <p:cNvSpPr txBox="1"/>
            <p:nvPr/>
          </p:nvSpPr>
          <p:spPr>
            <a:xfrm>
              <a:off x="3236036" y="1669969"/>
              <a:ext cx="25142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Improved Shiny R App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63926" y="1548004"/>
            <a:ext cx="4013490" cy="1218428"/>
            <a:chOff x="4027695" y="1669969"/>
            <a:chExt cx="1722603" cy="1218428"/>
          </a:xfrm>
        </p:grpSpPr>
        <p:sp>
          <p:nvSpPr>
            <p:cNvPr id="46" name="TextBox 162"/>
            <p:cNvSpPr txBox="1"/>
            <p:nvPr/>
          </p:nvSpPr>
          <p:spPr>
            <a:xfrm>
              <a:off x="4027695" y="2057400"/>
              <a:ext cx="17086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more sophisticated model is built with full ML workflows, including enhanced data manipulation.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TextBox 163"/>
            <p:cNvSpPr txBox="1"/>
            <p:nvPr/>
          </p:nvSpPr>
          <p:spPr>
            <a:xfrm>
              <a:off x="4027695" y="1669969"/>
              <a:ext cx="1722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Predictive Fraud Model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7114" y="3013555"/>
            <a:ext cx="3083943" cy="725985"/>
            <a:chOff x="4027695" y="1669969"/>
            <a:chExt cx="1722603" cy="725985"/>
          </a:xfrm>
        </p:grpSpPr>
        <p:sp>
          <p:nvSpPr>
            <p:cNvPr id="44" name="TextBox 165"/>
            <p:cNvSpPr txBox="1"/>
            <p:nvPr/>
          </p:nvSpPr>
          <p:spPr>
            <a:xfrm>
              <a:off x="4027695" y="2057400"/>
              <a:ext cx="1708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application and report.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TextBox 166"/>
            <p:cNvSpPr txBox="1"/>
            <p:nvPr/>
          </p:nvSpPr>
          <p:spPr>
            <a:xfrm>
              <a:off x="4027695" y="1669969"/>
              <a:ext cx="1722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Interim Stage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66729" y="3281043"/>
            <a:ext cx="2558255" cy="2362278"/>
            <a:chOff x="6285512" y="4056651"/>
            <a:chExt cx="1361614" cy="1952295"/>
          </a:xfrm>
        </p:grpSpPr>
        <p:grpSp>
          <p:nvGrpSpPr>
            <p:cNvPr id="38" name="Group 37"/>
            <p:cNvGrpSpPr/>
            <p:nvPr/>
          </p:nvGrpSpPr>
          <p:grpSpPr>
            <a:xfrm>
              <a:off x="6285512" y="4056651"/>
              <a:ext cx="1361614" cy="1952295"/>
              <a:chOff x="5808789" y="2272281"/>
              <a:chExt cx="1993536" cy="2858355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42" name="Freeform 41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" name="Freeform 42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39" name="TextBox 83"/>
            <p:cNvSpPr txBox="1"/>
            <p:nvPr/>
          </p:nvSpPr>
          <p:spPr>
            <a:xfrm>
              <a:off x="6371735" y="4502913"/>
              <a:ext cx="1189156" cy="53415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kern="0" dirty="0">
                  <a:latin typeface="Arial" panose="020B0604020202020204" pitchFamily="34" charset="0"/>
                  <a:cs typeface="Arial" panose="020B0604020202020204" pitchFamily="34" charset="0"/>
                </a:rPr>
                <a:t>Final Project Artefact</a:t>
              </a:r>
              <a:endParaRPr lang="en-US" sz="1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92362" y="3571198"/>
            <a:ext cx="1767505" cy="1952295"/>
            <a:chOff x="6285512" y="4056651"/>
            <a:chExt cx="1361614" cy="1952295"/>
          </a:xfrm>
        </p:grpSpPr>
        <p:grpSp>
          <p:nvGrpSpPr>
            <p:cNvPr id="32" name="Group 31"/>
            <p:cNvGrpSpPr/>
            <p:nvPr/>
          </p:nvGrpSpPr>
          <p:grpSpPr>
            <a:xfrm>
              <a:off x="6285512" y="4056651"/>
              <a:ext cx="1361614" cy="1952295"/>
              <a:chOff x="5808789" y="2272281"/>
              <a:chExt cx="1993536" cy="2858355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36" name="Freeform 3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" name="Freeform 3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33" name="TextBox 87"/>
            <p:cNvSpPr txBox="1"/>
            <p:nvPr/>
          </p:nvSpPr>
          <p:spPr>
            <a:xfrm>
              <a:off x="6371735" y="4508382"/>
              <a:ext cx="11891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kern="0" dirty="0">
                  <a:latin typeface="Arial" panose="020B0604020202020204" pitchFamily="34" charset="0"/>
                  <a:cs typeface="Arial" panose="020B0604020202020204" pitchFamily="34" charset="0"/>
                </a:rPr>
                <a:t>Enhanced</a:t>
              </a:r>
            </a:p>
            <a:p>
              <a:pPr algn="ctr"/>
              <a:r>
                <a:rPr lang="en-US" sz="1400" kern="0" dirty="0">
                  <a:latin typeface="Arial" panose="020B0604020202020204" pitchFamily="34" charset="0"/>
                  <a:cs typeface="Arial" panose="020B0604020202020204" pitchFamily="34" charset="0"/>
                </a:rPr>
                <a:t>UI</a:t>
              </a:r>
              <a:endParaRPr lang="en-US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71724" y="1532323"/>
            <a:ext cx="1692202" cy="1466789"/>
            <a:chOff x="6285512" y="4056651"/>
            <a:chExt cx="1361614" cy="1952295"/>
          </a:xfrm>
        </p:grpSpPr>
        <p:grpSp>
          <p:nvGrpSpPr>
            <p:cNvPr id="26" name="Group 25"/>
            <p:cNvGrpSpPr/>
            <p:nvPr/>
          </p:nvGrpSpPr>
          <p:grpSpPr>
            <a:xfrm>
              <a:off x="6285512" y="4056651"/>
              <a:ext cx="1361614" cy="1952295"/>
              <a:chOff x="5808789" y="2272281"/>
              <a:chExt cx="1993536" cy="285835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30" name="Freeform 29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" name="Freeform 30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27" name="TextBox 94"/>
            <p:cNvSpPr txBox="1"/>
            <p:nvPr/>
          </p:nvSpPr>
          <p:spPr>
            <a:xfrm>
              <a:off x="6371735" y="4462752"/>
              <a:ext cx="1189156" cy="6144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kern="0" dirty="0">
                  <a:latin typeface="Arial" panose="020B0604020202020204" pitchFamily="34" charset="0"/>
                  <a:cs typeface="Arial" panose="020B0604020202020204" pitchFamily="34" charset="0"/>
                </a:rPr>
                <a:t>Improved </a:t>
              </a:r>
            </a:p>
            <a:p>
              <a:pPr algn="ctr"/>
              <a:r>
                <a:rPr lang="en-US" sz="1200" kern="0" dirty="0"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endParaRPr lang="en-US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31879" y="1382330"/>
            <a:ext cx="1221791" cy="1466789"/>
            <a:chOff x="6285512" y="4056651"/>
            <a:chExt cx="1361614" cy="1952295"/>
          </a:xfrm>
        </p:grpSpPr>
        <p:grpSp>
          <p:nvGrpSpPr>
            <p:cNvPr id="20" name="Group 19"/>
            <p:cNvGrpSpPr/>
            <p:nvPr/>
          </p:nvGrpSpPr>
          <p:grpSpPr>
            <a:xfrm>
              <a:off x="6285512" y="4056651"/>
              <a:ext cx="1361614" cy="1952295"/>
              <a:chOff x="5808789" y="2272281"/>
              <a:chExt cx="1993536" cy="2858355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24" name="Freeform 23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Freeform 24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21" name="TextBox 101"/>
            <p:cNvSpPr txBox="1"/>
            <p:nvPr/>
          </p:nvSpPr>
          <p:spPr>
            <a:xfrm>
              <a:off x="6371736" y="4585647"/>
              <a:ext cx="1189156" cy="3686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kern="0" dirty="0">
                  <a:latin typeface="Arial" panose="020B0604020202020204" pitchFamily="34" charset="0"/>
                  <a:cs typeface="Arial" panose="020B0604020202020204" pitchFamily="34" charset="0"/>
                </a:rPr>
                <a:t>Prototype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737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en-GB" dirty="0"/>
              <a:t>Credit card fraud prediction -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4" y="2015732"/>
            <a:ext cx="3824484" cy="3450613"/>
          </a:xfrm>
        </p:spPr>
        <p:txBody>
          <a:bodyPr rtlCol="0"/>
          <a:lstStyle/>
          <a:p>
            <a:r>
              <a:rPr lang="en-GB" dirty="0"/>
              <a:t>This prototype is a demonstration of working software at the interim stage of the project. </a:t>
            </a:r>
          </a:p>
          <a:p>
            <a:r>
              <a:rPr lang="en-GB" dirty="0"/>
              <a:t>The final application artefact will vary in terms of functionality and the sophistication of the fraud modelling process.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30" y="1819836"/>
            <a:ext cx="4930590" cy="22315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39" y="3146612"/>
            <a:ext cx="4771814" cy="23308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r>
              <a:rPr lang="en-GB" dirty="0"/>
              <a:t>Credit card fraud prediction -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503190" cy="3450613"/>
          </a:xfrm>
        </p:spPr>
        <p:txBody>
          <a:bodyPr rtlCol="0"/>
          <a:lstStyle/>
          <a:p>
            <a:pPr lvl="0"/>
            <a:r>
              <a:rPr lang="en-GB" dirty="0"/>
              <a:t>The application front end is a hosted Shiny R application dashboard.</a:t>
            </a:r>
          </a:p>
          <a:p>
            <a:pPr lvl="0"/>
            <a:r>
              <a:rPr lang="en-GB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To access..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>
                <a:hlinkClick r:id="rId3"/>
              </a:rPr>
              <a:t>https://ciaran-finnegan.shinyapps.io/DBS_CCFraudRShinyApp_10524150/</a:t>
            </a:r>
            <a:endParaRPr lang="en-GB" sz="24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965" y="71720"/>
            <a:ext cx="1402976" cy="13447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59" y="3290047"/>
            <a:ext cx="10058400" cy="34869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en-GB" dirty="0"/>
              <a:t>CC Fraud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166" y="1463946"/>
            <a:ext cx="9610164" cy="1117888"/>
          </a:xfrm>
        </p:spPr>
        <p:txBody>
          <a:bodyPr rtlCol="0">
            <a:normAutofit/>
          </a:bodyPr>
          <a:lstStyle/>
          <a:p>
            <a:pPr lvl="0"/>
            <a:r>
              <a:rPr lang="en-GB" dirty="0"/>
              <a:t>The prototype application has two tabs. </a:t>
            </a:r>
          </a:p>
          <a:p>
            <a:pPr marL="0" lv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504" y="63977"/>
            <a:ext cx="1383825" cy="133451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260297" y="2012237"/>
            <a:ext cx="9676643" cy="3787928"/>
            <a:chOff x="2545978" y="2012237"/>
            <a:chExt cx="8606116" cy="3946712"/>
          </a:xfrm>
        </p:grpSpPr>
        <p:sp>
          <p:nvSpPr>
            <p:cNvPr id="14" name="Flowchart: Alternate Process 13"/>
            <p:cNvSpPr/>
            <p:nvPr/>
          </p:nvSpPr>
          <p:spPr>
            <a:xfrm>
              <a:off x="2545978" y="2012237"/>
              <a:ext cx="2366682" cy="1488141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dash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One for data visualisation on CC fraud dataset used for model creation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008" y="2012237"/>
              <a:ext cx="5714086" cy="3946712"/>
            </a:xfrm>
            <a:prstGeom prst="rect">
              <a:avLst/>
            </a:prstGeom>
          </p:spPr>
        </p:pic>
        <p:sp>
          <p:nvSpPr>
            <p:cNvPr id="15" name="Flowchart: Alternate Process 14"/>
            <p:cNvSpPr/>
            <p:nvPr/>
          </p:nvSpPr>
          <p:spPr>
            <a:xfrm>
              <a:off x="4478627" y="3716652"/>
              <a:ext cx="2366682" cy="1488141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dash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GB" i="1" dirty="0">
                  <a:solidFill>
                    <a:schemeClr val="tx1"/>
                  </a:solidFill>
                </a:rPr>
                <a:t>The other to provide an interface to check ‘new’ loaded cc trxns for fraud.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83012">
              <a:off x="4831737" y="2582731"/>
              <a:ext cx="611572" cy="72815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01741">
              <a:off x="5979220" y="3118032"/>
              <a:ext cx="611572" cy="7281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en-GB" dirty="0"/>
              <a:t>CC Fraud Dashboard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77789"/>
            <a:ext cx="9603275" cy="2106705"/>
          </a:xfrm>
        </p:spPr>
        <p:txBody>
          <a:bodyPr rtlCol="0"/>
          <a:lstStyle/>
          <a:p>
            <a:pPr lvl="0"/>
            <a:r>
              <a:rPr lang="en-GB" dirty="0"/>
              <a:t>Visualisations Tab (1)  </a:t>
            </a:r>
          </a:p>
          <a:p>
            <a:pPr lvl="1"/>
            <a:r>
              <a:rPr lang="en-GB" dirty="0"/>
              <a:t>The prototype limits itself to a </a:t>
            </a:r>
            <a:r>
              <a:rPr lang="en-GB" u="sng" dirty="0"/>
              <a:t>representative</a:t>
            </a:r>
            <a:r>
              <a:rPr lang="en-GB" dirty="0"/>
              <a:t> sample of 2,500 rows for visualisation. (The primary dataset is 100K+ rows in size). </a:t>
            </a:r>
          </a:p>
          <a:p>
            <a:pPr lvl="1"/>
            <a:r>
              <a:rPr lang="en-GB" dirty="0"/>
              <a:t>On screen visualisations are relatively straightforward.  More complex/insightful graphs will follow later in the project.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504" y="63977"/>
            <a:ext cx="1383825" cy="13345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9" y="3558988"/>
            <a:ext cx="10058400" cy="3040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471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en-GB" dirty="0"/>
              <a:t>CC Fraud Dashboard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95718"/>
            <a:ext cx="5420201" cy="3870627"/>
          </a:xfrm>
        </p:spPr>
        <p:txBody>
          <a:bodyPr rtlCol="0">
            <a:normAutofit/>
          </a:bodyPr>
          <a:lstStyle/>
          <a:p>
            <a:pPr lvl="0"/>
            <a:r>
              <a:rPr lang="en-GB" dirty="0"/>
              <a:t>Visualisations (2) – </a:t>
            </a:r>
          </a:p>
          <a:p>
            <a:pPr lvl="1"/>
            <a:r>
              <a:rPr lang="en-GB" dirty="0"/>
              <a:t>The first graph shows the breakdown of Fraud/Non-Fraud records in the sample dataset.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 next three are box plots and a bar chart on the analysis of fraud based on the amount of the credit card transaction.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 last is a temporary test text output to show structure of the initial columns in the dataset.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504" y="63977"/>
            <a:ext cx="1383825" cy="13345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733" y="1568825"/>
            <a:ext cx="1982781" cy="143435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458" y="3192693"/>
            <a:ext cx="4213412" cy="119104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128" y="4751292"/>
            <a:ext cx="1546292" cy="122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7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/>
              <a:t>Fraud ‘ Production’ Interface (1)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1"/>
            <a:ext cx="4410644" cy="4549091"/>
          </a:xfrm>
        </p:spPr>
        <p:txBody>
          <a:bodyPr rtlCol="0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second tab has a basic workflow for checking a given credit card transaction for suspected fraud.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purpose of this prototype is to demonstrate the end-to-end working of a deployed predictive fraud model, built and hosted in a separate Azure platform.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u="sng" dirty="0"/>
              <a:t>To emphasise </a:t>
            </a:r>
            <a:r>
              <a:rPr lang="en-GB" dirty="0"/>
              <a:t>this is a prototype to prove the viability of a ‘production’ framework for the predictive credit card fraud model – the final machine learning process and user interface will be more sophisticated.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6" y="89646"/>
            <a:ext cx="1376980" cy="13088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1429868"/>
            <a:ext cx="7204575" cy="45347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468" y="5912223"/>
            <a:ext cx="1480777" cy="829235"/>
          </a:xfrm>
          <a:prstGeom prst="rect">
            <a:avLst/>
          </a:prstGeom>
        </p:spPr>
      </p:pic>
      <p:sp>
        <p:nvSpPr>
          <p:cNvPr id="16" name="Curved Down Arrow 15"/>
          <p:cNvSpPr/>
          <p:nvPr/>
        </p:nvSpPr>
        <p:spPr>
          <a:xfrm rot="18594083">
            <a:off x="6248399" y="5477434"/>
            <a:ext cx="914400" cy="331695"/>
          </a:xfrm>
          <a:prstGeom prst="curved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Curved Down Arrow 16"/>
          <p:cNvSpPr/>
          <p:nvPr/>
        </p:nvSpPr>
        <p:spPr>
          <a:xfrm rot="8223132">
            <a:off x="7144894" y="6051189"/>
            <a:ext cx="914400" cy="331695"/>
          </a:xfrm>
          <a:prstGeom prst="curved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/>
              <a:t>Fraud ‘ Production’ Interface (2)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7969632" cy="3836725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initial on screen records are obtained from a dedicated example dataset hosted in Azure. (The ‘Fraud’ label comes from the initial dataset – but it is not used in when the scoring model is invoked). 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6" y="89646"/>
            <a:ext cx="1376980" cy="130884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864659" y="2554941"/>
            <a:ext cx="9861175" cy="3299012"/>
            <a:chOff x="3200435" y="2554941"/>
            <a:chExt cx="8812269" cy="346037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9647" y="2554941"/>
              <a:ext cx="8113057" cy="346037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36195" dist="12700" dir="11400000" algn="tl" rotWithShape="0">
                <a:srgbClr val="000000">
                  <a:alpha val="33000"/>
                </a:srgb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</p:spPr>
        </p:pic>
        <p:sp>
          <p:nvSpPr>
            <p:cNvPr id="6" name="Flowchart: Alternate Process 5"/>
            <p:cNvSpPr/>
            <p:nvPr/>
          </p:nvSpPr>
          <p:spPr>
            <a:xfrm>
              <a:off x="3200435" y="3625884"/>
              <a:ext cx="2661077" cy="1428270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dash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The screen initially loads with a set of five ‘new’ transactions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83012">
              <a:off x="5933643" y="3549047"/>
              <a:ext cx="586967" cy="818729"/>
            </a:xfrm>
            <a:prstGeom prst="rect">
              <a:avLst/>
            </a:prstGeom>
          </p:spPr>
        </p:pic>
      </p:grpSp>
      <p:pic>
        <p:nvPicPr>
          <p:cNvPr id="10" name="Picture 9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2C96B9C7-147D-4E7D-AECF-14DB7BF65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6258" y="1328141"/>
            <a:ext cx="699280" cy="699280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0F95717C-8927-46DB-ABC1-B932D8933789}"/>
              </a:ext>
            </a:extLst>
          </p:cNvPr>
          <p:cNvSpPr/>
          <p:nvPr/>
        </p:nvSpPr>
        <p:spPr>
          <a:xfrm>
            <a:off x="10766337" y="1927660"/>
            <a:ext cx="349898" cy="130884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12" name="Picture 11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2AB17B91-FD9E-4B56-9BBB-085A687C03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4987" y="1892946"/>
            <a:ext cx="2330824" cy="5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4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/>
              <a:t>Fraud ‘ Production’ Interface (3)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8" y="1645522"/>
            <a:ext cx="9296409" cy="3836725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user must select a single transaction to populate the ‘selection’ data table.   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6" y="89646"/>
            <a:ext cx="1376980" cy="130884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44706" y="2187387"/>
            <a:ext cx="9986683" cy="3675531"/>
            <a:chOff x="2079844" y="2474261"/>
            <a:chExt cx="9251545" cy="35052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4518" y="2474261"/>
              <a:ext cx="7906871" cy="35052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36195" dist="12700" dir="11400000" algn="tl" rotWithShape="0">
                <a:srgbClr val="000000">
                  <a:alpha val="33000"/>
                </a:srgb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</p:spPr>
        </p:pic>
        <p:sp>
          <p:nvSpPr>
            <p:cNvPr id="9" name="Flowchart: Alternate Process 8"/>
            <p:cNvSpPr/>
            <p:nvPr/>
          </p:nvSpPr>
          <p:spPr>
            <a:xfrm>
              <a:off x="2079844" y="3575943"/>
              <a:ext cx="2977819" cy="1361666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dash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A record has been successfully chosen if it is replicated in this data table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130545">
              <a:off x="5314105" y="4304377"/>
              <a:ext cx="559595" cy="916181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0545">
            <a:off x="4990560" y="2612001"/>
            <a:ext cx="599669" cy="98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04230"/>
      </p:ext>
    </p:extLst>
  </p:cSld>
  <p:clrMapOvr>
    <a:masterClrMapping/>
  </p:clrMapOvr>
</p:sld>
</file>

<file path=ppt/theme/theme1.xml><?xml version="1.0" encoding="utf-8"?>
<a:theme xmlns:a="http://schemas.openxmlformats.org/drawingml/2006/main" name="MyInvention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30478204_TF66921596" id="{7CDB0230-C841-4DA5-BC3A-6C7A12F908BF}" vid="{120AA8AE-AD3D-4A23-AFD4-28A1DE59FF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6B76F2-1AE1-4A2A-A5B3-D462CC5E81F8}">
  <ds:schemaRefs>
    <ds:schemaRef ds:uri="http://purl.org/dc/elements/1.1/"/>
    <ds:schemaRef ds:uri="http://schemas.microsoft.com/sharepoint/v3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6dc4bcd6-49db-4c07-9060-8acfc67cef9f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MyInvention</Template>
  <TotalTime>0</TotalTime>
  <Words>660</Words>
  <Application>Microsoft Office PowerPoint</Application>
  <PresentationFormat>Widescreen</PresentationFormat>
  <Paragraphs>74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MyInvention</vt:lpstr>
      <vt:lpstr>Credit Card Fraud Prediction - A Prototype   User Guide (provisional)</vt:lpstr>
      <vt:lpstr>Credit card fraud prediction - UI</vt:lpstr>
      <vt:lpstr>Credit card fraud prediction - UI</vt:lpstr>
      <vt:lpstr>CC Fraud Dashboard</vt:lpstr>
      <vt:lpstr>CC Fraud Dashboard (1)</vt:lpstr>
      <vt:lpstr>CC Fraud Dashboard (1)</vt:lpstr>
      <vt:lpstr>Fraud ‘ Production’ Interface (1)</vt:lpstr>
      <vt:lpstr>Fraud ‘ Production’ Interface (2)</vt:lpstr>
      <vt:lpstr>Fraud ‘ Production’ Interface (3)</vt:lpstr>
      <vt:lpstr>Fraud ‘ Production’ Interface (4)</vt:lpstr>
      <vt:lpstr>Fraud ‘ Production’ Interface (5)</vt:lpstr>
      <vt:lpstr>Fraud ‘ Production’ Interface (6)</vt:lpstr>
      <vt:lpstr>Project application – Remaining roadmap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2020-08-12T13:43:45Z</dcterms:created>
  <dcterms:modified xsi:type="dcterms:W3CDTF">2020-08-13T17:19:15Z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