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84" r:id="rId4"/>
  </p:sldMasterIdLst>
  <p:notesMasterIdLst>
    <p:notesMasterId r:id="rId18"/>
  </p:notesMasterIdLst>
  <p:handoutMasterIdLst>
    <p:handoutMasterId r:id="rId19"/>
  </p:handoutMasterIdLst>
  <p:sldIdLst>
    <p:sldId id="256" r:id="rId5"/>
    <p:sldId id="257" r:id="rId6"/>
    <p:sldId id="258" r:id="rId7"/>
    <p:sldId id="259" r:id="rId8"/>
    <p:sldId id="265" r:id="rId9"/>
    <p:sldId id="266" r:id="rId10"/>
    <p:sldId id="260" r:id="rId11"/>
    <p:sldId id="268" r:id="rId12"/>
    <p:sldId id="269" r:id="rId13"/>
    <p:sldId id="270" r:id="rId14"/>
    <p:sldId id="271" r:id="rId15"/>
    <p:sldId id="272" r:id="rId16"/>
    <p:sldId id="273" r:id="rId17"/>
  </p:sldIdLst>
  <p:sldSz cx="12192000" cy="6858000"/>
  <p:notesSz cx="6858000" cy="9144000"/>
  <p:defaultTextStyle>
    <a:defPPr rtl="0">
      <a:defRPr lang="en-GB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71E42"/>
    <a:srgbClr val="E2DED9"/>
    <a:srgbClr val="FDFDFD"/>
    <a:srgbClr val="DEDB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C2FFA5D-87B4-456A-9821-1D502468CF0F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2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8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78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EC01F62-8012-4405-8270-74F0FCB0212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3FF221-E29E-4422-81A0-62229A643AB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2BD34C-6B47-49EF-BFFA-93F1411C7C71}" type="datetime1">
              <a:rPr lang="en-GB" smtClean="0"/>
              <a:t>14/08/2020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6CE1D2-8C1A-469F-9DC5-4E4BE7D1B8B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CCAC6C-64EE-4439-A252-6DE2936C3A2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DB31E0-B656-4A36-97BB-154EDFFB2F6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117690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7DEE11-17EA-4842-A9E6-9439F71DE2B2}" type="datetime1">
              <a:rPr lang="en-GB" noProof="0" smtClean="0"/>
              <a:t>14/08/2020</a:t>
            </a:fld>
            <a:endParaRPr lang="en-GB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noProof="0"/>
              <a:t>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EAE7B2-9366-49DF-AF79-27BE8880B843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76709094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EAE7B2-9366-49DF-AF79-27BE8880B843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73805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EAE7B2-9366-49DF-AF79-27BE8880B843}" type="slidenum">
              <a:rPr lang="en-GB" smtClean="0"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747662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EAE7B2-9366-49DF-AF79-27BE8880B843}" type="slidenum">
              <a:rPr lang="en-GB" smtClean="0"/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747662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EAE7B2-9366-49DF-AF79-27BE8880B843}" type="slidenum">
              <a:rPr lang="en-GB" smtClean="0"/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747662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EAE7B2-9366-49DF-AF79-27BE8880B843}" type="slidenum">
              <a:rPr lang="en-GB" smtClean="0"/>
              <a:t>13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747662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EAE7B2-9366-49DF-AF79-27BE8880B843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536410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EAE7B2-9366-49DF-AF79-27BE8880B843}" type="slidenum">
              <a:rPr lang="en-GB" smtClean="0"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879103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EAE7B2-9366-49DF-AF79-27BE8880B843}" type="slidenum">
              <a:rPr lang="en-GB" smtClean="0"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03305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EAE7B2-9366-49DF-AF79-27BE8880B843}" type="slidenum">
              <a:rPr lang="en-GB" smtClean="0"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03305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EAE7B2-9366-49DF-AF79-27BE8880B843}" type="slidenum">
              <a:rPr lang="en-GB" smtClean="0"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03305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EAE7B2-9366-49DF-AF79-27BE8880B843}" type="slidenum">
              <a:rPr lang="en-GB" smtClean="0"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747662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EAE7B2-9366-49DF-AF79-27BE8880B843}" type="slidenum">
              <a:rPr lang="en-GB" smtClean="0"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747662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EAE7B2-9366-49DF-AF79-27BE8880B843}" type="slidenum">
              <a:rPr lang="en-GB" smtClean="0"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747662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7464" y="802298"/>
            <a:ext cx="8637073" cy="2541431"/>
          </a:xfrm>
        </p:spPr>
        <p:txBody>
          <a:bodyPr bIns="0" rtlCol="0" anchor="b">
            <a:normAutofit/>
          </a:bodyPr>
          <a:lstStyle>
            <a:lvl1pPr algn="l">
              <a:defRPr sz="660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7464" y="3531204"/>
            <a:ext cx="8637072" cy="977621"/>
          </a:xfrm>
        </p:spPr>
        <p:txBody>
          <a:bodyPr tIns="91440" bIns="91440" rtlCol="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US" noProof="0"/>
              <a:t>Click to edit Master subtitle style</a:t>
            </a:r>
            <a:endParaRPr lang="en-GB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13821" y="6370429"/>
            <a:ext cx="3500715" cy="309201"/>
          </a:xfrm>
        </p:spPr>
        <p:txBody>
          <a:bodyPr rtlCol="0"/>
          <a:lstStyle/>
          <a:p>
            <a:pPr rtl="0"/>
            <a:fld id="{F5E2CC9C-DF8A-4444-80B2-7CDDD7D07081}" type="datetime1">
              <a:rPr lang="en-GB" noProof="0" smtClean="0"/>
              <a:t>14/08/2020</a:t>
            </a:fld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77464" y="6370430"/>
            <a:ext cx="4973915" cy="309201"/>
          </a:xfrm>
        </p:spPr>
        <p:txBody>
          <a:bodyPr rtlCol="0"/>
          <a:lstStyle/>
          <a:p>
            <a:pPr rtl="0"/>
            <a:r>
              <a:rPr lang="en-GB" noProof="0" dirty="0"/>
              <a:t>Add footer here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1777464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6400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rtlCol="0" anchor="b">
            <a:normAutofit/>
          </a:bodyPr>
          <a:lstStyle>
            <a:lvl1pPr>
              <a:defRPr sz="320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rtlCol="0"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n-US" noProof="0" dirty="0"/>
              <a:t>Click icon to add picture</a:t>
            </a:r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450329" y="3145992"/>
            <a:ext cx="5524404" cy="2003742"/>
          </a:xfrm>
        </p:spPr>
        <p:txBody>
          <a:bodyPr rtlCol="0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6069" y="6332578"/>
            <a:ext cx="4315852" cy="320123"/>
          </a:xfrm>
        </p:spPr>
        <p:txBody>
          <a:bodyPr rtlCol="0"/>
          <a:lstStyle>
            <a:lvl1pPr algn="r">
              <a:defRPr/>
            </a:lvl1pPr>
          </a:lstStyle>
          <a:p>
            <a:pPr rtl="0"/>
            <a:fld id="{2B9D8EAD-2706-4FAD-A091-1D06263112A9}" type="datetime1">
              <a:rPr lang="en-GB" noProof="0" smtClean="0"/>
              <a:t>14/08/2020</a:t>
            </a:fld>
            <a:endParaRPr lang="en-GB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6332578"/>
            <a:ext cx="5541004" cy="320931"/>
          </a:xfrm>
        </p:spPr>
        <p:txBody>
          <a:bodyPr rtlCol="0"/>
          <a:lstStyle/>
          <a:p>
            <a:pPr rtl="0"/>
            <a:r>
              <a:rPr lang="en-GB" noProof="0" dirty="0"/>
              <a:t>Add footer here</a:t>
            </a:r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1589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 rtlCol="0" anchor="t"/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F98FA3C-4073-4ED2-8C34-C4CB27A9BD13}" type="datetime1">
              <a:rPr lang="en-GB" noProof="0" smtClean="0"/>
              <a:t>14/08/2020</a:t>
            </a:fld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footer here</a:t>
            </a:r>
          </a:p>
        </p:txBody>
      </p:sp>
      <p:cxnSp>
        <p:nvCxnSpPr>
          <p:cNvPr id="33" name="Straight Connector 32"/>
          <p:cNvCxnSpPr/>
          <p:nvPr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Title 5">
            <a:extLst>
              <a:ext uri="{FF2B5EF4-FFF2-40B4-BE49-F238E27FC236}">
                <a16:creationId xmlns:a16="http://schemas.microsoft.com/office/drawing/2014/main" id="{C414FF1F-6558-4E39-87DB-276E44F54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56888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887950"/>
          </a:xfrm>
        </p:spPr>
        <p:txBody>
          <a:bodyPr rtlCol="0" anchor="b">
            <a:normAutofit/>
          </a:bodyPr>
          <a:lstStyle>
            <a:lvl1pPr algn="l">
              <a:defRPr sz="360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780777" y="3806195"/>
            <a:ext cx="8630446" cy="1012929"/>
          </a:xfrm>
        </p:spPr>
        <p:txBody>
          <a:bodyPr tIns="91440" rtlCol="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52B3A79-12C6-4EFA-B1BE-2BE9D9DE6CD6}" type="datetime1">
              <a:rPr lang="en-GB" noProof="0" smtClean="0"/>
              <a:t>14/08/2020</a:t>
            </a:fld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footer here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1780777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0136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292239" y="2161853"/>
            <a:ext cx="4645152" cy="3448595"/>
          </a:xfrm>
        </p:spPr>
        <p:txBody>
          <a:bodyPr rtlCol="0"/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58679" y="2168318"/>
            <a:ext cx="4645152" cy="3441520"/>
          </a:xfrm>
        </p:spPr>
        <p:txBody>
          <a:bodyPr rtlCol="0"/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C857DCD-10A8-4516-8072-F1B7478C492B}" type="datetime1">
              <a:rPr lang="en-GB" noProof="0" smtClean="0"/>
              <a:t>14/08/2020</a:t>
            </a:fld>
            <a:endParaRPr lang="en-GB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footer here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715607D-9DE2-4687-AAF8-EF2427252A90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2F96D46B-C1B8-46AB-87DF-61A8058B1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77750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287315" y="1950795"/>
            <a:ext cx="4645152" cy="801943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287315" y="2755515"/>
            <a:ext cx="4645152" cy="2644457"/>
          </a:xfrm>
        </p:spPr>
        <p:txBody>
          <a:bodyPr rtlCol="0"/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52486" y="1954249"/>
            <a:ext cx="4645152" cy="802237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252486" y="2752737"/>
            <a:ext cx="4645152" cy="2637371"/>
          </a:xfrm>
        </p:spPr>
        <p:txBody>
          <a:bodyPr rtlCol="0"/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00AA6A9-7A64-4409-9008-7DBF91CBD923}" type="datetime1">
              <a:rPr lang="en-GB" noProof="0" smtClean="0"/>
              <a:t>14/08/2020</a:t>
            </a:fld>
            <a:endParaRPr lang="en-GB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footer here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384AA55-1960-47F4-BA3C-E97A6F2D0B19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Title 8">
            <a:extLst>
              <a:ext uri="{FF2B5EF4-FFF2-40B4-BE49-F238E27FC236}">
                <a16:creationId xmlns:a16="http://schemas.microsoft.com/office/drawing/2014/main" id="{09471694-1220-4CFC-A31F-622E5D3DE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981749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EAEC864-4391-4A30-8AE1-7AAAC45E531A}" type="datetime1">
              <a:rPr lang="en-GB" noProof="0" smtClean="0"/>
              <a:t>14/08/2020</a:t>
            </a:fld>
            <a:endParaRPr lang="en-GB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footer here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FB55B52-B62C-4800-AAC1-B15AF2FE1F45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Title 4">
            <a:extLst>
              <a:ext uri="{FF2B5EF4-FFF2-40B4-BE49-F238E27FC236}">
                <a16:creationId xmlns:a16="http://schemas.microsoft.com/office/drawing/2014/main" id="{3DF0054B-B64C-418E-A1B8-428EE4A1D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453955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B3CDAB8-1659-4B3D-B162-997A6B710019}" type="datetime1">
              <a:rPr lang="en-GB" noProof="0" smtClean="0"/>
              <a:t>14/08/2020</a:t>
            </a:fld>
            <a:endParaRPr lang="en-GB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footer here</a:t>
            </a:r>
          </a:p>
        </p:txBody>
      </p:sp>
    </p:spTree>
    <p:extLst>
      <p:ext uri="{BB962C8B-B14F-4D97-AF65-F5344CB8AC3E}">
        <p14:creationId xmlns:p14="http://schemas.microsoft.com/office/powerpoint/2010/main" val="3771245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095246" y="1645522"/>
            <a:ext cx="5807176" cy="3840852"/>
          </a:xfrm>
        </p:spPr>
        <p:txBody>
          <a:bodyPr rtlCol="0" anchor="ctr"/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290909" y="1645522"/>
            <a:ext cx="3600000" cy="3836725"/>
          </a:xfrm>
        </p:spPr>
        <p:txBody>
          <a:bodyPr rtlCol="0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23AF8DF-9D48-46DF-B804-65195FBF9992}" type="datetime1">
              <a:rPr lang="en-GB" noProof="0" smtClean="0"/>
              <a:t>14/08/2020</a:t>
            </a:fld>
            <a:endParaRPr lang="en-GB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footer here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CC09F73-0AD6-4A1E-A331-75A00B808982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1B74F78C-6D32-47C3-ABB2-6E7092A9C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281653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gallery 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300394" y="3128470"/>
            <a:ext cx="3024000" cy="1906565"/>
          </a:xfrm>
        </p:spPr>
        <p:txBody>
          <a:bodyPr rtlCol="0" anchor="ctr"/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873638" y="5144980"/>
            <a:ext cx="3036438" cy="807405"/>
          </a:xfrm>
        </p:spPr>
        <p:txBody>
          <a:bodyPr rtlCol="0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6B03905-D103-40A4-9AF5-DA0FA6A1985D}" type="datetime1">
              <a:rPr lang="en-GB" noProof="0" smtClean="0"/>
              <a:t>14/08/2020</a:t>
            </a:fld>
            <a:endParaRPr lang="en-GB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footer here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CC09F73-0AD6-4A1E-A331-75A00B808982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DE9A20D-024F-4A17-9B20-526AA4037253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4602108" y="3128470"/>
            <a:ext cx="3024000" cy="1906565"/>
          </a:xfrm>
        </p:spPr>
        <p:txBody>
          <a:bodyPr rtlCol="0" anchor="ctr"/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7D8F60F-F9DD-4AAC-BF28-C004CCDF2D69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7873638" y="3128470"/>
            <a:ext cx="3024000" cy="1906565"/>
          </a:xfrm>
        </p:spPr>
        <p:txBody>
          <a:bodyPr rtlCol="0" anchor="ctr"/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8F09FDD8-5B1C-4AAA-8EEC-0A77C9E477D1}"/>
              </a:ext>
            </a:extLst>
          </p:cNvPr>
          <p:cNvSpPr>
            <a:spLocks noGrp="1"/>
          </p:cNvSpPr>
          <p:nvPr>
            <p:ph type="body" sz="half" idx="14" hasCustomPrompt="1"/>
          </p:nvPr>
        </p:nvSpPr>
        <p:spPr>
          <a:xfrm>
            <a:off x="4595889" y="5144979"/>
            <a:ext cx="3036438" cy="807405"/>
          </a:xfrm>
        </p:spPr>
        <p:txBody>
          <a:bodyPr rtlCol="0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E6DF0B7E-E17E-4875-966D-4DE67F755B71}"/>
              </a:ext>
            </a:extLst>
          </p:cNvPr>
          <p:cNvSpPr>
            <a:spLocks noGrp="1"/>
          </p:cNvSpPr>
          <p:nvPr>
            <p:ph type="body" sz="half" idx="15" hasCustomPrompt="1"/>
          </p:nvPr>
        </p:nvSpPr>
        <p:spPr>
          <a:xfrm>
            <a:off x="1306587" y="5144978"/>
            <a:ext cx="3036438" cy="807405"/>
          </a:xfrm>
        </p:spPr>
        <p:txBody>
          <a:bodyPr rtlCol="0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GB" noProof="0"/>
              <a:t>Edit Master text styles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685D963-B130-47E9-AFCC-AEBED2B1155B}"/>
              </a:ext>
            </a:extLst>
          </p:cNvPr>
          <p:cNvCxnSpPr>
            <a:cxnSpLocks/>
          </p:cNvCxnSpPr>
          <p:nvPr userDrawn="1"/>
        </p:nvCxnSpPr>
        <p:spPr>
          <a:xfrm>
            <a:off x="4484077" y="5144978"/>
            <a:ext cx="0" cy="807405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FA9B6CF-713A-4942-BE35-A61AFCDDFD3D}"/>
              </a:ext>
            </a:extLst>
          </p:cNvPr>
          <p:cNvCxnSpPr>
            <a:cxnSpLocks/>
          </p:cNvCxnSpPr>
          <p:nvPr userDrawn="1"/>
        </p:nvCxnSpPr>
        <p:spPr>
          <a:xfrm>
            <a:off x="7757747" y="5144978"/>
            <a:ext cx="0" cy="807405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93809A32-C7A4-4739-994B-BE492F855AC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290908" y="1617663"/>
            <a:ext cx="9618391" cy="1336675"/>
          </a:xfrm>
        </p:spPr>
        <p:txBody>
          <a:bodyPr rtlCol="0">
            <a:noAutofit/>
          </a:bodyPr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2C1ABD52-D5FE-4FC2-8449-5DA0E5285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242703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1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 cstate="screen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b="-1562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4363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96923" y="6340793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pPr rtl="0"/>
            <a:fld id="{20D47727-8AEF-4759-AF78-AB7780DC372D}" type="datetime1">
              <a:rPr lang="en-GB" noProof="0" smtClean="0"/>
              <a:t>14/08/2020</a:t>
            </a:fld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4364" y="6339730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 dirty="0"/>
              <a:t>Add footer here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7587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6" r:id="rId9"/>
    <p:sldLayoutId id="2147483693" r:id="rId10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4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hyperlink" Target="mailto:ciaran@feefinnegan.com" TargetMode="External"/><Relationship Id="rId4" Type="http://schemas.openxmlformats.org/officeDocument/2006/relationships/hyperlink" Target="mailto:10524150@mydbs.ie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2.png"/><Relationship Id="rId4" Type="http://schemas.openxmlformats.org/officeDocument/2006/relationships/image" Target="../media/image23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9.png"/><Relationship Id="rId5" Type="http://schemas.openxmlformats.org/officeDocument/2006/relationships/image" Target="../media/image25.JPG"/><Relationship Id="rId4" Type="http://schemas.openxmlformats.org/officeDocument/2006/relationships/image" Target="../media/image24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7.JPG"/><Relationship Id="rId4" Type="http://schemas.openxmlformats.org/officeDocument/2006/relationships/image" Target="../media/image26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8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iaran-finnegan.shinyapps.io/DBS_CCFraudRShinyApp_10524150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G"/><Relationship Id="rId5" Type="http://schemas.openxmlformats.org/officeDocument/2006/relationships/image" Target="../media/image15.JPG"/><Relationship Id="rId4" Type="http://schemas.openxmlformats.org/officeDocument/2006/relationships/image" Target="../media/image14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9.png"/><Relationship Id="rId4" Type="http://schemas.openxmlformats.org/officeDocument/2006/relationships/image" Target="../media/image18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1.png"/><Relationship Id="rId5" Type="http://schemas.openxmlformats.org/officeDocument/2006/relationships/image" Target="../media/image12.png"/><Relationship Id="rId4" Type="http://schemas.openxmlformats.org/officeDocument/2006/relationships/image" Target="../media/image20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2.png"/><Relationship Id="rId4" Type="http://schemas.openxmlformats.org/officeDocument/2006/relationships/image" Target="../media/image2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3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CA56C-7A25-4BD4-AA72-5256E68BE4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>
            <a:normAutofit fontScale="90000"/>
          </a:bodyPr>
          <a:lstStyle/>
          <a:p>
            <a:pPr rtl="0"/>
            <a:r>
              <a:rPr lang="en-GB" sz="5300" dirty="0"/>
              <a:t>Credit Card Fraud Prediction - A Prototype </a:t>
            </a:r>
            <a:br>
              <a:rPr lang="en-GB" sz="5300" dirty="0"/>
            </a:br>
            <a:br>
              <a:rPr lang="en-GB" dirty="0"/>
            </a:br>
            <a:r>
              <a:rPr lang="en-GB" sz="4000" dirty="0"/>
              <a:t>User Guide (</a:t>
            </a:r>
            <a:r>
              <a:rPr lang="en-GB" sz="3600" i="1" dirty="0"/>
              <a:t>provisional</a:t>
            </a:r>
            <a:r>
              <a:rPr lang="en-GB" sz="4000" dirty="0"/>
              <a:t>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BCF363-1123-45B1-8A9A-ABCDA40EF3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7464" y="3575164"/>
            <a:ext cx="8637072" cy="2036742"/>
          </a:xfrm>
        </p:spPr>
        <p:txBody>
          <a:bodyPr rtlCol="0">
            <a:normAutofit fontScale="92500" lnSpcReduction="20000"/>
          </a:bodyPr>
          <a:lstStyle/>
          <a:p>
            <a:r>
              <a:rPr lang="en-IE" dirty="0"/>
              <a:t>Author: Ciaran Finnegan /  DBS Student No. : 10524150</a:t>
            </a:r>
          </a:p>
          <a:p>
            <a:r>
              <a:rPr lang="en-IE" dirty="0"/>
              <a:t>March 2019 Intake – Fri/Sat</a:t>
            </a:r>
            <a:endParaRPr lang="en-GB" dirty="0"/>
          </a:p>
          <a:p>
            <a:r>
              <a:rPr lang="en-IE" dirty="0"/>
              <a:t>E-mail: </a:t>
            </a:r>
            <a:r>
              <a:rPr lang="en-IE" u="sng" dirty="0">
                <a:hlinkClick r:id="rId4"/>
              </a:rPr>
              <a:t>10524150@mydbs.ie</a:t>
            </a:r>
            <a:r>
              <a:rPr lang="en-IE" dirty="0"/>
              <a:t> / </a:t>
            </a:r>
            <a:r>
              <a:rPr lang="en-IE" u="sng" dirty="0">
                <a:hlinkClick r:id="rId5"/>
              </a:rPr>
              <a:t>ciaran@feefinnegan.com</a:t>
            </a:r>
            <a:endParaRPr lang="en-IE" u="sng" dirty="0"/>
          </a:p>
          <a:p>
            <a:endParaRPr lang="en-IE" dirty="0"/>
          </a:p>
          <a:p>
            <a:r>
              <a:rPr lang="en-IE" dirty="0"/>
              <a:t>Higher Diploma in Science in Data Analytics – B8IT110  Final Project</a:t>
            </a:r>
            <a:endParaRPr lang="en-GB" dirty="0"/>
          </a:p>
          <a:p>
            <a:pPr rtl="0"/>
            <a:endParaRPr lang="en-GB" dirty="0"/>
          </a:p>
        </p:txBody>
      </p:sp>
      <p:pic>
        <p:nvPicPr>
          <p:cNvPr id="5" name="Graphic 4" descr="Brain in head">
            <a:extLst>
              <a:ext uri="{FF2B5EF4-FFF2-40B4-BE49-F238E27FC236}">
                <a16:creationId xmlns:a16="http://schemas.microsoft.com/office/drawing/2014/main" id="{D011E263-3212-4780-A140-E652B108BDC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107471" y="1989000"/>
            <a:ext cx="1440000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294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9E978-9605-417C-951F-53F4926CF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0909" y="798974"/>
            <a:ext cx="9610182" cy="601226"/>
          </a:xfrm>
        </p:spPr>
        <p:txBody>
          <a:bodyPr rtlCol="0"/>
          <a:lstStyle/>
          <a:p>
            <a:pPr rtl="0"/>
            <a:r>
              <a:rPr lang="en-GB" dirty="0"/>
              <a:t>Fraud ‘ Production’ Interface (4)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86B87E-83DC-455A-94FE-3896589031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90909" y="1645522"/>
            <a:ext cx="7969632" cy="3836725"/>
          </a:xfrm>
        </p:spPr>
        <p:txBody>
          <a:bodyPr rtlCol="0">
            <a:normAutofit/>
          </a:bodyPr>
          <a:lstStyle/>
          <a:p>
            <a:endParaRPr lang="en-GB" dirty="0"/>
          </a:p>
          <a:p>
            <a:pPr rtl="0"/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6376" y="89646"/>
            <a:ext cx="1376980" cy="1308847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1084729" y="1676401"/>
            <a:ext cx="9699812" cy="4186517"/>
            <a:chOff x="1891553" y="1676401"/>
            <a:chExt cx="8892988" cy="4320987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43835" y="1676401"/>
              <a:ext cx="7440706" cy="4320987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190500" cap="rnd">
              <a:solidFill>
                <a:srgbClr val="FFFFFF"/>
              </a:solidFill>
            </a:ln>
            <a:effectLst>
              <a:outerShdw blurRad="36195" dist="12700" dir="11400000" algn="tl" rotWithShape="0">
                <a:srgbClr val="000000">
                  <a:alpha val="33000"/>
                </a:srgbClr>
              </a:outerShdw>
            </a:effectLst>
            <a:scene3d>
              <a:camera prst="perspectiveContrastingLeftFacing">
                <a:rot lat="540000" lon="2100000" rev="0"/>
              </a:camera>
              <a:lightRig rig="soft" dir="t"/>
            </a:scene3d>
            <a:sp3d contourW="12700" prstMaterial="matte">
              <a:bevelT w="63500" h="50800"/>
              <a:contourClr>
                <a:srgbClr val="C0C0C0"/>
              </a:contourClr>
            </a:sp3d>
          </p:spPr>
        </p:pic>
        <p:sp>
          <p:nvSpPr>
            <p:cNvPr id="9" name="Flowchart: Alternate Process 8"/>
            <p:cNvSpPr/>
            <p:nvPr/>
          </p:nvSpPr>
          <p:spPr>
            <a:xfrm>
              <a:off x="1891553" y="3459145"/>
              <a:ext cx="3214440" cy="1427835"/>
            </a:xfrm>
            <a:prstGeom prst="flowChartAlternateProcess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chemeClr val="tx1"/>
              </a:solidFill>
              <a:prstDash val="dashDot"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  <a:scene3d>
              <a:camera prst="perspectiveHeroicExtremeLeftFacing"/>
              <a:lightRig rig="threePt" dir="t"/>
            </a:scene3d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i="1" dirty="0">
                  <a:solidFill>
                    <a:schemeClr val="tx1"/>
                  </a:solidFill>
                </a:rPr>
                <a:t>The score the transaction and get a prediction about whether it is fraudulent, click this button</a:t>
              </a:r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7130545">
              <a:off x="5050788" y="4611588"/>
              <a:ext cx="586788" cy="98898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460484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9E978-9605-417C-951F-53F4926CF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0909" y="798974"/>
            <a:ext cx="9610182" cy="601226"/>
          </a:xfrm>
        </p:spPr>
        <p:txBody>
          <a:bodyPr rtlCol="0"/>
          <a:lstStyle/>
          <a:p>
            <a:pPr rtl="0"/>
            <a:r>
              <a:rPr lang="en-GB" dirty="0"/>
              <a:t>Fraud ‘ Production’ Interface (5)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86B87E-83DC-455A-94FE-3896589031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90909" y="1645522"/>
            <a:ext cx="9610182" cy="3836725"/>
          </a:xfrm>
        </p:spPr>
        <p:txBody>
          <a:bodyPr rtlCol="0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An API is invoked with the attributes of the chosen transaction and the Azure hosted model returns a basic flag indicating Fraud (or not). </a:t>
            </a:r>
          </a:p>
          <a:p>
            <a:pPr rtl="0"/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6376" y="89646"/>
            <a:ext cx="1376980" cy="130884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277" y="2363397"/>
            <a:ext cx="7269480" cy="13792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7844" y="3571763"/>
            <a:ext cx="7353300" cy="1363980"/>
          </a:xfrm>
          <a:prstGeom prst="rect">
            <a:avLst/>
          </a:prstGeom>
          <a:ln w="3175"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6CDD537-CCEE-4A2B-9FF6-88B2D05DDB1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2109" y="4406931"/>
            <a:ext cx="788253" cy="4414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Arrow: Curved Right 12">
            <a:extLst>
              <a:ext uri="{FF2B5EF4-FFF2-40B4-BE49-F238E27FC236}">
                <a16:creationId xmlns:a16="http://schemas.microsoft.com/office/drawing/2014/main" id="{41D28CDC-5774-4EB4-B52D-DD9E2E37E768}"/>
              </a:ext>
            </a:extLst>
          </p:cNvPr>
          <p:cNvSpPr/>
          <p:nvPr/>
        </p:nvSpPr>
        <p:spPr>
          <a:xfrm rot="3944949">
            <a:off x="2693365" y="2900043"/>
            <a:ext cx="455858" cy="2129734"/>
          </a:xfrm>
          <a:prstGeom prst="curved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>
              <a:solidFill>
                <a:schemeClr val="tx1"/>
              </a:solidFill>
            </a:endParaRPr>
          </a:p>
        </p:txBody>
      </p:sp>
      <p:sp>
        <p:nvSpPr>
          <p:cNvPr id="15" name="Arrow: Curved Right 14">
            <a:extLst>
              <a:ext uri="{FF2B5EF4-FFF2-40B4-BE49-F238E27FC236}">
                <a16:creationId xmlns:a16="http://schemas.microsoft.com/office/drawing/2014/main" id="{EF3782A9-8918-4C0D-8236-9E47DCBCC8F8}"/>
              </a:ext>
            </a:extLst>
          </p:cNvPr>
          <p:cNvSpPr/>
          <p:nvPr/>
        </p:nvSpPr>
        <p:spPr>
          <a:xfrm rot="21170291">
            <a:off x="745142" y="2649039"/>
            <a:ext cx="435414" cy="2119391"/>
          </a:xfrm>
          <a:prstGeom prst="curved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>
              <a:solidFill>
                <a:schemeClr val="tx1"/>
              </a:solidFill>
            </a:endParaRPr>
          </a:p>
        </p:txBody>
      </p:sp>
      <p:sp>
        <p:nvSpPr>
          <p:cNvPr id="17" name="Arrow: Curved Right 16">
            <a:extLst>
              <a:ext uri="{FF2B5EF4-FFF2-40B4-BE49-F238E27FC236}">
                <a16:creationId xmlns:a16="http://schemas.microsoft.com/office/drawing/2014/main" id="{CA43057D-EF57-4200-957C-28036236EADA}"/>
              </a:ext>
            </a:extLst>
          </p:cNvPr>
          <p:cNvSpPr/>
          <p:nvPr/>
        </p:nvSpPr>
        <p:spPr>
          <a:xfrm rot="16423707">
            <a:off x="2887698" y="3926781"/>
            <a:ext cx="446954" cy="2129342"/>
          </a:xfrm>
          <a:prstGeom prst="curved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>
              <a:solidFill>
                <a:schemeClr val="tx1"/>
              </a:solidFill>
            </a:endParaRPr>
          </a:p>
        </p:txBody>
      </p:sp>
      <p:sp>
        <p:nvSpPr>
          <p:cNvPr id="19" name="Arrow: Curved Right 18">
            <a:extLst>
              <a:ext uri="{FF2B5EF4-FFF2-40B4-BE49-F238E27FC236}">
                <a16:creationId xmlns:a16="http://schemas.microsoft.com/office/drawing/2014/main" id="{C0DD8DEF-4967-44D7-9534-19DB1FE5CA93}"/>
              </a:ext>
            </a:extLst>
          </p:cNvPr>
          <p:cNvSpPr/>
          <p:nvPr/>
        </p:nvSpPr>
        <p:spPr>
          <a:xfrm rot="11498392">
            <a:off x="1598951" y="3537807"/>
            <a:ext cx="435414" cy="1034683"/>
          </a:xfrm>
          <a:prstGeom prst="curved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45122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9E978-9605-417C-951F-53F4926CF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0909" y="798974"/>
            <a:ext cx="9610182" cy="601226"/>
          </a:xfrm>
        </p:spPr>
        <p:txBody>
          <a:bodyPr rtlCol="0"/>
          <a:lstStyle/>
          <a:p>
            <a:pPr rtl="0"/>
            <a:r>
              <a:rPr lang="en-GB" dirty="0"/>
              <a:t>Fraud ‘ Production’ Interface (6)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86B87E-83DC-455A-94FE-3896589031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90909" y="1645522"/>
            <a:ext cx="6908952" cy="3836725"/>
          </a:xfrm>
        </p:spPr>
        <p:txBody>
          <a:bodyPr rtlCol="0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For the purposes of the prototype, this button invokes the same Azure hosted API but returns the full response from the model, including the score value. </a:t>
            </a:r>
          </a:p>
          <a:p>
            <a:pPr rtl="0"/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6376" y="89646"/>
            <a:ext cx="1376980" cy="130884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9861" y="1568823"/>
            <a:ext cx="3824654" cy="48588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341" y="2857500"/>
            <a:ext cx="7612380" cy="571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446475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9E978-9605-417C-951F-53F4926CF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0909" y="798974"/>
            <a:ext cx="9610182" cy="601226"/>
          </a:xfrm>
        </p:spPr>
        <p:txBody>
          <a:bodyPr rtlCol="0"/>
          <a:lstStyle/>
          <a:p>
            <a:pPr rtl="0"/>
            <a:r>
              <a:rPr lang="en-GB" dirty="0"/>
              <a:t>Project application – Remaining roadmap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6358" y="171226"/>
            <a:ext cx="1362636" cy="1281057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594139" y="2865545"/>
            <a:ext cx="11221343" cy="3212525"/>
            <a:chOff x="-28575" y="1898650"/>
            <a:chExt cx="9956800" cy="4429126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052763" y="2152650"/>
              <a:ext cx="3460750" cy="3467100"/>
            </a:xfrm>
            <a:custGeom>
              <a:avLst/>
              <a:gdLst>
                <a:gd name="T0" fmla="*/ 522 w 1204"/>
                <a:gd name="T1" fmla="*/ 1077 h 1205"/>
                <a:gd name="T2" fmla="*/ 463 w 1204"/>
                <a:gd name="T3" fmla="*/ 602 h 1205"/>
                <a:gd name="T4" fmla="*/ 692 w 1204"/>
                <a:gd name="T5" fmla="*/ 106 h 1205"/>
                <a:gd name="T6" fmla="*/ 268 w 1204"/>
                <a:gd name="T7" fmla="*/ 0 h 1205"/>
                <a:gd name="T8" fmla="*/ 237 w 1204"/>
                <a:gd name="T9" fmla="*/ 28 h 1205"/>
                <a:gd name="T10" fmla="*/ 616 w 1204"/>
                <a:gd name="T11" fmla="*/ 123 h 1205"/>
                <a:gd name="T12" fmla="*/ 718 w 1204"/>
                <a:gd name="T13" fmla="*/ 427 h 1205"/>
                <a:gd name="T14" fmla="*/ 26 w 1204"/>
                <a:gd name="T15" fmla="*/ 845 h 1205"/>
                <a:gd name="T16" fmla="*/ 475 w 1204"/>
                <a:gd name="T17" fmla="*/ 1205 h 1205"/>
                <a:gd name="T18" fmla="*/ 662 w 1204"/>
                <a:gd name="T19" fmla="*/ 1119 h 1205"/>
                <a:gd name="T20" fmla="*/ 522 w 1204"/>
                <a:gd name="T21" fmla="*/ 1077 h 1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04" h="1205">
                  <a:moveTo>
                    <a:pt x="522" y="1077"/>
                  </a:moveTo>
                  <a:cubicBezTo>
                    <a:pt x="0" y="897"/>
                    <a:pt x="260" y="682"/>
                    <a:pt x="463" y="602"/>
                  </a:cubicBezTo>
                  <a:cubicBezTo>
                    <a:pt x="666" y="522"/>
                    <a:pt x="1204" y="330"/>
                    <a:pt x="692" y="106"/>
                  </a:cubicBezTo>
                  <a:cubicBezTo>
                    <a:pt x="692" y="106"/>
                    <a:pt x="513" y="40"/>
                    <a:pt x="268" y="0"/>
                  </a:cubicBezTo>
                  <a:cubicBezTo>
                    <a:pt x="237" y="28"/>
                    <a:pt x="237" y="28"/>
                    <a:pt x="237" y="28"/>
                  </a:cubicBezTo>
                  <a:cubicBezTo>
                    <a:pt x="415" y="59"/>
                    <a:pt x="519" y="90"/>
                    <a:pt x="616" y="123"/>
                  </a:cubicBezTo>
                  <a:cubicBezTo>
                    <a:pt x="774" y="177"/>
                    <a:pt x="930" y="311"/>
                    <a:pt x="718" y="427"/>
                  </a:cubicBezTo>
                  <a:cubicBezTo>
                    <a:pt x="506" y="543"/>
                    <a:pt x="44" y="661"/>
                    <a:pt x="26" y="845"/>
                  </a:cubicBezTo>
                  <a:cubicBezTo>
                    <a:pt x="13" y="972"/>
                    <a:pt x="185" y="1108"/>
                    <a:pt x="475" y="1205"/>
                  </a:cubicBezTo>
                  <a:cubicBezTo>
                    <a:pt x="662" y="1119"/>
                    <a:pt x="662" y="1119"/>
                    <a:pt x="662" y="1119"/>
                  </a:cubicBezTo>
                  <a:cubicBezTo>
                    <a:pt x="613" y="1106"/>
                    <a:pt x="566" y="1092"/>
                    <a:pt x="522" y="107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auto">
            <a:xfrm>
              <a:off x="-28575" y="1898650"/>
              <a:ext cx="1481138" cy="87313"/>
            </a:xfrm>
            <a:custGeom>
              <a:avLst/>
              <a:gdLst>
                <a:gd name="T0" fmla="*/ 0 w 515"/>
                <a:gd name="T1" fmla="*/ 2 h 30"/>
                <a:gd name="T2" fmla="*/ 0 w 515"/>
                <a:gd name="T3" fmla="*/ 23 h 30"/>
                <a:gd name="T4" fmla="*/ 504 w 515"/>
                <a:gd name="T5" fmla="*/ 30 h 30"/>
                <a:gd name="T6" fmla="*/ 515 w 515"/>
                <a:gd name="T7" fmla="*/ 18 h 30"/>
                <a:gd name="T8" fmla="*/ 0 w 515"/>
                <a:gd name="T9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5" h="30">
                  <a:moveTo>
                    <a:pt x="0" y="2"/>
                  </a:move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200" y="14"/>
                    <a:pt x="504" y="30"/>
                  </a:cubicBezTo>
                  <a:cubicBezTo>
                    <a:pt x="515" y="18"/>
                    <a:pt x="515" y="18"/>
                    <a:pt x="515" y="18"/>
                  </a:cubicBezTo>
                  <a:cubicBezTo>
                    <a:pt x="323" y="7"/>
                    <a:pt x="138" y="0"/>
                    <a:pt x="0" y="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1581150" y="1958975"/>
              <a:ext cx="2084388" cy="247650"/>
            </a:xfrm>
            <a:custGeom>
              <a:avLst/>
              <a:gdLst>
                <a:gd name="T0" fmla="*/ 595 w 725"/>
                <a:gd name="T1" fmla="*/ 43 h 86"/>
                <a:gd name="T2" fmla="*/ 13 w 725"/>
                <a:gd name="T3" fmla="*/ 0 h 86"/>
                <a:gd name="T4" fmla="*/ 0 w 725"/>
                <a:gd name="T5" fmla="*/ 12 h 86"/>
                <a:gd name="T6" fmla="*/ 298 w 725"/>
                <a:gd name="T7" fmla="*/ 36 h 86"/>
                <a:gd name="T8" fmla="*/ 695 w 725"/>
                <a:gd name="T9" fmla="*/ 86 h 86"/>
                <a:gd name="T10" fmla="*/ 725 w 725"/>
                <a:gd name="T11" fmla="*/ 58 h 86"/>
                <a:gd name="T12" fmla="*/ 595 w 725"/>
                <a:gd name="T13" fmla="*/ 43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25" h="86">
                  <a:moveTo>
                    <a:pt x="595" y="43"/>
                  </a:moveTo>
                  <a:cubicBezTo>
                    <a:pt x="430" y="28"/>
                    <a:pt x="220" y="12"/>
                    <a:pt x="13" y="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92" y="18"/>
                    <a:pt x="192" y="25"/>
                    <a:pt x="298" y="36"/>
                  </a:cubicBezTo>
                  <a:cubicBezTo>
                    <a:pt x="461" y="53"/>
                    <a:pt x="590" y="69"/>
                    <a:pt x="695" y="86"/>
                  </a:cubicBezTo>
                  <a:cubicBezTo>
                    <a:pt x="725" y="58"/>
                    <a:pt x="725" y="58"/>
                    <a:pt x="725" y="58"/>
                  </a:cubicBezTo>
                  <a:cubicBezTo>
                    <a:pt x="683" y="52"/>
                    <a:pt x="639" y="47"/>
                    <a:pt x="595" y="43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4826000" y="5472113"/>
              <a:ext cx="5102225" cy="855663"/>
            </a:xfrm>
            <a:custGeom>
              <a:avLst/>
              <a:gdLst>
                <a:gd name="T0" fmla="*/ 1775 w 1775"/>
                <a:gd name="T1" fmla="*/ 213 h 297"/>
                <a:gd name="T2" fmla="*/ 1443 w 1775"/>
                <a:gd name="T3" fmla="*/ 57 h 297"/>
                <a:gd name="T4" fmla="*/ 1397 w 1775"/>
                <a:gd name="T5" fmla="*/ 95 h 297"/>
                <a:gd name="T6" fmla="*/ 205 w 1775"/>
                <a:gd name="T7" fmla="*/ 0 h 297"/>
                <a:gd name="T8" fmla="*/ 0 w 1775"/>
                <a:gd name="T9" fmla="*/ 93 h 297"/>
                <a:gd name="T10" fmla="*/ 309 w 1775"/>
                <a:gd name="T11" fmla="*/ 153 h 297"/>
                <a:gd name="T12" fmla="*/ 1225 w 1775"/>
                <a:gd name="T13" fmla="*/ 235 h 297"/>
                <a:gd name="T14" fmla="*/ 1153 w 1775"/>
                <a:gd name="T15" fmla="*/ 297 h 297"/>
                <a:gd name="T16" fmla="*/ 1775 w 1775"/>
                <a:gd name="T17" fmla="*/ 213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75" h="297">
                  <a:moveTo>
                    <a:pt x="1775" y="213"/>
                  </a:moveTo>
                  <a:cubicBezTo>
                    <a:pt x="1443" y="57"/>
                    <a:pt x="1443" y="57"/>
                    <a:pt x="1443" y="57"/>
                  </a:cubicBezTo>
                  <a:cubicBezTo>
                    <a:pt x="1397" y="95"/>
                    <a:pt x="1397" y="95"/>
                    <a:pt x="1397" y="95"/>
                  </a:cubicBezTo>
                  <a:cubicBezTo>
                    <a:pt x="1397" y="95"/>
                    <a:pt x="730" y="100"/>
                    <a:pt x="205" y="0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95" y="117"/>
                    <a:pt x="198" y="138"/>
                    <a:pt x="309" y="153"/>
                  </a:cubicBezTo>
                  <a:cubicBezTo>
                    <a:pt x="859" y="229"/>
                    <a:pt x="1225" y="235"/>
                    <a:pt x="1225" y="235"/>
                  </a:cubicBezTo>
                  <a:cubicBezTo>
                    <a:pt x="1153" y="297"/>
                    <a:pt x="1153" y="297"/>
                    <a:pt x="1153" y="297"/>
                  </a:cubicBezTo>
                  <a:lnTo>
                    <a:pt x="1775" y="21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7485537" y="4603035"/>
            <a:ext cx="3738282" cy="962582"/>
            <a:chOff x="4027695" y="1669969"/>
            <a:chExt cx="1722603" cy="987101"/>
          </a:xfrm>
        </p:grpSpPr>
        <p:sp>
          <p:nvSpPr>
            <p:cNvPr id="50" name="TextBox 153"/>
            <p:cNvSpPr txBox="1"/>
            <p:nvPr/>
          </p:nvSpPr>
          <p:spPr>
            <a:xfrm>
              <a:off x="4027695" y="2057400"/>
              <a:ext cx="1708668" cy="5996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All refinements in place. Full documentation. </a:t>
              </a:r>
              <a:endPara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1" name="TextBox 154"/>
            <p:cNvSpPr txBox="1"/>
            <p:nvPr/>
          </p:nvSpPr>
          <p:spPr>
            <a:xfrm>
              <a:off x="4027695" y="1669969"/>
              <a:ext cx="172260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Final Report / Deliverable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532965" y="4959354"/>
            <a:ext cx="3559397" cy="972206"/>
            <a:chOff x="3236036" y="1669969"/>
            <a:chExt cx="2514262" cy="972206"/>
          </a:xfrm>
        </p:grpSpPr>
        <p:sp>
          <p:nvSpPr>
            <p:cNvPr id="48" name="TextBox 159"/>
            <p:cNvSpPr txBox="1"/>
            <p:nvPr/>
          </p:nvSpPr>
          <p:spPr>
            <a:xfrm>
              <a:off x="3242440" y="2057400"/>
              <a:ext cx="249392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More advance Dashboard Visualizations and File Selection.</a:t>
              </a:r>
              <a:endPara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9" name="TextBox 160"/>
            <p:cNvSpPr txBox="1"/>
            <p:nvPr/>
          </p:nvSpPr>
          <p:spPr>
            <a:xfrm>
              <a:off x="3236036" y="1669969"/>
              <a:ext cx="251426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Improved Shiny R App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963926" y="1548004"/>
            <a:ext cx="4013490" cy="1218428"/>
            <a:chOff x="4027695" y="1669969"/>
            <a:chExt cx="1722603" cy="1218428"/>
          </a:xfrm>
        </p:grpSpPr>
        <p:sp>
          <p:nvSpPr>
            <p:cNvPr id="46" name="TextBox 162"/>
            <p:cNvSpPr txBox="1"/>
            <p:nvPr/>
          </p:nvSpPr>
          <p:spPr>
            <a:xfrm>
              <a:off x="4027695" y="2057400"/>
              <a:ext cx="170866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 more sophisticated model is built with full ML workflows, including enhanced data manipulation.</a:t>
              </a:r>
              <a:endPara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7" name="TextBox 163"/>
            <p:cNvSpPr txBox="1"/>
            <p:nvPr/>
          </p:nvSpPr>
          <p:spPr>
            <a:xfrm>
              <a:off x="4027695" y="1669969"/>
              <a:ext cx="172260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Predictive Fraud Model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27114" y="3013555"/>
            <a:ext cx="3083943" cy="725985"/>
            <a:chOff x="4027695" y="1669969"/>
            <a:chExt cx="1722603" cy="725985"/>
          </a:xfrm>
        </p:grpSpPr>
        <p:sp>
          <p:nvSpPr>
            <p:cNvPr id="44" name="TextBox 165"/>
            <p:cNvSpPr txBox="1"/>
            <p:nvPr/>
          </p:nvSpPr>
          <p:spPr>
            <a:xfrm>
              <a:off x="4027695" y="2057400"/>
              <a:ext cx="170866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This application and report.</a:t>
              </a:r>
              <a:endPara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5" name="TextBox 166"/>
            <p:cNvSpPr txBox="1"/>
            <p:nvPr/>
          </p:nvSpPr>
          <p:spPr>
            <a:xfrm>
              <a:off x="4027695" y="1669969"/>
              <a:ext cx="172260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Interim Stage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9466729" y="3281043"/>
            <a:ext cx="2558255" cy="2362278"/>
            <a:chOff x="6285512" y="4056651"/>
            <a:chExt cx="1361614" cy="1952295"/>
          </a:xfrm>
        </p:grpSpPr>
        <p:grpSp>
          <p:nvGrpSpPr>
            <p:cNvPr id="38" name="Group 37"/>
            <p:cNvGrpSpPr/>
            <p:nvPr/>
          </p:nvGrpSpPr>
          <p:grpSpPr>
            <a:xfrm>
              <a:off x="6285512" y="4056651"/>
              <a:ext cx="1361614" cy="1952295"/>
              <a:chOff x="5808789" y="2272281"/>
              <a:chExt cx="1993536" cy="2858355"/>
            </a:xfrm>
          </p:grpSpPr>
          <p:sp>
            <p:nvSpPr>
              <p:cNvPr id="40" name="Rectangle 39"/>
              <p:cNvSpPr/>
              <p:nvPr/>
            </p:nvSpPr>
            <p:spPr>
              <a:xfrm>
                <a:off x="6718887" y="4188899"/>
                <a:ext cx="191914" cy="941737"/>
              </a:xfrm>
              <a:prstGeom prst="rect">
                <a:avLst/>
              </a:prstGeom>
              <a:gradFill>
                <a:gsLst>
                  <a:gs pos="0">
                    <a:sysClr val="windowText" lastClr="000000">
                      <a:lumMod val="75000"/>
                      <a:lumOff val="25000"/>
                      <a:shade val="30000"/>
                      <a:satMod val="115000"/>
                    </a:sysClr>
                  </a:gs>
                  <a:gs pos="50000">
                    <a:sysClr val="window" lastClr="FFFFFF"/>
                  </a:gs>
                  <a:gs pos="100000">
                    <a:sysClr val="windowText" lastClr="000000">
                      <a:lumMod val="75000"/>
                      <a:lumOff val="25000"/>
                      <a:shade val="100000"/>
                      <a:satMod val="115000"/>
                    </a:sysClr>
                  </a:gs>
                </a:gsLst>
                <a:lin ang="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grpSp>
            <p:nvGrpSpPr>
              <p:cNvPr id="41" name="Group 40"/>
              <p:cNvGrpSpPr/>
              <p:nvPr/>
            </p:nvGrpSpPr>
            <p:grpSpPr>
              <a:xfrm>
                <a:off x="5808789" y="2272281"/>
                <a:ext cx="1993536" cy="1989348"/>
                <a:chOff x="8140701" y="1890712"/>
                <a:chExt cx="1511300" cy="1508125"/>
              </a:xfrm>
            </p:grpSpPr>
            <p:sp>
              <p:nvSpPr>
                <p:cNvPr id="42" name="Freeform 41"/>
                <p:cNvSpPr>
                  <a:spLocks/>
                </p:cNvSpPr>
                <p:nvPr/>
              </p:nvSpPr>
              <p:spPr bwMode="auto">
                <a:xfrm>
                  <a:off x="8140701" y="1890712"/>
                  <a:ext cx="1511300" cy="1508125"/>
                </a:xfrm>
                <a:custGeom>
                  <a:avLst/>
                  <a:gdLst>
                    <a:gd name="T0" fmla="*/ 385 w 402"/>
                    <a:gd name="T1" fmla="*/ 171 h 401"/>
                    <a:gd name="T2" fmla="*/ 385 w 402"/>
                    <a:gd name="T3" fmla="*/ 231 h 401"/>
                    <a:gd name="T4" fmla="*/ 231 w 402"/>
                    <a:gd name="T5" fmla="*/ 385 h 401"/>
                    <a:gd name="T6" fmla="*/ 171 w 402"/>
                    <a:gd name="T7" fmla="*/ 385 h 401"/>
                    <a:gd name="T8" fmla="*/ 17 w 402"/>
                    <a:gd name="T9" fmla="*/ 231 h 401"/>
                    <a:gd name="T10" fmla="*/ 17 w 402"/>
                    <a:gd name="T11" fmla="*/ 171 h 401"/>
                    <a:gd name="T12" fmla="*/ 171 w 402"/>
                    <a:gd name="T13" fmla="*/ 17 h 401"/>
                    <a:gd name="T14" fmla="*/ 231 w 402"/>
                    <a:gd name="T15" fmla="*/ 17 h 401"/>
                    <a:gd name="T16" fmla="*/ 385 w 402"/>
                    <a:gd name="T17" fmla="*/ 171 h 4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02" h="401">
                      <a:moveTo>
                        <a:pt x="385" y="171"/>
                      </a:moveTo>
                      <a:cubicBezTo>
                        <a:pt x="402" y="187"/>
                        <a:pt x="402" y="214"/>
                        <a:pt x="385" y="231"/>
                      </a:cubicBezTo>
                      <a:cubicBezTo>
                        <a:pt x="231" y="385"/>
                        <a:pt x="231" y="385"/>
                        <a:pt x="231" y="385"/>
                      </a:cubicBezTo>
                      <a:cubicBezTo>
                        <a:pt x="214" y="401"/>
                        <a:pt x="187" y="401"/>
                        <a:pt x="171" y="385"/>
                      </a:cubicBezTo>
                      <a:cubicBezTo>
                        <a:pt x="17" y="231"/>
                        <a:pt x="17" y="231"/>
                        <a:pt x="17" y="231"/>
                      </a:cubicBezTo>
                      <a:cubicBezTo>
                        <a:pt x="0" y="214"/>
                        <a:pt x="0" y="187"/>
                        <a:pt x="17" y="171"/>
                      </a:cubicBezTo>
                      <a:cubicBezTo>
                        <a:pt x="171" y="17"/>
                        <a:pt x="171" y="17"/>
                        <a:pt x="171" y="17"/>
                      </a:cubicBezTo>
                      <a:cubicBezTo>
                        <a:pt x="187" y="0"/>
                        <a:pt x="214" y="0"/>
                        <a:pt x="231" y="17"/>
                      </a:cubicBezTo>
                      <a:lnTo>
                        <a:pt x="385" y="171"/>
                      </a:lnTo>
                      <a:close/>
                    </a:path>
                  </a:pathLst>
                </a:custGeom>
                <a:solidFill>
                  <a:srgbClr val="F1C96C">
                    <a:lumMod val="75000"/>
                  </a:srgb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0949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21898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82848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43797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304746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65696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426645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87594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43" name="Freeform 42"/>
                <p:cNvSpPr>
                  <a:spLocks noEditPoints="1"/>
                </p:cNvSpPr>
                <p:nvPr/>
              </p:nvSpPr>
              <p:spPr bwMode="auto">
                <a:xfrm>
                  <a:off x="8283576" y="2033588"/>
                  <a:ext cx="1225550" cy="1227138"/>
                </a:xfrm>
                <a:custGeom>
                  <a:avLst/>
                  <a:gdLst>
                    <a:gd name="T0" fmla="*/ 323 w 326"/>
                    <a:gd name="T1" fmla="*/ 157 h 326"/>
                    <a:gd name="T2" fmla="*/ 169 w 326"/>
                    <a:gd name="T3" fmla="*/ 2 h 326"/>
                    <a:gd name="T4" fmla="*/ 163 w 326"/>
                    <a:gd name="T5" fmla="*/ 0 h 326"/>
                    <a:gd name="T6" fmla="*/ 157 w 326"/>
                    <a:gd name="T7" fmla="*/ 2 h 326"/>
                    <a:gd name="T8" fmla="*/ 3 w 326"/>
                    <a:gd name="T9" fmla="*/ 157 h 326"/>
                    <a:gd name="T10" fmla="*/ 0 w 326"/>
                    <a:gd name="T11" fmla="*/ 163 h 326"/>
                    <a:gd name="T12" fmla="*/ 3 w 326"/>
                    <a:gd name="T13" fmla="*/ 169 h 326"/>
                    <a:gd name="T14" fmla="*/ 157 w 326"/>
                    <a:gd name="T15" fmla="*/ 323 h 326"/>
                    <a:gd name="T16" fmla="*/ 163 w 326"/>
                    <a:gd name="T17" fmla="*/ 326 h 326"/>
                    <a:gd name="T18" fmla="*/ 169 w 326"/>
                    <a:gd name="T19" fmla="*/ 323 h 326"/>
                    <a:gd name="T20" fmla="*/ 323 w 326"/>
                    <a:gd name="T21" fmla="*/ 169 h 326"/>
                    <a:gd name="T22" fmla="*/ 326 w 326"/>
                    <a:gd name="T23" fmla="*/ 163 h 326"/>
                    <a:gd name="T24" fmla="*/ 323 w 326"/>
                    <a:gd name="T25" fmla="*/ 157 h 326"/>
                    <a:gd name="T26" fmla="*/ 306 w 326"/>
                    <a:gd name="T27" fmla="*/ 168 h 326"/>
                    <a:gd name="T28" fmla="*/ 168 w 326"/>
                    <a:gd name="T29" fmla="*/ 306 h 326"/>
                    <a:gd name="T30" fmla="*/ 163 w 326"/>
                    <a:gd name="T31" fmla="*/ 308 h 326"/>
                    <a:gd name="T32" fmla="*/ 157 w 326"/>
                    <a:gd name="T33" fmla="*/ 306 h 326"/>
                    <a:gd name="T34" fmla="*/ 20 w 326"/>
                    <a:gd name="T35" fmla="*/ 168 h 326"/>
                    <a:gd name="T36" fmla="*/ 17 w 326"/>
                    <a:gd name="T37" fmla="*/ 163 h 326"/>
                    <a:gd name="T38" fmla="*/ 20 w 326"/>
                    <a:gd name="T39" fmla="*/ 157 h 326"/>
                    <a:gd name="T40" fmla="*/ 157 w 326"/>
                    <a:gd name="T41" fmla="*/ 19 h 326"/>
                    <a:gd name="T42" fmla="*/ 163 w 326"/>
                    <a:gd name="T43" fmla="*/ 17 h 326"/>
                    <a:gd name="T44" fmla="*/ 168 w 326"/>
                    <a:gd name="T45" fmla="*/ 19 h 326"/>
                    <a:gd name="T46" fmla="*/ 306 w 326"/>
                    <a:gd name="T47" fmla="*/ 157 h 326"/>
                    <a:gd name="T48" fmla="*/ 309 w 326"/>
                    <a:gd name="T49" fmla="*/ 163 h 326"/>
                    <a:gd name="T50" fmla="*/ 306 w 326"/>
                    <a:gd name="T51" fmla="*/ 168 h 3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326" h="326">
                      <a:moveTo>
                        <a:pt x="323" y="157"/>
                      </a:moveTo>
                      <a:cubicBezTo>
                        <a:pt x="169" y="2"/>
                        <a:pt x="169" y="2"/>
                        <a:pt x="169" y="2"/>
                      </a:cubicBezTo>
                      <a:cubicBezTo>
                        <a:pt x="167" y="0"/>
                        <a:pt x="164" y="0"/>
                        <a:pt x="163" y="0"/>
                      </a:cubicBezTo>
                      <a:cubicBezTo>
                        <a:pt x="162" y="0"/>
                        <a:pt x="159" y="0"/>
                        <a:pt x="157" y="2"/>
                      </a:cubicBezTo>
                      <a:cubicBezTo>
                        <a:pt x="3" y="157"/>
                        <a:pt x="3" y="157"/>
                        <a:pt x="3" y="157"/>
                      </a:cubicBezTo>
                      <a:cubicBezTo>
                        <a:pt x="1" y="158"/>
                        <a:pt x="0" y="160"/>
                        <a:pt x="0" y="163"/>
                      </a:cubicBezTo>
                      <a:cubicBezTo>
                        <a:pt x="0" y="165"/>
                        <a:pt x="1" y="167"/>
                        <a:pt x="3" y="169"/>
                      </a:cubicBezTo>
                      <a:cubicBezTo>
                        <a:pt x="157" y="323"/>
                        <a:pt x="157" y="323"/>
                        <a:pt x="157" y="323"/>
                      </a:cubicBezTo>
                      <a:cubicBezTo>
                        <a:pt x="159" y="325"/>
                        <a:pt x="162" y="326"/>
                        <a:pt x="163" y="326"/>
                      </a:cubicBezTo>
                      <a:cubicBezTo>
                        <a:pt x="164" y="326"/>
                        <a:pt x="167" y="325"/>
                        <a:pt x="169" y="323"/>
                      </a:cubicBezTo>
                      <a:cubicBezTo>
                        <a:pt x="323" y="169"/>
                        <a:pt x="323" y="169"/>
                        <a:pt x="323" y="169"/>
                      </a:cubicBezTo>
                      <a:cubicBezTo>
                        <a:pt x="325" y="167"/>
                        <a:pt x="326" y="164"/>
                        <a:pt x="326" y="163"/>
                      </a:cubicBezTo>
                      <a:cubicBezTo>
                        <a:pt x="326" y="161"/>
                        <a:pt x="325" y="159"/>
                        <a:pt x="323" y="157"/>
                      </a:cubicBezTo>
                      <a:close/>
                      <a:moveTo>
                        <a:pt x="306" y="168"/>
                      </a:moveTo>
                      <a:cubicBezTo>
                        <a:pt x="168" y="306"/>
                        <a:pt x="168" y="306"/>
                        <a:pt x="168" y="306"/>
                      </a:cubicBezTo>
                      <a:cubicBezTo>
                        <a:pt x="167" y="308"/>
                        <a:pt x="164" y="308"/>
                        <a:pt x="163" y="308"/>
                      </a:cubicBezTo>
                      <a:cubicBezTo>
                        <a:pt x="162" y="308"/>
                        <a:pt x="159" y="308"/>
                        <a:pt x="157" y="306"/>
                      </a:cubicBezTo>
                      <a:cubicBezTo>
                        <a:pt x="20" y="168"/>
                        <a:pt x="20" y="168"/>
                        <a:pt x="20" y="168"/>
                      </a:cubicBezTo>
                      <a:cubicBezTo>
                        <a:pt x="18" y="167"/>
                        <a:pt x="17" y="165"/>
                        <a:pt x="17" y="163"/>
                      </a:cubicBezTo>
                      <a:cubicBezTo>
                        <a:pt x="17" y="161"/>
                        <a:pt x="18" y="159"/>
                        <a:pt x="20" y="157"/>
                      </a:cubicBezTo>
                      <a:cubicBezTo>
                        <a:pt x="157" y="19"/>
                        <a:pt x="157" y="19"/>
                        <a:pt x="157" y="19"/>
                      </a:cubicBezTo>
                      <a:cubicBezTo>
                        <a:pt x="159" y="17"/>
                        <a:pt x="162" y="17"/>
                        <a:pt x="163" y="17"/>
                      </a:cubicBezTo>
                      <a:cubicBezTo>
                        <a:pt x="164" y="17"/>
                        <a:pt x="167" y="17"/>
                        <a:pt x="168" y="19"/>
                      </a:cubicBezTo>
                      <a:cubicBezTo>
                        <a:pt x="306" y="157"/>
                        <a:pt x="306" y="157"/>
                        <a:pt x="306" y="157"/>
                      </a:cubicBezTo>
                      <a:cubicBezTo>
                        <a:pt x="308" y="159"/>
                        <a:pt x="309" y="161"/>
                        <a:pt x="309" y="163"/>
                      </a:cubicBezTo>
                      <a:cubicBezTo>
                        <a:pt x="309" y="164"/>
                        <a:pt x="308" y="166"/>
                        <a:pt x="306" y="168"/>
                      </a:cubicBezTo>
                      <a:close/>
                    </a:path>
                  </a:pathLst>
                </a:custGeom>
                <a:solidFill>
                  <a:sysClr val="windowText" lastClr="000000">
                    <a:lumMod val="85000"/>
                    <a:lumOff val="15000"/>
                  </a:sys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0949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21898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82848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43797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304746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65696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426645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87594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</p:grpSp>
        </p:grpSp>
        <p:sp>
          <p:nvSpPr>
            <p:cNvPr id="39" name="TextBox 83"/>
            <p:cNvSpPr txBox="1"/>
            <p:nvPr/>
          </p:nvSpPr>
          <p:spPr>
            <a:xfrm>
              <a:off x="6371735" y="4502913"/>
              <a:ext cx="1189156" cy="53415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800" kern="0" dirty="0">
                  <a:latin typeface="Arial" panose="020B0604020202020204" pitchFamily="34" charset="0"/>
                  <a:cs typeface="Arial" panose="020B0604020202020204" pitchFamily="34" charset="0"/>
                </a:rPr>
                <a:t>Final Project Artefact</a:t>
              </a:r>
              <a:endParaRPr lang="en-US" sz="1800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092362" y="3571198"/>
            <a:ext cx="1767505" cy="1952295"/>
            <a:chOff x="6285512" y="4056651"/>
            <a:chExt cx="1361614" cy="1952295"/>
          </a:xfrm>
        </p:grpSpPr>
        <p:grpSp>
          <p:nvGrpSpPr>
            <p:cNvPr id="32" name="Group 31"/>
            <p:cNvGrpSpPr/>
            <p:nvPr/>
          </p:nvGrpSpPr>
          <p:grpSpPr>
            <a:xfrm>
              <a:off x="6285512" y="4056651"/>
              <a:ext cx="1361614" cy="1952295"/>
              <a:chOff x="5808789" y="2272281"/>
              <a:chExt cx="1993536" cy="2858355"/>
            </a:xfrm>
          </p:grpSpPr>
          <p:sp>
            <p:nvSpPr>
              <p:cNvPr id="34" name="Rectangle 33"/>
              <p:cNvSpPr/>
              <p:nvPr/>
            </p:nvSpPr>
            <p:spPr>
              <a:xfrm>
                <a:off x="6718887" y="4188899"/>
                <a:ext cx="191914" cy="941737"/>
              </a:xfrm>
              <a:prstGeom prst="rect">
                <a:avLst/>
              </a:prstGeom>
              <a:gradFill>
                <a:gsLst>
                  <a:gs pos="0">
                    <a:sysClr val="windowText" lastClr="000000">
                      <a:lumMod val="75000"/>
                      <a:lumOff val="25000"/>
                      <a:shade val="30000"/>
                      <a:satMod val="115000"/>
                    </a:sysClr>
                  </a:gs>
                  <a:gs pos="50000">
                    <a:sysClr val="window" lastClr="FFFFFF"/>
                  </a:gs>
                  <a:gs pos="100000">
                    <a:sysClr val="windowText" lastClr="000000">
                      <a:lumMod val="75000"/>
                      <a:lumOff val="25000"/>
                      <a:shade val="100000"/>
                      <a:satMod val="115000"/>
                    </a:sysClr>
                  </a:gs>
                </a:gsLst>
                <a:lin ang="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grpSp>
            <p:nvGrpSpPr>
              <p:cNvPr id="35" name="Group 34"/>
              <p:cNvGrpSpPr/>
              <p:nvPr/>
            </p:nvGrpSpPr>
            <p:grpSpPr>
              <a:xfrm>
                <a:off x="5808789" y="2272281"/>
                <a:ext cx="1993536" cy="1989348"/>
                <a:chOff x="8140701" y="1890712"/>
                <a:chExt cx="1511300" cy="1508125"/>
              </a:xfrm>
            </p:grpSpPr>
            <p:sp>
              <p:nvSpPr>
                <p:cNvPr id="36" name="Freeform 35"/>
                <p:cNvSpPr>
                  <a:spLocks/>
                </p:cNvSpPr>
                <p:nvPr/>
              </p:nvSpPr>
              <p:spPr bwMode="auto">
                <a:xfrm>
                  <a:off x="8140701" y="1890712"/>
                  <a:ext cx="1511300" cy="1508125"/>
                </a:xfrm>
                <a:custGeom>
                  <a:avLst/>
                  <a:gdLst>
                    <a:gd name="T0" fmla="*/ 385 w 402"/>
                    <a:gd name="T1" fmla="*/ 171 h 401"/>
                    <a:gd name="T2" fmla="*/ 385 w 402"/>
                    <a:gd name="T3" fmla="*/ 231 h 401"/>
                    <a:gd name="T4" fmla="*/ 231 w 402"/>
                    <a:gd name="T5" fmla="*/ 385 h 401"/>
                    <a:gd name="T6" fmla="*/ 171 w 402"/>
                    <a:gd name="T7" fmla="*/ 385 h 401"/>
                    <a:gd name="T8" fmla="*/ 17 w 402"/>
                    <a:gd name="T9" fmla="*/ 231 h 401"/>
                    <a:gd name="T10" fmla="*/ 17 w 402"/>
                    <a:gd name="T11" fmla="*/ 171 h 401"/>
                    <a:gd name="T12" fmla="*/ 171 w 402"/>
                    <a:gd name="T13" fmla="*/ 17 h 401"/>
                    <a:gd name="T14" fmla="*/ 231 w 402"/>
                    <a:gd name="T15" fmla="*/ 17 h 401"/>
                    <a:gd name="T16" fmla="*/ 385 w 402"/>
                    <a:gd name="T17" fmla="*/ 171 h 4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02" h="401">
                      <a:moveTo>
                        <a:pt x="385" y="171"/>
                      </a:moveTo>
                      <a:cubicBezTo>
                        <a:pt x="402" y="187"/>
                        <a:pt x="402" y="214"/>
                        <a:pt x="385" y="231"/>
                      </a:cubicBezTo>
                      <a:cubicBezTo>
                        <a:pt x="231" y="385"/>
                        <a:pt x="231" y="385"/>
                        <a:pt x="231" y="385"/>
                      </a:cubicBezTo>
                      <a:cubicBezTo>
                        <a:pt x="214" y="401"/>
                        <a:pt x="187" y="401"/>
                        <a:pt x="171" y="385"/>
                      </a:cubicBezTo>
                      <a:cubicBezTo>
                        <a:pt x="17" y="231"/>
                        <a:pt x="17" y="231"/>
                        <a:pt x="17" y="231"/>
                      </a:cubicBezTo>
                      <a:cubicBezTo>
                        <a:pt x="0" y="214"/>
                        <a:pt x="0" y="187"/>
                        <a:pt x="17" y="171"/>
                      </a:cubicBezTo>
                      <a:cubicBezTo>
                        <a:pt x="171" y="17"/>
                        <a:pt x="171" y="17"/>
                        <a:pt x="171" y="17"/>
                      </a:cubicBezTo>
                      <a:cubicBezTo>
                        <a:pt x="187" y="0"/>
                        <a:pt x="214" y="0"/>
                        <a:pt x="231" y="17"/>
                      </a:cubicBezTo>
                      <a:lnTo>
                        <a:pt x="385" y="171"/>
                      </a:lnTo>
                      <a:close/>
                    </a:path>
                  </a:pathLst>
                </a:custGeom>
                <a:solidFill>
                  <a:srgbClr val="F1C96C">
                    <a:lumMod val="75000"/>
                  </a:srgb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0949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21898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82848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43797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304746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65696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426645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87594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37" name="Freeform 36"/>
                <p:cNvSpPr>
                  <a:spLocks noEditPoints="1"/>
                </p:cNvSpPr>
                <p:nvPr/>
              </p:nvSpPr>
              <p:spPr bwMode="auto">
                <a:xfrm>
                  <a:off x="8283576" y="2033588"/>
                  <a:ext cx="1225550" cy="1227138"/>
                </a:xfrm>
                <a:custGeom>
                  <a:avLst/>
                  <a:gdLst>
                    <a:gd name="T0" fmla="*/ 323 w 326"/>
                    <a:gd name="T1" fmla="*/ 157 h 326"/>
                    <a:gd name="T2" fmla="*/ 169 w 326"/>
                    <a:gd name="T3" fmla="*/ 2 h 326"/>
                    <a:gd name="T4" fmla="*/ 163 w 326"/>
                    <a:gd name="T5" fmla="*/ 0 h 326"/>
                    <a:gd name="T6" fmla="*/ 157 w 326"/>
                    <a:gd name="T7" fmla="*/ 2 h 326"/>
                    <a:gd name="T8" fmla="*/ 3 w 326"/>
                    <a:gd name="T9" fmla="*/ 157 h 326"/>
                    <a:gd name="T10" fmla="*/ 0 w 326"/>
                    <a:gd name="T11" fmla="*/ 163 h 326"/>
                    <a:gd name="T12" fmla="*/ 3 w 326"/>
                    <a:gd name="T13" fmla="*/ 169 h 326"/>
                    <a:gd name="T14" fmla="*/ 157 w 326"/>
                    <a:gd name="T15" fmla="*/ 323 h 326"/>
                    <a:gd name="T16" fmla="*/ 163 w 326"/>
                    <a:gd name="T17" fmla="*/ 326 h 326"/>
                    <a:gd name="T18" fmla="*/ 169 w 326"/>
                    <a:gd name="T19" fmla="*/ 323 h 326"/>
                    <a:gd name="T20" fmla="*/ 323 w 326"/>
                    <a:gd name="T21" fmla="*/ 169 h 326"/>
                    <a:gd name="T22" fmla="*/ 326 w 326"/>
                    <a:gd name="T23" fmla="*/ 163 h 326"/>
                    <a:gd name="T24" fmla="*/ 323 w 326"/>
                    <a:gd name="T25" fmla="*/ 157 h 326"/>
                    <a:gd name="T26" fmla="*/ 306 w 326"/>
                    <a:gd name="T27" fmla="*/ 168 h 326"/>
                    <a:gd name="T28" fmla="*/ 168 w 326"/>
                    <a:gd name="T29" fmla="*/ 306 h 326"/>
                    <a:gd name="T30" fmla="*/ 163 w 326"/>
                    <a:gd name="T31" fmla="*/ 308 h 326"/>
                    <a:gd name="T32" fmla="*/ 157 w 326"/>
                    <a:gd name="T33" fmla="*/ 306 h 326"/>
                    <a:gd name="T34" fmla="*/ 20 w 326"/>
                    <a:gd name="T35" fmla="*/ 168 h 326"/>
                    <a:gd name="T36" fmla="*/ 17 w 326"/>
                    <a:gd name="T37" fmla="*/ 163 h 326"/>
                    <a:gd name="T38" fmla="*/ 20 w 326"/>
                    <a:gd name="T39" fmla="*/ 157 h 326"/>
                    <a:gd name="T40" fmla="*/ 157 w 326"/>
                    <a:gd name="T41" fmla="*/ 19 h 326"/>
                    <a:gd name="T42" fmla="*/ 163 w 326"/>
                    <a:gd name="T43" fmla="*/ 17 h 326"/>
                    <a:gd name="T44" fmla="*/ 168 w 326"/>
                    <a:gd name="T45" fmla="*/ 19 h 326"/>
                    <a:gd name="T46" fmla="*/ 306 w 326"/>
                    <a:gd name="T47" fmla="*/ 157 h 326"/>
                    <a:gd name="T48" fmla="*/ 309 w 326"/>
                    <a:gd name="T49" fmla="*/ 163 h 326"/>
                    <a:gd name="T50" fmla="*/ 306 w 326"/>
                    <a:gd name="T51" fmla="*/ 168 h 3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326" h="326">
                      <a:moveTo>
                        <a:pt x="323" y="157"/>
                      </a:moveTo>
                      <a:cubicBezTo>
                        <a:pt x="169" y="2"/>
                        <a:pt x="169" y="2"/>
                        <a:pt x="169" y="2"/>
                      </a:cubicBezTo>
                      <a:cubicBezTo>
                        <a:pt x="167" y="0"/>
                        <a:pt x="164" y="0"/>
                        <a:pt x="163" y="0"/>
                      </a:cubicBezTo>
                      <a:cubicBezTo>
                        <a:pt x="162" y="0"/>
                        <a:pt x="159" y="0"/>
                        <a:pt x="157" y="2"/>
                      </a:cubicBezTo>
                      <a:cubicBezTo>
                        <a:pt x="3" y="157"/>
                        <a:pt x="3" y="157"/>
                        <a:pt x="3" y="157"/>
                      </a:cubicBezTo>
                      <a:cubicBezTo>
                        <a:pt x="1" y="158"/>
                        <a:pt x="0" y="160"/>
                        <a:pt x="0" y="163"/>
                      </a:cubicBezTo>
                      <a:cubicBezTo>
                        <a:pt x="0" y="165"/>
                        <a:pt x="1" y="167"/>
                        <a:pt x="3" y="169"/>
                      </a:cubicBezTo>
                      <a:cubicBezTo>
                        <a:pt x="157" y="323"/>
                        <a:pt x="157" y="323"/>
                        <a:pt x="157" y="323"/>
                      </a:cubicBezTo>
                      <a:cubicBezTo>
                        <a:pt x="159" y="325"/>
                        <a:pt x="162" y="326"/>
                        <a:pt x="163" y="326"/>
                      </a:cubicBezTo>
                      <a:cubicBezTo>
                        <a:pt x="164" y="326"/>
                        <a:pt x="167" y="325"/>
                        <a:pt x="169" y="323"/>
                      </a:cubicBezTo>
                      <a:cubicBezTo>
                        <a:pt x="323" y="169"/>
                        <a:pt x="323" y="169"/>
                        <a:pt x="323" y="169"/>
                      </a:cubicBezTo>
                      <a:cubicBezTo>
                        <a:pt x="325" y="167"/>
                        <a:pt x="326" y="164"/>
                        <a:pt x="326" y="163"/>
                      </a:cubicBezTo>
                      <a:cubicBezTo>
                        <a:pt x="326" y="161"/>
                        <a:pt x="325" y="159"/>
                        <a:pt x="323" y="157"/>
                      </a:cubicBezTo>
                      <a:close/>
                      <a:moveTo>
                        <a:pt x="306" y="168"/>
                      </a:moveTo>
                      <a:cubicBezTo>
                        <a:pt x="168" y="306"/>
                        <a:pt x="168" y="306"/>
                        <a:pt x="168" y="306"/>
                      </a:cubicBezTo>
                      <a:cubicBezTo>
                        <a:pt x="167" y="308"/>
                        <a:pt x="164" y="308"/>
                        <a:pt x="163" y="308"/>
                      </a:cubicBezTo>
                      <a:cubicBezTo>
                        <a:pt x="162" y="308"/>
                        <a:pt x="159" y="308"/>
                        <a:pt x="157" y="306"/>
                      </a:cubicBezTo>
                      <a:cubicBezTo>
                        <a:pt x="20" y="168"/>
                        <a:pt x="20" y="168"/>
                        <a:pt x="20" y="168"/>
                      </a:cubicBezTo>
                      <a:cubicBezTo>
                        <a:pt x="18" y="167"/>
                        <a:pt x="17" y="165"/>
                        <a:pt x="17" y="163"/>
                      </a:cubicBezTo>
                      <a:cubicBezTo>
                        <a:pt x="17" y="161"/>
                        <a:pt x="18" y="159"/>
                        <a:pt x="20" y="157"/>
                      </a:cubicBezTo>
                      <a:cubicBezTo>
                        <a:pt x="157" y="19"/>
                        <a:pt x="157" y="19"/>
                        <a:pt x="157" y="19"/>
                      </a:cubicBezTo>
                      <a:cubicBezTo>
                        <a:pt x="159" y="17"/>
                        <a:pt x="162" y="17"/>
                        <a:pt x="163" y="17"/>
                      </a:cubicBezTo>
                      <a:cubicBezTo>
                        <a:pt x="164" y="17"/>
                        <a:pt x="167" y="17"/>
                        <a:pt x="168" y="19"/>
                      </a:cubicBezTo>
                      <a:cubicBezTo>
                        <a:pt x="306" y="157"/>
                        <a:pt x="306" y="157"/>
                        <a:pt x="306" y="157"/>
                      </a:cubicBezTo>
                      <a:cubicBezTo>
                        <a:pt x="308" y="159"/>
                        <a:pt x="309" y="161"/>
                        <a:pt x="309" y="163"/>
                      </a:cubicBezTo>
                      <a:cubicBezTo>
                        <a:pt x="309" y="164"/>
                        <a:pt x="308" y="166"/>
                        <a:pt x="306" y="168"/>
                      </a:cubicBezTo>
                      <a:close/>
                    </a:path>
                  </a:pathLst>
                </a:custGeom>
                <a:solidFill>
                  <a:sysClr val="windowText" lastClr="000000">
                    <a:lumMod val="85000"/>
                    <a:lumOff val="15000"/>
                  </a:sys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0949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21898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82848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43797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304746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65696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426645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87594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</p:grpSp>
        </p:grpSp>
        <p:sp>
          <p:nvSpPr>
            <p:cNvPr id="33" name="TextBox 87"/>
            <p:cNvSpPr txBox="1"/>
            <p:nvPr/>
          </p:nvSpPr>
          <p:spPr>
            <a:xfrm>
              <a:off x="6371735" y="4508382"/>
              <a:ext cx="1189156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kern="0" dirty="0">
                  <a:latin typeface="Arial" panose="020B0604020202020204" pitchFamily="34" charset="0"/>
                  <a:cs typeface="Arial" panose="020B0604020202020204" pitchFamily="34" charset="0"/>
                </a:rPr>
                <a:t>Enhanced</a:t>
              </a:r>
            </a:p>
            <a:p>
              <a:pPr algn="ctr"/>
              <a:r>
                <a:rPr lang="en-US" sz="1400" kern="0" dirty="0">
                  <a:latin typeface="Arial" panose="020B0604020202020204" pitchFamily="34" charset="0"/>
                  <a:cs typeface="Arial" panose="020B0604020202020204" pitchFamily="34" charset="0"/>
                </a:rPr>
                <a:t>UI</a:t>
              </a:r>
              <a:endParaRPr lang="en-US" sz="1400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271724" y="1532323"/>
            <a:ext cx="1692202" cy="1466789"/>
            <a:chOff x="6285512" y="4056651"/>
            <a:chExt cx="1361614" cy="1952295"/>
          </a:xfrm>
        </p:grpSpPr>
        <p:grpSp>
          <p:nvGrpSpPr>
            <p:cNvPr id="26" name="Group 25"/>
            <p:cNvGrpSpPr/>
            <p:nvPr/>
          </p:nvGrpSpPr>
          <p:grpSpPr>
            <a:xfrm>
              <a:off x="6285512" y="4056651"/>
              <a:ext cx="1361614" cy="1952295"/>
              <a:chOff x="5808789" y="2272281"/>
              <a:chExt cx="1993536" cy="2858355"/>
            </a:xfrm>
          </p:grpSpPr>
          <p:sp>
            <p:nvSpPr>
              <p:cNvPr id="28" name="Rectangle 27"/>
              <p:cNvSpPr/>
              <p:nvPr/>
            </p:nvSpPr>
            <p:spPr>
              <a:xfrm>
                <a:off x="6718887" y="4188899"/>
                <a:ext cx="191914" cy="941737"/>
              </a:xfrm>
              <a:prstGeom prst="rect">
                <a:avLst/>
              </a:prstGeom>
              <a:gradFill>
                <a:gsLst>
                  <a:gs pos="0">
                    <a:sysClr val="windowText" lastClr="000000">
                      <a:lumMod val="75000"/>
                      <a:lumOff val="25000"/>
                      <a:shade val="30000"/>
                      <a:satMod val="115000"/>
                    </a:sysClr>
                  </a:gs>
                  <a:gs pos="50000">
                    <a:sysClr val="window" lastClr="FFFFFF"/>
                  </a:gs>
                  <a:gs pos="100000">
                    <a:sysClr val="windowText" lastClr="000000">
                      <a:lumMod val="75000"/>
                      <a:lumOff val="25000"/>
                      <a:shade val="100000"/>
                      <a:satMod val="115000"/>
                    </a:sysClr>
                  </a:gs>
                </a:gsLst>
                <a:lin ang="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grpSp>
            <p:nvGrpSpPr>
              <p:cNvPr id="29" name="Group 28"/>
              <p:cNvGrpSpPr/>
              <p:nvPr/>
            </p:nvGrpSpPr>
            <p:grpSpPr>
              <a:xfrm>
                <a:off x="5808789" y="2272281"/>
                <a:ext cx="1993536" cy="1989348"/>
                <a:chOff x="8140701" y="1890712"/>
                <a:chExt cx="1511300" cy="1508125"/>
              </a:xfrm>
            </p:grpSpPr>
            <p:sp>
              <p:nvSpPr>
                <p:cNvPr id="30" name="Freeform 29"/>
                <p:cNvSpPr>
                  <a:spLocks/>
                </p:cNvSpPr>
                <p:nvPr/>
              </p:nvSpPr>
              <p:spPr bwMode="auto">
                <a:xfrm>
                  <a:off x="8140701" y="1890712"/>
                  <a:ext cx="1511300" cy="1508125"/>
                </a:xfrm>
                <a:custGeom>
                  <a:avLst/>
                  <a:gdLst>
                    <a:gd name="T0" fmla="*/ 385 w 402"/>
                    <a:gd name="T1" fmla="*/ 171 h 401"/>
                    <a:gd name="T2" fmla="*/ 385 w 402"/>
                    <a:gd name="T3" fmla="*/ 231 h 401"/>
                    <a:gd name="T4" fmla="*/ 231 w 402"/>
                    <a:gd name="T5" fmla="*/ 385 h 401"/>
                    <a:gd name="T6" fmla="*/ 171 w 402"/>
                    <a:gd name="T7" fmla="*/ 385 h 401"/>
                    <a:gd name="T8" fmla="*/ 17 w 402"/>
                    <a:gd name="T9" fmla="*/ 231 h 401"/>
                    <a:gd name="T10" fmla="*/ 17 w 402"/>
                    <a:gd name="T11" fmla="*/ 171 h 401"/>
                    <a:gd name="T12" fmla="*/ 171 w 402"/>
                    <a:gd name="T13" fmla="*/ 17 h 401"/>
                    <a:gd name="T14" fmla="*/ 231 w 402"/>
                    <a:gd name="T15" fmla="*/ 17 h 401"/>
                    <a:gd name="T16" fmla="*/ 385 w 402"/>
                    <a:gd name="T17" fmla="*/ 171 h 4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02" h="401">
                      <a:moveTo>
                        <a:pt x="385" y="171"/>
                      </a:moveTo>
                      <a:cubicBezTo>
                        <a:pt x="402" y="187"/>
                        <a:pt x="402" y="214"/>
                        <a:pt x="385" y="231"/>
                      </a:cubicBezTo>
                      <a:cubicBezTo>
                        <a:pt x="231" y="385"/>
                        <a:pt x="231" y="385"/>
                        <a:pt x="231" y="385"/>
                      </a:cubicBezTo>
                      <a:cubicBezTo>
                        <a:pt x="214" y="401"/>
                        <a:pt x="187" y="401"/>
                        <a:pt x="171" y="385"/>
                      </a:cubicBezTo>
                      <a:cubicBezTo>
                        <a:pt x="17" y="231"/>
                        <a:pt x="17" y="231"/>
                        <a:pt x="17" y="231"/>
                      </a:cubicBezTo>
                      <a:cubicBezTo>
                        <a:pt x="0" y="214"/>
                        <a:pt x="0" y="187"/>
                        <a:pt x="17" y="171"/>
                      </a:cubicBezTo>
                      <a:cubicBezTo>
                        <a:pt x="171" y="17"/>
                        <a:pt x="171" y="17"/>
                        <a:pt x="171" y="17"/>
                      </a:cubicBezTo>
                      <a:cubicBezTo>
                        <a:pt x="187" y="0"/>
                        <a:pt x="214" y="0"/>
                        <a:pt x="231" y="17"/>
                      </a:cubicBezTo>
                      <a:lnTo>
                        <a:pt x="385" y="171"/>
                      </a:lnTo>
                      <a:close/>
                    </a:path>
                  </a:pathLst>
                </a:custGeom>
                <a:solidFill>
                  <a:srgbClr val="F1C96C">
                    <a:lumMod val="75000"/>
                  </a:srgb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0949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21898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82848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43797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304746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65696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426645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87594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31" name="Freeform 30"/>
                <p:cNvSpPr>
                  <a:spLocks noEditPoints="1"/>
                </p:cNvSpPr>
                <p:nvPr/>
              </p:nvSpPr>
              <p:spPr bwMode="auto">
                <a:xfrm>
                  <a:off x="8283576" y="2033588"/>
                  <a:ext cx="1225550" cy="1227138"/>
                </a:xfrm>
                <a:custGeom>
                  <a:avLst/>
                  <a:gdLst>
                    <a:gd name="T0" fmla="*/ 323 w 326"/>
                    <a:gd name="T1" fmla="*/ 157 h 326"/>
                    <a:gd name="T2" fmla="*/ 169 w 326"/>
                    <a:gd name="T3" fmla="*/ 2 h 326"/>
                    <a:gd name="T4" fmla="*/ 163 w 326"/>
                    <a:gd name="T5" fmla="*/ 0 h 326"/>
                    <a:gd name="T6" fmla="*/ 157 w 326"/>
                    <a:gd name="T7" fmla="*/ 2 h 326"/>
                    <a:gd name="T8" fmla="*/ 3 w 326"/>
                    <a:gd name="T9" fmla="*/ 157 h 326"/>
                    <a:gd name="T10" fmla="*/ 0 w 326"/>
                    <a:gd name="T11" fmla="*/ 163 h 326"/>
                    <a:gd name="T12" fmla="*/ 3 w 326"/>
                    <a:gd name="T13" fmla="*/ 169 h 326"/>
                    <a:gd name="T14" fmla="*/ 157 w 326"/>
                    <a:gd name="T15" fmla="*/ 323 h 326"/>
                    <a:gd name="T16" fmla="*/ 163 w 326"/>
                    <a:gd name="T17" fmla="*/ 326 h 326"/>
                    <a:gd name="T18" fmla="*/ 169 w 326"/>
                    <a:gd name="T19" fmla="*/ 323 h 326"/>
                    <a:gd name="T20" fmla="*/ 323 w 326"/>
                    <a:gd name="T21" fmla="*/ 169 h 326"/>
                    <a:gd name="T22" fmla="*/ 326 w 326"/>
                    <a:gd name="T23" fmla="*/ 163 h 326"/>
                    <a:gd name="T24" fmla="*/ 323 w 326"/>
                    <a:gd name="T25" fmla="*/ 157 h 326"/>
                    <a:gd name="T26" fmla="*/ 306 w 326"/>
                    <a:gd name="T27" fmla="*/ 168 h 326"/>
                    <a:gd name="T28" fmla="*/ 168 w 326"/>
                    <a:gd name="T29" fmla="*/ 306 h 326"/>
                    <a:gd name="T30" fmla="*/ 163 w 326"/>
                    <a:gd name="T31" fmla="*/ 308 h 326"/>
                    <a:gd name="T32" fmla="*/ 157 w 326"/>
                    <a:gd name="T33" fmla="*/ 306 h 326"/>
                    <a:gd name="T34" fmla="*/ 20 w 326"/>
                    <a:gd name="T35" fmla="*/ 168 h 326"/>
                    <a:gd name="T36" fmla="*/ 17 w 326"/>
                    <a:gd name="T37" fmla="*/ 163 h 326"/>
                    <a:gd name="T38" fmla="*/ 20 w 326"/>
                    <a:gd name="T39" fmla="*/ 157 h 326"/>
                    <a:gd name="T40" fmla="*/ 157 w 326"/>
                    <a:gd name="T41" fmla="*/ 19 h 326"/>
                    <a:gd name="T42" fmla="*/ 163 w 326"/>
                    <a:gd name="T43" fmla="*/ 17 h 326"/>
                    <a:gd name="T44" fmla="*/ 168 w 326"/>
                    <a:gd name="T45" fmla="*/ 19 h 326"/>
                    <a:gd name="T46" fmla="*/ 306 w 326"/>
                    <a:gd name="T47" fmla="*/ 157 h 326"/>
                    <a:gd name="T48" fmla="*/ 309 w 326"/>
                    <a:gd name="T49" fmla="*/ 163 h 326"/>
                    <a:gd name="T50" fmla="*/ 306 w 326"/>
                    <a:gd name="T51" fmla="*/ 168 h 3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326" h="326">
                      <a:moveTo>
                        <a:pt x="323" y="157"/>
                      </a:moveTo>
                      <a:cubicBezTo>
                        <a:pt x="169" y="2"/>
                        <a:pt x="169" y="2"/>
                        <a:pt x="169" y="2"/>
                      </a:cubicBezTo>
                      <a:cubicBezTo>
                        <a:pt x="167" y="0"/>
                        <a:pt x="164" y="0"/>
                        <a:pt x="163" y="0"/>
                      </a:cubicBezTo>
                      <a:cubicBezTo>
                        <a:pt x="162" y="0"/>
                        <a:pt x="159" y="0"/>
                        <a:pt x="157" y="2"/>
                      </a:cubicBezTo>
                      <a:cubicBezTo>
                        <a:pt x="3" y="157"/>
                        <a:pt x="3" y="157"/>
                        <a:pt x="3" y="157"/>
                      </a:cubicBezTo>
                      <a:cubicBezTo>
                        <a:pt x="1" y="158"/>
                        <a:pt x="0" y="160"/>
                        <a:pt x="0" y="163"/>
                      </a:cubicBezTo>
                      <a:cubicBezTo>
                        <a:pt x="0" y="165"/>
                        <a:pt x="1" y="167"/>
                        <a:pt x="3" y="169"/>
                      </a:cubicBezTo>
                      <a:cubicBezTo>
                        <a:pt x="157" y="323"/>
                        <a:pt x="157" y="323"/>
                        <a:pt x="157" y="323"/>
                      </a:cubicBezTo>
                      <a:cubicBezTo>
                        <a:pt x="159" y="325"/>
                        <a:pt x="162" y="326"/>
                        <a:pt x="163" y="326"/>
                      </a:cubicBezTo>
                      <a:cubicBezTo>
                        <a:pt x="164" y="326"/>
                        <a:pt x="167" y="325"/>
                        <a:pt x="169" y="323"/>
                      </a:cubicBezTo>
                      <a:cubicBezTo>
                        <a:pt x="323" y="169"/>
                        <a:pt x="323" y="169"/>
                        <a:pt x="323" y="169"/>
                      </a:cubicBezTo>
                      <a:cubicBezTo>
                        <a:pt x="325" y="167"/>
                        <a:pt x="326" y="164"/>
                        <a:pt x="326" y="163"/>
                      </a:cubicBezTo>
                      <a:cubicBezTo>
                        <a:pt x="326" y="161"/>
                        <a:pt x="325" y="159"/>
                        <a:pt x="323" y="157"/>
                      </a:cubicBezTo>
                      <a:close/>
                      <a:moveTo>
                        <a:pt x="306" y="168"/>
                      </a:moveTo>
                      <a:cubicBezTo>
                        <a:pt x="168" y="306"/>
                        <a:pt x="168" y="306"/>
                        <a:pt x="168" y="306"/>
                      </a:cubicBezTo>
                      <a:cubicBezTo>
                        <a:pt x="167" y="308"/>
                        <a:pt x="164" y="308"/>
                        <a:pt x="163" y="308"/>
                      </a:cubicBezTo>
                      <a:cubicBezTo>
                        <a:pt x="162" y="308"/>
                        <a:pt x="159" y="308"/>
                        <a:pt x="157" y="306"/>
                      </a:cubicBezTo>
                      <a:cubicBezTo>
                        <a:pt x="20" y="168"/>
                        <a:pt x="20" y="168"/>
                        <a:pt x="20" y="168"/>
                      </a:cubicBezTo>
                      <a:cubicBezTo>
                        <a:pt x="18" y="167"/>
                        <a:pt x="17" y="165"/>
                        <a:pt x="17" y="163"/>
                      </a:cubicBezTo>
                      <a:cubicBezTo>
                        <a:pt x="17" y="161"/>
                        <a:pt x="18" y="159"/>
                        <a:pt x="20" y="157"/>
                      </a:cubicBezTo>
                      <a:cubicBezTo>
                        <a:pt x="157" y="19"/>
                        <a:pt x="157" y="19"/>
                        <a:pt x="157" y="19"/>
                      </a:cubicBezTo>
                      <a:cubicBezTo>
                        <a:pt x="159" y="17"/>
                        <a:pt x="162" y="17"/>
                        <a:pt x="163" y="17"/>
                      </a:cubicBezTo>
                      <a:cubicBezTo>
                        <a:pt x="164" y="17"/>
                        <a:pt x="167" y="17"/>
                        <a:pt x="168" y="19"/>
                      </a:cubicBezTo>
                      <a:cubicBezTo>
                        <a:pt x="306" y="157"/>
                        <a:pt x="306" y="157"/>
                        <a:pt x="306" y="157"/>
                      </a:cubicBezTo>
                      <a:cubicBezTo>
                        <a:pt x="308" y="159"/>
                        <a:pt x="309" y="161"/>
                        <a:pt x="309" y="163"/>
                      </a:cubicBezTo>
                      <a:cubicBezTo>
                        <a:pt x="309" y="164"/>
                        <a:pt x="308" y="166"/>
                        <a:pt x="306" y="168"/>
                      </a:cubicBezTo>
                      <a:close/>
                    </a:path>
                  </a:pathLst>
                </a:custGeom>
                <a:solidFill>
                  <a:sysClr val="windowText" lastClr="000000">
                    <a:lumMod val="85000"/>
                    <a:lumOff val="15000"/>
                  </a:sys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0949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21898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82848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43797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304746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65696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426645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87594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</p:grpSp>
        </p:grpSp>
        <p:sp>
          <p:nvSpPr>
            <p:cNvPr id="27" name="TextBox 94"/>
            <p:cNvSpPr txBox="1"/>
            <p:nvPr/>
          </p:nvSpPr>
          <p:spPr>
            <a:xfrm>
              <a:off x="6371735" y="4462752"/>
              <a:ext cx="1189156" cy="61447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kern="0" dirty="0">
                  <a:latin typeface="Arial" panose="020B0604020202020204" pitchFamily="34" charset="0"/>
                  <a:cs typeface="Arial" panose="020B0604020202020204" pitchFamily="34" charset="0"/>
                </a:rPr>
                <a:t>Improved </a:t>
              </a:r>
            </a:p>
            <a:p>
              <a:pPr algn="ctr"/>
              <a:r>
                <a:rPr lang="en-US" sz="1200" kern="0" dirty="0">
                  <a:latin typeface="Arial" panose="020B0604020202020204" pitchFamily="34" charset="0"/>
                  <a:cs typeface="Arial" panose="020B0604020202020204" pitchFamily="34" charset="0"/>
                </a:rPr>
                <a:t>Model</a:t>
              </a:r>
              <a:endParaRPr lang="en-US" sz="1200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131879" y="1382330"/>
            <a:ext cx="1221791" cy="1466789"/>
            <a:chOff x="6285512" y="4056651"/>
            <a:chExt cx="1361614" cy="1952295"/>
          </a:xfrm>
        </p:grpSpPr>
        <p:grpSp>
          <p:nvGrpSpPr>
            <p:cNvPr id="20" name="Group 19"/>
            <p:cNvGrpSpPr/>
            <p:nvPr/>
          </p:nvGrpSpPr>
          <p:grpSpPr>
            <a:xfrm>
              <a:off x="6285512" y="4056651"/>
              <a:ext cx="1361614" cy="1952295"/>
              <a:chOff x="5808789" y="2272281"/>
              <a:chExt cx="1993536" cy="2858355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6718887" y="4188899"/>
                <a:ext cx="191914" cy="941737"/>
              </a:xfrm>
              <a:prstGeom prst="rect">
                <a:avLst/>
              </a:prstGeom>
              <a:gradFill>
                <a:gsLst>
                  <a:gs pos="0">
                    <a:sysClr val="windowText" lastClr="000000">
                      <a:lumMod val="75000"/>
                      <a:lumOff val="25000"/>
                      <a:shade val="30000"/>
                      <a:satMod val="115000"/>
                    </a:sysClr>
                  </a:gs>
                  <a:gs pos="50000">
                    <a:sysClr val="window" lastClr="FFFFFF"/>
                  </a:gs>
                  <a:gs pos="100000">
                    <a:sysClr val="windowText" lastClr="000000">
                      <a:lumMod val="75000"/>
                      <a:lumOff val="25000"/>
                      <a:shade val="100000"/>
                      <a:satMod val="115000"/>
                    </a:sysClr>
                  </a:gs>
                </a:gsLst>
                <a:lin ang="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grpSp>
            <p:nvGrpSpPr>
              <p:cNvPr id="23" name="Group 22"/>
              <p:cNvGrpSpPr/>
              <p:nvPr/>
            </p:nvGrpSpPr>
            <p:grpSpPr>
              <a:xfrm>
                <a:off x="5808789" y="2272281"/>
                <a:ext cx="1993536" cy="1989348"/>
                <a:chOff x="8140701" y="1890712"/>
                <a:chExt cx="1511300" cy="1508125"/>
              </a:xfrm>
            </p:grpSpPr>
            <p:sp>
              <p:nvSpPr>
                <p:cNvPr id="24" name="Freeform 23"/>
                <p:cNvSpPr>
                  <a:spLocks/>
                </p:cNvSpPr>
                <p:nvPr/>
              </p:nvSpPr>
              <p:spPr bwMode="auto">
                <a:xfrm>
                  <a:off x="8140701" y="1890712"/>
                  <a:ext cx="1511300" cy="1508125"/>
                </a:xfrm>
                <a:custGeom>
                  <a:avLst/>
                  <a:gdLst>
                    <a:gd name="T0" fmla="*/ 385 w 402"/>
                    <a:gd name="T1" fmla="*/ 171 h 401"/>
                    <a:gd name="T2" fmla="*/ 385 w 402"/>
                    <a:gd name="T3" fmla="*/ 231 h 401"/>
                    <a:gd name="T4" fmla="*/ 231 w 402"/>
                    <a:gd name="T5" fmla="*/ 385 h 401"/>
                    <a:gd name="T6" fmla="*/ 171 w 402"/>
                    <a:gd name="T7" fmla="*/ 385 h 401"/>
                    <a:gd name="T8" fmla="*/ 17 w 402"/>
                    <a:gd name="T9" fmla="*/ 231 h 401"/>
                    <a:gd name="T10" fmla="*/ 17 w 402"/>
                    <a:gd name="T11" fmla="*/ 171 h 401"/>
                    <a:gd name="T12" fmla="*/ 171 w 402"/>
                    <a:gd name="T13" fmla="*/ 17 h 401"/>
                    <a:gd name="T14" fmla="*/ 231 w 402"/>
                    <a:gd name="T15" fmla="*/ 17 h 401"/>
                    <a:gd name="T16" fmla="*/ 385 w 402"/>
                    <a:gd name="T17" fmla="*/ 171 h 4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02" h="401">
                      <a:moveTo>
                        <a:pt x="385" y="171"/>
                      </a:moveTo>
                      <a:cubicBezTo>
                        <a:pt x="402" y="187"/>
                        <a:pt x="402" y="214"/>
                        <a:pt x="385" y="231"/>
                      </a:cubicBezTo>
                      <a:cubicBezTo>
                        <a:pt x="231" y="385"/>
                        <a:pt x="231" y="385"/>
                        <a:pt x="231" y="385"/>
                      </a:cubicBezTo>
                      <a:cubicBezTo>
                        <a:pt x="214" y="401"/>
                        <a:pt x="187" y="401"/>
                        <a:pt x="171" y="385"/>
                      </a:cubicBezTo>
                      <a:cubicBezTo>
                        <a:pt x="17" y="231"/>
                        <a:pt x="17" y="231"/>
                        <a:pt x="17" y="231"/>
                      </a:cubicBezTo>
                      <a:cubicBezTo>
                        <a:pt x="0" y="214"/>
                        <a:pt x="0" y="187"/>
                        <a:pt x="17" y="171"/>
                      </a:cubicBezTo>
                      <a:cubicBezTo>
                        <a:pt x="171" y="17"/>
                        <a:pt x="171" y="17"/>
                        <a:pt x="171" y="17"/>
                      </a:cubicBezTo>
                      <a:cubicBezTo>
                        <a:pt x="187" y="0"/>
                        <a:pt x="214" y="0"/>
                        <a:pt x="231" y="17"/>
                      </a:cubicBezTo>
                      <a:lnTo>
                        <a:pt x="385" y="171"/>
                      </a:lnTo>
                      <a:close/>
                    </a:path>
                  </a:pathLst>
                </a:custGeom>
                <a:solidFill>
                  <a:srgbClr val="F1C96C">
                    <a:lumMod val="75000"/>
                  </a:srgb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0949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21898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82848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43797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304746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65696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426645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87594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5" name="Freeform 24"/>
                <p:cNvSpPr>
                  <a:spLocks noEditPoints="1"/>
                </p:cNvSpPr>
                <p:nvPr/>
              </p:nvSpPr>
              <p:spPr bwMode="auto">
                <a:xfrm>
                  <a:off x="8283576" y="2033588"/>
                  <a:ext cx="1225550" cy="1227138"/>
                </a:xfrm>
                <a:custGeom>
                  <a:avLst/>
                  <a:gdLst>
                    <a:gd name="T0" fmla="*/ 323 w 326"/>
                    <a:gd name="T1" fmla="*/ 157 h 326"/>
                    <a:gd name="T2" fmla="*/ 169 w 326"/>
                    <a:gd name="T3" fmla="*/ 2 h 326"/>
                    <a:gd name="T4" fmla="*/ 163 w 326"/>
                    <a:gd name="T5" fmla="*/ 0 h 326"/>
                    <a:gd name="T6" fmla="*/ 157 w 326"/>
                    <a:gd name="T7" fmla="*/ 2 h 326"/>
                    <a:gd name="T8" fmla="*/ 3 w 326"/>
                    <a:gd name="T9" fmla="*/ 157 h 326"/>
                    <a:gd name="T10" fmla="*/ 0 w 326"/>
                    <a:gd name="T11" fmla="*/ 163 h 326"/>
                    <a:gd name="T12" fmla="*/ 3 w 326"/>
                    <a:gd name="T13" fmla="*/ 169 h 326"/>
                    <a:gd name="T14" fmla="*/ 157 w 326"/>
                    <a:gd name="T15" fmla="*/ 323 h 326"/>
                    <a:gd name="T16" fmla="*/ 163 w 326"/>
                    <a:gd name="T17" fmla="*/ 326 h 326"/>
                    <a:gd name="T18" fmla="*/ 169 w 326"/>
                    <a:gd name="T19" fmla="*/ 323 h 326"/>
                    <a:gd name="T20" fmla="*/ 323 w 326"/>
                    <a:gd name="T21" fmla="*/ 169 h 326"/>
                    <a:gd name="T22" fmla="*/ 326 w 326"/>
                    <a:gd name="T23" fmla="*/ 163 h 326"/>
                    <a:gd name="T24" fmla="*/ 323 w 326"/>
                    <a:gd name="T25" fmla="*/ 157 h 326"/>
                    <a:gd name="T26" fmla="*/ 306 w 326"/>
                    <a:gd name="T27" fmla="*/ 168 h 326"/>
                    <a:gd name="T28" fmla="*/ 168 w 326"/>
                    <a:gd name="T29" fmla="*/ 306 h 326"/>
                    <a:gd name="T30" fmla="*/ 163 w 326"/>
                    <a:gd name="T31" fmla="*/ 308 h 326"/>
                    <a:gd name="T32" fmla="*/ 157 w 326"/>
                    <a:gd name="T33" fmla="*/ 306 h 326"/>
                    <a:gd name="T34" fmla="*/ 20 w 326"/>
                    <a:gd name="T35" fmla="*/ 168 h 326"/>
                    <a:gd name="T36" fmla="*/ 17 w 326"/>
                    <a:gd name="T37" fmla="*/ 163 h 326"/>
                    <a:gd name="T38" fmla="*/ 20 w 326"/>
                    <a:gd name="T39" fmla="*/ 157 h 326"/>
                    <a:gd name="T40" fmla="*/ 157 w 326"/>
                    <a:gd name="T41" fmla="*/ 19 h 326"/>
                    <a:gd name="T42" fmla="*/ 163 w 326"/>
                    <a:gd name="T43" fmla="*/ 17 h 326"/>
                    <a:gd name="T44" fmla="*/ 168 w 326"/>
                    <a:gd name="T45" fmla="*/ 19 h 326"/>
                    <a:gd name="T46" fmla="*/ 306 w 326"/>
                    <a:gd name="T47" fmla="*/ 157 h 326"/>
                    <a:gd name="T48" fmla="*/ 309 w 326"/>
                    <a:gd name="T49" fmla="*/ 163 h 326"/>
                    <a:gd name="T50" fmla="*/ 306 w 326"/>
                    <a:gd name="T51" fmla="*/ 168 h 3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326" h="326">
                      <a:moveTo>
                        <a:pt x="323" y="157"/>
                      </a:moveTo>
                      <a:cubicBezTo>
                        <a:pt x="169" y="2"/>
                        <a:pt x="169" y="2"/>
                        <a:pt x="169" y="2"/>
                      </a:cubicBezTo>
                      <a:cubicBezTo>
                        <a:pt x="167" y="0"/>
                        <a:pt x="164" y="0"/>
                        <a:pt x="163" y="0"/>
                      </a:cubicBezTo>
                      <a:cubicBezTo>
                        <a:pt x="162" y="0"/>
                        <a:pt x="159" y="0"/>
                        <a:pt x="157" y="2"/>
                      </a:cubicBezTo>
                      <a:cubicBezTo>
                        <a:pt x="3" y="157"/>
                        <a:pt x="3" y="157"/>
                        <a:pt x="3" y="157"/>
                      </a:cubicBezTo>
                      <a:cubicBezTo>
                        <a:pt x="1" y="158"/>
                        <a:pt x="0" y="160"/>
                        <a:pt x="0" y="163"/>
                      </a:cubicBezTo>
                      <a:cubicBezTo>
                        <a:pt x="0" y="165"/>
                        <a:pt x="1" y="167"/>
                        <a:pt x="3" y="169"/>
                      </a:cubicBezTo>
                      <a:cubicBezTo>
                        <a:pt x="157" y="323"/>
                        <a:pt x="157" y="323"/>
                        <a:pt x="157" y="323"/>
                      </a:cubicBezTo>
                      <a:cubicBezTo>
                        <a:pt x="159" y="325"/>
                        <a:pt x="162" y="326"/>
                        <a:pt x="163" y="326"/>
                      </a:cubicBezTo>
                      <a:cubicBezTo>
                        <a:pt x="164" y="326"/>
                        <a:pt x="167" y="325"/>
                        <a:pt x="169" y="323"/>
                      </a:cubicBezTo>
                      <a:cubicBezTo>
                        <a:pt x="323" y="169"/>
                        <a:pt x="323" y="169"/>
                        <a:pt x="323" y="169"/>
                      </a:cubicBezTo>
                      <a:cubicBezTo>
                        <a:pt x="325" y="167"/>
                        <a:pt x="326" y="164"/>
                        <a:pt x="326" y="163"/>
                      </a:cubicBezTo>
                      <a:cubicBezTo>
                        <a:pt x="326" y="161"/>
                        <a:pt x="325" y="159"/>
                        <a:pt x="323" y="157"/>
                      </a:cubicBezTo>
                      <a:close/>
                      <a:moveTo>
                        <a:pt x="306" y="168"/>
                      </a:moveTo>
                      <a:cubicBezTo>
                        <a:pt x="168" y="306"/>
                        <a:pt x="168" y="306"/>
                        <a:pt x="168" y="306"/>
                      </a:cubicBezTo>
                      <a:cubicBezTo>
                        <a:pt x="167" y="308"/>
                        <a:pt x="164" y="308"/>
                        <a:pt x="163" y="308"/>
                      </a:cubicBezTo>
                      <a:cubicBezTo>
                        <a:pt x="162" y="308"/>
                        <a:pt x="159" y="308"/>
                        <a:pt x="157" y="306"/>
                      </a:cubicBezTo>
                      <a:cubicBezTo>
                        <a:pt x="20" y="168"/>
                        <a:pt x="20" y="168"/>
                        <a:pt x="20" y="168"/>
                      </a:cubicBezTo>
                      <a:cubicBezTo>
                        <a:pt x="18" y="167"/>
                        <a:pt x="17" y="165"/>
                        <a:pt x="17" y="163"/>
                      </a:cubicBezTo>
                      <a:cubicBezTo>
                        <a:pt x="17" y="161"/>
                        <a:pt x="18" y="159"/>
                        <a:pt x="20" y="157"/>
                      </a:cubicBezTo>
                      <a:cubicBezTo>
                        <a:pt x="157" y="19"/>
                        <a:pt x="157" y="19"/>
                        <a:pt x="157" y="19"/>
                      </a:cubicBezTo>
                      <a:cubicBezTo>
                        <a:pt x="159" y="17"/>
                        <a:pt x="162" y="17"/>
                        <a:pt x="163" y="17"/>
                      </a:cubicBezTo>
                      <a:cubicBezTo>
                        <a:pt x="164" y="17"/>
                        <a:pt x="167" y="17"/>
                        <a:pt x="168" y="19"/>
                      </a:cubicBezTo>
                      <a:cubicBezTo>
                        <a:pt x="306" y="157"/>
                        <a:pt x="306" y="157"/>
                        <a:pt x="306" y="157"/>
                      </a:cubicBezTo>
                      <a:cubicBezTo>
                        <a:pt x="308" y="159"/>
                        <a:pt x="309" y="161"/>
                        <a:pt x="309" y="163"/>
                      </a:cubicBezTo>
                      <a:cubicBezTo>
                        <a:pt x="309" y="164"/>
                        <a:pt x="308" y="166"/>
                        <a:pt x="306" y="168"/>
                      </a:cubicBezTo>
                      <a:close/>
                    </a:path>
                  </a:pathLst>
                </a:custGeom>
                <a:solidFill>
                  <a:sysClr val="windowText" lastClr="000000">
                    <a:lumMod val="85000"/>
                    <a:lumOff val="15000"/>
                  </a:sys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0949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21898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82848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43797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304746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65696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426645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87594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</p:grpSp>
        </p:grpSp>
        <p:sp>
          <p:nvSpPr>
            <p:cNvPr id="21" name="TextBox 101"/>
            <p:cNvSpPr txBox="1"/>
            <p:nvPr/>
          </p:nvSpPr>
          <p:spPr>
            <a:xfrm>
              <a:off x="6371736" y="4585647"/>
              <a:ext cx="1189156" cy="36868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kern="0" dirty="0">
                  <a:latin typeface="Arial" panose="020B0604020202020204" pitchFamily="34" charset="0"/>
                  <a:cs typeface="Arial" panose="020B0604020202020204" pitchFamily="34" charset="0"/>
                </a:rPr>
                <a:t>Prototype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57377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3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 rtlCol="0"/>
          <a:lstStyle/>
          <a:p>
            <a:pPr rtl="0"/>
            <a:r>
              <a:rPr lang="en-GB" dirty="0"/>
              <a:t>Credit card fraud prediction - UI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4364" y="2015732"/>
            <a:ext cx="3824484" cy="3450613"/>
          </a:xfrm>
        </p:spPr>
        <p:txBody>
          <a:bodyPr rtlCol="0"/>
          <a:lstStyle/>
          <a:p>
            <a:r>
              <a:rPr lang="en-GB" dirty="0"/>
              <a:t>This prototype is a demonstration of working software at the interim stage of the project. </a:t>
            </a:r>
          </a:p>
          <a:p>
            <a:r>
              <a:rPr lang="en-GB" dirty="0"/>
              <a:t>The final application artefact will vary in terms of functionality and the sophistication of the fraud modelling process.</a:t>
            </a:r>
          </a:p>
          <a:p>
            <a:pPr rtl="0"/>
            <a:endParaRPr lang="en-GB" dirty="0"/>
          </a:p>
          <a:p>
            <a:pPr rtl="0"/>
            <a:endParaRPr lang="en-GB" dirty="0"/>
          </a:p>
        </p:txBody>
      </p:sp>
      <p:pic>
        <p:nvPicPr>
          <p:cNvPr id="4" name="Graphic 3" descr="Lightbulb">
            <a:extLst>
              <a:ext uri="{FF2B5EF4-FFF2-40B4-BE49-F238E27FC236}">
                <a16:creationId xmlns:a16="http://schemas.microsoft.com/office/drawing/2014/main" id="{5E124F8C-3984-4EEC-9BA8-3B255731F2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28262" y="206686"/>
            <a:ext cx="1122450" cy="11224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7530" y="1819836"/>
            <a:ext cx="4930590" cy="2231521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8139" y="3146612"/>
            <a:ext cx="4771814" cy="2330823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094298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 rtlCol="0"/>
          <a:lstStyle/>
          <a:p>
            <a:r>
              <a:rPr lang="en-GB" dirty="0"/>
              <a:t>Credit card fraud prediction - UI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4363" y="2015732"/>
            <a:ext cx="10503190" cy="3450613"/>
          </a:xfrm>
        </p:spPr>
        <p:txBody>
          <a:bodyPr rtlCol="0"/>
          <a:lstStyle/>
          <a:p>
            <a:pPr lvl="0"/>
            <a:r>
              <a:rPr lang="en-GB" dirty="0"/>
              <a:t>The application front end is a hosted Shiny R application dashboard.</a:t>
            </a:r>
          </a:p>
          <a:p>
            <a:pPr lvl="0"/>
            <a:r>
              <a:rPr lang="en-GB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To access..</a:t>
            </a:r>
          </a:p>
          <a:p>
            <a:pPr marL="0" lvl="0" indent="0">
              <a:buNone/>
            </a:pPr>
            <a:r>
              <a:rPr lang="en-GB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400" dirty="0">
                <a:hlinkClick r:id="rId3"/>
              </a:rPr>
              <a:t>https://ciaran-finnegan.shinyapps.io/DBS_CCFraudRShinyApp_10524150/</a:t>
            </a:r>
            <a:endParaRPr lang="en-GB" sz="2400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3965" y="71720"/>
            <a:ext cx="1402976" cy="134470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659" y="3290047"/>
            <a:ext cx="10058400" cy="3486934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449431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 rtlCol="0"/>
          <a:lstStyle/>
          <a:p>
            <a:pPr rtl="0"/>
            <a:r>
              <a:rPr lang="en-GB" dirty="0"/>
              <a:t>CC Fraud 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8166" y="1463946"/>
            <a:ext cx="9610164" cy="1117888"/>
          </a:xfrm>
        </p:spPr>
        <p:txBody>
          <a:bodyPr rtlCol="0">
            <a:normAutofit/>
          </a:bodyPr>
          <a:lstStyle/>
          <a:p>
            <a:pPr lvl="0"/>
            <a:r>
              <a:rPr lang="en-GB" dirty="0"/>
              <a:t>The prototype application has two tabs. </a:t>
            </a:r>
          </a:p>
          <a:p>
            <a:pPr marL="0" lvl="0" indent="0">
              <a:buNone/>
            </a:pP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4504" y="63977"/>
            <a:ext cx="1383825" cy="1334518"/>
          </a:xfrm>
          <a:prstGeom prst="rect">
            <a:avLst/>
          </a:prstGeom>
        </p:spPr>
      </p:pic>
      <p:grpSp>
        <p:nvGrpSpPr>
          <p:cNvPr id="18" name="Group 17"/>
          <p:cNvGrpSpPr/>
          <p:nvPr/>
        </p:nvGrpSpPr>
        <p:grpSpPr>
          <a:xfrm>
            <a:off x="1260297" y="2012237"/>
            <a:ext cx="9676643" cy="3787928"/>
            <a:chOff x="2545978" y="2012237"/>
            <a:chExt cx="8606116" cy="3946712"/>
          </a:xfrm>
        </p:grpSpPr>
        <p:sp>
          <p:nvSpPr>
            <p:cNvPr id="14" name="Flowchart: Alternate Process 13"/>
            <p:cNvSpPr/>
            <p:nvPr/>
          </p:nvSpPr>
          <p:spPr>
            <a:xfrm>
              <a:off x="2545978" y="2012237"/>
              <a:ext cx="2366682" cy="1488141"/>
            </a:xfrm>
            <a:prstGeom prst="flowChartAlternateProcess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chemeClr val="tx1"/>
              </a:solidFill>
              <a:prstDash val="dashDot"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  <a:scene3d>
              <a:camera prst="perspectiveHeroicExtremeLeftFacing"/>
              <a:lightRig rig="threePt" dir="t"/>
            </a:scene3d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i="1" dirty="0">
                  <a:solidFill>
                    <a:schemeClr val="tx1"/>
                  </a:solidFill>
                </a:rPr>
                <a:t>One for data visualisation on CC fraud dataset used for model creation</a:t>
              </a:r>
            </a:p>
          </p:txBody>
        </p:sp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38008" y="2012237"/>
              <a:ext cx="5714086" cy="3946712"/>
            </a:xfrm>
            <a:prstGeom prst="rect">
              <a:avLst/>
            </a:prstGeom>
          </p:spPr>
        </p:pic>
        <p:sp>
          <p:nvSpPr>
            <p:cNvPr id="15" name="Flowchart: Alternate Process 14"/>
            <p:cNvSpPr/>
            <p:nvPr/>
          </p:nvSpPr>
          <p:spPr>
            <a:xfrm>
              <a:off x="4478627" y="3716652"/>
              <a:ext cx="2366682" cy="1488141"/>
            </a:xfrm>
            <a:prstGeom prst="flowChartAlternateProcess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chemeClr val="tx1"/>
              </a:solidFill>
              <a:prstDash val="dashDot"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  <a:scene3d>
              <a:camera prst="perspectiveHeroicExtremeLeftFacing"/>
              <a:lightRig rig="threePt" dir="t"/>
            </a:scene3d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GB" i="1" dirty="0">
                  <a:solidFill>
                    <a:schemeClr val="tx1"/>
                  </a:solidFill>
                </a:rPr>
                <a:t>The other to provide an interface to check ‘new’ loaded cc trxns for fraud.</a:t>
              </a:r>
            </a:p>
          </p:txBody>
        </p: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4583012">
              <a:off x="4831737" y="2582731"/>
              <a:ext cx="611572" cy="728153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801741">
              <a:off x="5979220" y="3118032"/>
              <a:ext cx="611572" cy="72815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12936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 rtlCol="0"/>
          <a:lstStyle/>
          <a:p>
            <a:pPr rtl="0"/>
            <a:r>
              <a:rPr lang="en-GB" dirty="0"/>
              <a:t>CC Fraud Dashboard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4363" y="1577789"/>
            <a:ext cx="9603275" cy="2106705"/>
          </a:xfrm>
        </p:spPr>
        <p:txBody>
          <a:bodyPr rtlCol="0"/>
          <a:lstStyle/>
          <a:p>
            <a:pPr lvl="0"/>
            <a:r>
              <a:rPr lang="en-GB" dirty="0"/>
              <a:t>Visualisations Tab (1)  </a:t>
            </a:r>
          </a:p>
          <a:p>
            <a:pPr lvl="1"/>
            <a:r>
              <a:rPr lang="en-GB" dirty="0"/>
              <a:t>The prototype limits itself to a </a:t>
            </a:r>
            <a:r>
              <a:rPr lang="en-GB" u="sng" dirty="0"/>
              <a:t>representative</a:t>
            </a:r>
            <a:r>
              <a:rPr lang="en-GB" dirty="0"/>
              <a:t> sample of 2,500 rows for visualisation. (The primary dataset is 100K+ rows in size). </a:t>
            </a:r>
          </a:p>
          <a:p>
            <a:pPr lvl="1"/>
            <a:r>
              <a:rPr lang="en-GB" dirty="0"/>
              <a:t>On screen visualisations are relatively straightforward.  More complex/insightful graphs will follow later in the project.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4504" y="63977"/>
            <a:ext cx="1383825" cy="133451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329" y="3558988"/>
            <a:ext cx="10058400" cy="304018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947182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 rtlCol="0"/>
          <a:lstStyle/>
          <a:p>
            <a:pPr rtl="0"/>
            <a:r>
              <a:rPr lang="en-GB" dirty="0"/>
              <a:t>CC Fraud Dashboard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4363" y="1595718"/>
            <a:ext cx="5420201" cy="3870627"/>
          </a:xfrm>
        </p:spPr>
        <p:txBody>
          <a:bodyPr rtlCol="0">
            <a:normAutofit/>
          </a:bodyPr>
          <a:lstStyle/>
          <a:p>
            <a:pPr lvl="0"/>
            <a:r>
              <a:rPr lang="en-GB" dirty="0"/>
              <a:t>Visualisations (2) – </a:t>
            </a:r>
          </a:p>
          <a:p>
            <a:pPr lvl="1"/>
            <a:r>
              <a:rPr lang="en-GB" dirty="0"/>
              <a:t>The first graph shows the breakdown of Fraud/Non-Fraud records in the sample dataset. 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The next three are box plots and a bar chart on the analysis of fraud based on the amount of the credit card transaction. 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The last is a temporary test text output to show structure of the initial columns in the dataset.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4504" y="63977"/>
            <a:ext cx="1383825" cy="133451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7733" y="1568825"/>
            <a:ext cx="1982781" cy="1434352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3458" y="3192693"/>
            <a:ext cx="4213412" cy="1191048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3128" y="4751292"/>
            <a:ext cx="1546292" cy="1221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1749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9E978-9605-417C-951F-53F4926CF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0909" y="798974"/>
            <a:ext cx="9610182" cy="601226"/>
          </a:xfrm>
        </p:spPr>
        <p:txBody>
          <a:bodyPr rtlCol="0"/>
          <a:lstStyle/>
          <a:p>
            <a:pPr rtl="0"/>
            <a:r>
              <a:rPr lang="en-GB" dirty="0"/>
              <a:t>Fraud ‘ Production’ Interface (1)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86B87E-83DC-455A-94FE-3896589031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90909" y="1645521"/>
            <a:ext cx="4410644" cy="4534721"/>
          </a:xfrm>
        </p:spPr>
        <p:txBody>
          <a:bodyPr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second tab has a basic workflow for checking a given credit card transaction for suspected fraud.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purpose of this prototype is to demonstrate the end-to-end working of a deployed predictive fraud model, built and hosted in a separate Azure platform.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u="sng" dirty="0"/>
              <a:t>To emphasise </a:t>
            </a:r>
            <a:r>
              <a:rPr lang="en-GB" dirty="0"/>
              <a:t>this is a prototype to prove the viability of a ‘production’ framework for the predictive credit card fraud application – the final implementation of machine learning processes, and the user interface, will be more sophisticated.</a:t>
            </a:r>
          </a:p>
          <a:p>
            <a:pPr rtl="0"/>
            <a:endParaRPr lang="en-GB" dirty="0"/>
          </a:p>
          <a:p>
            <a:pPr rtl="0"/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6376" y="89646"/>
            <a:ext cx="1376980" cy="130884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399" y="1429868"/>
            <a:ext cx="7204575" cy="4534721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9468" y="5912223"/>
            <a:ext cx="1480777" cy="829235"/>
          </a:xfrm>
          <a:prstGeom prst="rect">
            <a:avLst/>
          </a:prstGeom>
        </p:spPr>
      </p:pic>
      <p:sp>
        <p:nvSpPr>
          <p:cNvPr id="16" name="Curved Down Arrow 15"/>
          <p:cNvSpPr/>
          <p:nvPr/>
        </p:nvSpPr>
        <p:spPr>
          <a:xfrm rot="18594083">
            <a:off x="6248399" y="5477434"/>
            <a:ext cx="914400" cy="331695"/>
          </a:xfrm>
          <a:prstGeom prst="curved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7" name="Curved Down Arrow 16"/>
          <p:cNvSpPr/>
          <p:nvPr/>
        </p:nvSpPr>
        <p:spPr>
          <a:xfrm rot="8223132">
            <a:off x="7144894" y="6051189"/>
            <a:ext cx="914400" cy="331695"/>
          </a:xfrm>
          <a:prstGeom prst="curved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40983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9E978-9605-417C-951F-53F4926CF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0909" y="798974"/>
            <a:ext cx="9610182" cy="601226"/>
          </a:xfrm>
        </p:spPr>
        <p:txBody>
          <a:bodyPr rtlCol="0"/>
          <a:lstStyle/>
          <a:p>
            <a:pPr rtl="0"/>
            <a:r>
              <a:rPr lang="en-GB" dirty="0"/>
              <a:t>Fraud ‘ Production’ Interface (2)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86B87E-83DC-455A-94FE-3896589031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90909" y="1645522"/>
            <a:ext cx="7969632" cy="3836725"/>
          </a:xfrm>
        </p:spPr>
        <p:txBody>
          <a:bodyPr rtlCol="0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These initial on screen records are obtained from a dedicated example dataset hosted in Azure. (The ‘Fraud’ label comes from the initial dataset – but it is not used in when the scoring model is invoked). </a:t>
            </a:r>
          </a:p>
          <a:p>
            <a:pPr rtl="0"/>
            <a:endParaRPr lang="en-GB" dirty="0"/>
          </a:p>
          <a:p>
            <a:pPr rtl="0"/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6376" y="89646"/>
            <a:ext cx="1376980" cy="1308847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1864659" y="2554941"/>
            <a:ext cx="9861175" cy="3299012"/>
            <a:chOff x="3200435" y="2554941"/>
            <a:chExt cx="8812269" cy="3460378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99647" y="2554941"/>
              <a:ext cx="8113057" cy="3460378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190500" cap="rnd">
              <a:solidFill>
                <a:srgbClr val="FFFFFF"/>
              </a:solidFill>
            </a:ln>
            <a:effectLst>
              <a:outerShdw blurRad="36195" dist="12700" dir="11400000" algn="tl" rotWithShape="0">
                <a:srgbClr val="000000">
                  <a:alpha val="33000"/>
                </a:srgbClr>
              </a:outerShdw>
            </a:effectLst>
            <a:scene3d>
              <a:camera prst="perspectiveContrastingLeftFacing">
                <a:rot lat="540000" lon="2100000" rev="0"/>
              </a:camera>
              <a:lightRig rig="soft" dir="t"/>
            </a:scene3d>
            <a:sp3d contourW="12700" prstMaterial="matte">
              <a:bevelT w="63500" h="50800"/>
              <a:contourClr>
                <a:srgbClr val="C0C0C0"/>
              </a:contourClr>
            </a:sp3d>
          </p:spPr>
        </p:pic>
        <p:sp>
          <p:nvSpPr>
            <p:cNvPr id="6" name="Flowchart: Alternate Process 5"/>
            <p:cNvSpPr/>
            <p:nvPr/>
          </p:nvSpPr>
          <p:spPr>
            <a:xfrm>
              <a:off x="3200435" y="3625884"/>
              <a:ext cx="2661077" cy="1428270"/>
            </a:xfrm>
            <a:prstGeom prst="flowChartAlternateProcess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chemeClr val="tx1"/>
              </a:solidFill>
              <a:prstDash val="dashDot"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  <a:scene3d>
              <a:camera prst="perspectiveHeroicExtremeLeftFacing"/>
              <a:lightRig rig="threePt" dir="t"/>
            </a:scene3d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i="1" dirty="0">
                  <a:solidFill>
                    <a:schemeClr val="tx1"/>
                  </a:solidFill>
                </a:rPr>
                <a:t>The screen initially loads with a set of five ‘new’ transactions</a:t>
              </a:r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4583012">
              <a:off x="5933643" y="3549047"/>
              <a:ext cx="586967" cy="818729"/>
            </a:xfrm>
            <a:prstGeom prst="rect">
              <a:avLst/>
            </a:prstGeom>
          </p:spPr>
        </p:pic>
      </p:grpSp>
      <p:pic>
        <p:nvPicPr>
          <p:cNvPr id="10" name="Picture 9" descr="A picture containing drawing, plate&#10;&#10;Description automatically generated">
            <a:extLst>
              <a:ext uri="{FF2B5EF4-FFF2-40B4-BE49-F238E27FC236}">
                <a16:creationId xmlns:a16="http://schemas.microsoft.com/office/drawing/2014/main" id="{2C96B9C7-147D-4E7D-AECF-14DB7BF659C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96258" y="1328141"/>
            <a:ext cx="699280" cy="699280"/>
          </a:xfrm>
          <a:prstGeom prst="rect">
            <a:avLst/>
          </a:prstGeom>
        </p:spPr>
      </p:pic>
      <p:sp>
        <p:nvSpPr>
          <p:cNvPr id="13" name="Arrow: Down 12">
            <a:extLst>
              <a:ext uri="{FF2B5EF4-FFF2-40B4-BE49-F238E27FC236}">
                <a16:creationId xmlns:a16="http://schemas.microsoft.com/office/drawing/2014/main" id="{0F95717C-8927-46DB-ABC1-B932D8933789}"/>
              </a:ext>
            </a:extLst>
          </p:cNvPr>
          <p:cNvSpPr/>
          <p:nvPr/>
        </p:nvSpPr>
        <p:spPr>
          <a:xfrm>
            <a:off x="10766337" y="1927660"/>
            <a:ext cx="349898" cy="1308846"/>
          </a:xfrm>
          <a:prstGeom prst="downArrow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1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1">
                  <a:lumMod val="60000"/>
                  <a:lumOff val="40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pic>
        <p:nvPicPr>
          <p:cNvPr id="12" name="Picture 11" descr="A picture containing drawing, food&#10;&#10;Description automatically generated">
            <a:extLst>
              <a:ext uri="{FF2B5EF4-FFF2-40B4-BE49-F238E27FC236}">
                <a16:creationId xmlns:a16="http://schemas.microsoft.com/office/drawing/2014/main" id="{2AB17B91-FD9E-4B56-9BBB-085A687C03C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54987" y="1892946"/>
            <a:ext cx="2330824" cy="524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8418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9E978-9605-417C-951F-53F4926CF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0909" y="798974"/>
            <a:ext cx="9610182" cy="601226"/>
          </a:xfrm>
        </p:spPr>
        <p:txBody>
          <a:bodyPr rtlCol="0"/>
          <a:lstStyle/>
          <a:p>
            <a:pPr rtl="0"/>
            <a:r>
              <a:rPr lang="en-GB" dirty="0"/>
              <a:t>Fraud ‘ Production’ Interface (3)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86B87E-83DC-455A-94FE-3896589031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90908" y="1645522"/>
            <a:ext cx="9296409" cy="3836725"/>
          </a:xfrm>
        </p:spPr>
        <p:txBody>
          <a:bodyPr rtlCol="0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user must select a single transaction to populate the ‘selection’ data table.   </a:t>
            </a:r>
          </a:p>
          <a:p>
            <a:pPr rtl="0"/>
            <a:endParaRPr lang="en-GB" dirty="0"/>
          </a:p>
          <a:p>
            <a:pPr rtl="0"/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6376" y="89646"/>
            <a:ext cx="1376980" cy="1308847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1344706" y="2187387"/>
            <a:ext cx="9986683" cy="3675531"/>
            <a:chOff x="2079844" y="2474261"/>
            <a:chExt cx="9251545" cy="350520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4518" y="2474261"/>
              <a:ext cx="7906871" cy="3505200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190500" cap="rnd">
              <a:solidFill>
                <a:srgbClr val="FFFFFF"/>
              </a:solidFill>
            </a:ln>
            <a:effectLst>
              <a:outerShdw blurRad="36195" dist="12700" dir="11400000" algn="tl" rotWithShape="0">
                <a:srgbClr val="000000">
                  <a:alpha val="33000"/>
                </a:srgbClr>
              </a:outerShdw>
            </a:effectLst>
            <a:scene3d>
              <a:camera prst="perspectiveContrastingLeftFacing">
                <a:rot lat="540000" lon="2100000" rev="0"/>
              </a:camera>
              <a:lightRig rig="soft" dir="t"/>
            </a:scene3d>
            <a:sp3d contourW="12700" prstMaterial="matte">
              <a:bevelT w="63500" h="50800"/>
              <a:contourClr>
                <a:srgbClr val="C0C0C0"/>
              </a:contourClr>
            </a:sp3d>
          </p:spPr>
        </p:pic>
        <p:sp>
          <p:nvSpPr>
            <p:cNvPr id="9" name="Flowchart: Alternate Process 8"/>
            <p:cNvSpPr/>
            <p:nvPr/>
          </p:nvSpPr>
          <p:spPr>
            <a:xfrm>
              <a:off x="2079844" y="3575943"/>
              <a:ext cx="2977819" cy="1361666"/>
            </a:xfrm>
            <a:prstGeom prst="flowChartAlternateProcess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chemeClr val="tx1"/>
              </a:solidFill>
              <a:prstDash val="dashDot"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  <a:scene3d>
              <a:camera prst="perspectiveHeroicExtremeLeftFacing"/>
              <a:lightRig rig="threePt" dir="t"/>
            </a:scene3d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i="1" dirty="0">
                  <a:solidFill>
                    <a:schemeClr val="tx1"/>
                  </a:solidFill>
                </a:rPr>
                <a:t>A record has been successfully chosen if it is replicated in this data table</a:t>
              </a:r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7130545">
              <a:off x="5314105" y="4304377"/>
              <a:ext cx="559595" cy="916181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130545">
            <a:off x="4990560" y="2612001"/>
            <a:ext cx="599669" cy="988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504230"/>
      </p:ext>
    </p:extLst>
  </p:cSld>
  <p:clrMapOvr>
    <a:masterClrMapping/>
  </p:clrMapOvr>
</p:sld>
</file>

<file path=ppt/theme/theme1.xml><?xml version="1.0" encoding="utf-8"?>
<a:theme xmlns:a="http://schemas.openxmlformats.org/drawingml/2006/main" name="MyInvention">
  <a:themeElements>
    <a:clrScheme name="Custom 10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84582C"/>
      </a:accent2>
      <a:accent3>
        <a:srgbClr val="002060"/>
      </a:accent3>
      <a:accent4>
        <a:srgbClr val="586EA6"/>
      </a:accent4>
      <a:accent5>
        <a:srgbClr val="586EA6"/>
      </a:accent5>
      <a:accent6>
        <a:srgbClr val="6892A0"/>
      </a:accent6>
      <a:hlink>
        <a:srgbClr val="B71E42"/>
      </a:hlink>
      <a:folHlink>
        <a:srgbClr val="586EA6"/>
      </a:folHlink>
    </a:clrScheme>
    <a:fontScheme name="Default">
      <a:majorFont>
        <a:latin typeface="Gill Sans MT"/>
        <a:ea typeface=""/>
        <a:cs typeface=""/>
      </a:majorFont>
      <a:minorFont>
        <a:latin typeface="Gill Sans MT"/>
        <a:ea typeface=""/>
        <a:cs typeface="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>
    <a:spDef>
      <a:spPr>
        <a:solidFill>
          <a:srgbClr val="B71E4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>
        <a:ln w="31750"/>
      </a:spPr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_30478204_TF66921596" id="{7CDB0230-C841-4DA5-BC3A-6C7A12F908BF}" vid="{120AA8AE-AD3D-4A23-AFD4-28A1DE59FF7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D2BAE40F-4B14-4E0B-9265-745AD5E2D42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0ECC70E-6674-4337-B48B-AF4F8832F1E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16B76F2-1AE1-4A2A-A5B3-D462CC5E81F8}">
  <ds:schemaRefs>
    <ds:schemaRef ds:uri="http://purl.org/dc/elements/1.1/"/>
    <ds:schemaRef ds:uri="http://schemas.microsoft.com/sharepoint/v3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6dc4bcd6-49db-4c07-9060-8acfc67cef9f"/>
    <ds:schemaRef ds:uri="http://schemas.openxmlformats.org/package/2006/metadata/core-properties"/>
    <ds:schemaRef ds:uri="http://www.w3.org/XML/1998/namespace"/>
    <ds:schemaRef ds:uri="http://schemas.microsoft.com/office/2006/metadata/properties"/>
    <ds:schemaRef ds:uri="http://purl.org/dc/dcmitype/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MyInvention</Template>
  <TotalTime>0</TotalTime>
  <Words>665</Words>
  <Application>Microsoft Office PowerPoint</Application>
  <PresentationFormat>Widescreen</PresentationFormat>
  <Paragraphs>73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Gill Sans MT</vt:lpstr>
      <vt:lpstr>MyInvention</vt:lpstr>
      <vt:lpstr>Credit Card Fraud Prediction - A Prototype   User Guide (provisional)</vt:lpstr>
      <vt:lpstr>Credit card fraud prediction - UI</vt:lpstr>
      <vt:lpstr>Credit card fraud prediction - UI</vt:lpstr>
      <vt:lpstr>CC Fraud Dashboard</vt:lpstr>
      <vt:lpstr>CC Fraud Dashboard (1)</vt:lpstr>
      <vt:lpstr>CC Fraud Dashboard (1)</vt:lpstr>
      <vt:lpstr>Fraud ‘ Production’ Interface (1)</vt:lpstr>
      <vt:lpstr>Fraud ‘ Production’ Interface (2)</vt:lpstr>
      <vt:lpstr>Fraud ‘ Production’ Interface (3)</vt:lpstr>
      <vt:lpstr>Fraud ‘ Production’ Interface (4)</vt:lpstr>
      <vt:lpstr>Fraud ‘ Production’ Interface (5)</vt:lpstr>
      <vt:lpstr>Fraud ‘ Production’ Interface (6)</vt:lpstr>
      <vt:lpstr>Project application – Remaining roadmap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2020-08-12T13:43:45Z</dcterms:created>
  <dcterms:modified xsi:type="dcterms:W3CDTF">2020-08-14T15:37:18Z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