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20"/>
  </p:notesMasterIdLst>
  <p:handoutMasterIdLst>
    <p:handoutMasterId r:id="rId21"/>
  </p:handoutMasterIdLst>
  <p:sldIdLst>
    <p:sldId id="256" r:id="rId5"/>
    <p:sldId id="258" r:id="rId6"/>
    <p:sldId id="259" r:id="rId7"/>
    <p:sldId id="265" r:id="rId8"/>
    <p:sldId id="266" r:id="rId9"/>
    <p:sldId id="274" r:id="rId10"/>
    <p:sldId id="275" r:id="rId11"/>
    <p:sldId id="260" r:id="rId12"/>
    <p:sldId id="268" r:id="rId13"/>
    <p:sldId id="276" r:id="rId14"/>
    <p:sldId id="269" r:id="rId15"/>
    <p:sldId id="270" r:id="rId16"/>
    <p:sldId id="271" r:id="rId17"/>
    <p:sldId id="277" r:id="rId18"/>
    <p:sldId id="278" r:id="rId19"/>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autoAdjust="0"/>
    <p:restoredTop sz="94660"/>
  </p:normalViewPr>
  <p:slideViewPr>
    <p:cSldViewPr snapToGrid="0">
      <p:cViewPr varScale="1">
        <p:scale>
          <a:sx n="107" d="100"/>
          <a:sy n="107" d="100"/>
        </p:scale>
        <p:origin x="138" y="168"/>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01F62-8012-4405-8270-74F0FCB021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903FF221-E29E-4422-81A0-62229A643A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2BD34C-6B47-49EF-BFFA-93F1411C7C71}" type="datetime1">
              <a:rPr lang="en-GB" smtClean="0"/>
              <a:t>21/09/2020</a:t>
            </a:fld>
            <a:endParaRPr lang="en-GB" dirty="0"/>
          </a:p>
        </p:txBody>
      </p:sp>
      <p:sp>
        <p:nvSpPr>
          <p:cNvPr id="4" name="Footer Placeholder 3">
            <a:extLst>
              <a:ext uri="{FF2B5EF4-FFF2-40B4-BE49-F238E27FC236}">
                <a16:creationId xmlns:a16="http://schemas.microsoft.com/office/drawing/2014/main" id="{B96CE1D2-8C1A-469F-9DC5-4E4BE7D1B8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C3CCAC6C-64EE-4439-A252-6DE2936C3A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DB31E0-B656-4A36-97BB-154EDFFB2F64}" type="slidenum">
              <a:rPr lang="en-GB" smtClean="0"/>
              <a:t>‹#›</a:t>
            </a:fld>
            <a:endParaRPr lang="en-GB" dirty="0"/>
          </a:p>
        </p:txBody>
      </p:sp>
    </p:spTree>
    <p:extLst>
      <p:ext uri="{BB962C8B-B14F-4D97-AF65-F5344CB8AC3E}">
        <p14:creationId xmlns:p14="http://schemas.microsoft.com/office/powerpoint/2010/main" val="23117690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DEE11-17EA-4842-A9E6-9439F71DE2B2}" type="datetime1">
              <a:rPr lang="en-GB" noProof="0" smtClean="0"/>
              <a:t>21/09/2020</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AE7B2-9366-49DF-AF79-27BE8880B843}" type="slidenum">
              <a:rPr lang="en-GB" noProof="0" smtClean="0"/>
              <a:t>‹#›</a:t>
            </a:fld>
            <a:endParaRPr lang="en-GB" noProof="0" dirty="0"/>
          </a:p>
        </p:txBody>
      </p:sp>
    </p:spTree>
    <p:extLst>
      <p:ext uri="{BB962C8B-B14F-4D97-AF65-F5344CB8AC3E}">
        <p14:creationId xmlns:p14="http://schemas.microsoft.com/office/powerpoint/2010/main" val="17670909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a:t>
            </a:fld>
            <a:endParaRPr lang="en-GB" dirty="0"/>
          </a:p>
        </p:txBody>
      </p:sp>
    </p:spTree>
    <p:extLst>
      <p:ext uri="{BB962C8B-B14F-4D97-AF65-F5344CB8AC3E}">
        <p14:creationId xmlns:p14="http://schemas.microsoft.com/office/powerpoint/2010/main" val="2607380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10</a:t>
            </a:fld>
            <a:endParaRPr lang="en-GB" dirty="0"/>
          </a:p>
        </p:txBody>
      </p:sp>
    </p:spTree>
    <p:extLst>
      <p:ext uri="{BB962C8B-B14F-4D97-AF65-F5344CB8AC3E}">
        <p14:creationId xmlns:p14="http://schemas.microsoft.com/office/powerpoint/2010/main" val="1759838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11</a:t>
            </a:fld>
            <a:endParaRPr lang="en-GB" dirty="0"/>
          </a:p>
        </p:txBody>
      </p:sp>
    </p:spTree>
    <p:extLst>
      <p:ext uri="{BB962C8B-B14F-4D97-AF65-F5344CB8AC3E}">
        <p14:creationId xmlns:p14="http://schemas.microsoft.com/office/powerpoint/2010/main" val="4274766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12</a:t>
            </a:fld>
            <a:endParaRPr lang="en-GB" dirty="0"/>
          </a:p>
        </p:txBody>
      </p:sp>
    </p:spTree>
    <p:extLst>
      <p:ext uri="{BB962C8B-B14F-4D97-AF65-F5344CB8AC3E}">
        <p14:creationId xmlns:p14="http://schemas.microsoft.com/office/powerpoint/2010/main" val="4274766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13</a:t>
            </a:fld>
            <a:endParaRPr lang="en-GB" dirty="0"/>
          </a:p>
        </p:txBody>
      </p:sp>
    </p:spTree>
    <p:extLst>
      <p:ext uri="{BB962C8B-B14F-4D97-AF65-F5344CB8AC3E}">
        <p14:creationId xmlns:p14="http://schemas.microsoft.com/office/powerpoint/2010/main" val="4274766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14</a:t>
            </a:fld>
            <a:endParaRPr lang="en-GB" dirty="0"/>
          </a:p>
        </p:txBody>
      </p:sp>
    </p:spTree>
    <p:extLst>
      <p:ext uri="{BB962C8B-B14F-4D97-AF65-F5344CB8AC3E}">
        <p14:creationId xmlns:p14="http://schemas.microsoft.com/office/powerpoint/2010/main" val="1218528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15</a:t>
            </a:fld>
            <a:endParaRPr lang="en-GB" dirty="0"/>
          </a:p>
        </p:txBody>
      </p:sp>
    </p:spTree>
    <p:extLst>
      <p:ext uri="{BB962C8B-B14F-4D97-AF65-F5344CB8AC3E}">
        <p14:creationId xmlns:p14="http://schemas.microsoft.com/office/powerpoint/2010/main" val="28301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2</a:t>
            </a:fld>
            <a:endParaRPr lang="en-GB" dirty="0"/>
          </a:p>
        </p:txBody>
      </p:sp>
    </p:spTree>
    <p:extLst>
      <p:ext uri="{BB962C8B-B14F-4D97-AF65-F5344CB8AC3E}">
        <p14:creationId xmlns:p14="http://schemas.microsoft.com/office/powerpoint/2010/main" val="58791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3</a:t>
            </a:fld>
            <a:endParaRPr lang="en-GB" dirty="0"/>
          </a:p>
        </p:txBody>
      </p:sp>
    </p:spTree>
    <p:extLst>
      <p:ext uri="{BB962C8B-B14F-4D97-AF65-F5344CB8AC3E}">
        <p14:creationId xmlns:p14="http://schemas.microsoft.com/office/powerpoint/2010/main" val="180330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4</a:t>
            </a:fld>
            <a:endParaRPr lang="en-GB" dirty="0"/>
          </a:p>
        </p:txBody>
      </p:sp>
    </p:spTree>
    <p:extLst>
      <p:ext uri="{BB962C8B-B14F-4D97-AF65-F5344CB8AC3E}">
        <p14:creationId xmlns:p14="http://schemas.microsoft.com/office/powerpoint/2010/main" val="180330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5</a:t>
            </a:fld>
            <a:endParaRPr lang="en-GB" dirty="0"/>
          </a:p>
        </p:txBody>
      </p:sp>
    </p:spTree>
    <p:extLst>
      <p:ext uri="{BB962C8B-B14F-4D97-AF65-F5344CB8AC3E}">
        <p14:creationId xmlns:p14="http://schemas.microsoft.com/office/powerpoint/2010/main" val="180330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6</a:t>
            </a:fld>
            <a:endParaRPr lang="en-GB" dirty="0"/>
          </a:p>
        </p:txBody>
      </p:sp>
    </p:spTree>
    <p:extLst>
      <p:ext uri="{BB962C8B-B14F-4D97-AF65-F5344CB8AC3E}">
        <p14:creationId xmlns:p14="http://schemas.microsoft.com/office/powerpoint/2010/main" val="2220256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7</a:t>
            </a:fld>
            <a:endParaRPr lang="en-GB" dirty="0"/>
          </a:p>
        </p:txBody>
      </p:sp>
    </p:spTree>
    <p:extLst>
      <p:ext uri="{BB962C8B-B14F-4D97-AF65-F5344CB8AC3E}">
        <p14:creationId xmlns:p14="http://schemas.microsoft.com/office/powerpoint/2010/main" val="615170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8</a:t>
            </a:fld>
            <a:endParaRPr lang="en-GB" dirty="0"/>
          </a:p>
        </p:txBody>
      </p:sp>
    </p:spTree>
    <p:extLst>
      <p:ext uri="{BB962C8B-B14F-4D97-AF65-F5344CB8AC3E}">
        <p14:creationId xmlns:p14="http://schemas.microsoft.com/office/powerpoint/2010/main" val="427476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7EAE7B2-9366-49DF-AF79-27BE8880B843}" type="slidenum">
              <a:rPr lang="en-GB" smtClean="0"/>
              <a:t>9</a:t>
            </a:fld>
            <a:endParaRPr lang="en-GB" dirty="0"/>
          </a:p>
        </p:txBody>
      </p:sp>
    </p:spTree>
    <p:extLst>
      <p:ext uri="{BB962C8B-B14F-4D97-AF65-F5344CB8AC3E}">
        <p14:creationId xmlns:p14="http://schemas.microsoft.com/office/powerpoint/2010/main" val="427476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rtlCol="0" anchor="b">
            <a:normAutofit/>
          </a:bodyPr>
          <a:lstStyle>
            <a:lvl1pPr algn="l">
              <a:defRPr sz="6600"/>
            </a:lvl1pPr>
          </a:lstStyle>
          <a:p>
            <a:pPr rtl="0"/>
            <a:r>
              <a:rPr lang="en-US" noProof="0"/>
              <a:t>Click to edit Master title style</a:t>
            </a:r>
            <a:endParaRPr lang="en-GB" noProof="0"/>
          </a:p>
        </p:txBody>
      </p:sp>
      <p:sp>
        <p:nvSpPr>
          <p:cNvPr id="3" name="Subtitle 2"/>
          <p:cNvSpPr>
            <a:spLocks noGrp="1"/>
          </p:cNvSpPr>
          <p:nvPr>
            <p:ph type="subTitle" idx="1"/>
          </p:nvPr>
        </p:nvSpPr>
        <p:spPr>
          <a:xfrm>
            <a:off x="1777464"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Date Placeholder 3"/>
          <p:cNvSpPr>
            <a:spLocks noGrp="1"/>
          </p:cNvSpPr>
          <p:nvPr>
            <p:ph type="dt" sz="half" idx="10"/>
          </p:nvPr>
        </p:nvSpPr>
        <p:spPr>
          <a:xfrm>
            <a:off x="6913821" y="6370429"/>
            <a:ext cx="3500715" cy="309201"/>
          </a:xfrm>
        </p:spPr>
        <p:txBody>
          <a:bodyPr rtlCol="0"/>
          <a:lstStyle/>
          <a:p>
            <a:pPr rtl="0"/>
            <a:fld id="{F5E2CC9C-DF8A-4444-80B2-7CDDD7D07081}" type="datetime1">
              <a:rPr lang="en-GB" noProof="0" smtClean="0"/>
              <a:t>21/09/2020</a:t>
            </a:fld>
            <a:endParaRPr lang="en-GB" noProof="0" dirty="0"/>
          </a:p>
        </p:txBody>
      </p:sp>
      <p:sp>
        <p:nvSpPr>
          <p:cNvPr id="5" name="Footer Placeholder 4"/>
          <p:cNvSpPr>
            <a:spLocks noGrp="1"/>
          </p:cNvSpPr>
          <p:nvPr>
            <p:ph type="ftr" sz="quarter" idx="11"/>
          </p:nvPr>
        </p:nvSpPr>
        <p:spPr>
          <a:xfrm>
            <a:off x="1777464" y="6370430"/>
            <a:ext cx="4973915" cy="309201"/>
          </a:xfrm>
        </p:spPr>
        <p:txBody>
          <a:bodyPr rtlCol="0"/>
          <a:lstStyle/>
          <a:p>
            <a:pPr rtl="0"/>
            <a:r>
              <a:rPr lang="en-GB"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rtlCol="0" anchor="b">
            <a:normAutofit/>
          </a:bodyPr>
          <a:lstStyle>
            <a:lvl1pPr>
              <a:defRPr sz="3200"/>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dirty="0"/>
              <a:t>Click icon to add picture</a:t>
            </a:r>
            <a:endParaRPr lang="en-GB" noProof="0" dirty="0"/>
          </a:p>
        </p:txBody>
      </p:sp>
      <p:sp>
        <p:nvSpPr>
          <p:cNvPr id="4" name="Text Placeholder 3"/>
          <p:cNvSpPr>
            <a:spLocks noGrp="1"/>
          </p:cNvSpPr>
          <p:nvPr>
            <p:ph type="body" sz="half" idx="2" hasCustomPrompt="1"/>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a:xfrm>
            <a:off x="7236069" y="6332578"/>
            <a:ext cx="4315852" cy="320123"/>
          </a:xfrm>
        </p:spPr>
        <p:txBody>
          <a:bodyPr rtlCol="0"/>
          <a:lstStyle>
            <a:lvl1pPr algn="r">
              <a:defRPr/>
            </a:lvl1pPr>
          </a:lstStyle>
          <a:p>
            <a:pPr rtl="0"/>
            <a:fld id="{2B9D8EAD-2706-4FAD-A091-1D06263112A9}" type="datetime1">
              <a:rPr lang="en-GB" noProof="0" smtClean="0"/>
              <a:t>21/09/2020</a:t>
            </a:fld>
            <a:endParaRPr lang="en-GB" noProof="0" dirty="0"/>
          </a:p>
        </p:txBody>
      </p:sp>
      <p:sp>
        <p:nvSpPr>
          <p:cNvPr id="6" name="Footer Placeholder 5"/>
          <p:cNvSpPr>
            <a:spLocks noGrp="1"/>
          </p:cNvSpPr>
          <p:nvPr>
            <p:ph type="ftr" sz="quarter" idx="11"/>
          </p:nvPr>
        </p:nvSpPr>
        <p:spPr>
          <a:xfrm>
            <a:off x="1447382" y="6332578"/>
            <a:ext cx="5541004" cy="320931"/>
          </a:xfrm>
        </p:spPr>
        <p:txBody>
          <a:bodyPr rtlCol="0"/>
          <a:lstStyle/>
          <a:p>
            <a:pPr rtl="0"/>
            <a:r>
              <a:rPr lang="en-GB"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rtlCol="0" anchor="t"/>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3F98FA3C-4073-4ED2-8C34-C4CB27A9BD13}" type="datetime1">
              <a:rPr lang="en-GB" noProof="0" smtClean="0"/>
              <a:t>21/09/2020</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rtlCol="0" anchor="b">
            <a:normAutofit/>
          </a:bodyPr>
          <a:lstStyle>
            <a:lvl1pPr algn="l">
              <a:defRPr sz="3600"/>
            </a:lvl1pPr>
          </a:lstStyle>
          <a:p>
            <a:pPr rtl="0"/>
            <a:r>
              <a:rPr lang="en-US" noProof="0"/>
              <a:t>Click to edit Master title style</a:t>
            </a:r>
            <a:endParaRPr lang="en-GB" noProof="0"/>
          </a:p>
        </p:txBody>
      </p:sp>
      <p:sp>
        <p:nvSpPr>
          <p:cNvPr id="3" name="Text Placeholder 2"/>
          <p:cNvSpPr>
            <a:spLocks noGrp="1"/>
          </p:cNvSpPr>
          <p:nvPr>
            <p:ph type="body" idx="1" hasCustomPrompt="1"/>
          </p:nvPr>
        </p:nvSpPr>
        <p:spPr>
          <a:xfrm>
            <a:off x="1780777"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p>
            <a:pPr rtl="0"/>
            <a:fld id="{052B3A79-12C6-4EFA-B1BE-2BE9D9DE6CD6}" type="datetime1">
              <a:rPr lang="en-GB" noProof="0" smtClean="0"/>
              <a:t>21/09/2020</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1292239" y="2161853"/>
            <a:ext cx="4645152" cy="3448595"/>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258679" y="2168318"/>
            <a:ext cx="4645152" cy="344152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6C857DCD-10A8-4516-8072-F1B7478C492B}" type="datetime1">
              <a:rPr lang="en-GB" noProof="0" smtClean="0"/>
              <a:t>21/09/2020</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87315" y="1950795"/>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1287315" y="2755515"/>
            <a:ext cx="4645152" cy="2644457"/>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252486" y="1954249"/>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252486" y="2752737"/>
            <a:ext cx="4645152" cy="263737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600AA6A9-7A64-4409-9008-7DBF91CBD923}" type="datetime1">
              <a:rPr lang="en-GB" noProof="0" smtClean="0"/>
              <a:t>21/09/2020</a:t>
            </a:fld>
            <a:endParaRPr lang="en-GB" noProof="0" dirty="0"/>
          </a:p>
        </p:txBody>
      </p:sp>
      <p:sp>
        <p:nvSpPr>
          <p:cNvPr id="8" name="Footer Placeholder 7"/>
          <p:cNvSpPr>
            <a:spLocks noGrp="1"/>
          </p:cNvSpPr>
          <p:nvPr>
            <p:ph type="ftr" sz="quarter" idx="11"/>
          </p:nvPr>
        </p:nvSpPr>
        <p:spPr/>
        <p:txBody>
          <a:bodyPr rtlCol="0"/>
          <a:lstStyle/>
          <a:p>
            <a:pPr rtl="0"/>
            <a:r>
              <a:rPr lang="en-GB"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0"/>
          <a:lstStyle/>
          <a:p>
            <a:pPr rtl="0"/>
            <a:fld id="{BEAEC864-4391-4A30-8AE1-7AAAC45E531A}" type="datetime1">
              <a:rPr lang="en-GB" noProof="0" smtClean="0"/>
              <a:t>21/09/2020</a:t>
            </a:fld>
            <a:endParaRPr lang="en-GB" noProof="0" dirty="0"/>
          </a:p>
        </p:txBody>
      </p:sp>
      <p:sp>
        <p:nvSpPr>
          <p:cNvPr id="4" name="Footer Placeholder 3"/>
          <p:cNvSpPr>
            <a:spLocks noGrp="1"/>
          </p:cNvSpPr>
          <p:nvPr>
            <p:ph type="ftr" sz="quarter" idx="11"/>
          </p:nvPr>
        </p:nvSpPr>
        <p:spPr/>
        <p:txBody>
          <a:bodyPr rtlCol="0"/>
          <a:lstStyle/>
          <a:p>
            <a:pPr rtl="0"/>
            <a:r>
              <a:rPr lang="en-GB"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B3CDAB8-1659-4B3D-B162-997A6B710019}" type="datetime1">
              <a:rPr lang="en-GB" noProof="0" smtClean="0"/>
              <a:t>21/09/2020</a:t>
            </a:fld>
            <a:endParaRPr lang="en-GB" noProof="0" dirty="0"/>
          </a:p>
        </p:txBody>
      </p:sp>
      <p:sp>
        <p:nvSpPr>
          <p:cNvPr id="3" name="Footer Placeholder 2"/>
          <p:cNvSpPr>
            <a:spLocks noGrp="1"/>
          </p:cNvSpPr>
          <p:nvPr>
            <p:ph type="ftr" sz="quarter" idx="11"/>
          </p:nvPr>
        </p:nvSpPr>
        <p:spPr/>
        <p:txBody>
          <a:bodyPr rtlCol="0"/>
          <a:lstStyle/>
          <a:p>
            <a:pPr rtl="0"/>
            <a:r>
              <a:rPr lang="en-GB" noProof="0" dirty="0"/>
              <a:t>Add footer here</a:t>
            </a:r>
          </a:p>
        </p:txBody>
      </p:sp>
    </p:spTree>
    <p:extLst>
      <p:ext uri="{BB962C8B-B14F-4D97-AF65-F5344CB8AC3E}">
        <p14:creationId xmlns:p14="http://schemas.microsoft.com/office/powerpoint/2010/main" val="3771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095246" y="1645522"/>
            <a:ext cx="5807176" cy="3840852"/>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1290909" y="1645522"/>
            <a:ext cx="3600000" cy="383672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C23AF8DF-9D48-46DF-B804-65195FBF9992}" type="datetime1">
              <a:rPr lang="en-GB" noProof="0" smtClean="0"/>
              <a:t>21/09/2020</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328165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300394" y="3128470"/>
            <a:ext cx="3024000" cy="1906565"/>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7873638" y="5144980"/>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76B03905-D103-40A4-9AF5-DA0FA6A1985D}" type="datetime1">
              <a:rPr lang="en-GB" noProof="0" smtClean="0"/>
              <a:t>21/09/2020</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hasCustomPrompt="1"/>
          </p:nvPr>
        </p:nvSpPr>
        <p:spPr>
          <a:xfrm>
            <a:off x="4602108" y="3128470"/>
            <a:ext cx="3024000" cy="1906565"/>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hasCustomPrompt="1"/>
          </p:nvPr>
        </p:nvSpPr>
        <p:spPr>
          <a:xfrm>
            <a:off x="7873638" y="3128470"/>
            <a:ext cx="3024000" cy="1906565"/>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hasCustomPrompt="1"/>
          </p:nvPr>
        </p:nvSpPr>
        <p:spPr>
          <a:xfrm>
            <a:off x="4595889" y="5144979"/>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hasCustomPrompt="1"/>
          </p:nvPr>
        </p:nvSpPr>
        <p:spPr>
          <a:xfrm>
            <a:off x="1306587" y="5144978"/>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hasCustomPrompt="1"/>
          </p:nvPr>
        </p:nvSpPr>
        <p:spPr>
          <a:xfrm>
            <a:off x="1290908" y="1617663"/>
            <a:ext cx="9618391" cy="1336675"/>
          </a:xfrm>
        </p:spPr>
        <p:txBody>
          <a:bodyPr rtlCol="0">
            <a:no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224270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screen">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pPr rtl="0"/>
            <a:r>
              <a:rPr lang="en-US" noProof="0"/>
              <a:t>Click to edit Master title style</a:t>
            </a:r>
            <a:endParaRPr lang="en-GB" noProof="0"/>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pPr rtl="0"/>
            <a:fld id="{20D47727-8AEF-4759-AF78-AB7780DC372D}" type="datetime1">
              <a:rPr lang="en-GB" noProof="0" smtClean="0"/>
              <a:t>21/09/2020</a:t>
            </a:fld>
            <a:endParaRPr lang="en-GB"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pPr rtl="0"/>
            <a:r>
              <a:rPr lang="en-GB"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6" r:id="rId9"/>
    <p:sldLayoutId id="2147483693" r:id="rId10"/>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mailto:ciaran@feefinnegan.com" TargetMode="External"/><Relationship Id="rId4" Type="http://schemas.openxmlformats.org/officeDocument/2006/relationships/hyperlink" Target="mailto:10524150@mydbs.i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hyperlink" Target="https://ciaran-finnegan.shinyapps.io/DBS_CCFraudRShinyApp_1052415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rtlCol="0">
            <a:normAutofit fontScale="90000"/>
          </a:bodyPr>
          <a:lstStyle/>
          <a:p>
            <a:pPr rtl="0"/>
            <a:r>
              <a:rPr lang="en-GB" sz="5300" dirty="0"/>
              <a:t>Credit Card Fraud Prediction Application</a:t>
            </a:r>
            <a:br>
              <a:rPr lang="en-GB" sz="5300" dirty="0"/>
            </a:br>
            <a:br>
              <a:rPr lang="en-GB" dirty="0"/>
            </a:br>
            <a:r>
              <a:rPr lang="en-GB" sz="4000" dirty="0"/>
              <a:t>User Guide</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2036742"/>
          </a:xfrm>
        </p:spPr>
        <p:txBody>
          <a:bodyPr rtlCol="0">
            <a:normAutofit fontScale="92500" lnSpcReduction="20000"/>
          </a:bodyPr>
          <a:lstStyle/>
          <a:p>
            <a:r>
              <a:rPr lang="en-IE" dirty="0"/>
              <a:t>Author: Ciaran Finnegan /  DBS Student No. : 10524150</a:t>
            </a:r>
          </a:p>
          <a:p>
            <a:r>
              <a:rPr lang="en-IE" dirty="0"/>
              <a:t>March 2019 Intake – Fri/Sat</a:t>
            </a:r>
            <a:endParaRPr lang="en-GB" dirty="0"/>
          </a:p>
          <a:p>
            <a:r>
              <a:rPr lang="en-IE" dirty="0"/>
              <a:t>E-mail: </a:t>
            </a:r>
            <a:r>
              <a:rPr lang="en-IE" u="sng" dirty="0">
                <a:hlinkClick r:id="rId4"/>
              </a:rPr>
              <a:t>10524150@mydbs.ie</a:t>
            </a:r>
            <a:r>
              <a:rPr lang="en-IE" dirty="0"/>
              <a:t> / </a:t>
            </a:r>
            <a:r>
              <a:rPr lang="en-IE" u="sng" dirty="0">
                <a:hlinkClick r:id="rId5"/>
              </a:rPr>
              <a:t>ciaran@feefinnegan.com</a:t>
            </a:r>
            <a:endParaRPr lang="en-IE" u="sng" dirty="0"/>
          </a:p>
          <a:p>
            <a:endParaRPr lang="en-IE" dirty="0"/>
          </a:p>
          <a:p>
            <a:r>
              <a:rPr lang="en-IE" dirty="0"/>
              <a:t>Higher Diploma in Science in Data Analytics – B8IT110  Final Project</a:t>
            </a:r>
            <a:endParaRPr lang="en-GB" dirty="0"/>
          </a:p>
          <a:p>
            <a:pPr rtl="0"/>
            <a:endParaRPr lang="en-GB" dirty="0"/>
          </a:p>
        </p:txBody>
      </p:sp>
      <p:pic>
        <p:nvPicPr>
          <p:cNvPr id="5" name="Graphic 4" descr="Brain in head">
            <a:extLst>
              <a:ext uri="{FF2B5EF4-FFF2-40B4-BE49-F238E27FC236}">
                <a16:creationId xmlns:a16="http://schemas.microsoft.com/office/drawing/2014/main" id="{D011E263-3212-4780-A140-E652B108BDC5}"/>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9107471" y="1989000"/>
            <a:ext cx="1440000" cy="1440000"/>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53357B6C-4BD3-47EC-AB1C-8B41514FA03C}"/>
              </a:ext>
            </a:extLst>
          </p:cNvPr>
          <p:cNvPicPr>
            <a:picLocks noChangeAspect="1"/>
          </p:cNvPicPr>
          <p:nvPr/>
        </p:nvPicPr>
        <p:blipFill>
          <a:blip r:embed="rId3"/>
          <a:stretch>
            <a:fillRect/>
          </a:stretch>
        </p:blipFill>
        <p:spPr>
          <a:xfrm>
            <a:off x="3454639" y="2626939"/>
            <a:ext cx="7661596" cy="356767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(3)</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645522"/>
            <a:ext cx="7969632" cy="3836725"/>
          </a:xfrm>
        </p:spPr>
        <p:txBody>
          <a:bodyPr rtlCol="0">
            <a:normAutofit/>
          </a:bodyPr>
          <a:lstStyle/>
          <a:p>
            <a:pPr marL="285750" indent="-285750">
              <a:buFont typeface="Arial" panose="020B0604020202020204" pitchFamily="34" charset="0"/>
              <a:buChar char="•"/>
            </a:pPr>
            <a:r>
              <a:rPr lang="en-GB" dirty="0"/>
              <a:t>Transactions are read from the CSV file populate the upper table area on the tab. </a:t>
            </a:r>
          </a:p>
          <a:p>
            <a:pPr marL="285750" indent="-285750">
              <a:buFont typeface="Arial" panose="020B0604020202020204" pitchFamily="34" charset="0"/>
              <a:buChar char="•"/>
            </a:pPr>
            <a:r>
              <a:rPr lang="en-GB" dirty="0"/>
              <a:t>(The ‘Fraud’ label comes from the dataset – but it is not used in when the scoring model is invoked). </a:t>
            </a:r>
          </a:p>
          <a:p>
            <a:pPr rtl="0"/>
            <a:endParaRPr lang="en-GB" dirty="0"/>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grpSp>
        <p:nvGrpSpPr>
          <p:cNvPr id="9" name="Group 8"/>
          <p:cNvGrpSpPr/>
          <p:nvPr/>
        </p:nvGrpSpPr>
        <p:grpSpPr>
          <a:xfrm>
            <a:off x="1573713" y="3974624"/>
            <a:ext cx="3845043" cy="1361666"/>
            <a:chOff x="3200435" y="3625884"/>
            <a:chExt cx="3436056" cy="1428270"/>
          </a:xfrm>
        </p:grpSpPr>
        <p:sp>
          <p:nvSpPr>
            <p:cNvPr id="6" name="Flowchart: Alternate Process 5"/>
            <p:cNvSpPr/>
            <p:nvPr/>
          </p:nvSpPr>
          <p:spPr>
            <a:xfrm>
              <a:off x="3200435" y="3625884"/>
              <a:ext cx="2661077" cy="1428270"/>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The screen initially loads with a set of ten ‘new’ transactions</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583012">
              <a:off x="5933643" y="3549047"/>
              <a:ext cx="586967" cy="818729"/>
            </a:xfrm>
            <a:prstGeom prst="rect">
              <a:avLst/>
            </a:prstGeom>
          </p:spPr>
        </p:pic>
      </p:grpSp>
      <p:pic>
        <p:nvPicPr>
          <p:cNvPr id="10" name="Picture 9" descr="A picture containing drawing, plate&#10;&#10;Description automatically generated">
            <a:extLst>
              <a:ext uri="{FF2B5EF4-FFF2-40B4-BE49-F238E27FC236}">
                <a16:creationId xmlns:a16="http://schemas.microsoft.com/office/drawing/2014/main" id="{2C96B9C7-147D-4E7D-AECF-14DB7BF659C7}"/>
              </a:ext>
            </a:extLst>
          </p:cNvPr>
          <p:cNvPicPr>
            <a:picLocks noChangeAspect="1"/>
          </p:cNvPicPr>
          <p:nvPr/>
        </p:nvPicPr>
        <p:blipFill>
          <a:blip r:embed="rId6"/>
          <a:stretch>
            <a:fillRect/>
          </a:stretch>
        </p:blipFill>
        <p:spPr>
          <a:xfrm>
            <a:off x="10596258" y="1328141"/>
            <a:ext cx="699280" cy="699280"/>
          </a:xfrm>
          <a:prstGeom prst="rect">
            <a:avLst/>
          </a:prstGeom>
        </p:spPr>
      </p:pic>
      <p:sp>
        <p:nvSpPr>
          <p:cNvPr id="13" name="Arrow: Down 12">
            <a:extLst>
              <a:ext uri="{FF2B5EF4-FFF2-40B4-BE49-F238E27FC236}">
                <a16:creationId xmlns:a16="http://schemas.microsoft.com/office/drawing/2014/main" id="{0F95717C-8927-46DB-ABC1-B932D8933789}"/>
              </a:ext>
            </a:extLst>
          </p:cNvPr>
          <p:cNvSpPr/>
          <p:nvPr/>
        </p:nvSpPr>
        <p:spPr>
          <a:xfrm>
            <a:off x="10766337" y="1927660"/>
            <a:ext cx="349898" cy="1308846"/>
          </a:xfrm>
          <a:prstGeom prst="downArrow">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p>
        </p:txBody>
      </p:sp>
    </p:spTree>
    <p:extLst>
      <p:ext uri="{BB962C8B-B14F-4D97-AF65-F5344CB8AC3E}">
        <p14:creationId xmlns:p14="http://schemas.microsoft.com/office/powerpoint/2010/main" val="160956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D494259B-FACA-459D-9D19-6D4B2D729330}"/>
              </a:ext>
            </a:extLst>
          </p:cNvPr>
          <p:cNvPicPr>
            <a:picLocks noChangeAspect="1"/>
          </p:cNvPicPr>
          <p:nvPr/>
        </p:nvPicPr>
        <p:blipFill>
          <a:blip r:embed="rId3"/>
          <a:stretch>
            <a:fillRect/>
          </a:stretch>
        </p:blipFill>
        <p:spPr>
          <a:xfrm>
            <a:off x="3030070" y="2241176"/>
            <a:ext cx="8848165" cy="372931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(4)</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806824" y="1645522"/>
            <a:ext cx="9780493" cy="3836725"/>
          </a:xfrm>
        </p:spPr>
        <p:txBody>
          <a:bodyPr rtlCol="0">
            <a:normAutofit/>
          </a:bodyPr>
          <a:lstStyle/>
          <a:p>
            <a:pPr marL="285750" indent="-285750">
              <a:buFont typeface="Arial" panose="020B0604020202020204" pitchFamily="34" charset="0"/>
              <a:buChar char="•"/>
            </a:pPr>
            <a:r>
              <a:rPr lang="en-GB" dirty="0"/>
              <a:t>The user must select a single transaction to populate the ‘selection’ data table.   </a:t>
            </a:r>
          </a:p>
          <a:p>
            <a:pPr rtl="0"/>
            <a:endParaRPr lang="en-GB" dirty="0"/>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grpSp>
        <p:nvGrpSpPr>
          <p:cNvPr id="11" name="Group 10"/>
          <p:cNvGrpSpPr/>
          <p:nvPr/>
        </p:nvGrpSpPr>
        <p:grpSpPr>
          <a:xfrm>
            <a:off x="1416135" y="3625345"/>
            <a:ext cx="4378493" cy="1588566"/>
            <a:chOff x="807268" y="3410116"/>
            <a:chExt cx="3855424" cy="1514949"/>
          </a:xfrm>
        </p:grpSpPr>
        <p:sp>
          <p:nvSpPr>
            <p:cNvPr id="9" name="Flowchart: Alternate Process 8"/>
            <p:cNvSpPr/>
            <p:nvPr/>
          </p:nvSpPr>
          <p:spPr>
            <a:xfrm>
              <a:off x="807268" y="3410116"/>
              <a:ext cx="2977819" cy="1361666"/>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A record has been successfully chosen if it is replicated in this data table</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30545">
              <a:off x="3924804" y="4187177"/>
              <a:ext cx="559595" cy="916181"/>
            </a:xfrm>
            <a:prstGeom prst="rect">
              <a:avLst/>
            </a:prstGeom>
          </p:spPr>
        </p:pic>
      </p:gr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30545">
            <a:off x="5017515" y="2591500"/>
            <a:ext cx="599669" cy="1040480"/>
          </a:xfrm>
          <a:prstGeom prst="rect">
            <a:avLst/>
          </a:prstGeom>
        </p:spPr>
      </p:pic>
    </p:spTree>
    <p:extLst>
      <p:ext uri="{BB962C8B-B14F-4D97-AF65-F5344CB8AC3E}">
        <p14:creationId xmlns:p14="http://schemas.microsoft.com/office/powerpoint/2010/main" val="2274504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CB69CFB0-012E-4AAD-8AA2-F187D19B427E}"/>
              </a:ext>
            </a:extLst>
          </p:cNvPr>
          <p:cNvPicPr>
            <a:picLocks noChangeAspect="1"/>
          </p:cNvPicPr>
          <p:nvPr/>
        </p:nvPicPr>
        <p:blipFill>
          <a:blip r:embed="rId3"/>
          <a:stretch>
            <a:fillRect/>
          </a:stretch>
        </p:blipFill>
        <p:spPr>
          <a:xfrm>
            <a:off x="1622613" y="1766045"/>
            <a:ext cx="9923928" cy="412376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(5)</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645522"/>
            <a:ext cx="7969632" cy="3836725"/>
          </a:xfrm>
        </p:spPr>
        <p:txBody>
          <a:bodyPr rtlCol="0">
            <a:normAutofit/>
          </a:bodyPr>
          <a:lstStyle/>
          <a:p>
            <a:endParaRPr lang="en-GB" dirty="0"/>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grpSp>
        <p:nvGrpSpPr>
          <p:cNvPr id="11" name="Group 10"/>
          <p:cNvGrpSpPr/>
          <p:nvPr/>
        </p:nvGrpSpPr>
        <p:grpSpPr>
          <a:xfrm>
            <a:off x="383357" y="3388160"/>
            <a:ext cx="4306342" cy="1932858"/>
            <a:chOff x="1977453" y="3624509"/>
            <a:chExt cx="3948143" cy="1994940"/>
          </a:xfrm>
        </p:grpSpPr>
        <p:sp>
          <p:nvSpPr>
            <p:cNvPr id="9" name="Flowchart: Alternate Process 8"/>
            <p:cNvSpPr/>
            <p:nvPr/>
          </p:nvSpPr>
          <p:spPr>
            <a:xfrm>
              <a:off x="1977453" y="3624509"/>
              <a:ext cx="3214440" cy="1427835"/>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The score the transaction and get a prediction about whether it is fraudulent, click this button</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30545">
              <a:off x="5137711" y="4831564"/>
              <a:ext cx="586788" cy="988982"/>
            </a:xfrm>
            <a:prstGeom prst="rect">
              <a:avLst/>
            </a:prstGeom>
          </p:spPr>
        </p:pic>
      </p:grpSp>
    </p:spTree>
    <p:extLst>
      <p:ext uri="{BB962C8B-B14F-4D97-AF65-F5344CB8AC3E}">
        <p14:creationId xmlns:p14="http://schemas.microsoft.com/office/powerpoint/2010/main" val="2246048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30AB06DB-DA27-4C93-B1B4-D9146ECD50A4}"/>
              </a:ext>
            </a:extLst>
          </p:cNvPr>
          <p:cNvPicPr>
            <a:picLocks noChangeAspect="1"/>
          </p:cNvPicPr>
          <p:nvPr/>
        </p:nvPicPr>
        <p:blipFill>
          <a:blip r:embed="rId3"/>
          <a:stretch>
            <a:fillRect/>
          </a:stretch>
        </p:blipFill>
        <p:spPr>
          <a:xfrm>
            <a:off x="3748257" y="3668323"/>
            <a:ext cx="6944694" cy="1267002"/>
          </a:xfrm>
          <a:prstGeom prst="rect">
            <a:avLst/>
          </a:prstGeom>
          <a:ln>
            <a:noFill/>
          </a:ln>
          <a:effectLst>
            <a:outerShdw blurRad="292100" dist="139700" dir="2700000" algn="tl" rotWithShape="0">
              <a:srgbClr val="333333">
                <a:alpha val="65000"/>
              </a:srgbClr>
            </a:outerShdw>
          </a:effectLst>
        </p:spPr>
      </p:pic>
      <p:pic>
        <p:nvPicPr>
          <p:cNvPr id="9" name="Picture 8" descr="A picture containing bird&#10;&#10;Description automatically generated">
            <a:extLst>
              <a:ext uri="{FF2B5EF4-FFF2-40B4-BE49-F238E27FC236}">
                <a16:creationId xmlns:a16="http://schemas.microsoft.com/office/drawing/2014/main" id="{469BA774-269E-42EE-A165-0CD02F3EDDFD}"/>
              </a:ext>
            </a:extLst>
          </p:cNvPr>
          <p:cNvPicPr>
            <a:picLocks noChangeAspect="1"/>
          </p:cNvPicPr>
          <p:nvPr/>
        </p:nvPicPr>
        <p:blipFill>
          <a:blip r:embed="rId4"/>
          <a:stretch>
            <a:fillRect/>
          </a:stretch>
        </p:blipFill>
        <p:spPr>
          <a:xfrm>
            <a:off x="1049732" y="2208479"/>
            <a:ext cx="7725853" cy="1343212"/>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(6)</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510637"/>
            <a:ext cx="9610182" cy="3836725"/>
          </a:xfrm>
        </p:spPr>
        <p:txBody>
          <a:bodyPr rtlCol="0">
            <a:normAutofit/>
          </a:bodyPr>
          <a:lstStyle/>
          <a:p>
            <a:pPr marL="285750" indent="-285750">
              <a:buFont typeface="Arial" panose="020B0604020202020204" pitchFamily="34" charset="0"/>
              <a:buChar char="•"/>
            </a:pPr>
            <a:r>
              <a:rPr lang="en-GB" dirty="0"/>
              <a:t>An API is invoked with the attributes of the chosen transaction and the Azure hosted model returns a basic flag indicating Fraud (or not). </a:t>
            </a:r>
          </a:p>
          <a:p>
            <a:pPr rtl="0"/>
            <a:endParaRPr lang="en-GB"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pic>
        <p:nvPicPr>
          <p:cNvPr id="8" name="Picture 7">
            <a:extLst>
              <a:ext uri="{FF2B5EF4-FFF2-40B4-BE49-F238E27FC236}">
                <a16:creationId xmlns:a16="http://schemas.microsoft.com/office/drawing/2014/main" id="{E6CDD537-CCEE-4A2B-9FF6-88B2D05DDB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2109" y="4406931"/>
            <a:ext cx="788253" cy="441422"/>
          </a:xfrm>
          <a:prstGeom prst="rect">
            <a:avLst/>
          </a:prstGeom>
          <a:ln>
            <a:noFill/>
          </a:ln>
          <a:effectLst>
            <a:outerShdw blurRad="292100" dist="139700" dir="2700000" algn="tl" rotWithShape="0">
              <a:srgbClr val="333333">
                <a:alpha val="65000"/>
              </a:srgbClr>
            </a:outerShdw>
          </a:effectLst>
        </p:spPr>
      </p:pic>
      <p:sp>
        <p:nvSpPr>
          <p:cNvPr id="13" name="Arrow: Curved Right 12">
            <a:extLst>
              <a:ext uri="{FF2B5EF4-FFF2-40B4-BE49-F238E27FC236}">
                <a16:creationId xmlns:a16="http://schemas.microsoft.com/office/drawing/2014/main" id="{41D28CDC-5774-4EB4-B52D-DD9E2E37E768}"/>
              </a:ext>
            </a:extLst>
          </p:cNvPr>
          <p:cNvSpPr/>
          <p:nvPr/>
        </p:nvSpPr>
        <p:spPr>
          <a:xfrm rot="3944949">
            <a:off x="2693365" y="2900043"/>
            <a:ext cx="455858" cy="2129734"/>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
        <p:nvSpPr>
          <p:cNvPr id="15" name="Arrow: Curved Right 14">
            <a:extLst>
              <a:ext uri="{FF2B5EF4-FFF2-40B4-BE49-F238E27FC236}">
                <a16:creationId xmlns:a16="http://schemas.microsoft.com/office/drawing/2014/main" id="{EF3782A9-8918-4C0D-8236-9E47DCBCC8F8}"/>
              </a:ext>
            </a:extLst>
          </p:cNvPr>
          <p:cNvSpPr/>
          <p:nvPr/>
        </p:nvSpPr>
        <p:spPr>
          <a:xfrm rot="21170291">
            <a:off x="745142" y="2649039"/>
            <a:ext cx="435414" cy="2119391"/>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
        <p:nvSpPr>
          <p:cNvPr id="17" name="Arrow: Curved Right 16">
            <a:extLst>
              <a:ext uri="{FF2B5EF4-FFF2-40B4-BE49-F238E27FC236}">
                <a16:creationId xmlns:a16="http://schemas.microsoft.com/office/drawing/2014/main" id="{CA43057D-EF57-4200-957C-28036236EADA}"/>
              </a:ext>
            </a:extLst>
          </p:cNvPr>
          <p:cNvSpPr/>
          <p:nvPr/>
        </p:nvSpPr>
        <p:spPr>
          <a:xfrm rot="16423707">
            <a:off x="2887698" y="3926781"/>
            <a:ext cx="446954" cy="2129342"/>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
        <p:nvSpPr>
          <p:cNvPr id="19" name="Arrow: Curved Right 18">
            <a:extLst>
              <a:ext uri="{FF2B5EF4-FFF2-40B4-BE49-F238E27FC236}">
                <a16:creationId xmlns:a16="http://schemas.microsoft.com/office/drawing/2014/main" id="{C0DD8DEF-4967-44D7-9534-19DB1FE5CA93}"/>
              </a:ext>
            </a:extLst>
          </p:cNvPr>
          <p:cNvSpPr/>
          <p:nvPr/>
        </p:nvSpPr>
        <p:spPr>
          <a:xfrm rot="11498392">
            <a:off x="1598951" y="3537807"/>
            <a:ext cx="435414" cy="1034683"/>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Tree>
    <p:extLst>
      <p:ext uri="{BB962C8B-B14F-4D97-AF65-F5344CB8AC3E}">
        <p14:creationId xmlns:p14="http://schemas.microsoft.com/office/powerpoint/2010/main" val="874512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AF089643-7363-4C07-B767-DB8F0B6CE5B9}"/>
              </a:ext>
            </a:extLst>
          </p:cNvPr>
          <p:cNvPicPr>
            <a:picLocks noChangeAspect="1"/>
          </p:cNvPicPr>
          <p:nvPr/>
        </p:nvPicPr>
        <p:blipFill>
          <a:blip r:embed="rId3"/>
          <a:stretch>
            <a:fillRect/>
          </a:stretch>
        </p:blipFill>
        <p:spPr>
          <a:xfrm>
            <a:off x="3362148" y="2302085"/>
            <a:ext cx="6944694" cy="2688868"/>
          </a:xfrm>
          <a:prstGeom prst="rect">
            <a:avLst/>
          </a:prstGeom>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(7)</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156439" y="1510637"/>
            <a:ext cx="9610182" cy="3836725"/>
          </a:xfrm>
        </p:spPr>
        <p:txBody>
          <a:bodyPr rtlCol="0">
            <a:normAutofit/>
          </a:bodyPr>
          <a:lstStyle/>
          <a:p>
            <a:pPr marL="285750" indent="-285750">
              <a:buFont typeface="Arial" panose="020B0604020202020204" pitchFamily="34" charset="0"/>
              <a:buChar char="•"/>
            </a:pPr>
            <a:r>
              <a:rPr lang="en-GB" dirty="0"/>
              <a:t>In addition, the API for fraud prediction can be invoked by a separate button to show the actual predictive score from the Logistic Regression Classification model. </a:t>
            </a:r>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pic>
        <p:nvPicPr>
          <p:cNvPr id="8" name="Picture 7">
            <a:extLst>
              <a:ext uri="{FF2B5EF4-FFF2-40B4-BE49-F238E27FC236}">
                <a16:creationId xmlns:a16="http://schemas.microsoft.com/office/drawing/2014/main" id="{E6CDD537-CCEE-4A2B-9FF6-88B2D05DDB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4258" y="4850060"/>
            <a:ext cx="788253" cy="441422"/>
          </a:xfrm>
          <a:prstGeom prst="rect">
            <a:avLst/>
          </a:prstGeom>
          <a:ln>
            <a:noFill/>
          </a:ln>
          <a:effectLst>
            <a:outerShdw blurRad="292100" dist="139700" dir="2700000" algn="tl" rotWithShape="0">
              <a:srgbClr val="333333">
                <a:alpha val="65000"/>
              </a:srgbClr>
            </a:outerShdw>
          </a:effectLst>
        </p:spPr>
      </p:pic>
      <p:sp>
        <p:nvSpPr>
          <p:cNvPr id="13" name="Arrow: Curved Right 12">
            <a:extLst>
              <a:ext uri="{FF2B5EF4-FFF2-40B4-BE49-F238E27FC236}">
                <a16:creationId xmlns:a16="http://schemas.microsoft.com/office/drawing/2014/main" id="{41D28CDC-5774-4EB4-B52D-DD9E2E37E768}"/>
              </a:ext>
            </a:extLst>
          </p:cNvPr>
          <p:cNvSpPr/>
          <p:nvPr/>
        </p:nvSpPr>
        <p:spPr>
          <a:xfrm rot="3944949">
            <a:off x="2215790" y="3226843"/>
            <a:ext cx="455858" cy="2129734"/>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
        <p:nvSpPr>
          <p:cNvPr id="17" name="Arrow: Curved Right 16">
            <a:extLst>
              <a:ext uri="{FF2B5EF4-FFF2-40B4-BE49-F238E27FC236}">
                <a16:creationId xmlns:a16="http://schemas.microsoft.com/office/drawing/2014/main" id="{CA43057D-EF57-4200-957C-28036236EADA}"/>
              </a:ext>
            </a:extLst>
          </p:cNvPr>
          <p:cNvSpPr/>
          <p:nvPr/>
        </p:nvSpPr>
        <p:spPr>
          <a:xfrm rot="15563433">
            <a:off x="2980877" y="4166376"/>
            <a:ext cx="446954" cy="2129342"/>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pic>
        <p:nvPicPr>
          <p:cNvPr id="7" name="Picture 6">
            <a:extLst>
              <a:ext uri="{FF2B5EF4-FFF2-40B4-BE49-F238E27FC236}">
                <a16:creationId xmlns:a16="http://schemas.microsoft.com/office/drawing/2014/main" id="{92DD555A-BDBE-4E3E-B326-B621B2997E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4655075">
            <a:off x="5178299" y="3461677"/>
            <a:ext cx="374228" cy="710050"/>
          </a:xfrm>
          <a:prstGeom prst="rect">
            <a:avLst/>
          </a:prstGeom>
        </p:spPr>
      </p:pic>
    </p:spTree>
    <p:extLst>
      <p:ext uri="{BB962C8B-B14F-4D97-AF65-F5344CB8AC3E}">
        <p14:creationId xmlns:p14="http://schemas.microsoft.com/office/powerpoint/2010/main" val="1394253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26AB02-874D-4123-9B98-49D9AF8DAFA4}"/>
              </a:ext>
            </a:extLst>
          </p:cNvPr>
          <p:cNvPicPr>
            <a:picLocks noChangeAspect="1"/>
          </p:cNvPicPr>
          <p:nvPr/>
        </p:nvPicPr>
        <p:blipFill>
          <a:blip r:embed="rId3"/>
          <a:stretch>
            <a:fillRect/>
          </a:stretch>
        </p:blipFill>
        <p:spPr>
          <a:xfrm>
            <a:off x="643369" y="2141037"/>
            <a:ext cx="5849166" cy="447737"/>
          </a:xfrm>
          <a:prstGeom prst="rect">
            <a:avLst/>
          </a:prstGeom>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(8)</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510637"/>
            <a:ext cx="9610182" cy="3836725"/>
          </a:xfrm>
        </p:spPr>
        <p:txBody>
          <a:bodyPr rtlCol="0">
            <a:normAutofit/>
          </a:bodyPr>
          <a:lstStyle/>
          <a:p>
            <a:pPr marL="285750" indent="-285750">
              <a:buFont typeface="Arial" panose="020B0604020202020204" pitchFamily="34" charset="0"/>
              <a:buChar char="•"/>
            </a:pPr>
            <a:r>
              <a:rPr lang="en-GB" dirty="0"/>
              <a:t>The lowest button on the tab will return the full output from the Azure hosted predictive model.</a:t>
            </a:r>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pic>
        <p:nvPicPr>
          <p:cNvPr id="8" name="Picture 7">
            <a:extLst>
              <a:ext uri="{FF2B5EF4-FFF2-40B4-BE49-F238E27FC236}">
                <a16:creationId xmlns:a16="http://schemas.microsoft.com/office/drawing/2014/main" id="{E6CDD537-CCEE-4A2B-9FF6-88B2D05DDB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7048" y="3202572"/>
            <a:ext cx="788253" cy="441422"/>
          </a:xfrm>
          <a:prstGeom prst="rect">
            <a:avLst/>
          </a:prstGeom>
          <a:ln>
            <a:noFill/>
          </a:ln>
          <a:effectLst>
            <a:outerShdw blurRad="292100" dist="139700" dir="2700000" algn="tl" rotWithShape="0">
              <a:srgbClr val="333333">
                <a:alpha val="65000"/>
              </a:srgbClr>
            </a:outerShdw>
          </a:effectLst>
        </p:spPr>
      </p:pic>
      <p:sp>
        <p:nvSpPr>
          <p:cNvPr id="13" name="Arrow: Curved Right 12">
            <a:extLst>
              <a:ext uri="{FF2B5EF4-FFF2-40B4-BE49-F238E27FC236}">
                <a16:creationId xmlns:a16="http://schemas.microsoft.com/office/drawing/2014/main" id="{41D28CDC-5774-4EB4-B52D-DD9E2E37E768}"/>
              </a:ext>
            </a:extLst>
          </p:cNvPr>
          <p:cNvSpPr/>
          <p:nvPr/>
        </p:nvSpPr>
        <p:spPr>
          <a:xfrm rot="17925702">
            <a:off x="1513343" y="2170875"/>
            <a:ext cx="455858" cy="2129734"/>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pic>
        <p:nvPicPr>
          <p:cNvPr id="10" name="Picture 9" descr="A screenshot of a cell phone&#10;&#10;Description automatically generated">
            <a:extLst>
              <a:ext uri="{FF2B5EF4-FFF2-40B4-BE49-F238E27FC236}">
                <a16:creationId xmlns:a16="http://schemas.microsoft.com/office/drawing/2014/main" id="{9FCD0D49-D5BE-410D-B650-D33D5C8AE4CD}"/>
              </a:ext>
            </a:extLst>
          </p:cNvPr>
          <p:cNvPicPr>
            <a:picLocks noChangeAspect="1"/>
          </p:cNvPicPr>
          <p:nvPr/>
        </p:nvPicPr>
        <p:blipFill>
          <a:blip r:embed="rId6"/>
          <a:stretch>
            <a:fillRect/>
          </a:stretch>
        </p:blipFill>
        <p:spPr>
          <a:xfrm>
            <a:off x="6346977" y="1694329"/>
            <a:ext cx="5365002" cy="487041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2" name="Picture 11">
            <a:extLst>
              <a:ext uri="{FF2B5EF4-FFF2-40B4-BE49-F238E27FC236}">
                <a16:creationId xmlns:a16="http://schemas.microsoft.com/office/drawing/2014/main" id="{D5E076A3-69E3-4691-ADF1-07670CF873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8975257">
            <a:off x="780025" y="1662070"/>
            <a:ext cx="374228" cy="710050"/>
          </a:xfrm>
          <a:prstGeom prst="rect">
            <a:avLst/>
          </a:prstGeom>
        </p:spPr>
      </p:pic>
      <p:sp>
        <p:nvSpPr>
          <p:cNvPr id="21" name="Arrow: Curved Right 20">
            <a:extLst>
              <a:ext uri="{FF2B5EF4-FFF2-40B4-BE49-F238E27FC236}">
                <a16:creationId xmlns:a16="http://schemas.microsoft.com/office/drawing/2014/main" id="{C2E27F86-13CC-425A-9B00-D51805A4DB2D}"/>
              </a:ext>
            </a:extLst>
          </p:cNvPr>
          <p:cNvSpPr/>
          <p:nvPr/>
        </p:nvSpPr>
        <p:spPr>
          <a:xfrm rot="16423707">
            <a:off x="4725982" y="2382486"/>
            <a:ext cx="446954" cy="3121984"/>
          </a:xfrm>
          <a:prstGeom prst="curvedRightArrow">
            <a:avLst/>
          </a:prstGeom>
          <a:solidFill>
            <a:schemeClr val="accent1">
              <a:lumMod val="60000"/>
              <a:lumOff val="4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solidFill>
                <a:schemeClr val="tx1"/>
              </a:solidFill>
            </a:endParaRPr>
          </a:p>
        </p:txBody>
      </p:sp>
    </p:spTree>
    <p:extLst>
      <p:ext uri="{BB962C8B-B14F-4D97-AF65-F5344CB8AC3E}">
        <p14:creationId xmlns:p14="http://schemas.microsoft.com/office/powerpoint/2010/main" val="101705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r>
              <a:rPr lang="en-GB" dirty="0"/>
              <a:t>Credit card fraud prediction - UI</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2015732"/>
            <a:ext cx="10503190" cy="3450613"/>
          </a:xfrm>
        </p:spPr>
        <p:txBody>
          <a:bodyPr rtlCol="0"/>
          <a:lstStyle/>
          <a:p>
            <a:pPr lvl="0"/>
            <a:r>
              <a:rPr lang="en-GB" dirty="0"/>
              <a:t>The application front end is a hosted Shiny R application dashboard.</a:t>
            </a:r>
          </a:p>
          <a:p>
            <a:pPr lvl="0"/>
            <a:r>
              <a:rPr lang="en-GB" dirty="0">
                <a:solidFill>
                  <a:srgbClr val="000000"/>
                </a:solidFill>
                <a:ea typeface="Tahoma" panose="020B0604030504040204" pitchFamily="34" charset="0"/>
                <a:cs typeface="Tahoma" panose="020B0604030504040204" pitchFamily="34" charset="0"/>
              </a:rPr>
              <a:t>To access..</a:t>
            </a:r>
          </a:p>
          <a:p>
            <a:pPr marL="0" lvl="0" indent="0">
              <a:buNone/>
            </a:pPr>
            <a:r>
              <a:rPr lang="en-GB" dirty="0">
                <a:solidFill>
                  <a:srgbClr val="000000"/>
                </a:solidFill>
                <a:ea typeface="Tahoma" panose="020B0604030504040204" pitchFamily="34" charset="0"/>
                <a:cs typeface="Tahoma" panose="020B0604030504040204" pitchFamily="34" charset="0"/>
              </a:rPr>
              <a:t> </a:t>
            </a:r>
            <a:r>
              <a:rPr lang="en-GB" sz="2400" dirty="0">
                <a:hlinkClick r:id="rId3"/>
              </a:rPr>
              <a:t>https://ciaran-finnegan.shinyapps.io/DBS_CCFraudRShinyApp_10524150/</a:t>
            </a:r>
            <a:endParaRPr lang="en-GB" sz="2400" dirty="0">
              <a:solidFill>
                <a:srgbClr val="000000"/>
              </a:solidFill>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3965" y="71720"/>
            <a:ext cx="1402976" cy="134470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659" y="3290047"/>
            <a:ext cx="10058400" cy="348693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44943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28166" y="1463946"/>
            <a:ext cx="9610164" cy="1117888"/>
          </a:xfrm>
        </p:spPr>
        <p:txBody>
          <a:bodyPr rtlCol="0">
            <a:normAutofit/>
          </a:bodyPr>
          <a:lstStyle/>
          <a:p>
            <a:pPr lvl="0"/>
            <a:r>
              <a:rPr lang="en-GB" dirty="0"/>
              <a:t>The project application is a Shiny R dashboard with two tabs. </a:t>
            </a:r>
          </a:p>
          <a:p>
            <a:pPr marL="0" lvl="0"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grpSp>
        <p:nvGrpSpPr>
          <p:cNvPr id="18" name="Group 17"/>
          <p:cNvGrpSpPr/>
          <p:nvPr/>
        </p:nvGrpSpPr>
        <p:grpSpPr>
          <a:xfrm>
            <a:off x="1260297" y="2012237"/>
            <a:ext cx="9676643" cy="3787928"/>
            <a:chOff x="2545978" y="2012237"/>
            <a:chExt cx="8606116" cy="3946712"/>
          </a:xfrm>
        </p:grpSpPr>
        <p:sp>
          <p:nvSpPr>
            <p:cNvPr id="14" name="Flowchart: Alternate Process 13"/>
            <p:cNvSpPr/>
            <p:nvPr/>
          </p:nvSpPr>
          <p:spPr>
            <a:xfrm>
              <a:off x="2545978" y="2012237"/>
              <a:ext cx="2366682" cy="1488141"/>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One for data visualisation on CC fraud dataset used for model creation</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8008" y="2012237"/>
              <a:ext cx="5714086" cy="3946712"/>
            </a:xfrm>
            <a:prstGeom prst="rect">
              <a:avLst/>
            </a:prstGeom>
          </p:spPr>
        </p:pic>
        <p:sp>
          <p:nvSpPr>
            <p:cNvPr id="15" name="Flowchart: Alternate Process 14"/>
            <p:cNvSpPr/>
            <p:nvPr/>
          </p:nvSpPr>
          <p:spPr>
            <a:xfrm>
              <a:off x="4478627" y="3716652"/>
              <a:ext cx="2366682" cy="1488141"/>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lvl="0" algn="ctr"/>
              <a:r>
                <a:rPr lang="en-GB" i="1" dirty="0">
                  <a:solidFill>
                    <a:schemeClr val="tx1"/>
                  </a:solidFill>
                </a:rPr>
                <a:t>The other to provide an interface to check ‘new’ loaded cc trxns for fraud.</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583012">
              <a:off x="4831737" y="2582731"/>
              <a:ext cx="611572" cy="728153"/>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801741">
              <a:off x="5979220" y="3118032"/>
              <a:ext cx="611572" cy="728153"/>
            </a:xfrm>
            <a:prstGeom prst="rect">
              <a:avLst/>
            </a:prstGeom>
          </p:spPr>
        </p:pic>
      </p:grpSp>
    </p:spTree>
    <p:extLst>
      <p:ext uri="{BB962C8B-B14F-4D97-AF65-F5344CB8AC3E}">
        <p14:creationId xmlns:p14="http://schemas.microsoft.com/office/powerpoint/2010/main" val="271293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77789"/>
            <a:ext cx="3474861" cy="4475692"/>
          </a:xfrm>
        </p:spPr>
        <p:txBody>
          <a:bodyPr rtlCol="0">
            <a:normAutofit/>
          </a:bodyPr>
          <a:lstStyle/>
          <a:p>
            <a:pPr lvl="0"/>
            <a:r>
              <a:rPr lang="en-GB" dirty="0"/>
              <a:t>Visualisations Tab (1)  </a:t>
            </a:r>
          </a:p>
          <a:p>
            <a:pPr lvl="1"/>
            <a:r>
              <a:rPr lang="en-GB" dirty="0"/>
              <a:t>The application uses the full 25K dataset rows for visualisations. This is the dataset used in training and deploying the production predictive model in Azure.</a:t>
            </a:r>
          </a:p>
          <a:p>
            <a:pPr lvl="1"/>
            <a:r>
              <a:rPr lang="en-GB" dirty="0"/>
              <a:t>The first tab on the dashboard contains a series of graphs that visualise key aspects of the credit card fraud dataset.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99060F6-F445-491B-A352-83F9EC68BDFA}"/>
              </a:ext>
            </a:extLst>
          </p:cNvPr>
          <p:cNvPicPr>
            <a:picLocks noChangeAspect="1"/>
          </p:cNvPicPr>
          <p:nvPr/>
        </p:nvPicPr>
        <p:blipFill>
          <a:blip r:embed="rId4"/>
          <a:stretch>
            <a:fillRect/>
          </a:stretch>
        </p:blipFill>
        <p:spPr>
          <a:xfrm>
            <a:off x="4769224" y="1439019"/>
            <a:ext cx="5367521" cy="492162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49471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95718"/>
            <a:ext cx="5420201" cy="3870627"/>
          </a:xfrm>
        </p:spPr>
        <p:txBody>
          <a:bodyPr rtlCol="0">
            <a:normAutofit/>
          </a:bodyPr>
          <a:lstStyle/>
          <a:p>
            <a:pPr lvl="0"/>
            <a:r>
              <a:rPr lang="en-GB" dirty="0"/>
              <a:t>Visualisations (2) – </a:t>
            </a:r>
          </a:p>
          <a:p>
            <a:pPr lvl="1"/>
            <a:r>
              <a:rPr lang="en-GB" dirty="0"/>
              <a:t>The first graph shows the breakdown of Fraud/Non-Fraud records in the sample dataset. </a:t>
            </a:r>
          </a:p>
          <a:p>
            <a:pPr lvl="1"/>
            <a:endParaRPr lang="en-GB" dirty="0"/>
          </a:p>
          <a:p>
            <a:pPr lvl="1"/>
            <a:r>
              <a:rPr lang="en-GB" dirty="0"/>
              <a:t>The next two are box plots and a bar chart on the analysis of fraud based on the amounts of the credit card transactions. </a:t>
            </a:r>
          </a:p>
          <a:p>
            <a:pPr lvl="1"/>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212" y="1568825"/>
            <a:ext cx="4401461" cy="143435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9" name="Picture 8" descr="A screenshot of a social media post&#10;&#10;Description automatically generated">
            <a:extLst>
              <a:ext uri="{FF2B5EF4-FFF2-40B4-BE49-F238E27FC236}">
                <a16:creationId xmlns:a16="http://schemas.microsoft.com/office/drawing/2014/main" id="{F0919A6E-47F4-43F9-B335-8EF740443EEF}"/>
              </a:ext>
            </a:extLst>
          </p:cNvPr>
          <p:cNvPicPr>
            <a:picLocks noChangeAspect="1"/>
          </p:cNvPicPr>
          <p:nvPr/>
        </p:nvPicPr>
        <p:blipFill>
          <a:blip r:embed="rId5"/>
          <a:stretch>
            <a:fillRect/>
          </a:stretch>
        </p:blipFill>
        <p:spPr>
          <a:xfrm>
            <a:off x="6606988" y="2297272"/>
            <a:ext cx="5172635" cy="481282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67417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95718"/>
            <a:ext cx="5420201" cy="3870627"/>
          </a:xfrm>
        </p:spPr>
        <p:txBody>
          <a:bodyPr rtlCol="0">
            <a:normAutofit/>
          </a:bodyPr>
          <a:lstStyle/>
          <a:p>
            <a:pPr lvl="0"/>
            <a:r>
              <a:rPr lang="en-GB" dirty="0"/>
              <a:t>Visualisations (3) – </a:t>
            </a:r>
          </a:p>
          <a:p>
            <a:pPr lvl="1"/>
            <a:r>
              <a:rPr lang="en-GB" dirty="0"/>
              <a:t>Two more graphs display a Four Fold Plot analysis of how ‘PIN Used’ and ‘Ecommerce Flag’ related to incidents of fraud. </a:t>
            </a:r>
          </a:p>
          <a:p>
            <a:pPr lvl="1"/>
            <a:endParaRPr lang="en-GB" dirty="0"/>
          </a:p>
          <a:p>
            <a:pPr lvl="1"/>
            <a:r>
              <a:rPr lang="en-GB" dirty="0"/>
              <a:t>A tabular view displays an analysis of how ‘Customer Presence’ relates to fraud incidence.</a:t>
            </a:r>
          </a:p>
          <a:p>
            <a:pPr lvl="1"/>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386BA16-A8D7-4C22-9E95-465AA473752B}"/>
              </a:ext>
            </a:extLst>
          </p:cNvPr>
          <p:cNvPicPr>
            <a:picLocks noChangeAspect="1"/>
          </p:cNvPicPr>
          <p:nvPr/>
        </p:nvPicPr>
        <p:blipFill>
          <a:blip r:embed="rId4"/>
          <a:stretch>
            <a:fillRect/>
          </a:stretch>
        </p:blipFill>
        <p:spPr>
          <a:xfrm>
            <a:off x="6841811" y="1012386"/>
            <a:ext cx="4100649" cy="264766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0" name="Picture 9" descr="A screenshot of a cell phone&#10;&#10;Description automatically generated">
            <a:extLst>
              <a:ext uri="{FF2B5EF4-FFF2-40B4-BE49-F238E27FC236}">
                <a16:creationId xmlns:a16="http://schemas.microsoft.com/office/drawing/2014/main" id="{18DF4ECC-72B5-405D-BBC0-C8BEBB260C99}"/>
              </a:ext>
            </a:extLst>
          </p:cNvPr>
          <p:cNvPicPr>
            <a:picLocks noChangeAspect="1"/>
          </p:cNvPicPr>
          <p:nvPr/>
        </p:nvPicPr>
        <p:blipFill>
          <a:blip r:embed="rId5"/>
          <a:stretch>
            <a:fillRect/>
          </a:stretch>
        </p:blipFill>
        <p:spPr>
          <a:xfrm>
            <a:off x="5836451" y="3833332"/>
            <a:ext cx="5915851" cy="285789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96546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CC Fraud Dashboard</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4" y="1595718"/>
            <a:ext cx="4738884" cy="3870627"/>
          </a:xfrm>
        </p:spPr>
        <p:txBody>
          <a:bodyPr rtlCol="0">
            <a:normAutofit/>
          </a:bodyPr>
          <a:lstStyle/>
          <a:p>
            <a:pPr lvl="0"/>
            <a:r>
              <a:rPr lang="en-GB" dirty="0"/>
              <a:t>Visualisations (4) – </a:t>
            </a:r>
          </a:p>
          <a:p>
            <a:pPr lvl="1"/>
            <a:r>
              <a:rPr lang="en-GB" dirty="0"/>
              <a:t>The last graph is a 100% Stacked Bar Chart that displays how the proportion of fraudulent transactions varies across different geographical regions. (The vast majority of transactions in the dataset are from Canada and the United States but this remains an interesting analysis).</a:t>
            </a:r>
          </a:p>
          <a:p>
            <a:pPr lvl="1"/>
            <a:endParaRPr lang="en-GB" dirty="0"/>
          </a:p>
          <a:p>
            <a:pPr lvl="1"/>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504" y="63977"/>
            <a:ext cx="1383825" cy="1334518"/>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39CB594C-EC53-48ED-ABAD-12ED745569E8}"/>
              </a:ext>
            </a:extLst>
          </p:cNvPr>
          <p:cNvPicPr>
            <a:picLocks noChangeAspect="1"/>
          </p:cNvPicPr>
          <p:nvPr/>
        </p:nvPicPr>
        <p:blipFill>
          <a:blip r:embed="rId4"/>
          <a:stretch>
            <a:fillRect/>
          </a:stretch>
        </p:blipFill>
        <p:spPr>
          <a:xfrm>
            <a:off x="6033248" y="1326776"/>
            <a:ext cx="5754594" cy="557797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55192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BE4AB77E-DCBD-4C1E-BA08-8759909040DC}"/>
              </a:ext>
            </a:extLst>
          </p:cNvPr>
          <p:cNvPicPr>
            <a:picLocks noChangeAspect="1"/>
          </p:cNvPicPr>
          <p:nvPr/>
        </p:nvPicPr>
        <p:blipFill>
          <a:blip r:embed="rId3"/>
          <a:stretch>
            <a:fillRect/>
          </a:stretch>
        </p:blipFill>
        <p:spPr>
          <a:xfrm>
            <a:off x="4793194" y="1678199"/>
            <a:ext cx="6513114" cy="442221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(1)</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475186"/>
            <a:ext cx="4410644" cy="4534721"/>
          </a:xfrm>
        </p:spPr>
        <p:txBody>
          <a:bodyPr rtlCol="0">
            <a:noAutofit/>
          </a:bodyPr>
          <a:lstStyle/>
          <a:p>
            <a:pPr marL="285750" indent="-285750">
              <a:buFont typeface="Arial" panose="020B0604020202020204" pitchFamily="34" charset="0"/>
              <a:buChar char="•"/>
            </a:pPr>
            <a:r>
              <a:rPr lang="en-GB" dirty="0"/>
              <a:t>The second tab has a basic workflow for checking a given credit card transaction for suspected fraud. </a:t>
            </a:r>
          </a:p>
          <a:p>
            <a:pPr marL="285750" indent="-285750">
              <a:buFont typeface="Arial" panose="020B0604020202020204" pitchFamily="34" charset="0"/>
              <a:buChar char="•"/>
            </a:pPr>
            <a:r>
              <a:rPr lang="en-GB" dirty="0">
                <a:solidFill>
                  <a:srgbClr val="000000"/>
                </a:solidFill>
                <a:effectLst/>
                <a:ea typeface="Calibri" panose="020F0502020204030204" pitchFamily="34" charset="0"/>
              </a:rPr>
              <a:t>This tab allows the user to:</a:t>
            </a:r>
            <a:endParaRPr lang="en-IE" dirty="0">
              <a:solidFill>
                <a:srgbClr val="000000"/>
              </a:solidFill>
              <a:ea typeface="Calibri" panose="020F0502020204030204" pitchFamily="34" charset="0"/>
            </a:endParaRPr>
          </a:p>
          <a:p>
            <a:pPr marL="742950" lvl="1" indent="-285750">
              <a:buFont typeface="Wingdings" panose="05000000000000000000" pitchFamily="2" charset="2"/>
              <a:buChar char="Ø"/>
            </a:pPr>
            <a:r>
              <a:rPr lang="en-GB" dirty="0">
                <a:solidFill>
                  <a:srgbClr val="000000"/>
                </a:solidFill>
                <a:effectLst/>
                <a:ea typeface="Calibri" panose="020F0502020204030204" pitchFamily="34" charset="0"/>
              </a:rPr>
              <a:t>Load .csv files that contain ‘new’ credit card transactions.</a:t>
            </a:r>
          </a:p>
          <a:p>
            <a:pPr marL="742950" lvl="1" indent="-285750">
              <a:buFont typeface="Wingdings" panose="05000000000000000000" pitchFamily="2" charset="2"/>
              <a:buChar char="Ø"/>
            </a:pPr>
            <a:endParaRPr lang="en-GB" dirty="0">
              <a:solidFill>
                <a:srgbClr val="000000"/>
              </a:solidFill>
              <a:effectLst/>
              <a:ea typeface="Calibri" panose="020F0502020204030204" pitchFamily="34" charset="0"/>
            </a:endParaRPr>
          </a:p>
          <a:p>
            <a:pPr marL="742950" lvl="1" indent="-285750">
              <a:buFont typeface="Wingdings" panose="05000000000000000000" pitchFamily="2" charset="2"/>
              <a:buChar char="Ø"/>
            </a:pPr>
            <a:r>
              <a:rPr lang="en-GB" dirty="0">
                <a:solidFill>
                  <a:srgbClr val="000000"/>
                </a:solidFill>
                <a:effectLst/>
                <a:ea typeface="Calibri" panose="020F0502020204030204" pitchFamily="34" charset="0"/>
              </a:rPr>
              <a:t>Display the individual records in these csv files.</a:t>
            </a:r>
          </a:p>
          <a:p>
            <a:pPr marL="742950" lvl="1" indent="-285750">
              <a:buFont typeface="Wingdings" panose="05000000000000000000" pitchFamily="2" charset="2"/>
              <a:buChar char="Ø"/>
            </a:pPr>
            <a:endParaRPr lang="en-GB" dirty="0">
              <a:solidFill>
                <a:srgbClr val="000000"/>
              </a:solidFill>
              <a:effectLst/>
              <a:ea typeface="Calibri" panose="020F0502020204030204" pitchFamily="34" charset="0"/>
            </a:endParaRPr>
          </a:p>
          <a:p>
            <a:pPr marL="742950" lvl="1" indent="-285750">
              <a:buFont typeface="Wingdings" panose="05000000000000000000" pitchFamily="2" charset="2"/>
              <a:buChar char="Ø"/>
            </a:pPr>
            <a:r>
              <a:rPr lang="en-GB" dirty="0">
                <a:solidFill>
                  <a:srgbClr val="000000"/>
                </a:solidFill>
                <a:effectLst/>
                <a:ea typeface="Calibri" panose="020F0502020204030204" pitchFamily="34" charset="0"/>
              </a:rPr>
              <a:t>Select a single record and invoke the API to the Azure hosted predictive fraud model.</a:t>
            </a:r>
          </a:p>
          <a:p>
            <a:pPr marL="742950" lvl="1" indent="-285750">
              <a:buFont typeface="Wingdings" panose="05000000000000000000" pitchFamily="2" charset="2"/>
              <a:buChar char="Ø"/>
            </a:pPr>
            <a:endParaRPr lang="en-GB" dirty="0">
              <a:solidFill>
                <a:srgbClr val="000000"/>
              </a:solidFill>
              <a:effectLst/>
              <a:ea typeface="Calibri" panose="020F0502020204030204" pitchFamily="34" charset="0"/>
            </a:endParaRPr>
          </a:p>
          <a:p>
            <a:pPr marL="742950" lvl="1" indent="-285750">
              <a:buFont typeface="Wingdings" panose="05000000000000000000" pitchFamily="2" charset="2"/>
              <a:buChar char="Ø"/>
            </a:pPr>
            <a:r>
              <a:rPr lang="en-GB" dirty="0">
                <a:solidFill>
                  <a:srgbClr val="000000"/>
                </a:solidFill>
                <a:effectLst/>
                <a:ea typeface="Calibri" panose="020F0502020204030204" pitchFamily="34" charset="0"/>
              </a:rPr>
              <a:t>Obtain a result in real time from the production model that indicates if the chosen transaction is likely to be fraudulent.</a:t>
            </a:r>
            <a:endParaRPr lang="en-IE" dirty="0">
              <a:solidFill>
                <a:srgbClr val="000000"/>
              </a:solidFill>
              <a:effectLst/>
              <a:ea typeface="Calibri" panose="020F0502020204030204" pitchFamily="34" charset="0"/>
            </a:endParaRPr>
          </a:p>
          <a:p>
            <a:pPr marL="285750" indent="-285750">
              <a:buFont typeface="Arial" panose="020B0604020202020204" pitchFamily="34" charset="0"/>
              <a:buChar char="•"/>
            </a:pPr>
            <a:endParaRPr lang="en-GB" dirty="0"/>
          </a:p>
          <a:p>
            <a:pPr rtl="0"/>
            <a:endParaRPr lang="en-GB" dirty="0"/>
          </a:p>
          <a:p>
            <a:pPr rtl="0"/>
            <a:endParaRPr lang="en-GB"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9468" y="5912223"/>
            <a:ext cx="1480777" cy="829235"/>
          </a:xfrm>
          <a:prstGeom prst="rect">
            <a:avLst/>
          </a:prstGeom>
        </p:spPr>
      </p:pic>
      <p:sp>
        <p:nvSpPr>
          <p:cNvPr id="16" name="Curved Down Arrow 15"/>
          <p:cNvSpPr/>
          <p:nvPr/>
        </p:nvSpPr>
        <p:spPr>
          <a:xfrm rot="18594083">
            <a:off x="6248399" y="5477434"/>
            <a:ext cx="914400" cy="331695"/>
          </a:xfrm>
          <a:prstGeom prst="curvedDownArrow">
            <a:avLst/>
          </a:prstGeom>
          <a:solidFill>
            <a:schemeClr val="accent1">
              <a:lumMod val="40000"/>
              <a:lumOff val="6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solidFill>
                <a:schemeClr val="tx1"/>
              </a:solidFill>
            </a:endParaRPr>
          </a:p>
        </p:txBody>
      </p:sp>
      <p:sp>
        <p:nvSpPr>
          <p:cNvPr id="17" name="Curved Down Arrow 16"/>
          <p:cNvSpPr/>
          <p:nvPr/>
        </p:nvSpPr>
        <p:spPr>
          <a:xfrm rot="8223132">
            <a:off x="7144894" y="6051189"/>
            <a:ext cx="914400" cy="331695"/>
          </a:xfrm>
          <a:prstGeom prst="curvedDownArrow">
            <a:avLst/>
          </a:prstGeom>
          <a:solidFill>
            <a:schemeClr val="accent1">
              <a:lumMod val="40000"/>
              <a:lumOff val="60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416409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social media post&#10;&#10;Description automatically generated">
            <a:extLst>
              <a:ext uri="{FF2B5EF4-FFF2-40B4-BE49-F238E27FC236}">
                <a16:creationId xmlns:a16="http://schemas.microsoft.com/office/drawing/2014/main" id="{DAC41090-B629-467C-9A2A-AB7D667EA3D9}"/>
              </a:ext>
            </a:extLst>
          </p:cNvPr>
          <p:cNvPicPr>
            <a:picLocks noChangeAspect="1"/>
          </p:cNvPicPr>
          <p:nvPr/>
        </p:nvPicPr>
        <p:blipFill>
          <a:blip r:embed="rId3"/>
          <a:stretch>
            <a:fillRect/>
          </a:stretch>
        </p:blipFill>
        <p:spPr>
          <a:xfrm>
            <a:off x="960218" y="3046768"/>
            <a:ext cx="6588366" cy="327857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en-GB" dirty="0"/>
              <a:t>Fraud ‘ Production’ Interface (2)</a:t>
            </a:r>
          </a:p>
        </p:txBody>
      </p:sp>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1305" y="1502811"/>
            <a:ext cx="5065067" cy="3967970"/>
          </a:xfrm>
        </p:spPr>
        <p:txBody>
          <a:bodyPr rtlCol="0">
            <a:normAutofit/>
          </a:bodyPr>
          <a:lstStyle/>
          <a:p>
            <a:pPr marL="285750" indent="-285750">
              <a:buFont typeface="Arial" panose="020B0604020202020204" pitchFamily="34" charset="0"/>
              <a:buChar char="•"/>
            </a:pPr>
            <a:r>
              <a:rPr lang="en-GB" dirty="0"/>
              <a:t>The second tab is empty when the application first opens.</a:t>
            </a:r>
          </a:p>
          <a:p>
            <a:pPr marL="285750" indent="-285750">
              <a:buFont typeface="Arial" panose="020B0604020202020204" pitchFamily="34" charset="0"/>
              <a:buChar char="•"/>
            </a:pPr>
            <a:r>
              <a:rPr lang="en-GB" dirty="0"/>
              <a:t>The user must select a file of ‘new’ transaction. This will populate the first section in the tab.</a:t>
            </a:r>
          </a:p>
          <a:p>
            <a:pPr rtl="0"/>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6376" y="89646"/>
            <a:ext cx="1376980" cy="1308847"/>
          </a:xfrm>
          <a:prstGeom prst="rect">
            <a:avLst/>
          </a:prstGeom>
        </p:spPr>
      </p:pic>
      <p:grpSp>
        <p:nvGrpSpPr>
          <p:cNvPr id="9" name="Group 8"/>
          <p:cNvGrpSpPr/>
          <p:nvPr/>
        </p:nvGrpSpPr>
        <p:grpSpPr>
          <a:xfrm>
            <a:off x="-368863" y="4025554"/>
            <a:ext cx="3713373" cy="1524677"/>
            <a:chOff x="3592952" y="3648183"/>
            <a:chExt cx="3318392" cy="1599255"/>
          </a:xfrm>
        </p:grpSpPr>
        <p:sp>
          <p:nvSpPr>
            <p:cNvPr id="6" name="Flowchart: Alternate Process 5"/>
            <p:cNvSpPr/>
            <p:nvPr/>
          </p:nvSpPr>
          <p:spPr>
            <a:xfrm>
              <a:off x="3592952" y="3819168"/>
              <a:ext cx="2661077" cy="1428270"/>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Click here to select transaction files..</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583012">
              <a:off x="6208496" y="3532302"/>
              <a:ext cx="586967" cy="818729"/>
            </a:xfrm>
            <a:prstGeom prst="rect">
              <a:avLst/>
            </a:prstGeom>
          </p:spPr>
        </p:pic>
      </p:grpSp>
      <p:pic>
        <p:nvPicPr>
          <p:cNvPr id="15" name="Picture 14" descr="A screenshot of a cell phone&#10;&#10;Description automatically generated">
            <a:extLst>
              <a:ext uri="{FF2B5EF4-FFF2-40B4-BE49-F238E27FC236}">
                <a16:creationId xmlns:a16="http://schemas.microsoft.com/office/drawing/2014/main" id="{9B6DD000-E981-49AE-AC19-91E60C55AC4B}"/>
              </a:ext>
            </a:extLst>
          </p:cNvPr>
          <p:cNvPicPr>
            <a:picLocks noChangeAspect="1"/>
          </p:cNvPicPr>
          <p:nvPr/>
        </p:nvPicPr>
        <p:blipFill>
          <a:blip r:embed="rId6"/>
          <a:stretch>
            <a:fillRect/>
          </a:stretch>
        </p:blipFill>
        <p:spPr>
          <a:xfrm>
            <a:off x="6370571" y="1880289"/>
            <a:ext cx="2445024" cy="1548711"/>
          </a:xfrm>
          <a:prstGeom prst="rect">
            <a:avLst/>
          </a:prstGeom>
        </p:spPr>
      </p:pic>
      <p:pic>
        <p:nvPicPr>
          <p:cNvPr id="10" name="Picture 9" descr="A picture containing drawing, plate&#10;&#10;Description automatically generated">
            <a:extLst>
              <a:ext uri="{FF2B5EF4-FFF2-40B4-BE49-F238E27FC236}">
                <a16:creationId xmlns:a16="http://schemas.microsoft.com/office/drawing/2014/main" id="{2C96B9C7-147D-4E7D-AECF-14DB7BF659C7}"/>
              </a:ext>
            </a:extLst>
          </p:cNvPr>
          <p:cNvPicPr>
            <a:picLocks noChangeAspect="1"/>
          </p:cNvPicPr>
          <p:nvPr/>
        </p:nvPicPr>
        <p:blipFill>
          <a:blip r:embed="rId7"/>
          <a:stretch>
            <a:fillRect/>
          </a:stretch>
        </p:blipFill>
        <p:spPr>
          <a:xfrm>
            <a:off x="7306743" y="3159592"/>
            <a:ext cx="699280" cy="699280"/>
          </a:xfrm>
          <a:prstGeom prst="rect">
            <a:avLst/>
          </a:prstGeom>
        </p:spPr>
      </p:pic>
      <p:grpSp>
        <p:nvGrpSpPr>
          <p:cNvPr id="16" name="Group 15">
            <a:extLst>
              <a:ext uri="{FF2B5EF4-FFF2-40B4-BE49-F238E27FC236}">
                <a16:creationId xmlns:a16="http://schemas.microsoft.com/office/drawing/2014/main" id="{FBCF045B-C118-4999-8A44-8F57FDF84BD3}"/>
              </a:ext>
            </a:extLst>
          </p:cNvPr>
          <p:cNvGrpSpPr/>
          <p:nvPr/>
        </p:nvGrpSpPr>
        <p:grpSpPr>
          <a:xfrm rot="21157304">
            <a:off x="8205002" y="1542605"/>
            <a:ext cx="2977819" cy="1600684"/>
            <a:chOff x="3592952" y="3819168"/>
            <a:chExt cx="2661077" cy="1678980"/>
          </a:xfrm>
        </p:grpSpPr>
        <p:sp>
          <p:nvSpPr>
            <p:cNvPr id="17" name="Flowchart: Alternate Process 16">
              <a:extLst>
                <a:ext uri="{FF2B5EF4-FFF2-40B4-BE49-F238E27FC236}">
                  <a16:creationId xmlns:a16="http://schemas.microsoft.com/office/drawing/2014/main" id="{6E634C30-3F83-4CD4-8C54-7A89B06F7CCE}"/>
                </a:ext>
              </a:extLst>
            </p:cNvPr>
            <p:cNvSpPr/>
            <p:nvPr/>
          </p:nvSpPr>
          <p:spPr>
            <a:xfrm>
              <a:off x="3592952" y="3819168"/>
              <a:ext cx="2661077" cy="1428270"/>
            </a:xfrm>
            <a:prstGeom prst="flowChartAlternateProcess">
              <a:avLst/>
            </a:prstGeom>
            <a:solidFill>
              <a:schemeClr val="accent2">
                <a:lumMod val="20000"/>
                <a:lumOff val="80000"/>
              </a:schemeClr>
            </a:solidFill>
            <a:ln w="28575">
              <a:solidFill>
                <a:schemeClr val="tx1"/>
              </a:solidFill>
              <a:prstDash val="dashDot"/>
            </a:ln>
            <a:effectLst>
              <a:outerShdw blurRad="50800" dist="38100" algn="l" rotWithShape="0">
                <a:prstClr val="black">
                  <a:alpha val="40000"/>
                </a:prst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p>
              <a:pPr algn="ctr"/>
              <a:r>
                <a:rPr lang="en-GB" i="1" dirty="0">
                  <a:solidFill>
                    <a:schemeClr val="tx1"/>
                  </a:solidFill>
                </a:rPr>
                <a:t>Chose a file to open..</a:t>
              </a:r>
            </a:p>
          </p:txBody>
        </p:sp>
        <p:pic>
          <p:nvPicPr>
            <p:cNvPr id="18" name="Picture 17">
              <a:extLst>
                <a:ext uri="{FF2B5EF4-FFF2-40B4-BE49-F238E27FC236}">
                  <a16:creationId xmlns:a16="http://schemas.microsoft.com/office/drawing/2014/main" id="{8279523B-6364-4E66-8501-F089A7381A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4727815">
              <a:off x="3824048" y="4795300"/>
              <a:ext cx="586967" cy="818729"/>
            </a:xfrm>
            <a:prstGeom prst="rect">
              <a:avLst/>
            </a:prstGeom>
          </p:spPr>
        </p:pic>
      </p:grpSp>
      <p:pic>
        <p:nvPicPr>
          <p:cNvPr id="20" name="Picture 19" descr="A screenshot of a cell phone&#10;&#10;Description automatically generated">
            <a:extLst>
              <a:ext uri="{FF2B5EF4-FFF2-40B4-BE49-F238E27FC236}">
                <a16:creationId xmlns:a16="http://schemas.microsoft.com/office/drawing/2014/main" id="{29227B89-5AA9-4DA7-A5A0-951EA6CA9304}"/>
              </a:ext>
            </a:extLst>
          </p:cNvPr>
          <p:cNvPicPr>
            <a:picLocks noChangeAspect="1"/>
          </p:cNvPicPr>
          <p:nvPr/>
        </p:nvPicPr>
        <p:blipFill>
          <a:blip r:embed="rId8"/>
          <a:stretch>
            <a:fillRect/>
          </a:stretch>
        </p:blipFill>
        <p:spPr>
          <a:xfrm>
            <a:off x="6687459" y="4258738"/>
            <a:ext cx="4118789" cy="196283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13" name="Arrow: Down 12">
            <a:extLst>
              <a:ext uri="{FF2B5EF4-FFF2-40B4-BE49-F238E27FC236}">
                <a16:creationId xmlns:a16="http://schemas.microsoft.com/office/drawing/2014/main" id="{0F95717C-8927-46DB-ABC1-B932D8933789}"/>
              </a:ext>
            </a:extLst>
          </p:cNvPr>
          <p:cNvSpPr/>
          <p:nvPr/>
        </p:nvSpPr>
        <p:spPr>
          <a:xfrm rot="18117766">
            <a:off x="7924516" y="3602275"/>
            <a:ext cx="349898" cy="755750"/>
          </a:xfrm>
          <a:prstGeom prst="downArrow">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E" dirty="0"/>
          </a:p>
        </p:txBody>
      </p:sp>
    </p:spTree>
    <p:extLst>
      <p:ext uri="{BB962C8B-B14F-4D97-AF65-F5344CB8AC3E}">
        <p14:creationId xmlns:p14="http://schemas.microsoft.com/office/powerpoint/2010/main" val="1756841800"/>
      </p:ext>
    </p:extLst>
  </p:cSld>
  <p:clrMapOvr>
    <a:masterClrMapping/>
  </p:clrMapOvr>
</p:sld>
</file>

<file path=ppt/theme/theme1.xml><?xml version="1.0" encoding="utf-8"?>
<a:theme xmlns:a="http://schemas.openxmlformats.org/drawingml/2006/main" name="MyInvention">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Office_30478204_TF66921596" id="{7CDB0230-C841-4DA5-BC3A-6C7A12F908BF}" vid="{120AA8AE-AD3D-4A23-AFD4-28A1DE59FF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BAE40F-4B14-4E0B-9265-745AD5E2D4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6B76F2-1AE1-4A2A-A5B3-D462CC5E81F8}">
  <ds:schemaRefs>
    <ds:schemaRef ds:uri="http://purl.org/dc/elements/1.1/"/>
    <ds:schemaRef ds:uri="http://schemas.microsoft.com/sharepoint/v3"/>
    <ds:schemaRef ds:uri="fb0879af-3eba-417a-a55a-ffe6dcd6ca77"/>
    <ds:schemaRef ds:uri="http://schemas.microsoft.com/office/2006/documentManagement/types"/>
    <ds:schemaRef ds:uri="http://schemas.microsoft.com/office/infopath/2007/PartnerControls"/>
    <ds:schemaRef ds:uri="6dc4bcd6-49db-4c07-9060-8acfc67cef9f"/>
    <ds:schemaRef ds:uri="http://schemas.openxmlformats.org/package/2006/metadata/core-properties"/>
    <ds:schemaRef ds:uri="http://www.w3.org/XML/1998/namespace"/>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30ECC70E-6674-4337-B48B-AF4F8832F1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MyInvention</Template>
  <TotalTime>0</TotalTime>
  <Words>725</Words>
  <Application>Microsoft Office PowerPoint</Application>
  <PresentationFormat>Widescreen</PresentationFormat>
  <Paragraphs>77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Wingdings</vt:lpstr>
      <vt:lpstr>MyInvention</vt:lpstr>
      <vt:lpstr>Credit Card Fraud Prediction Application  User Guide</vt:lpstr>
      <vt:lpstr>Credit card fraud prediction - UI</vt:lpstr>
      <vt:lpstr>CC Fraud Dashboard</vt:lpstr>
      <vt:lpstr>CC Fraud Dashboard</vt:lpstr>
      <vt:lpstr>CC Fraud Dashboard</vt:lpstr>
      <vt:lpstr>CC Fraud Dashboard</vt:lpstr>
      <vt:lpstr>CC Fraud Dashboard</vt:lpstr>
      <vt:lpstr>Fraud ‘ Production’ Interface (1)</vt:lpstr>
      <vt:lpstr>Fraud ‘ Production’ Interface (2)</vt:lpstr>
      <vt:lpstr>Fraud ‘ Production’ Interface (3)</vt:lpstr>
      <vt:lpstr>Fraud ‘ Production’ Interface (4)</vt:lpstr>
      <vt:lpstr>Fraud ‘ Production’ Interface (5)</vt:lpstr>
      <vt:lpstr>Fraud ‘ Production’ Interface (6)</vt:lpstr>
      <vt:lpstr>Fraud ‘ Production’ Interface (7)</vt:lpstr>
      <vt:lpstr>Fraud ‘ Production’ Interface (8)</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2020-08-12T13:43:45Z</dcterms:created>
  <dcterms:modified xsi:type="dcterms:W3CDTF">2020-09-21T10:39:53Z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