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4" r:id="rId4"/>
  </p:sldMasterIdLst>
  <p:notesMasterIdLst>
    <p:notesMasterId r:id="rId20"/>
  </p:notesMasterIdLst>
  <p:handoutMasterIdLst>
    <p:handoutMasterId r:id="rId21"/>
  </p:handoutMasterIdLst>
  <p:sldIdLst>
    <p:sldId id="256" r:id="rId5"/>
    <p:sldId id="258" r:id="rId6"/>
    <p:sldId id="259" r:id="rId7"/>
    <p:sldId id="265" r:id="rId8"/>
    <p:sldId id="266" r:id="rId9"/>
    <p:sldId id="274" r:id="rId10"/>
    <p:sldId id="275" r:id="rId11"/>
    <p:sldId id="260" r:id="rId12"/>
    <p:sldId id="268" r:id="rId13"/>
    <p:sldId id="276" r:id="rId14"/>
    <p:sldId id="269" r:id="rId15"/>
    <p:sldId id="270" r:id="rId16"/>
    <p:sldId id="271" r:id="rId17"/>
    <p:sldId id="277" r:id="rId18"/>
    <p:sldId id="278" r:id="rId19"/>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2" autoAdjust="0"/>
    <p:restoredTop sz="94660"/>
  </p:normalViewPr>
  <p:slideViewPr>
    <p:cSldViewPr snapToGrid="0">
      <p:cViewPr varScale="1">
        <p:scale>
          <a:sx n="107" d="100"/>
          <a:sy n="107" d="100"/>
        </p:scale>
        <p:origin x="78" y="168"/>
      </p:cViewPr>
      <p:guideLst>
        <p:guide orient="horz" pos="2160"/>
        <p:guide pos="3840"/>
      </p:guideLst>
    </p:cSldViewPr>
  </p:slideViewPr>
  <p:notesTextViewPr>
    <p:cViewPr>
      <p:scale>
        <a:sx n="1" d="1"/>
        <a:sy n="1" d="1"/>
      </p:scale>
      <p:origin x="0" y="0"/>
    </p:cViewPr>
  </p:notesTextViewPr>
  <p:notesViewPr>
    <p:cSldViewPr snapToGrid="0">
      <p:cViewPr varScale="1">
        <p:scale>
          <a:sx n="89" d="100"/>
          <a:sy n="89" d="100"/>
        </p:scale>
        <p:origin x="37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C01F62-8012-4405-8270-74F0FCB0212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a:extLst>
              <a:ext uri="{FF2B5EF4-FFF2-40B4-BE49-F238E27FC236}">
                <a16:creationId xmlns:a16="http://schemas.microsoft.com/office/drawing/2014/main" id="{903FF221-E29E-4422-81A0-62229A643A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2BD34C-6B47-49EF-BFFA-93F1411C7C71}" type="datetime1">
              <a:rPr lang="en-GB" smtClean="0"/>
              <a:t>21/09/2020</a:t>
            </a:fld>
            <a:endParaRPr lang="en-GB" dirty="0"/>
          </a:p>
        </p:txBody>
      </p:sp>
      <p:sp>
        <p:nvSpPr>
          <p:cNvPr id="4" name="Footer Placeholder 3">
            <a:extLst>
              <a:ext uri="{FF2B5EF4-FFF2-40B4-BE49-F238E27FC236}">
                <a16:creationId xmlns:a16="http://schemas.microsoft.com/office/drawing/2014/main" id="{B96CE1D2-8C1A-469F-9DC5-4E4BE7D1B8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a:extLst>
              <a:ext uri="{FF2B5EF4-FFF2-40B4-BE49-F238E27FC236}">
                <a16:creationId xmlns:a16="http://schemas.microsoft.com/office/drawing/2014/main" id="{C3CCAC6C-64EE-4439-A252-6DE2936C3A2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DB31E0-B656-4A36-97BB-154EDFFB2F64}" type="slidenum">
              <a:rPr lang="en-GB" smtClean="0"/>
              <a:t>‹#›</a:t>
            </a:fld>
            <a:endParaRPr lang="en-GB" dirty="0"/>
          </a:p>
        </p:txBody>
      </p:sp>
    </p:spTree>
    <p:extLst>
      <p:ext uri="{BB962C8B-B14F-4D97-AF65-F5344CB8AC3E}">
        <p14:creationId xmlns:p14="http://schemas.microsoft.com/office/powerpoint/2010/main" val="23117690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7DEE11-17EA-4842-A9E6-9439F71DE2B2}" type="datetime1">
              <a:rPr lang="en-GB" noProof="0" smtClean="0"/>
              <a:t>21/09/2020</a:t>
            </a:fld>
            <a:endParaRPr lang="en-GB"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EAE7B2-9366-49DF-AF79-27BE8880B843}" type="slidenum">
              <a:rPr lang="en-GB" noProof="0" smtClean="0"/>
              <a:t>‹#›</a:t>
            </a:fld>
            <a:endParaRPr lang="en-GB" noProof="0" dirty="0"/>
          </a:p>
        </p:txBody>
      </p:sp>
    </p:spTree>
    <p:extLst>
      <p:ext uri="{BB962C8B-B14F-4D97-AF65-F5344CB8AC3E}">
        <p14:creationId xmlns:p14="http://schemas.microsoft.com/office/powerpoint/2010/main" val="176709094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1</a:t>
            </a:fld>
            <a:endParaRPr lang="en-GB" dirty="0"/>
          </a:p>
        </p:txBody>
      </p:sp>
    </p:spTree>
    <p:extLst>
      <p:ext uri="{BB962C8B-B14F-4D97-AF65-F5344CB8AC3E}">
        <p14:creationId xmlns:p14="http://schemas.microsoft.com/office/powerpoint/2010/main" val="2607380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10</a:t>
            </a:fld>
            <a:endParaRPr lang="en-GB" dirty="0"/>
          </a:p>
        </p:txBody>
      </p:sp>
    </p:spTree>
    <p:extLst>
      <p:ext uri="{BB962C8B-B14F-4D97-AF65-F5344CB8AC3E}">
        <p14:creationId xmlns:p14="http://schemas.microsoft.com/office/powerpoint/2010/main" val="17598385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11</a:t>
            </a:fld>
            <a:endParaRPr lang="en-GB" dirty="0"/>
          </a:p>
        </p:txBody>
      </p:sp>
    </p:spTree>
    <p:extLst>
      <p:ext uri="{BB962C8B-B14F-4D97-AF65-F5344CB8AC3E}">
        <p14:creationId xmlns:p14="http://schemas.microsoft.com/office/powerpoint/2010/main" val="4274766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12</a:t>
            </a:fld>
            <a:endParaRPr lang="en-GB" dirty="0"/>
          </a:p>
        </p:txBody>
      </p:sp>
    </p:spTree>
    <p:extLst>
      <p:ext uri="{BB962C8B-B14F-4D97-AF65-F5344CB8AC3E}">
        <p14:creationId xmlns:p14="http://schemas.microsoft.com/office/powerpoint/2010/main" val="4274766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13</a:t>
            </a:fld>
            <a:endParaRPr lang="en-GB" dirty="0"/>
          </a:p>
        </p:txBody>
      </p:sp>
    </p:spTree>
    <p:extLst>
      <p:ext uri="{BB962C8B-B14F-4D97-AF65-F5344CB8AC3E}">
        <p14:creationId xmlns:p14="http://schemas.microsoft.com/office/powerpoint/2010/main" val="4274766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14</a:t>
            </a:fld>
            <a:endParaRPr lang="en-GB" dirty="0"/>
          </a:p>
        </p:txBody>
      </p:sp>
    </p:spTree>
    <p:extLst>
      <p:ext uri="{BB962C8B-B14F-4D97-AF65-F5344CB8AC3E}">
        <p14:creationId xmlns:p14="http://schemas.microsoft.com/office/powerpoint/2010/main" val="12185286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15</a:t>
            </a:fld>
            <a:endParaRPr lang="en-GB" dirty="0"/>
          </a:p>
        </p:txBody>
      </p:sp>
    </p:spTree>
    <p:extLst>
      <p:ext uri="{BB962C8B-B14F-4D97-AF65-F5344CB8AC3E}">
        <p14:creationId xmlns:p14="http://schemas.microsoft.com/office/powerpoint/2010/main" val="283011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2</a:t>
            </a:fld>
            <a:endParaRPr lang="en-GB" dirty="0"/>
          </a:p>
        </p:txBody>
      </p:sp>
    </p:spTree>
    <p:extLst>
      <p:ext uri="{BB962C8B-B14F-4D97-AF65-F5344CB8AC3E}">
        <p14:creationId xmlns:p14="http://schemas.microsoft.com/office/powerpoint/2010/main" val="587910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3</a:t>
            </a:fld>
            <a:endParaRPr lang="en-GB" dirty="0"/>
          </a:p>
        </p:txBody>
      </p:sp>
    </p:spTree>
    <p:extLst>
      <p:ext uri="{BB962C8B-B14F-4D97-AF65-F5344CB8AC3E}">
        <p14:creationId xmlns:p14="http://schemas.microsoft.com/office/powerpoint/2010/main" val="180330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4</a:t>
            </a:fld>
            <a:endParaRPr lang="en-GB" dirty="0"/>
          </a:p>
        </p:txBody>
      </p:sp>
    </p:spTree>
    <p:extLst>
      <p:ext uri="{BB962C8B-B14F-4D97-AF65-F5344CB8AC3E}">
        <p14:creationId xmlns:p14="http://schemas.microsoft.com/office/powerpoint/2010/main" val="180330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5</a:t>
            </a:fld>
            <a:endParaRPr lang="en-GB" dirty="0"/>
          </a:p>
        </p:txBody>
      </p:sp>
    </p:spTree>
    <p:extLst>
      <p:ext uri="{BB962C8B-B14F-4D97-AF65-F5344CB8AC3E}">
        <p14:creationId xmlns:p14="http://schemas.microsoft.com/office/powerpoint/2010/main" val="180330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6</a:t>
            </a:fld>
            <a:endParaRPr lang="en-GB" dirty="0"/>
          </a:p>
        </p:txBody>
      </p:sp>
    </p:spTree>
    <p:extLst>
      <p:ext uri="{BB962C8B-B14F-4D97-AF65-F5344CB8AC3E}">
        <p14:creationId xmlns:p14="http://schemas.microsoft.com/office/powerpoint/2010/main" val="2220256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7</a:t>
            </a:fld>
            <a:endParaRPr lang="en-GB" dirty="0"/>
          </a:p>
        </p:txBody>
      </p:sp>
    </p:spTree>
    <p:extLst>
      <p:ext uri="{BB962C8B-B14F-4D97-AF65-F5344CB8AC3E}">
        <p14:creationId xmlns:p14="http://schemas.microsoft.com/office/powerpoint/2010/main" val="615170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8</a:t>
            </a:fld>
            <a:endParaRPr lang="en-GB" dirty="0"/>
          </a:p>
        </p:txBody>
      </p:sp>
    </p:spTree>
    <p:extLst>
      <p:ext uri="{BB962C8B-B14F-4D97-AF65-F5344CB8AC3E}">
        <p14:creationId xmlns:p14="http://schemas.microsoft.com/office/powerpoint/2010/main" val="4274766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9</a:t>
            </a:fld>
            <a:endParaRPr lang="en-GB" dirty="0"/>
          </a:p>
        </p:txBody>
      </p:sp>
    </p:spTree>
    <p:extLst>
      <p:ext uri="{BB962C8B-B14F-4D97-AF65-F5344CB8AC3E}">
        <p14:creationId xmlns:p14="http://schemas.microsoft.com/office/powerpoint/2010/main" val="4274766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7464" y="802298"/>
            <a:ext cx="8637073" cy="2541431"/>
          </a:xfrm>
        </p:spPr>
        <p:txBody>
          <a:bodyPr bIns="0" rtlCol="0" anchor="b">
            <a:normAutofit/>
          </a:bodyPr>
          <a:lstStyle>
            <a:lvl1pPr algn="l">
              <a:defRPr sz="6600"/>
            </a:lvl1pPr>
          </a:lstStyle>
          <a:p>
            <a:pPr rtl="0"/>
            <a:r>
              <a:rPr lang="en-US" noProof="0"/>
              <a:t>Click to edit Master title style</a:t>
            </a:r>
            <a:endParaRPr lang="en-GB" noProof="0"/>
          </a:p>
        </p:txBody>
      </p:sp>
      <p:sp>
        <p:nvSpPr>
          <p:cNvPr id="3" name="Subtitle 2"/>
          <p:cNvSpPr>
            <a:spLocks noGrp="1"/>
          </p:cNvSpPr>
          <p:nvPr>
            <p:ph type="subTitle" idx="1"/>
          </p:nvPr>
        </p:nvSpPr>
        <p:spPr>
          <a:xfrm>
            <a:off x="1777464" y="3531204"/>
            <a:ext cx="8637072" cy="977621"/>
          </a:xfrm>
        </p:spPr>
        <p:txBody>
          <a:bodyPr tIns="91440" bIns="91440" rtlCol="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4" name="Date Placeholder 3"/>
          <p:cNvSpPr>
            <a:spLocks noGrp="1"/>
          </p:cNvSpPr>
          <p:nvPr>
            <p:ph type="dt" sz="half" idx="10"/>
          </p:nvPr>
        </p:nvSpPr>
        <p:spPr>
          <a:xfrm>
            <a:off x="6913821" y="6370429"/>
            <a:ext cx="3500715" cy="309201"/>
          </a:xfrm>
        </p:spPr>
        <p:txBody>
          <a:bodyPr rtlCol="0"/>
          <a:lstStyle/>
          <a:p>
            <a:pPr rtl="0"/>
            <a:fld id="{F5E2CC9C-DF8A-4444-80B2-7CDDD7D07081}" type="datetime1">
              <a:rPr lang="en-GB" noProof="0" smtClean="0"/>
              <a:t>21/09/2020</a:t>
            </a:fld>
            <a:endParaRPr lang="en-GB" noProof="0" dirty="0"/>
          </a:p>
        </p:txBody>
      </p:sp>
      <p:sp>
        <p:nvSpPr>
          <p:cNvPr id="5" name="Footer Placeholder 4"/>
          <p:cNvSpPr>
            <a:spLocks noGrp="1"/>
          </p:cNvSpPr>
          <p:nvPr>
            <p:ph type="ftr" sz="quarter" idx="11"/>
          </p:nvPr>
        </p:nvSpPr>
        <p:spPr>
          <a:xfrm>
            <a:off x="1777464" y="6370430"/>
            <a:ext cx="4973915" cy="309201"/>
          </a:xfrm>
        </p:spPr>
        <p:txBody>
          <a:bodyPr rtlCol="0"/>
          <a:lstStyle/>
          <a:p>
            <a:pPr rtl="0"/>
            <a:r>
              <a:rPr lang="en-GB" noProof="0" dirty="0"/>
              <a:t>Add footer here</a:t>
            </a:r>
          </a:p>
        </p:txBody>
      </p:sp>
      <p:cxnSp>
        <p:nvCxnSpPr>
          <p:cNvPr id="15" name="Straight Connector 14"/>
          <p:cNvCxnSpPr/>
          <p:nvPr/>
        </p:nvCxnSpPr>
        <p:spPr>
          <a:xfrm>
            <a:off x="1777464"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400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rtlCol="0" anchor="b">
            <a:normAutofit/>
          </a:bodyPr>
          <a:lstStyle>
            <a:lvl1pPr>
              <a:defRPr sz="3200"/>
            </a:lvl1pPr>
          </a:lstStyle>
          <a:p>
            <a:pPr rtl="0"/>
            <a:r>
              <a:rPr lang="en-US" noProof="0"/>
              <a:t>Click to edit Master title style</a:t>
            </a:r>
            <a:endParaRPr lang="en-GB" noProof="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rtlCol="0"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dirty="0"/>
              <a:t>Click icon to add picture</a:t>
            </a:r>
            <a:endParaRPr lang="en-GB" noProof="0" dirty="0"/>
          </a:p>
        </p:txBody>
      </p:sp>
      <p:sp>
        <p:nvSpPr>
          <p:cNvPr id="4" name="Text Placeholder 3"/>
          <p:cNvSpPr>
            <a:spLocks noGrp="1"/>
          </p:cNvSpPr>
          <p:nvPr>
            <p:ph type="body" sz="half" idx="2" hasCustomPrompt="1"/>
          </p:nvPr>
        </p:nvSpPr>
        <p:spPr>
          <a:xfrm>
            <a:off x="1450329" y="3145992"/>
            <a:ext cx="5524404" cy="2003742"/>
          </a:xfrm>
        </p:spPr>
        <p:txBody>
          <a:bodyPr rtlCol="0">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5" name="Date Placeholder 4"/>
          <p:cNvSpPr>
            <a:spLocks noGrp="1"/>
          </p:cNvSpPr>
          <p:nvPr>
            <p:ph type="dt" sz="half" idx="10"/>
          </p:nvPr>
        </p:nvSpPr>
        <p:spPr>
          <a:xfrm>
            <a:off x="7236069" y="6332578"/>
            <a:ext cx="4315852" cy="320123"/>
          </a:xfrm>
        </p:spPr>
        <p:txBody>
          <a:bodyPr rtlCol="0"/>
          <a:lstStyle>
            <a:lvl1pPr algn="r">
              <a:defRPr/>
            </a:lvl1pPr>
          </a:lstStyle>
          <a:p>
            <a:pPr rtl="0"/>
            <a:fld id="{2B9D8EAD-2706-4FAD-A091-1D06263112A9}" type="datetime1">
              <a:rPr lang="en-GB" noProof="0" smtClean="0"/>
              <a:t>21/09/2020</a:t>
            </a:fld>
            <a:endParaRPr lang="en-GB" noProof="0" dirty="0"/>
          </a:p>
        </p:txBody>
      </p:sp>
      <p:sp>
        <p:nvSpPr>
          <p:cNvPr id="6" name="Footer Placeholder 5"/>
          <p:cNvSpPr>
            <a:spLocks noGrp="1"/>
          </p:cNvSpPr>
          <p:nvPr>
            <p:ph type="ftr" sz="quarter" idx="11"/>
          </p:nvPr>
        </p:nvSpPr>
        <p:spPr>
          <a:xfrm>
            <a:off x="1447382" y="6332578"/>
            <a:ext cx="5541004" cy="320931"/>
          </a:xfrm>
        </p:spPr>
        <p:txBody>
          <a:bodyPr rtlCol="0"/>
          <a:lstStyle/>
          <a:p>
            <a:pPr rtl="0"/>
            <a:r>
              <a:rPr lang="en-GB" noProof="0" dirty="0"/>
              <a:t>Add footer here</a:t>
            </a: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58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rtlCol="0" anchor="t"/>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3F98FA3C-4073-4ED2-8C34-C4CB27A9BD13}" type="datetime1">
              <a:rPr lang="en-GB" noProof="0" smtClean="0"/>
              <a:t>21/09/2020</a:t>
            </a:fld>
            <a:endParaRPr lang="en-GB" noProof="0" dirty="0"/>
          </a:p>
        </p:txBody>
      </p:sp>
      <p:sp>
        <p:nvSpPr>
          <p:cNvPr id="5" name="Footer Placeholder 4"/>
          <p:cNvSpPr>
            <a:spLocks noGrp="1"/>
          </p:cNvSpPr>
          <p:nvPr>
            <p:ph type="ftr" sz="quarter" idx="11"/>
          </p:nvPr>
        </p:nvSpPr>
        <p:spPr/>
        <p:txBody>
          <a:bodyPr rtlCol="0"/>
          <a:lstStyle/>
          <a:p>
            <a:pPr rtl="0"/>
            <a:r>
              <a:rPr lang="en-GB" noProof="0" dirty="0"/>
              <a:t>Add footer here</a:t>
            </a:r>
          </a:p>
        </p:txBody>
      </p:sp>
      <p:cxnSp>
        <p:nvCxnSpPr>
          <p:cNvPr id="33" name="Straight Connector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a16="http://schemas.microsoft.com/office/drawing/2014/main" id="{C414FF1F-6558-4E39-87DB-276E44F5477C}"/>
              </a:ext>
            </a:extLst>
          </p:cNvPr>
          <p:cNvSpPr>
            <a:spLocks noGrp="1"/>
          </p:cNvSpPr>
          <p:nvPr>
            <p:ph type="title"/>
          </p:nvPr>
        </p:nvSpPr>
        <p:spPr/>
        <p:txBody>
          <a:bodyPr rtlCol="0"/>
          <a:lstStyle/>
          <a:p>
            <a:pPr rtl="0"/>
            <a:r>
              <a:rPr lang="en-US" noProof="0"/>
              <a:t>Click to edit Master title style</a:t>
            </a:r>
            <a:endParaRPr lang="en-GB" noProof="0"/>
          </a:p>
        </p:txBody>
      </p:sp>
    </p:spTree>
    <p:extLst>
      <p:ext uri="{BB962C8B-B14F-4D97-AF65-F5344CB8AC3E}">
        <p14:creationId xmlns:p14="http://schemas.microsoft.com/office/powerpoint/2010/main" val="3568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887950"/>
          </a:xfrm>
        </p:spPr>
        <p:txBody>
          <a:bodyPr rtlCol="0" anchor="b">
            <a:normAutofit/>
          </a:bodyPr>
          <a:lstStyle>
            <a:lvl1pPr algn="l">
              <a:defRPr sz="3600"/>
            </a:lvl1pPr>
          </a:lstStyle>
          <a:p>
            <a:pPr rtl="0"/>
            <a:r>
              <a:rPr lang="en-US" noProof="0"/>
              <a:t>Click to edit Master title style</a:t>
            </a:r>
            <a:endParaRPr lang="en-GB" noProof="0"/>
          </a:p>
        </p:txBody>
      </p:sp>
      <p:sp>
        <p:nvSpPr>
          <p:cNvPr id="3" name="Text Placeholder 2"/>
          <p:cNvSpPr>
            <a:spLocks noGrp="1"/>
          </p:cNvSpPr>
          <p:nvPr>
            <p:ph type="body" idx="1" hasCustomPrompt="1"/>
          </p:nvPr>
        </p:nvSpPr>
        <p:spPr>
          <a:xfrm>
            <a:off x="1780777" y="3806195"/>
            <a:ext cx="8630446" cy="1012929"/>
          </a:xfrm>
        </p:spPr>
        <p:txBody>
          <a:bodyPr tIns="91440" rtlCol="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Edit Master text styles</a:t>
            </a:r>
          </a:p>
        </p:txBody>
      </p:sp>
      <p:sp>
        <p:nvSpPr>
          <p:cNvPr id="4" name="Date Placeholder 3"/>
          <p:cNvSpPr>
            <a:spLocks noGrp="1"/>
          </p:cNvSpPr>
          <p:nvPr>
            <p:ph type="dt" sz="half" idx="10"/>
          </p:nvPr>
        </p:nvSpPr>
        <p:spPr/>
        <p:txBody>
          <a:bodyPr rtlCol="0"/>
          <a:lstStyle/>
          <a:p>
            <a:pPr rtl="0"/>
            <a:fld id="{052B3A79-12C6-4EFA-B1BE-2BE9D9DE6CD6}" type="datetime1">
              <a:rPr lang="en-GB" noProof="0" smtClean="0"/>
              <a:t>21/09/2020</a:t>
            </a:fld>
            <a:endParaRPr lang="en-GB" noProof="0" dirty="0"/>
          </a:p>
        </p:txBody>
      </p:sp>
      <p:sp>
        <p:nvSpPr>
          <p:cNvPr id="5" name="Footer Placeholder 4"/>
          <p:cNvSpPr>
            <a:spLocks noGrp="1"/>
          </p:cNvSpPr>
          <p:nvPr>
            <p:ph type="ftr" sz="quarter" idx="11"/>
          </p:nvPr>
        </p:nvSpPr>
        <p:spPr/>
        <p:txBody>
          <a:bodyPr rtlCol="0"/>
          <a:lstStyle/>
          <a:p>
            <a:pPr rtl="0"/>
            <a:r>
              <a:rPr lang="en-GB" noProof="0" dirty="0"/>
              <a:t>Add footer here</a:t>
            </a:r>
          </a:p>
        </p:txBody>
      </p:sp>
      <p:cxnSp>
        <p:nvCxnSpPr>
          <p:cNvPr id="15" name="Straight Connector 14"/>
          <p:cNvCxnSpPr/>
          <p:nvPr/>
        </p:nvCxnSpPr>
        <p:spPr>
          <a:xfrm>
            <a:off x="1780777"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13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1292239" y="2161853"/>
            <a:ext cx="4645152" cy="3448595"/>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p:cNvSpPr>
            <a:spLocks noGrp="1"/>
          </p:cNvSpPr>
          <p:nvPr>
            <p:ph sz="half" idx="2" hasCustomPrompt="1"/>
          </p:nvPr>
        </p:nvSpPr>
        <p:spPr>
          <a:xfrm>
            <a:off x="6258679" y="2168318"/>
            <a:ext cx="4645152" cy="3441520"/>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p:cNvSpPr>
            <a:spLocks noGrp="1"/>
          </p:cNvSpPr>
          <p:nvPr>
            <p:ph type="dt" sz="half" idx="10"/>
          </p:nvPr>
        </p:nvSpPr>
        <p:spPr/>
        <p:txBody>
          <a:bodyPr rtlCol="0"/>
          <a:lstStyle/>
          <a:p>
            <a:pPr rtl="0"/>
            <a:fld id="{6C857DCD-10A8-4516-8072-F1B7478C492B}" type="datetime1">
              <a:rPr lang="en-GB" noProof="0" smtClean="0"/>
              <a:t>21/09/2020</a:t>
            </a:fld>
            <a:endParaRPr lang="en-GB" noProof="0" dirty="0"/>
          </a:p>
        </p:txBody>
      </p:sp>
      <p:sp>
        <p:nvSpPr>
          <p:cNvPr id="6" name="Footer Placeholder 5"/>
          <p:cNvSpPr>
            <a:spLocks noGrp="1"/>
          </p:cNvSpPr>
          <p:nvPr>
            <p:ph type="ftr" sz="quarter" idx="11"/>
          </p:nvPr>
        </p:nvSpPr>
        <p:spPr/>
        <p:txBody>
          <a:bodyPr rtlCol="0"/>
          <a:lstStyle/>
          <a:p>
            <a:pPr rtl="0"/>
            <a:r>
              <a:rPr lang="en-GB" noProof="0" dirty="0"/>
              <a:t>Add footer here</a:t>
            </a:r>
          </a:p>
        </p:txBody>
      </p:sp>
      <p:cxnSp>
        <p:nvCxnSpPr>
          <p:cNvPr id="9" name="Straight Connector 8">
            <a:extLst>
              <a:ext uri="{FF2B5EF4-FFF2-40B4-BE49-F238E27FC236}">
                <a16:creationId xmlns:a16="http://schemas.microsoft.com/office/drawing/2014/main"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2F96D46B-C1B8-46AB-87DF-61A8058B1F42}"/>
              </a:ext>
            </a:extLst>
          </p:cNvPr>
          <p:cNvSpPr>
            <a:spLocks noGrp="1"/>
          </p:cNvSpPr>
          <p:nvPr>
            <p:ph type="title"/>
          </p:nvPr>
        </p:nvSpPr>
        <p:spPr/>
        <p:txBody>
          <a:bodyPr rtlCol="0"/>
          <a:lstStyle/>
          <a:p>
            <a:pPr rtl="0"/>
            <a:r>
              <a:rPr lang="en-US" noProof="0"/>
              <a:t>Click to edit Master title style</a:t>
            </a:r>
            <a:endParaRPr lang="en-GB" noProof="0"/>
          </a:p>
        </p:txBody>
      </p:sp>
    </p:spTree>
    <p:extLst>
      <p:ext uri="{BB962C8B-B14F-4D97-AF65-F5344CB8AC3E}">
        <p14:creationId xmlns:p14="http://schemas.microsoft.com/office/powerpoint/2010/main" val="27775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1287315" y="1950795"/>
            <a:ext cx="4645152" cy="801943"/>
          </a:xfrm>
        </p:spPr>
        <p:txBody>
          <a:bodyPr rtlCol="0"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4" name="Content Placeholder 3"/>
          <p:cNvSpPr>
            <a:spLocks noGrp="1"/>
          </p:cNvSpPr>
          <p:nvPr>
            <p:ph sz="half" idx="2" hasCustomPrompt="1"/>
          </p:nvPr>
        </p:nvSpPr>
        <p:spPr>
          <a:xfrm>
            <a:off x="1287315" y="2755515"/>
            <a:ext cx="4645152" cy="2644457"/>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p:cNvSpPr>
            <a:spLocks noGrp="1"/>
          </p:cNvSpPr>
          <p:nvPr>
            <p:ph type="body" sz="quarter" idx="3" hasCustomPrompt="1"/>
          </p:nvPr>
        </p:nvSpPr>
        <p:spPr>
          <a:xfrm>
            <a:off x="6252486" y="1954249"/>
            <a:ext cx="4645152" cy="802237"/>
          </a:xfrm>
        </p:spPr>
        <p:txBody>
          <a:bodyPr rtlCol="0"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6" name="Content Placeholder 5"/>
          <p:cNvSpPr>
            <a:spLocks noGrp="1"/>
          </p:cNvSpPr>
          <p:nvPr>
            <p:ph sz="quarter" idx="4" hasCustomPrompt="1"/>
          </p:nvPr>
        </p:nvSpPr>
        <p:spPr>
          <a:xfrm>
            <a:off x="6252486" y="2752737"/>
            <a:ext cx="4645152" cy="2637371"/>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p:cNvSpPr>
            <a:spLocks noGrp="1"/>
          </p:cNvSpPr>
          <p:nvPr>
            <p:ph type="dt" sz="half" idx="10"/>
          </p:nvPr>
        </p:nvSpPr>
        <p:spPr/>
        <p:txBody>
          <a:bodyPr rtlCol="0"/>
          <a:lstStyle/>
          <a:p>
            <a:pPr rtl="0"/>
            <a:fld id="{600AA6A9-7A64-4409-9008-7DBF91CBD923}" type="datetime1">
              <a:rPr lang="en-GB" noProof="0" smtClean="0"/>
              <a:t>21/09/2020</a:t>
            </a:fld>
            <a:endParaRPr lang="en-GB" noProof="0" dirty="0"/>
          </a:p>
        </p:txBody>
      </p:sp>
      <p:sp>
        <p:nvSpPr>
          <p:cNvPr id="8" name="Footer Placeholder 7"/>
          <p:cNvSpPr>
            <a:spLocks noGrp="1"/>
          </p:cNvSpPr>
          <p:nvPr>
            <p:ph type="ftr" sz="quarter" idx="11"/>
          </p:nvPr>
        </p:nvSpPr>
        <p:spPr/>
        <p:txBody>
          <a:bodyPr rtlCol="0"/>
          <a:lstStyle/>
          <a:p>
            <a:pPr rtl="0"/>
            <a:r>
              <a:rPr lang="en-GB" noProof="0" dirty="0"/>
              <a:t>Add footer here</a:t>
            </a:r>
          </a:p>
        </p:txBody>
      </p:sp>
      <p:cxnSp>
        <p:nvCxnSpPr>
          <p:cNvPr id="11" name="Straight Connector 10">
            <a:extLst>
              <a:ext uri="{FF2B5EF4-FFF2-40B4-BE49-F238E27FC236}">
                <a16:creationId xmlns:a16="http://schemas.microsoft.com/office/drawing/2014/main"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09471694-1220-4CFC-A31F-622E5D3DE2D5}"/>
              </a:ext>
            </a:extLst>
          </p:cNvPr>
          <p:cNvSpPr>
            <a:spLocks noGrp="1"/>
          </p:cNvSpPr>
          <p:nvPr>
            <p:ph type="title"/>
          </p:nvPr>
        </p:nvSpPr>
        <p:spPr/>
        <p:txBody>
          <a:bodyPr rtlCol="0"/>
          <a:lstStyle/>
          <a:p>
            <a:pPr rtl="0"/>
            <a:r>
              <a:rPr lang="en-US" noProof="0"/>
              <a:t>Click to edit Master title style</a:t>
            </a:r>
            <a:endParaRPr lang="en-GB" noProof="0"/>
          </a:p>
        </p:txBody>
      </p:sp>
    </p:spTree>
    <p:extLst>
      <p:ext uri="{BB962C8B-B14F-4D97-AF65-F5344CB8AC3E}">
        <p14:creationId xmlns:p14="http://schemas.microsoft.com/office/powerpoint/2010/main" val="98174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rtlCol="0"/>
          <a:lstStyle/>
          <a:p>
            <a:pPr rtl="0"/>
            <a:fld id="{BEAEC864-4391-4A30-8AE1-7AAAC45E531A}" type="datetime1">
              <a:rPr lang="en-GB" noProof="0" smtClean="0"/>
              <a:t>21/09/2020</a:t>
            </a:fld>
            <a:endParaRPr lang="en-GB" noProof="0" dirty="0"/>
          </a:p>
        </p:txBody>
      </p:sp>
      <p:sp>
        <p:nvSpPr>
          <p:cNvPr id="4" name="Footer Placeholder 3"/>
          <p:cNvSpPr>
            <a:spLocks noGrp="1"/>
          </p:cNvSpPr>
          <p:nvPr>
            <p:ph type="ftr" sz="quarter" idx="11"/>
          </p:nvPr>
        </p:nvSpPr>
        <p:spPr/>
        <p:txBody>
          <a:bodyPr rtlCol="0"/>
          <a:lstStyle/>
          <a:p>
            <a:pPr rtl="0"/>
            <a:r>
              <a:rPr lang="en-GB"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rtlCol="0"/>
          <a:lstStyle/>
          <a:p>
            <a:pPr rtl="0"/>
            <a:r>
              <a:rPr lang="en-US" noProof="0"/>
              <a:t>Click to edit Master title style</a:t>
            </a:r>
            <a:endParaRPr lang="en-GB" noProof="0"/>
          </a:p>
        </p:txBody>
      </p:sp>
    </p:spTree>
    <p:extLst>
      <p:ext uri="{BB962C8B-B14F-4D97-AF65-F5344CB8AC3E}">
        <p14:creationId xmlns:p14="http://schemas.microsoft.com/office/powerpoint/2010/main" val="45395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6B3CDAB8-1659-4B3D-B162-997A6B710019}" type="datetime1">
              <a:rPr lang="en-GB" noProof="0" smtClean="0"/>
              <a:t>21/09/2020</a:t>
            </a:fld>
            <a:endParaRPr lang="en-GB" noProof="0" dirty="0"/>
          </a:p>
        </p:txBody>
      </p:sp>
      <p:sp>
        <p:nvSpPr>
          <p:cNvPr id="3" name="Footer Placeholder 2"/>
          <p:cNvSpPr>
            <a:spLocks noGrp="1"/>
          </p:cNvSpPr>
          <p:nvPr>
            <p:ph type="ftr" sz="quarter" idx="11"/>
          </p:nvPr>
        </p:nvSpPr>
        <p:spPr/>
        <p:txBody>
          <a:bodyPr rtlCol="0"/>
          <a:lstStyle/>
          <a:p>
            <a:pPr rtl="0"/>
            <a:r>
              <a:rPr lang="en-GB" noProof="0" dirty="0"/>
              <a:t>Add footer here</a:t>
            </a:r>
          </a:p>
        </p:txBody>
      </p:sp>
    </p:spTree>
    <p:extLst>
      <p:ext uri="{BB962C8B-B14F-4D97-AF65-F5344CB8AC3E}">
        <p14:creationId xmlns:p14="http://schemas.microsoft.com/office/powerpoint/2010/main" val="3771245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095246" y="1645522"/>
            <a:ext cx="5807176" cy="3840852"/>
          </a:xfrm>
        </p:spPr>
        <p:txBody>
          <a:bodyPr rtlCol="0" anchor="ct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hasCustomPrompt="1"/>
          </p:nvPr>
        </p:nvSpPr>
        <p:spPr>
          <a:xfrm>
            <a:off x="1290909" y="1645522"/>
            <a:ext cx="3600000" cy="3836725"/>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5" name="Date Placeholder 4"/>
          <p:cNvSpPr>
            <a:spLocks noGrp="1"/>
          </p:cNvSpPr>
          <p:nvPr>
            <p:ph type="dt" sz="half" idx="10"/>
          </p:nvPr>
        </p:nvSpPr>
        <p:spPr/>
        <p:txBody>
          <a:bodyPr rtlCol="0"/>
          <a:lstStyle/>
          <a:p>
            <a:pPr rtl="0"/>
            <a:fld id="{C23AF8DF-9D48-46DF-B804-65195FBF9992}" type="datetime1">
              <a:rPr lang="en-GB" noProof="0" smtClean="0"/>
              <a:t>21/09/2020</a:t>
            </a:fld>
            <a:endParaRPr lang="en-GB" noProof="0" dirty="0"/>
          </a:p>
        </p:txBody>
      </p:sp>
      <p:sp>
        <p:nvSpPr>
          <p:cNvPr id="6" name="Footer Placeholder 5"/>
          <p:cNvSpPr>
            <a:spLocks noGrp="1"/>
          </p:cNvSpPr>
          <p:nvPr>
            <p:ph type="ftr" sz="quarter" idx="11"/>
          </p:nvPr>
        </p:nvSpPr>
        <p:spPr/>
        <p:txBody>
          <a:bodyPr rtlCol="0"/>
          <a:lstStyle/>
          <a:p>
            <a:pPr rtl="0"/>
            <a:r>
              <a:rPr lang="en-GB"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1B74F78C-6D32-47C3-ABB2-6E7092A9C4A3}"/>
              </a:ext>
            </a:extLst>
          </p:cNvPr>
          <p:cNvSpPr>
            <a:spLocks noGrp="1"/>
          </p:cNvSpPr>
          <p:nvPr>
            <p:ph type="title"/>
          </p:nvPr>
        </p:nvSpPr>
        <p:spPr/>
        <p:txBody>
          <a:bodyPr rtlCol="0"/>
          <a:lstStyle/>
          <a:p>
            <a:pPr rtl="0"/>
            <a:r>
              <a:rPr lang="en-US" noProof="0"/>
              <a:t>Click to edit Master title style</a:t>
            </a:r>
            <a:endParaRPr lang="en-GB" noProof="0"/>
          </a:p>
        </p:txBody>
      </p:sp>
    </p:spTree>
    <p:extLst>
      <p:ext uri="{BB962C8B-B14F-4D97-AF65-F5344CB8AC3E}">
        <p14:creationId xmlns:p14="http://schemas.microsoft.com/office/powerpoint/2010/main" val="3281653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gallery ">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300394" y="3128470"/>
            <a:ext cx="3024000" cy="1906565"/>
          </a:xfrm>
        </p:spPr>
        <p:txBody>
          <a:bodyPr rtlCol="0" anchor="ct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hasCustomPrompt="1"/>
          </p:nvPr>
        </p:nvSpPr>
        <p:spPr>
          <a:xfrm>
            <a:off x="7873638" y="5144980"/>
            <a:ext cx="3036438" cy="807405"/>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5" name="Date Placeholder 4"/>
          <p:cNvSpPr>
            <a:spLocks noGrp="1"/>
          </p:cNvSpPr>
          <p:nvPr>
            <p:ph type="dt" sz="half" idx="10"/>
          </p:nvPr>
        </p:nvSpPr>
        <p:spPr/>
        <p:txBody>
          <a:bodyPr rtlCol="0"/>
          <a:lstStyle/>
          <a:p>
            <a:pPr rtl="0"/>
            <a:fld id="{76B03905-D103-40A4-9AF5-DA0FA6A1985D}" type="datetime1">
              <a:rPr lang="en-GB" noProof="0" smtClean="0"/>
              <a:t>21/09/2020</a:t>
            </a:fld>
            <a:endParaRPr lang="en-GB" noProof="0" dirty="0"/>
          </a:p>
        </p:txBody>
      </p:sp>
      <p:sp>
        <p:nvSpPr>
          <p:cNvPr id="6" name="Footer Placeholder 5"/>
          <p:cNvSpPr>
            <a:spLocks noGrp="1"/>
          </p:cNvSpPr>
          <p:nvPr>
            <p:ph type="ftr" sz="quarter" idx="11"/>
          </p:nvPr>
        </p:nvSpPr>
        <p:spPr/>
        <p:txBody>
          <a:bodyPr rtlCol="0"/>
          <a:lstStyle/>
          <a:p>
            <a:pPr rtl="0"/>
            <a:r>
              <a:rPr lang="en-GB"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Content Placeholder 2">
            <a:extLst>
              <a:ext uri="{FF2B5EF4-FFF2-40B4-BE49-F238E27FC236}">
                <a16:creationId xmlns:a16="http://schemas.microsoft.com/office/drawing/2014/main" id="{9DE9A20D-024F-4A17-9B20-526AA4037253}"/>
              </a:ext>
            </a:extLst>
          </p:cNvPr>
          <p:cNvSpPr>
            <a:spLocks noGrp="1"/>
          </p:cNvSpPr>
          <p:nvPr>
            <p:ph idx="12" hasCustomPrompt="1"/>
          </p:nvPr>
        </p:nvSpPr>
        <p:spPr>
          <a:xfrm>
            <a:off x="4602108" y="3128470"/>
            <a:ext cx="3024000" cy="1906565"/>
          </a:xfrm>
        </p:spPr>
        <p:txBody>
          <a:bodyPr rtlCol="0" anchor="ct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0" name="Content Placeholder 2">
            <a:extLst>
              <a:ext uri="{FF2B5EF4-FFF2-40B4-BE49-F238E27FC236}">
                <a16:creationId xmlns:a16="http://schemas.microsoft.com/office/drawing/2014/main" id="{37D8F60F-F9DD-4AAC-BF28-C004CCDF2D69}"/>
              </a:ext>
            </a:extLst>
          </p:cNvPr>
          <p:cNvSpPr>
            <a:spLocks noGrp="1"/>
          </p:cNvSpPr>
          <p:nvPr>
            <p:ph idx="13" hasCustomPrompt="1"/>
          </p:nvPr>
        </p:nvSpPr>
        <p:spPr>
          <a:xfrm>
            <a:off x="7873638" y="3128470"/>
            <a:ext cx="3024000" cy="1906565"/>
          </a:xfrm>
        </p:spPr>
        <p:txBody>
          <a:bodyPr rtlCol="0" anchor="ct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1" name="Text Placeholder 3">
            <a:extLst>
              <a:ext uri="{FF2B5EF4-FFF2-40B4-BE49-F238E27FC236}">
                <a16:creationId xmlns:a16="http://schemas.microsoft.com/office/drawing/2014/main" id="{8F09FDD8-5B1C-4AAA-8EEC-0A77C9E477D1}"/>
              </a:ext>
            </a:extLst>
          </p:cNvPr>
          <p:cNvSpPr>
            <a:spLocks noGrp="1"/>
          </p:cNvSpPr>
          <p:nvPr>
            <p:ph type="body" sz="half" idx="14" hasCustomPrompt="1"/>
          </p:nvPr>
        </p:nvSpPr>
        <p:spPr>
          <a:xfrm>
            <a:off x="4595889" y="5144979"/>
            <a:ext cx="3036438" cy="807405"/>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12" name="Text Placeholder 3">
            <a:extLst>
              <a:ext uri="{FF2B5EF4-FFF2-40B4-BE49-F238E27FC236}">
                <a16:creationId xmlns:a16="http://schemas.microsoft.com/office/drawing/2014/main" id="{E6DF0B7E-E17E-4875-966D-4DE67F755B71}"/>
              </a:ext>
            </a:extLst>
          </p:cNvPr>
          <p:cNvSpPr>
            <a:spLocks noGrp="1"/>
          </p:cNvSpPr>
          <p:nvPr>
            <p:ph type="body" sz="half" idx="15" hasCustomPrompt="1"/>
          </p:nvPr>
        </p:nvSpPr>
        <p:spPr>
          <a:xfrm>
            <a:off x="1306587" y="5144978"/>
            <a:ext cx="3036438" cy="807405"/>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cxnSp>
        <p:nvCxnSpPr>
          <p:cNvPr id="13" name="Straight Connector 12">
            <a:extLst>
              <a:ext uri="{FF2B5EF4-FFF2-40B4-BE49-F238E27FC236}">
                <a16:creationId xmlns:a16="http://schemas.microsoft.com/office/drawing/2014/main" id="{5685D963-B130-47E9-AFCC-AEBED2B1155B}"/>
              </a:ext>
            </a:extLst>
          </p:cNvPr>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2FA9B6CF-713A-4942-BE35-A61AFCDDFD3D}"/>
              </a:ext>
            </a:extLst>
          </p:cNvPr>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Text Placeholder 18">
            <a:extLst>
              <a:ext uri="{FF2B5EF4-FFF2-40B4-BE49-F238E27FC236}">
                <a16:creationId xmlns:a16="http://schemas.microsoft.com/office/drawing/2014/main" id="{93809A32-C7A4-4739-994B-BE492F855ACC}"/>
              </a:ext>
            </a:extLst>
          </p:cNvPr>
          <p:cNvSpPr>
            <a:spLocks noGrp="1"/>
          </p:cNvSpPr>
          <p:nvPr>
            <p:ph type="body" sz="quarter" idx="16" hasCustomPrompt="1"/>
          </p:nvPr>
        </p:nvSpPr>
        <p:spPr>
          <a:xfrm>
            <a:off x="1290908" y="1617663"/>
            <a:ext cx="9618391" cy="1336675"/>
          </a:xfrm>
        </p:spPr>
        <p:txBody>
          <a:bodyPr rtlCol="0">
            <a:no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Title 6">
            <a:extLst>
              <a:ext uri="{FF2B5EF4-FFF2-40B4-BE49-F238E27FC236}">
                <a16:creationId xmlns:a16="http://schemas.microsoft.com/office/drawing/2014/main" id="{2C1ABD52-D5FE-4FC2-8449-5DA0E52853E1}"/>
              </a:ext>
            </a:extLst>
          </p:cNvPr>
          <p:cNvSpPr>
            <a:spLocks noGrp="1"/>
          </p:cNvSpPr>
          <p:nvPr>
            <p:ph type="title"/>
          </p:nvPr>
        </p:nvSpPr>
        <p:spPr/>
        <p:txBody>
          <a:bodyPr rtlCol="0"/>
          <a:lstStyle/>
          <a:p>
            <a:pPr rtl="0"/>
            <a:r>
              <a:rPr lang="en-US" noProof="0"/>
              <a:t>Click to edit Master title style</a:t>
            </a:r>
            <a:endParaRPr lang="en-GB" noProof="0"/>
          </a:p>
        </p:txBody>
      </p:sp>
    </p:spTree>
    <p:extLst>
      <p:ext uri="{BB962C8B-B14F-4D97-AF65-F5344CB8AC3E}">
        <p14:creationId xmlns:p14="http://schemas.microsoft.com/office/powerpoint/2010/main" val="2242703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cstate="screen">
            <a:extLst>
              <a:ext uri="{BEBA8EAE-BF5A-486C-A8C5-ECC9F3942E4B}">
                <a14:imgProps xmlns:a14="http://schemas.microsoft.com/office/drawing/2010/main">
                  <a14:imgLayer r:embed="rId14">
                    <a14:imgEffect>
                      <a14:brightnessContrast contrast="40000"/>
                    </a14:imgEffect>
                  </a14:imgLayer>
                </a14:imgProps>
              </a:ex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Title Placeholder 1"/>
          <p:cNvSpPr>
            <a:spLocks noGrp="1"/>
          </p:cNvSpPr>
          <p:nvPr>
            <p:ph type="title"/>
          </p:nvPr>
        </p:nvSpPr>
        <p:spPr>
          <a:xfrm>
            <a:off x="1294363" y="804519"/>
            <a:ext cx="9603275" cy="1049235"/>
          </a:xfrm>
          <a:prstGeom prst="rect">
            <a:avLst/>
          </a:prstGeom>
        </p:spPr>
        <p:txBody>
          <a:bodyPr vert="horz" lIns="91440" tIns="45720" rIns="91440" bIns="45720" rtlCol="0" anchor="t">
            <a:normAutofit/>
          </a:bodyPr>
          <a:lstStyle/>
          <a:p>
            <a:pPr rtl="0"/>
            <a:r>
              <a:rPr lang="en-US" noProof="0"/>
              <a:t>Click to edit Master title style</a:t>
            </a:r>
            <a:endParaRPr lang="en-GB" noProof="0"/>
          </a:p>
        </p:txBody>
      </p:sp>
      <p:sp>
        <p:nvSpPr>
          <p:cNvPr id="3" name="Text Placeholder 2"/>
          <p:cNvSpPr>
            <a:spLocks noGrp="1"/>
          </p:cNvSpPr>
          <p:nvPr>
            <p:ph type="body" idx="1"/>
          </p:nvPr>
        </p:nvSpPr>
        <p:spPr>
          <a:xfrm>
            <a:off x="1294363" y="2015732"/>
            <a:ext cx="9603275" cy="3450613"/>
          </a:xfrm>
          <a:prstGeom prst="rect">
            <a:avLst/>
          </a:prstGeom>
        </p:spPr>
        <p:txBody>
          <a:bodyPr vert="horz" lIns="91440" tIns="45720" rIns="91440" bIns="45720" rtlCol="0">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2"/>
          </p:nvPr>
        </p:nvSpPr>
        <p:spPr>
          <a:xfrm>
            <a:off x="7396923" y="6340793"/>
            <a:ext cx="3500715" cy="309201"/>
          </a:xfrm>
          <a:prstGeom prst="rect">
            <a:avLst/>
          </a:prstGeom>
        </p:spPr>
        <p:txBody>
          <a:bodyPr vert="horz" lIns="91440" tIns="45720" rIns="91440" bIns="45720" rtlCol="0" anchor="ctr"/>
          <a:lstStyle>
            <a:lvl1pPr algn="r">
              <a:defRPr sz="1000">
                <a:solidFill>
                  <a:schemeClr val="bg1"/>
                </a:solidFill>
              </a:defRPr>
            </a:lvl1pPr>
          </a:lstStyle>
          <a:p>
            <a:pPr rtl="0"/>
            <a:fld id="{20D47727-8AEF-4759-AF78-AB7780DC372D}" type="datetime1">
              <a:rPr lang="en-GB" noProof="0" smtClean="0"/>
              <a:t>21/09/2020</a:t>
            </a:fld>
            <a:endParaRPr lang="en-GB" noProof="0" dirty="0"/>
          </a:p>
        </p:txBody>
      </p:sp>
      <p:sp>
        <p:nvSpPr>
          <p:cNvPr id="5" name="Footer Placeholder 4"/>
          <p:cNvSpPr>
            <a:spLocks noGrp="1"/>
          </p:cNvSpPr>
          <p:nvPr>
            <p:ph type="ftr" sz="quarter" idx="3"/>
          </p:nvPr>
        </p:nvSpPr>
        <p:spPr>
          <a:xfrm>
            <a:off x="1294364" y="6339730"/>
            <a:ext cx="5938836" cy="309201"/>
          </a:xfrm>
          <a:prstGeom prst="rect">
            <a:avLst/>
          </a:prstGeom>
        </p:spPr>
        <p:txBody>
          <a:bodyPr vert="horz" lIns="91440" tIns="45720" rIns="91440" bIns="45720" rtlCol="0" anchor="ctr"/>
          <a:lstStyle>
            <a:lvl1pPr algn="l">
              <a:defRPr sz="1000">
                <a:solidFill>
                  <a:schemeClr val="bg1"/>
                </a:solidFill>
              </a:defRPr>
            </a:lvl1pPr>
          </a:lstStyle>
          <a:p>
            <a:pPr rtl="0"/>
            <a:r>
              <a:rPr lang="en-GB" noProof="0" dirty="0"/>
              <a:t>Add footer here</a:t>
            </a: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5870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6" r:id="rId9"/>
    <p:sldLayoutId id="2147483693" r:id="rId10"/>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mailto:ciaran@feefinnegan.com" TargetMode="External"/><Relationship Id="rId4" Type="http://schemas.openxmlformats.org/officeDocument/2006/relationships/hyperlink" Target="mailto:10524150@mydbs.i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9.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2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hyperlink" Target="https://ciaran-finnegan.shinyapps.io/DBS_CCFraudRShinyApp_1052415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20.PNG"/><Relationship Id="rId5" Type="http://schemas.openxmlformats.org/officeDocument/2006/relationships/image" Target="../media/image9.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A56C-7A25-4BD4-AA72-5256E68BE4CB}"/>
              </a:ext>
            </a:extLst>
          </p:cNvPr>
          <p:cNvSpPr>
            <a:spLocks noGrp="1"/>
          </p:cNvSpPr>
          <p:nvPr>
            <p:ph type="ctrTitle"/>
          </p:nvPr>
        </p:nvSpPr>
        <p:spPr/>
        <p:txBody>
          <a:bodyPr rtlCol="0">
            <a:normAutofit fontScale="90000"/>
          </a:bodyPr>
          <a:lstStyle/>
          <a:p>
            <a:pPr rtl="0"/>
            <a:r>
              <a:rPr lang="en-GB" sz="5300" dirty="0"/>
              <a:t>Credit Card Fraud Prediction Application</a:t>
            </a:r>
            <a:br>
              <a:rPr lang="en-GB" sz="5300" dirty="0"/>
            </a:br>
            <a:br>
              <a:rPr lang="en-GB" dirty="0"/>
            </a:br>
            <a:r>
              <a:rPr lang="en-GB" sz="4000" dirty="0"/>
              <a:t>User Guide</a:t>
            </a:r>
          </a:p>
        </p:txBody>
      </p:sp>
      <p:sp>
        <p:nvSpPr>
          <p:cNvPr id="3" name="Subtitle 2">
            <a:extLst>
              <a:ext uri="{FF2B5EF4-FFF2-40B4-BE49-F238E27FC236}">
                <a16:creationId xmlns:a16="http://schemas.microsoft.com/office/drawing/2014/main" id="{BBBCF363-1123-45B1-8A9A-ABCDA40EF3F2}"/>
              </a:ext>
            </a:extLst>
          </p:cNvPr>
          <p:cNvSpPr>
            <a:spLocks noGrp="1"/>
          </p:cNvSpPr>
          <p:nvPr>
            <p:ph type="subTitle" idx="1"/>
          </p:nvPr>
        </p:nvSpPr>
        <p:spPr>
          <a:xfrm>
            <a:off x="1777464" y="3575164"/>
            <a:ext cx="8637072" cy="2036742"/>
          </a:xfrm>
        </p:spPr>
        <p:txBody>
          <a:bodyPr rtlCol="0">
            <a:normAutofit fontScale="92500" lnSpcReduction="20000"/>
          </a:bodyPr>
          <a:lstStyle/>
          <a:p>
            <a:r>
              <a:rPr lang="en-IE" dirty="0"/>
              <a:t>Author: Ciaran Finnegan /  DBS Student No. : 10524150</a:t>
            </a:r>
          </a:p>
          <a:p>
            <a:r>
              <a:rPr lang="en-IE" dirty="0"/>
              <a:t>March 2019 Intake – Fri/Sat</a:t>
            </a:r>
            <a:endParaRPr lang="en-GB" dirty="0"/>
          </a:p>
          <a:p>
            <a:r>
              <a:rPr lang="en-IE" dirty="0"/>
              <a:t>E-mail: </a:t>
            </a:r>
            <a:r>
              <a:rPr lang="en-IE" u="sng" dirty="0">
                <a:hlinkClick r:id="rId4"/>
              </a:rPr>
              <a:t>10524150@mydbs.ie</a:t>
            </a:r>
            <a:r>
              <a:rPr lang="en-IE" dirty="0"/>
              <a:t> / </a:t>
            </a:r>
            <a:r>
              <a:rPr lang="en-IE" u="sng" dirty="0">
                <a:hlinkClick r:id="rId5"/>
              </a:rPr>
              <a:t>ciaran@feefinnegan.com</a:t>
            </a:r>
            <a:endParaRPr lang="en-IE" u="sng" dirty="0"/>
          </a:p>
          <a:p>
            <a:endParaRPr lang="en-IE" dirty="0"/>
          </a:p>
          <a:p>
            <a:r>
              <a:rPr lang="en-IE" dirty="0"/>
              <a:t>Higher Diploma in Science in Data Analytics – B8IT110  Final Project</a:t>
            </a:r>
            <a:endParaRPr lang="en-GB" dirty="0"/>
          </a:p>
          <a:p>
            <a:pPr rtl="0"/>
            <a:endParaRPr lang="en-GB" dirty="0"/>
          </a:p>
        </p:txBody>
      </p:sp>
      <p:pic>
        <p:nvPicPr>
          <p:cNvPr id="5" name="Graphic 4" descr="Brain in head">
            <a:extLst>
              <a:ext uri="{FF2B5EF4-FFF2-40B4-BE49-F238E27FC236}">
                <a16:creationId xmlns:a16="http://schemas.microsoft.com/office/drawing/2014/main" id="{D011E263-3212-4780-A140-E652B108BDC5}"/>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9107471" y="1989000"/>
            <a:ext cx="1440000" cy="1440000"/>
          </a:xfrm>
          <a:prstGeom prst="rect">
            <a:avLst/>
          </a:prstGeom>
        </p:spPr>
      </p:pic>
    </p:spTree>
    <p:extLst>
      <p:ext uri="{BB962C8B-B14F-4D97-AF65-F5344CB8AC3E}">
        <p14:creationId xmlns:p14="http://schemas.microsoft.com/office/powerpoint/2010/main" val="410429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screenshot of a cell phone&#10;&#10;Description automatically generated">
            <a:extLst>
              <a:ext uri="{FF2B5EF4-FFF2-40B4-BE49-F238E27FC236}">
                <a16:creationId xmlns:a16="http://schemas.microsoft.com/office/drawing/2014/main" id="{53357B6C-4BD3-47EC-AB1C-8B41514FA03C}"/>
              </a:ext>
            </a:extLst>
          </p:cNvPr>
          <p:cNvPicPr>
            <a:picLocks noChangeAspect="1"/>
          </p:cNvPicPr>
          <p:nvPr/>
        </p:nvPicPr>
        <p:blipFill>
          <a:blip r:embed="rId3"/>
          <a:stretch>
            <a:fillRect/>
          </a:stretch>
        </p:blipFill>
        <p:spPr>
          <a:xfrm>
            <a:off x="3454639" y="2626939"/>
            <a:ext cx="7661596" cy="3567673"/>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rtlCol="0"/>
          <a:lstStyle/>
          <a:p>
            <a:pPr rtl="0"/>
            <a:r>
              <a:rPr lang="en-GB" dirty="0"/>
              <a:t>Fraud ‘ Production’ Interface (3)</a:t>
            </a:r>
          </a:p>
        </p:txBody>
      </p:sp>
      <p:sp>
        <p:nvSpPr>
          <p:cNvPr id="4" name="Text Placeholder 3">
            <a:extLst>
              <a:ext uri="{FF2B5EF4-FFF2-40B4-BE49-F238E27FC236}">
                <a16:creationId xmlns:a16="http://schemas.microsoft.com/office/drawing/2014/main" id="{4986B87E-83DC-455A-94FE-389658903147}"/>
              </a:ext>
            </a:extLst>
          </p:cNvPr>
          <p:cNvSpPr>
            <a:spLocks noGrp="1"/>
          </p:cNvSpPr>
          <p:nvPr>
            <p:ph type="body" sz="half" idx="2"/>
          </p:nvPr>
        </p:nvSpPr>
        <p:spPr>
          <a:xfrm>
            <a:off x="1201263" y="1448295"/>
            <a:ext cx="7969632" cy="3836725"/>
          </a:xfrm>
        </p:spPr>
        <p:txBody>
          <a:bodyPr rtlCol="0">
            <a:normAutofit/>
          </a:bodyPr>
          <a:lstStyle/>
          <a:p>
            <a:pPr marL="285750" indent="-285750">
              <a:buFont typeface="Arial" panose="020B0604020202020204" pitchFamily="34" charset="0"/>
              <a:buChar char="•"/>
            </a:pPr>
            <a:r>
              <a:rPr lang="en-GB" dirty="0"/>
              <a:t>Transactions are read from the CSV file to populate the upper table area on the tab. </a:t>
            </a:r>
          </a:p>
          <a:p>
            <a:pPr marL="285750" indent="-285750">
              <a:buFont typeface="Arial" panose="020B0604020202020204" pitchFamily="34" charset="0"/>
              <a:buChar char="•"/>
            </a:pPr>
            <a:r>
              <a:rPr lang="en-GB" dirty="0"/>
              <a:t>(The ‘Fraud’ label comes from the dataset. It is kept for illustration purposes, but it is not used in when the scoring model is invoked). </a:t>
            </a:r>
          </a:p>
          <a:p>
            <a:pPr rtl="0"/>
            <a:endParaRPr lang="en-GB" dirty="0"/>
          </a:p>
          <a:p>
            <a:pPr rtl="0"/>
            <a:endParaRPr lang="en-GB"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6376" y="89646"/>
            <a:ext cx="1376980" cy="1308847"/>
          </a:xfrm>
          <a:prstGeom prst="rect">
            <a:avLst/>
          </a:prstGeom>
        </p:spPr>
      </p:pic>
      <p:grpSp>
        <p:nvGrpSpPr>
          <p:cNvPr id="9" name="Group 8"/>
          <p:cNvGrpSpPr/>
          <p:nvPr/>
        </p:nvGrpSpPr>
        <p:grpSpPr>
          <a:xfrm>
            <a:off x="1573713" y="3974624"/>
            <a:ext cx="3845043" cy="1361666"/>
            <a:chOff x="3200435" y="3625884"/>
            <a:chExt cx="3436056" cy="1428270"/>
          </a:xfrm>
        </p:grpSpPr>
        <p:sp>
          <p:nvSpPr>
            <p:cNvPr id="6" name="Flowchart: Alternate Process 5"/>
            <p:cNvSpPr/>
            <p:nvPr/>
          </p:nvSpPr>
          <p:spPr>
            <a:xfrm>
              <a:off x="3200435" y="3625884"/>
              <a:ext cx="2661077" cy="1428270"/>
            </a:xfrm>
            <a:prstGeom prst="flowChartAlternateProcess">
              <a:avLst/>
            </a:prstGeom>
            <a:solidFill>
              <a:schemeClr val="accent2">
                <a:lumMod val="20000"/>
                <a:lumOff val="80000"/>
              </a:schemeClr>
            </a:solidFill>
            <a:ln w="28575">
              <a:solidFill>
                <a:schemeClr val="tx1"/>
              </a:solidFill>
              <a:prstDash val="dashDot"/>
            </a:ln>
            <a:effectLst>
              <a:outerShdw blurRad="50800" dist="38100" algn="l" rotWithShape="0">
                <a:prstClr val="black">
                  <a:alpha val="40000"/>
                </a:prstClr>
              </a:outerShdw>
            </a:effectLst>
            <a:scene3d>
              <a:camera prst="perspectiveHeroicExtremeLeftFacing"/>
              <a:lightRig rig="threePt" dir="t"/>
            </a:scene3d>
          </p:spPr>
          <p:style>
            <a:lnRef idx="3">
              <a:schemeClr val="lt1"/>
            </a:lnRef>
            <a:fillRef idx="1">
              <a:schemeClr val="accent1"/>
            </a:fillRef>
            <a:effectRef idx="1">
              <a:schemeClr val="accent1"/>
            </a:effectRef>
            <a:fontRef idx="minor">
              <a:schemeClr val="lt1"/>
            </a:fontRef>
          </p:style>
          <p:txBody>
            <a:bodyPr rtlCol="0" anchor="ctr"/>
            <a:lstStyle/>
            <a:p>
              <a:pPr algn="ctr"/>
              <a:r>
                <a:rPr lang="en-GB" i="1" dirty="0">
                  <a:solidFill>
                    <a:schemeClr val="tx1"/>
                  </a:solidFill>
                </a:rPr>
                <a:t>The screen loads with a set of ten ‘new’ transactions</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4583012">
              <a:off x="5933643" y="3549047"/>
              <a:ext cx="586967" cy="818729"/>
            </a:xfrm>
            <a:prstGeom prst="rect">
              <a:avLst/>
            </a:prstGeom>
          </p:spPr>
        </p:pic>
      </p:grpSp>
      <p:pic>
        <p:nvPicPr>
          <p:cNvPr id="10" name="Picture 9" descr="A picture containing drawing, plate&#10;&#10;Description automatically generated">
            <a:extLst>
              <a:ext uri="{FF2B5EF4-FFF2-40B4-BE49-F238E27FC236}">
                <a16:creationId xmlns:a16="http://schemas.microsoft.com/office/drawing/2014/main" id="{2C96B9C7-147D-4E7D-AECF-14DB7BF659C7}"/>
              </a:ext>
            </a:extLst>
          </p:cNvPr>
          <p:cNvPicPr>
            <a:picLocks noChangeAspect="1"/>
          </p:cNvPicPr>
          <p:nvPr/>
        </p:nvPicPr>
        <p:blipFill>
          <a:blip r:embed="rId6"/>
          <a:stretch>
            <a:fillRect/>
          </a:stretch>
        </p:blipFill>
        <p:spPr>
          <a:xfrm>
            <a:off x="10596258" y="1328141"/>
            <a:ext cx="699280" cy="699280"/>
          </a:xfrm>
          <a:prstGeom prst="rect">
            <a:avLst/>
          </a:prstGeom>
        </p:spPr>
      </p:pic>
      <p:sp>
        <p:nvSpPr>
          <p:cNvPr id="13" name="Arrow: Down 12">
            <a:extLst>
              <a:ext uri="{FF2B5EF4-FFF2-40B4-BE49-F238E27FC236}">
                <a16:creationId xmlns:a16="http://schemas.microsoft.com/office/drawing/2014/main" id="{0F95717C-8927-46DB-ABC1-B932D8933789}"/>
              </a:ext>
            </a:extLst>
          </p:cNvPr>
          <p:cNvSpPr/>
          <p:nvPr/>
        </p:nvSpPr>
        <p:spPr>
          <a:xfrm>
            <a:off x="10766337" y="1927660"/>
            <a:ext cx="349898" cy="1308846"/>
          </a:xfrm>
          <a:prstGeom prst="downArrow">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50000" t="50000" r="50000" b="50000"/>
            </a:path>
            <a:tileRect/>
          </a:gra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E" dirty="0"/>
          </a:p>
        </p:txBody>
      </p:sp>
    </p:spTree>
    <p:extLst>
      <p:ext uri="{BB962C8B-B14F-4D97-AF65-F5344CB8AC3E}">
        <p14:creationId xmlns:p14="http://schemas.microsoft.com/office/powerpoint/2010/main" val="1609564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D494259B-FACA-459D-9D19-6D4B2D729330}"/>
              </a:ext>
            </a:extLst>
          </p:cNvPr>
          <p:cNvPicPr>
            <a:picLocks noChangeAspect="1"/>
          </p:cNvPicPr>
          <p:nvPr/>
        </p:nvPicPr>
        <p:blipFill>
          <a:blip r:embed="rId3"/>
          <a:stretch>
            <a:fillRect/>
          </a:stretch>
        </p:blipFill>
        <p:spPr>
          <a:xfrm>
            <a:off x="3030070" y="2241176"/>
            <a:ext cx="8848165" cy="3729318"/>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rtlCol="0"/>
          <a:lstStyle/>
          <a:p>
            <a:pPr rtl="0"/>
            <a:r>
              <a:rPr lang="en-GB" dirty="0"/>
              <a:t>Fraud ‘ Production’ Interface (4)</a:t>
            </a:r>
          </a:p>
        </p:txBody>
      </p:sp>
      <p:sp>
        <p:nvSpPr>
          <p:cNvPr id="4" name="Text Placeholder 3">
            <a:extLst>
              <a:ext uri="{FF2B5EF4-FFF2-40B4-BE49-F238E27FC236}">
                <a16:creationId xmlns:a16="http://schemas.microsoft.com/office/drawing/2014/main" id="{4986B87E-83DC-455A-94FE-389658903147}"/>
              </a:ext>
            </a:extLst>
          </p:cNvPr>
          <p:cNvSpPr>
            <a:spLocks noGrp="1"/>
          </p:cNvSpPr>
          <p:nvPr>
            <p:ph type="body" sz="half" idx="2"/>
          </p:nvPr>
        </p:nvSpPr>
        <p:spPr>
          <a:xfrm>
            <a:off x="1201272" y="1645522"/>
            <a:ext cx="9780493" cy="3836725"/>
          </a:xfrm>
        </p:spPr>
        <p:txBody>
          <a:bodyPr rtlCol="0">
            <a:normAutofit/>
          </a:bodyPr>
          <a:lstStyle/>
          <a:p>
            <a:pPr marL="285750" indent="-285750">
              <a:buFont typeface="Arial" panose="020B0604020202020204" pitchFamily="34" charset="0"/>
              <a:buChar char="•"/>
            </a:pPr>
            <a:r>
              <a:rPr lang="en-GB" dirty="0"/>
              <a:t>The user must select a single transaction to populate the ‘selection’ data table.   </a:t>
            </a:r>
          </a:p>
          <a:p>
            <a:pPr rtl="0"/>
            <a:endParaRPr lang="en-GB" dirty="0"/>
          </a:p>
          <a:p>
            <a:pPr rtl="0"/>
            <a:endParaRPr lang="en-GB"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6376" y="89646"/>
            <a:ext cx="1376980" cy="1308847"/>
          </a:xfrm>
          <a:prstGeom prst="rect">
            <a:avLst/>
          </a:prstGeom>
        </p:spPr>
      </p:pic>
      <p:grpSp>
        <p:nvGrpSpPr>
          <p:cNvPr id="11" name="Group 10"/>
          <p:cNvGrpSpPr/>
          <p:nvPr/>
        </p:nvGrpSpPr>
        <p:grpSpPr>
          <a:xfrm>
            <a:off x="1416135" y="3625345"/>
            <a:ext cx="4378493" cy="1588566"/>
            <a:chOff x="807268" y="3410116"/>
            <a:chExt cx="3855424" cy="1514949"/>
          </a:xfrm>
        </p:grpSpPr>
        <p:sp>
          <p:nvSpPr>
            <p:cNvPr id="9" name="Flowchart: Alternate Process 8"/>
            <p:cNvSpPr/>
            <p:nvPr/>
          </p:nvSpPr>
          <p:spPr>
            <a:xfrm>
              <a:off x="807268" y="3410116"/>
              <a:ext cx="2977819" cy="1361666"/>
            </a:xfrm>
            <a:prstGeom prst="flowChartAlternateProcess">
              <a:avLst/>
            </a:prstGeom>
            <a:solidFill>
              <a:schemeClr val="accent2">
                <a:lumMod val="20000"/>
                <a:lumOff val="80000"/>
              </a:schemeClr>
            </a:solidFill>
            <a:ln w="28575">
              <a:solidFill>
                <a:schemeClr val="tx1"/>
              </a:solidFill>
              <a:prstDash val="dashDot"/>
            </a:ln>
            <a:effectLst>
              <a:outerShdw blurRad="50800" dist="38100" algn="l" rotWithShape="0">
                <a:prstClr val="black">
                  <a:alpha val="40000"/>
                </a:prstClr>
              </a:outerShdw>
            </a:effectLst>
            <a:scene3d>
              <a:camera prst="perspectiveHeroicExtremeLeftFacing"/>
              <a:lightRig rig="threePt" dir="t"/>
            </a:scene3d>
          </p:spPr>
          <p:style>
            <a:lnRef idx="3">
              <a:schemeClr val="lt1"/>
            </a:lnRef>
            <a:fillRef idx="1">
              <a:schemeClr val="accent1"/>
            </a:fillRef>
            <a:effectRef idx="1">
              <a:schemeClr val="accent1"/>
            </a:effectRef>
            <a:fontRef idx="minor">
              <a:schemeClr val="lt1"/>
            </a:fontRef>
          </p:style>
          <p:txBody>
            <a:bodyPr rtlCol="0" anchor="ctr"/>
            <a:lstStyle/>
            <a:p>
              <a:pPr algn="ctr"/>
              <a:r>
                <a:rPr lang="en-GB" i="1" dirty="0">
                  <a:solidFill>
                    <a:schemeClr val="tx1"/>
                  </a:solidFill>
                </a:rPr>
                <a:t>A record has been successfully chosen if it is replicated in this data table</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7130545">
              <a:off x="3924804" y="4187177"/>
              <a:ext cx="559595" cy="916181"/>
            </a:xfrm>
            <a:prstGeom prst="rect">
              <a:avLst/>
            </a:prstGeom>
          </p:spPr>
        </p:pic>
      </p:gr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7130545">
            <a:off x="5017515" y="2591500"/>
            <a:ext cx="599669" cy="1040480"/>
          </a:xfrm>
          <a:prstGeom prst="rect">
            <a:avLst/>
          </a:prstGeom>
        </p:spPr>
      </p:pic>
    </p:spTree>
    <p:extLst>
      <p:ext uri="{BB962C8B-B14F-4D97-AF65-F5344CB8AC3E}">
        <p14:creationId xmlns:p14="http://schemas.microsoft.com/office/powerpoint/2010/main" val="2274504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CB69CFB0-012E-4AAD-8AA2-F187D19B427E}"/>
              </a:ext>
            </a:extLst>
          </p:cNvPr>
          <p:cNvPicPr>
            <a:picLocks noChangeAspect="1"/>
          </p:cNvPicPr>
          <p:nvPr/>
        </p:nvPicPr>
        <p:blipFill>
          <a:blip r:embed="rId3"/>
          <a:stretch>
            <a:fillRect/>
          </a:stretch>
        </p:blipFill>
        <p:spPr>
          <a:xfrm>
            <a:off x="1622613" y="1766045"/>
            <a:ext cx="9923928" cy="4123767"/>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rtlCol="0"/>
          <a:lstStyle/>
          <a:p>
            <a:pPr rtl="0"/>
            <a:r>
              <a:rPr lang="en-GB" dirty="0"/>
              <a:t>Fraud ‘ Production’ Interface (5)</a:t>
            </a:r>
          </a:p>
        </p:txBody>
      </p:sp>
      <p:sp>
        <p:nvSpPr>
          <p:cNvPr id="4" name="Text Placeholder 3">
            <a:extLst>
              <a:ext uri="{FF2B5EF4-FFF2-40B4-BE49-F238E27FC236}">
                <a16:creationId xmlns:a16="http://schemas.microsoft.com/office/drawing/2014/main" id="{4986B87E-83DC-455A-94FE-389658903147}"/>
              </a:ext>
            </a:extLst>
          </p:cNvPr>
          <p:cNvSpPr>
            <a:spLocks noGrp="1"/>
          </p:cNvSpPr>
          <p:nvPr>
            <p:ph type="body" sz="half" idx="2"/>
          </p:nvPr>
        </p:nvSpPr>
        <p:spPr>
          <a:xfrm>
            <a:off x="1290909" y="1645522"/>
            <a:ext cx="7969632" cy="3836725"/>
          </a:xfrm>
        </p:spPr>
        <p:txBody>
          <a:bodyPr rtlCol="0">
            <a:normAutofit/>
          </a:bodyPr>
          <a:lstStyle/>
          <a:p>
            <a:endParaRPr lang="en-GB" dirty="0"/>
          </a:p>
          <a:p>
            <a:pPr rtl="0"/>
            <a:endParaRPr lang="en-GB"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6376" y="89646"/>
            <a:ext cx="1376980" cy="1308847"/>
          </a:xfrm>
          <a:prstGeom prst="rect">
            <a:avLst/>
          </a:prstGeom>
        </p:spPr>
      </p:pic>
      <p:grpSp>
        <p:nvGrpSpPr>
          <p:cNvPr id="11" name="Group 10"/>
          <p:cNvGrpSpPr/>
          <p:nvPr/>
        </p:nvGrpSpPr>
        <p:grpSpPr>
          <a:xfrm>
            <a:off x="383357" y="3388160"/>
            <a:ext cx="4306342" cy="1932858"/>
            <a:chOff x="1977453" y="3624509"/>
            <a:chExt cx="3948143" cy="1994940"/>
          </a:xfrm>
        </p:grpSpPr>
        <p:sp>
          <p:nvSpPr>
            <p:cNvPr id="9" name="Flowchart: Alternate Process 8"/>
            <p:cNvSpPr/>
            <p:nvPr/>
          </p:nvSpPr>
          <p:spPr>
            <a:xfrm>
              <a:off x="1977453" y="3624509"/>
              <a:ext cx="3214440" cy="1427835"/>
            </a:xfrm>
            <a:prstGeom prst="flowChartAlternateProcess">
              <a:avLst/>
            </a:prstGeom>
            <a:solidFill>
              <a:schemeClr val="accent2">
                <a:lumMod val="20000"/>
                <a:lumOff val="80000"/>
              </a:schemeClr>
            </a:solidFill>
            <a:ln w="28575">
              <a:solidFill>
                <a:schemeClr val="tx1"/>
              </a:solidFill>
              <a:prstDash val="dashDot"/>
            </a:ln>
            <a:effectLst>
              <a:outerShdw blurRad="50800" dist="38100" algn="l" rotWithShape="0">
                <a:prstClr val="black">
                  <a:alpha val="40000"/>
                </a:prstClr>
              </a:outerShdw>
            </a:effectLst>
            <a:scene3d>
              <a:camera prst="perspectiveHeroicExtremeLeftFacing"/>
              <a:lightRig rig="threePt" dir="t"/>
            </a:scene3d>
          </p:spPr>
          <p:style>
            <a:lnRef idx="3">
              <a:schemeClr val="lt1"/>
            </a:lnRef>
            <a:fillRef idx="1">
              <a:schemeClr val="accent1"/>
            </a:fillRef>
            <a:effectRef idx="1">
              <a:schemeClr val="accent1"/>
            </a:effectRef>
            <a:fontRef idx="minor">
              <a:schemeClr val="lt1"/>
            </a:fontRef>
          </p:style>
          <p:txBody>
            <a:bodyPr rtlCol="0" anchor="ctr"/>
            <a:lstStyle/>
            <a:p>
              <a:pPr algn="ctr"/>
              <a:r>
                <a:rPr lang="en-GB" i="1" dirty="0">
                  <a:solidFill>
                    <a:schemeClr val="tx1"/>
                  </a:solidFill>
                </a:rPr>
                <a:t>The score the transaction and get a prediction about whether it is fraudulent, click this button</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7130545">
              <a:off x="5137711" y="4831564"/>
              <a:ext cx="586788" cy="988982"/>
            </a:xfrm>
            <a:prstGeom prst="rect">
              <a:avLst/>
            </a:prstGeom>
          </p:spPr>
        </p:pic>
      </p:grpSp>
    </p:spTree>
    <p:extLst>
      <p:ext uri="{BB962C8B-B14F-4D97-AF65-F5344CB8AC3E}">
        <p14:creationId xmlns:p14="http://schemas.microsoft.com/office/powerpoint/2010/main" val="2246048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screenshot of a cell phone&#10;&#10;Description automatically generated">
            <a:extLst>
              <a:ext uri="{FF2B5EF4-FFF2-40B4-BE49-F238E27FC236}">
                <a16:creationId xmlns:a16="http://schemas.microsoft.com/office/drawing/2014/main" id="{30AB06DB-DA27-4C93-B1B4-D9146ECD50A4}"/>
              </a:ext>
            </a:extLst>
          </p:cNvPr>
          <p:cNvPicPr>
            <a:picLocks noChangeAspect="1"/>
          </p:cNvPicPr>
          <p:nvPr/>
        </p:nvPicPr>
        <p:blipFill>
          <a:blip r:embed="rId3"/>
          <a:stretch>
            <a:fillRect/>
          </a:stretch>
        </p:blipFill>
        <p:spPr>
          <a:xfrm>
            <a:off x="3748257" y="3668323"/>
            <a:ext cx="6944694" cy="1267002"/>
          </a:xfrm>
          <a:prstGeom prst="rect">
            <a:avLst/>
          </a:prstGeom>
          <a:ln>
            <a:noFill/>
          </a:ln>
          <a:effectLst>
            <a:outerShdw blurRad="292100" dist="139700" dir="2700000" algn="tl" rotWithShape="0">
              <a:srgbClr val="333333">
                <a:alpha val="65000"/>
              </a:srgbClr>
            </a:outerShdw>
          </a:effectLst>
        </p:spPr>
      </p:pic>
      <p:pic>
        <p:nvPicPr>
          <p:cNvPr id="9" name="Picture 8" descr="A picture containing bird&#10;&#10;Description automatically generated">
            <a:extLst>
              <a:ext uri="{FF2B5EF4-FFF2-40B4-BE49-F238E27FC236}">
                <a16:creationId xmlns:a16="http://schemas.microsoft.com/office/drawing/2014/main" id="{469BA774-269E-42EE-A165-0CD02F3EDDFD}"/>
              </a:ext>
            </a:extLst>
          </p:cNvPr>
          <p:cNvPicPr>
            <a:picLocks noChangeAspect="1"/>
          </p:cNvPicPr>
          <p:nvPr/>
        </p:nvPicPr>
        <p:blipFill>
          <a:blip r:embed="rId4"/>
          <a:stretch>
            <a:fillRect/>
          </a:stretch>
        </p:blipFill>
        <p:spPr>
          <a:xfrm>
            <a:off x="1049732" y="2208479"/>
            <a:ext cx="7725853" cy="1343212"/>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rtlCol="0"/>
          <a:lstStyle/>
          <a:p>
            <a:pPr rtl="0"/>
            <a:r>
              <a:rPr lang="en-GB" dirty="0"/>
              <a:t>Fraud ‘ Production’ Interface (6)</a:t>
            </a:r>
          </a:p>
        </p:txBody>
      </p:sp>
      <p:sp>
        <p:nvSpPr>
          <p:cNvPr id="4" name="Text Placeholder 3">
            <a:extLst>
              <a:ext uri="{FF2B5EF4-FFF2-40B4-BE49-F238E27FC236}">
                <a16:creationId xmlns:a16="http://schemas.microsoft.com/office/drawing/2014/main" id="{4986B87E-83DC-455A-94FE-389658903147}"/>
              </a:ext>
            </a:extLst>
          </p:cNvPr>
          <p:cNvSpPr>
            <a:spLocks noGrp="1"/>
          </p:cNvSpPr>
          <p:nvPr>
            <p:ph type="body" sz="half" idx="2"/>
          </p:nvPr>
        </p:nvSpPr>
        <p:spPr>
          <a:xfrm>
            <a:off x="1290909" y="1510637"/>
            <a:ext cx="9610182" cy="3836725"/>
          </a:xfrm>
        </p:spPr>
        <p:txBody>
          <a:bodyPr rtlCol="0">
            <a:normAutofit/>
          </a:bodyPr>
          <a:lstStyle/>
          <a:p>
            <a:pPr marL="285750" indent="-285750">
              <a:buFont typeface="Arial" panose="020B0604020202020204" pitchFamily="34" charset="0"/>
              <a:buChar char="•"/>
            </a:pPr>
            <a:r>
              <a:rPr lang="en-GB" dirty="0"/>
              <a:t>An API is invoked with the attributes of the chosen transaction and the Azure hosted model returns a simple message indicating Fraud (or not). </a:t>
            </a:r>
          </a:p>
          <a:p>
            <a:pPr rtl="0"/>
            <a:endParaRPr lang="en-GB" dirty="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56376" y="89646"/>
            <a:ext cx="1376980" cy="1308847"/>
          </a:xfrm>
          <a:prstGeom prst="rect">
            <a:avLst/>
          </a:prstGeom>
        </p:spPr>
      </p:pic>
      <p:pic>
        <p:nvPicPr>
          <p:cNvPr id="8" name="Picture 7">
            <a:extLst>
              <a:ext uri="{FF2B5EF4-FFF2-40B4-BE49-F238E27FC236}">
                <a16:creationId xmlns:a16="http://schemas.microsoft.com/office/drawing/2014/main" id="{E6CDD537-CCEE-4A2B-9FF6-88B2D05DDB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22109" y="4406931"/>
            <a:ext cx="788253" cy="441422"/>
          </a:xfrm>
          <a:prstGeom prst="rect">
            <a:avLst/>
          </a:prstGeom>
          <a:ln>
            <a:noFill/>
          </a:ln>
          <a:effectLst>
            <a:outerShdw blurRad="292100" dist="139700" dir="2700000" algn="tl" rotWithShape="0">
              <a:srgbClr val="333333">
                <a:alpha val="65000"/>
              </a:srgbClr>
            </a:outerShdw>
          </a:effectLst>
        </p:spPr>
      </p:pic>
      <p:sp>
        <p:nvSpPr>
          <p:cNvPr id="13" name="Arrow: Curved Right 12">
            <a:extLst>
              <a:ext uri="{FF2B5EF4-FFF2-40B4-BE49-F238E27FC236}">
                <a16:creationId xmlns:a16="http://schemas.microsoft.com/office/drawing/2014/main" id="{41D28CDC-5774-4EB4-B52D-DD9E2E37E768}"/>
              </a:ext>
            </a:extLst>
          </p:cNvPr>
          <p:cNvSpPr/>
          <p:nvPr/>
        </p:nvSpPr>
        <p:spPr>
          <a:xfrm rot="3944949">
            <a:off x="2693365" y="2900043"/>
            <a:ext cx="455858" cy="2129734"/>
          </a:xfrm>
          <a:prstGeom prst="curvedRightArrow">
            <a:avLst/>
          </a:prstGeom>
          <a:solidFill>
            <a:schemeClr val="accent1">
              <a:lumMod val="60000"/>
              <a:lumOff val="40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E" dirty="0">
              <a:solidFill>
                <a:schemeClr val="tx1"/>
              </a:solidFill>
            </a:endParaRPr>
          </a:p>
        </p:txBody>
      </p:sp>
      <p:sp>
        <p:nvSpPr>
          <p:cNvPr id="15" name="Arrow: Curved Right 14">
            <a:extLst>
              <a:ext uri="{FF2B5EF4-FFF2-40B4-BE49-F238E27FC236}">
                <a16:creationId xmlns:a16="http://schemas.microsoft.com/office/drawing/2014/main" id="{EF3782A9-8918-4C0D-8236-9E47DCBCC8F8}"/>
              </a:ext>
            </a:extLst>
          </p:cNvPr>
          <p:cNvSpPr/>
          <p:nvPr/>
        </p:nvSpPr>
        <p:spPr>
          <a:xfrm rot="21170291">
            <a:off x="745142" y="2649039"/>
            <a:ext cx="435414" cy="2119391"/>
          </a:xfrm>
          <a:prstGeom prst="curvedRightArrow">
            <a:avLst/>
          </a:prstGeom>
          <a:solidFill>
            <a:schemeClr val="accent1">
              <a:lumMod val="60000"/>
              <a:lumOff val="40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E" dirty="0">
              <a:solidFill>
                <a:schemeClr val="tx1"/>
              </a:solidFill>
            </a:endParaRPr>
          </a:p>
        </p:txBody>
      </p:sp>
      <p:sp>
        <p:nvSpPr>
          <p:cNvPr id="17" name="Arrow: Curved Right 16">
            <a:extLst>
              <a:ext uri="{FF2B5EF4-FFF2-40B4-BE49-F238E27FC236}">
                <a16:creationId xmlns:a16="http://schemas.microsoft.com/office/drawing/2014/main" id="{CA43057D-EF57-4200-957C-28036236EADA}"/>
              </a:ext>
            </a:extLst>
          </p:cNvPr>
          <p:cNvSpPr/>
          <p:nvPr/>
        </p:nvSpPr>
        <p:spPr>
          <a:xfrm rot="16423707">
            <a:off x="2887698" y="3926781"/>
            <a:ext cx="446954" cy="2129342"/>
          </a:xfrm>
          <a:prstGeom prst="curvedRightArrow">
            <a:avLst/>
          </a:prstGeom>
          <a:solidFill>
            <a:schemeClr val="accent1">
              <a:lumMod val="60000"/>
              <a:lumOff val="40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E" dirty="0">
              <a:solidFill>
                <a:schemeClr val="tx1"/>
              </a:solidFill>
            </a:endParaRPr>
          </a:p>
        </p:txBody>
      </p:sp>
      <p:sp>
        <p:nvSpPr>
          <p:cNvPr id="19" name="Arrow: Curved Right 18">
            <a:extLst>
              <a:ext uri="{FF2B5EF4-FFF2-40B4-BE49-F238E27FC236}">
                <a16:creationId xmlns:a16="http://schemas.microsoft.com/office/drawing/2014/main" id="{C0DD8DEF-4967-44D7-9534-19DB1FE5CA93}"/>
              </a:ext>
            </a:extLst>
          </p:cNvPr>
          <p:cNvSpPr/>
          <p:nvPr/>
        </p:nvSpPr>
        <p:spPr>
          <a:xfrm rot="11498392">
            <a:off x="1598951" y="3537807"/>
            <a:ext cx="435414" cy="1034683"/>
          </a:xfrm>
          <a:prstGeom prst="curvedRightArrow">
            <a:avLst/>
          </a:prstGeom>
          <a:solidFill>
            <a:schemeClr val="accent1">
              <a:lumMod val="60000"/>
              <a:lumOff val="40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E" dirty="0">
              <a:solidFill>
                <a:schemeClr val="tx1"/>
              </a:solidFill>
            </a:endParaRPr>
          </a:p>
        </p:txBody>
      </p:sp>
    </p:spTree>
    <p:extLst>
      <p:ext uri="{BB962C8B-B14F-4D97-AF65-F5344CB8AC3E}">
        <p14:creationId xmlns:p14="http://schemas.microsoft.com/office/powerpoint/2010/main" val="874512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AF089643-7363-4C07-B767-DB8F0B6CE5B9}"/>
              </a:ext>
            </a:extLst>
          </p:cNvPr>
          <p:cNvPicPr>
            <a:picLocks noChangeAspect="1"/>
          </p:cNvPicPr>
          <p:nvPr/>
        </p:nvPicPr>
        <p:blipFill>
          <a:blip r:embed="rId3"/>
          <a:stretch>
            <a:fillRect/>
          </a:stretch>
        </p:blipFill>
        <p:spPr>
          <a:xfrm>
            <a:off x="3362148" y="2320015"/>
            <a:ext cx="6944694" cy="2688868"/>
          </a:xfrm>
          <a:prstGeom prst="rect">
            <a:avLst/>
          </a:prstGeom>
        </p:spPr>
      </p:pic>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rtlCol="0"/>
          <a:lstStyle/>
          <a:p>
            <a:pPr rtl="0"/>
            <a:r>
              <a:rPr lang="en-GB" dirty="0"/>
              <a:t>Fraud ‘ Production’ Interface (7)</a:t>
            </a:r>
          </a:p>
        </p:txBody>
      </p:sp>
      <p:sp>
        <p:nvSpPr>
          <p:cNvPr id="4" name="Text Placeholder 3">
            <a:extLst>
              <a:ext uri="{FF2B5EF4-FFF2-40B4-BE49-F238E27FC236}">
                <a16:creationId xmlns:a16="http://schemas.microsoft.com/office/drawing/2014/main" id="{4986B87E-83DC-455A-94FE-389658903147}"/>
              </a:ext>
            </a:extLst>
          </p:cNvPr>
          <p:cNvSpPr>
            <a:spLocks noGrp="1"/>
          </p:cNvSpPr>
          <p:nvPr>
            <p:ph type="body" sz="half" idx="2"/>
          </p:nvPr>
        </p:nvSpPr>
        <p:spPr>
          <a:xfrm>
            <a:off x="1156439" y="1528567"/>
            <a:ext cx="9610182" cy="3836725"/>
          </a:xfrm>
        </p:spPr>
        <p:txBody>
          <a:bodyPr rtlCol="0">
            <a:normAutofit/>
          </a:bodyPr>
          <a:lstStyle/>
          <a:p>
            <a:pPr marL="285750" indent="-285750">
              <a:buFont typeface="Arial" panose="020B0604020202020204" pitchFamily="34" charset="0"/>
              <a:buChar char="•"/>
            </a:pPr>
            <a:r>
              <a:rPr lang="en-GB" dirty="0"/>
              <a:t>In addition, the API for fraud prediction can be invoked by a separate button to show the actual predictive score from the Logistic Regression Classification model. </a:t>
            </a:r>
          </a:p>
          <a:p>
            <a:pPr marL="285750" indent="-285750">
              <a:buFont typeface="Arial" panose="020B0604020202020204" pitchFamily="34" charset="0"/>
              <a:buChar char="•"/>
            </a:pPr>
            <a:r>
              <a:rPr lang="en-GB" dirty="0"/>
              <a:t>&lt;0.5 = Non-Fraud</a:t>
            </a:r>
          </a:p>
          <a:p>
            <a:pPr marL="285750" indent="-285750">
              <a:buFont typeface="Arial" panose="020B0604020202020204" pitchFamily="34" charset="0"/>
              <a:buChar char="•"/>
            </a:pPr>
            <a:r>
              <a:rPr lang="en-GB" dirty="0"/>
              <a:t>&gt;0.5 = Fraud</a:t>
            </a:r>
          </a:p>
          <a:p>
            <a:pPr rtl="0"/>
            <a:endParaRPr lang="en-GB"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6376" y="89646"/>
            <a:ext cx="1376980" cy="1308847"/>
          </a:xfrm>
          <a:prstGeom prst="rect">
            <a:avLst/>
          </a:prstGeom>
        </p:spPr>
      </p:pic>
      <p:pic>
        <p:nvPicPr>
          <p:cNvPr id="8" name="Picture 7">
            <a:extLst>
              <a:ext uri="{FF2B5EF4-FFF2-40B4-BE49-F238E27FC236}">
                <a16:creationId xmlns:a16="http://schemas.microsoft.com/office/drawing/2014/main" id="{E6CDD537-CCEE-4A2B-9FF6-88B2D05DDB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4258" y="4867990"/>
            <a:ext cx="788253" cy="441422"/>
          </a:xfrm>
          <a:prstGeom prst="rect">
            <a:avLst/>
          </a:prstGeom>
          <a:ln>
            <a:noFill/>
          </a:ln>
          <a:effectLst>
            <a:outerShdw blurRad="292100" dist="139700" dir="2700000" algn="tl" rotWithShape="0">
              <a:srgbClr val="333333">
                <a:alpha val="65000"/>
              </a:srgbClr>
            </a:outerShdw>
          </a:effectLst>
        </p:spPr>
      </p:pic>
      <p:sp>
        <p:nvSpPr>
          <p:cNvPr id="13" name="Arrow: Curved Right 12">
            <a:extLst>
              <a:ext uri="{FF2B5EF4-FFF2-40B4-BE49-F238E27FC236}">
                <a16:creationId xmlns:a16="http://schemas.microsoft.com/office/drawing/2014/main" id="{41D28CDC-5774-4EB4-B52D-DD9E2E37E768}"/>
              </a:ext>
            </a:extLst>
          </p:cNvPr>
          <p:cNvSpPr/>
          <p:nvPr/>
        </p:nvSpPr>
        <p:spPr>
          <a:xfrm rot="3944949">
            <a:off x="2215790" y="3244773"/>
            <a:ext cx="455858" cy="2129734"/>
          </a:xfrm>
          <a:prstGeom prst="curvedRightArrow">
            <a:avLst/>
          </a:prstGeom>
          <a:solidFill>
            <a:schemeClr val="accent1">
              <a:lumMod val="60000"/>
              <a:lumOff val="40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E" dirty="0">
              <a:solidFill>
                <a:schemeClr val="tx1"/>
              </a:solidFill>
            </a:endParaRPr>
          </a:p>
        </p:txBody>
      </p:sp>
      <p:sp>
        <p:nvSpPr>
          <p:cNvPr id="17" name="Arrow: Curved Right 16">
            <a:extLst>
              <a:ext uri="{FF2B5EF4-FFF2-40B4-BE49-F238E27FC236}">
                <a16:creationId xmlns:a16="http://schemas.microsoft.com/office/drawing/2014/main" id="{CA43057D-EF57-4200-957C-28036236EADA}"/>
              </a:ext>
            </a:extLst>
          </p:cNvPr>
          <p:cNvSpPr/>
          <p:nvPr/>
        </p:nvSpPr>
        <p:spPr>
          <a:xfrm rot="15563433">
            <a:off x="2980877" y="4184306"/>
            <a:ext cx="446954" cy="2129342"/>
          </a:xfrm>
          <a:prstGeom prst="curvedRightArrow">
            <a:avLst/>
          </a:prstGeom>
          <a:solidFill>
            <a:schemeClr val="accent1">
              <a:lumMod val="60000"/>
              <a:lumOff val="40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E" dirty="0">
              <a:solidFill>
                <a:schemeClr val="tx1"/>
              </a:solidFill>
            </a:endParaRPr>
          </a:p>
        </p:txBody>
      </p:sp>
      <p:pic>
        <p:nvPicPr>
          <p:cNvPr id="7" name="Picture 6">
            <a:extLst>
              <a:ext uri="{FF2B5EF4-FFF2-40B4-BE49-F238E27FC236}">
                <a16:creationId xmlns:a16="http://schemas.microsoft.com/office/drawing/2014/main" id="{92DD555A-BDBE-4E3E-B326-B621B2997E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4655075">
            <a:off x="5178299" y="3461677"/>
            <a:ext cx="374228" cy="710050"/>
          </a:xfrm>
          <a:prstGeom prst="rect">
            <a:avLst/>
          </a:prstGeom>
        </p:spPr>
      </p:pic>
    </p:spTree>
    <p:extLst>
      <p:ext uri="{BB962C8B-B14F-4D97-AF65-F5344CB8AC3E}">
        <p14:creationId xmlns:p14="http://schemas.microsoft.com/office/powerpoint/2010/main" val="1394253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526AB02-874D-4123-9B98-49D9AF8DAFA4}"/>
              </a:ext>
            </a:extLst>
          </p:cNvPr>
          <p:cNvPicPr>
            <a:picLocks noChangeAspect="1"/>
          </p:cNvPicPr>
          <p:nvPr/>
        </p:nvPicPr>
        <p:blipFill>
          <a:blip r:embed="rId3"/>
          <a:stretch>
            <a:fillRect/>
          </a:stretch>
        </p:blipFill>
        <p:spPr>
          <a:xfrm>
            <a:off x="643369" y="2141037"/>
            <a:ext cx="5849166" cy="447737"/>
          </a:xfrm>
          <a:prstGeom prst="rect">
            <a:avLst/>
          </a:prstGeom>
        </p:spPr>
      </p:pic>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rtlCol="0"/>
          <a:lstStyle/>
          <a:p>
            <a:pPr rtl="0"/>
            <a:r>
              <a:rPr lang="en-GB" dirty="0"/>
              <a:t>Fraud ‘ Production’ Interface (8)</a:t>
            </a:r>
          </a:p>
        </p:txBody>
      </p:sp>
      <p:sp>
        <p:nvSpPr>
          <p:cNvPr id="4" name="Text Placeholder 3">
            <a:extLst>
              <a:ext uri="{FF2B5EF4-FFF2-40B4-BE49-F238E27FC236}">
                <a16:creationId xmlns:a16="http://schemas.microsoft.com/office/drawing/2014/main" id="{4986B87E-83DC-455A-94FE-389658903147}"/>
              </a:ext>
            </a:extLst>
          </p:cNvPr>
          <p:cNvSpPr>
            <a:spLocks noGrp="1"/>
          </p:cNvSpPr>
          <p:nvPr>
            <p:ph type="body" sz="half" idx="2"/>
          </p:nvPr>
        </p:nvSpPr>
        <p:spPr>
          <a:xfrm>
            <a:off x="1290909" y="1510637"/>
            <a:ext cx="9610182" cy="3836725"/>
          </a:xfrm>
        </p:spPr>
        <p:txBody>
          <a:bodyPr rtlCol="0">
            <a:normAutofit/>
          </a:bodyPr>
          <a:lstStyle/>
          <a:p>
            <a:pPr marL="285750" indent="-285750">
              <a:buFont typeface="Arial" panose="020B0604020202020204" pitchFamily="34" charset="0"/>
              <a:buChar char="•"/>
            </a:pPr>
            <a:r>
              <a:rPr lang="en-GB" dirty="0"/>
              <a:t>The lowest button on the tab will return the full output from the Azure hosted predictive model.</a:t>
            </a:r>
          </a:p>
          <a:p>
            <a:pPr rtl="0"/>
            <a:endParaRPr lang="en-GB"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6376" y="89646"/>
            <a:ext cx="1376980" cy="1308847"/>
          </a:xfrm>
          <a:prstGeom prst="rect">
            <a:avLst/>
          </a:prstGeom>
        </p:spPr>
      </p:pic>
      <p:pic>
        <p:nvPicPr>
          <p:cNvPr id="8" name="Picture 7">
            <a:extLst>
              <a:ext uri="{FF2B5EF4-FFF2-40B4-BE49-F238E27FC236}">
                <a16:creationId xmlns:a16="http://schemas.microsoft.com/office/drawing/2014/main" id="{E6CDD537-CCEE-4A2B-9FF6-88B2D05DDB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17048" y="3202572"/>
            <a:ext cx="788253" cy="441422"/>
          </a:xfrm>
          <a:prstGeom prst="rect">
            <a:avLst/>
          </a:prstGeom>
          <a:ln>
            <a:noFill/>
          </a:ln>
          <a:effectLst>
            <a:outerShdw blurRad="292100" dist="139700" dir="2700000" algn="tl" rotWithShape="0">
              <a:srgbClr val="333333">
                <a:alpha val="65000"/>
              </a:srgbClr>
            </a:outerShdw>
          </a:effectLst>
        </p:spPr>
      </p:pic>
      <p:sp>
        <p:nvSpPr>
          <p:cNvPr id="13" name="Arrow: Curved Right 12">
            <a:extLst>
              <a:ext uri="{FF2B5EF4-FFF2-40B4-BE49-F238E27FC236}">
                <a16:creationId xmlns:a16="http://schemas.microsoft.com/office/drawing/2014/main" id="{41D28CDC-5774-4EB4-B52D-DD9E2E37E768}"/>
              </a:ext>
            </a:extLst>
          </p:cNvPr>
          <p:cNvSpPr/>
          <p:nvPr/>
        </p:nvSpPr>
        <p:spPr>
          <a:xfrm rot="17925702">
            <a:off x="1513343" y="2170875"/>
            <a:ext cx="455858" cy="2129734"/>
          </a:xfrm>
          <a:prstGeom prst="curvedRightArrow">
            <a:avLst/>
          </a:prstGeom>
          <a:solidFill>
            <a:schemeClr val="accent1">
              <a:lumMod val="60000"/>
              <a:lumOff val="40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E" dirty="0">
              <a:solidFill>
                <a:schemeClr val="tx1"/>
              </a:solidFill>
            </a:endParaRPr>
          </a:p>
        </p:txBody>
      </p:sp>
      <p:pic>
        <p:nvPicPr>
          <p:cNvPr id="10" name="Picture 9" descr="A screenshot of a cell phone&#10;&#10;Description automatically generated">
            <a:extLst>
              <a:ext uri="{FF2B5EF4-FFF2-40B4-BE49-F238E27FC236}">
                <a16:creationId xmlns:a16="http://schemas.microsoft.com/office/drawing/2014/main" id="{9FCD0D49-D5BE-410D-B650-D33D5C8AE4CD}"/>
              </a:ext>
            </a:extLst>
          </p:cNvPr>
          <p:cNvPicPr>
            <a:picLocks noChangeAspect="1"/>
          </p:cNvPicPr>
          <p:nvPr/>
        </p:nvPicPr>
        <p:blipFill>
          <a:blip r:embed="rId6"/>
          <a:stretch>
            <a:fillRect/>
          </a:stretch>
        </p:blipFill>
        <p:spPr>
          <a:xfrm>
            <a:off x="6346977" y="1694329"/>
            <a:ext cx="5365002" cy="4870415"/>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12" name="Picture 11">
            <a:extLst>
              <a:ext uri="{FF2B5EF4-FFF2-40B4-BE49-F238E27FC236}">
                <a16:creationId xmlns:a16="http://schemas.microsoft.com/office/drawing/2014/main" id="{D5E076A3-69E3-4691-ADF1-07670CF873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8975257">
            <a:off x="780025" y="1662070"/>
            <a:ext cx="374228" cy="710050"/>
          </a:xfrm>
          <a:prstGeom prst="rect">
            <a:avLst/>
          </a:prstGeom>
        </p:spPr>
      </p:pic>
      <p:sp>
        <p:nvSpPr>
          <p:cNvPr id="21" name="Arrow: Curved Right 20">
            <a:extLst>
              <a:ext uri="{FF2B5EF4-FFF2-40B4-BE49-F238E27FC236}">
                <a16:creationId xmlns:a16="http://schemas.microsoft.com/office/drawing/2014/main" id="{C2E27F86-13CC-425A-9B00-D51805A4DB2D}"/>
              </a:ext>
            </a:extLst>
          </p:cNvPr>
          <p:cNvSpPr/>
          <p:nvPr/>
        </p:nvSpPr>
        <p:spPr>
          <a:xfrm rot="16423707">
            <a:off x="4725982" y="2382486"/>
            <a:ext cx="446954" cy="3121984"/>
          </a:xfrm>
          <a:prstGeom prst="curvedRightArrow">
            <a:avLst/>
          </a:prstGeom>
          <a:solidFill>
            <a:schemeClr val="accent1">
              <a:lumMod val="60000"/>
              <a:lumOff val="40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E" dirty="0">
              <a:solidFill>
                <a:schemeClr val="tx1"/>
              </a:solidFill>
            </a:endParaRPr>
          </a:p>
        </p:txBody>
      </p:sp>
    </p:spTree>
    <p:extLst>
      <p:ext uri="{BB962C8B-B14F-4D97-AF65-F5344CB8AC3E}">
        <p14:creationId xmlns:p14="http://schemas.microsoft.com/office/powerpoint/2010/main" val="1017058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rtlCol="0"/>
          <a:lstStyle/>
          <a:p>
            <a:r>
              <a:rPr lang="en-GB" dirty="0"/>
              <a:t>Credit card fraud prediction - UI</a:t>
            </a:r>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3" y="2015732"/>
            <a:ext cx="10503190" cy="3450613"/>
          </a:xfrm>
        </p:spPr>
        <p:txBody>
          <a:bodyPr rtlCol="0"/>
          <a:lstStyle/>
          <a:p>
            <a:pPr lvl="0"/>
            <a:r>
              <a:rPr lang="en-GB" dirty="0"/>
              <a:t>The application front end is a hosted Shiny R application dashboard.</a:t>
            </a:r>
          </a:p>
          <a:p>
            <a:pPr lvl="0"/>
            <a:r>
              <a:rPr lang="en-GB" dirty="0">
                <a:solidFill>
                  <a:srgbClr val="000000"/>
                </a:solidFill>
                <a:ea typeface="Tahoma" panose="020B0604030504040204" pitchFamily="34" charset="0"/>
                <a:cs typeface="Tahoma" panose="020B0604030504040204" pitchFamily="34" charset="0"/>
              </a:rPr>
              <a:t>To access..</a:t>
            </a:r>
          </a:p>
          <a:p>
            <a:pPr marL="0" lvl="0" indent="0">
              <a:buNone/>
            </a:pPr>
            <a:r>
              <a:rPr lang="en-GB" dirty="0">
                <a:solidFill>
                  <a:srgbClr val="000000"/>
                </a:solidFill>
                <a:ea typeface="Tahoma" panose="020B0604030504040204" pitchFamily="34" charset="0"/>
                <a:cs typeface="Tahoma" panose="020B0604030504040204" pitchFamily="34" charset="0"/>
              </a:rPr>
              <a:t> </a:t>
            </a:r>
            <a:r>
              <a:rPr lang="en-GB" sz="2400" dirty="0">
                <a:hlinkClick r:id="rId3"/>
              </a:rPr>
              <a:t>https://ciaran-finnegan.shinyapps.io/DBS_CCFraudRShinyApp_10524150/</a:t>
            </a:r>
            <a:endParaRPr lang="en-GB" sz="2400" dirty="0">
              <a:solidFill>
                <a:srgbClr val="000000"/>
              </a:solidFill>
              <a:ea typeface="Tahoma" panose="020B0604030504040204" pitchFamily="34" charset="0"/>
              <a:cs typeface="Tahoma" panose="020B0604030504040204" pitchFamily="34"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33965" y="71720"/>
            <a:ext cx="1402976" cy="1344706"/>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2659" y="3290047"/>
            <a:ext cx="10058400" cy="3486934"/>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2449431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rtlCol="0"/>
          <a:lstStyle/>
          <a:p>
            <a:pPr rtl="0"/>
            <a:r>
              <a:rPr lang="en-GB" dirty="0"/>
              <a:t>CC Fraud Dashboard</a:t>
            </a:r>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28166" y="1463946"/>
            <a:ext cx="9610164" cy="1117888"/>
          </a:xfrm>
        </p:spPr>
        <p:txBody>
          <a:bodyPr rtlCol="0">
            <a:normAutofit/>
          </a:bodyPr>
          <a:lstStyle/>
          <a:p>
            <a:pPr lvl="0"/>
            <a:r>
              <a:rPr lang="en-GB" dirty="0"/>
              <a:t>The project application interface is a Shiny R dashboard with two tabs. </a:t>
            </a:r>
          </a:p>
          <a:p>
            <a:pPr marL="0" lvl="0" indent="0">
              <a:buNone/>
            </a:pP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4504" y="63977"/>
            <a:ext cx="1383825" cy="1334518"/>
          </a:xfrm>
          <a:prstGeom prst="rect">
            <a:avLst/>
          </a:prstGeom>
        </p:spPr>
      </p:pic>
      <p:grpSp>
        <p:nvGrpSpPr>
          <p:cNvPr id="18" name="Group 17"/>
          <p:cNvGrpSpPr/>
          <p:nvPr/>
        </p:nvGrpSpPr>
        <p:grpSpPr>
          <a:xfrm>
            <a:off x="1260297" y="2012237"/>
            <a:ext cx="9676643" cy="3787928"/>
            <a:chOff x="2545978" y="2012237"/>
            <a:chExt cx="8606116" cy="3946712"/>
          </a:xfrm>
        </p:grpSpPr>
        <p:sp>
          <p:nvSpPr>
            <p:cNvPr id="14" name="Flowchart: Alternate Process 13"/>
            <p:cNvSpPr/>
            <p:nvPr/>
          </p:nvSpPr>
          <p:spPr>
            <a:xfrm>
              <a:off x="2545978" y="2012237"/>
              <a:ext cx="2366682" cy="1488141"/>
            </a:xfrm>
            <a:prstGeom prst="flowChartAlternateProcess">
              <a:avLst/>
            </a:prstGeom>
            <a:solidFill>
              <a:schemeClr val="accent2">
                <a:lumMod val="20000"/>
                <a:lumOff val="80000"/>
              </a:schemeClr>
            </a:solidFill>
            <a:ln w="28575">
              <a:solidFill>
                <a:schemeClr val="tx1"/>
              </a:solidFill>
              <a:prstDash val="dashDot"/>
            </a:ln>
            <a:effectLst>
              <a:outerShdw blurRad="50800" dist="38100" algn="l" rotWithShape="0">
                <a:prstClr val="black">
                  <a:alpha val="40000"/>
                </a:prstClr>
              </a:outerShdw>
            </a:effectLst>
            <a:scene3d>
              <a:camera prst="perspectiveHeroicExtremeLeftFacing"/>
              <a:lightRig rig="threePt" dir="t"/>
            </a:scene3d>
          </p:spPr>
          <p:style>
            <a:lnRef idx="3">
              <a:schemeClr val="lt1"/>
            </a:lnRef>
            <a:fillRef idx="1">
              <a:schemeClr val="accent1"/>
            </a:fillRef>
            <a:effectRef idx="1">
              <a:schemeClr val="accent1"/>
            </a:effectRef>
            <a:fontRef idx="minor">
              <a:schemeClr val="lt1"/>
            </a:fontRef>
          </p:style>
          <p:txBody>
            <a:bodyPr rtlCol="0" anchor="ctr"/>
            <a:lstStyle/>
            <a:p>
              <a:pPr algn="ctr"/>
              <a:r>
                <a:rPr lang="en-GB" i="1" dirty="0">
                  <a:solidFill>
                    <a:schemeClr val="tx1"/>
                  </a:solidFill>
                </a:rPr>
                <a:t>One for data visualisation on CC fraud dataset used for model creation</a:t>
              </a: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8008" y="2012237"/>
              <a:ext cx="5714086" cy="3946712"/>
            </a:xfrm>
            <a:prstGeom prst="rect">
              <a:avLst/>
            </a:prstGeom>
          </p:spPr>
        </p:pic>
        <p:sp>
          <p:nvSpPr>
            <p:cNvPr id="15" name="Flowchart: Alternate Process 14"/>
            <p:cNvSpPr/>
            <p:nvPr/>
          </p:nvSpPr>
          <p:spPr>
            <a:xfrm>
              <a:off x="4478627" y="3716652"/>
              <a:ext cx="2366682" cy="1488141"/>
            </a:xfrm>
            <a:prstGeom prst="flowChartAlternateProcess">
              <a:avLst/>
            </a:prstGeom>
            <a:solidFill>
              <a:schemeClr val="accent2">
                <a:lumMod val="20000"/>
                <a:lumOff val="80000"/>
              </a:schemeClr>
            </a:solidFill>
            <a:ln w="28575">
              <a:solidFill>
                <a:schemeClr val="tx1"/>
              </a:solidFill>
              <a:prstDash val="dashDot"/>
            </a:ln>
            <a:effectLst>
              <a:outerShdw blurRad="50800" dist="38100" algn="l" rotWithShape="0">
                <a:prstClr val="black">
                  <a:alpha val="40000"/>
                </a:prstClr>
              </a:outerShdw>
            </a:effectLst>
            <a:scene3d>
              <a:camera prst="perspectiveHeroicExtremeLeftFacing"/>
              <a:lightRig rig="threePt" dir="t"/>
            </a:scene3d>
          </p:spPr>
          <p:style>
            <a:lnRef idx="3">
              <a:schemeClr val="lt1"/>
            </a:lnRef>
            <a:fillRef idx="1">
              <a:schemeClr val="accent1"/>
            </a:fillRef>
            <a:effectRef idx="1">
              <a:schemeClr val="accent1"/>
            </a:effectRef>
            <a:fontRef idx="minor">
              <a:schemeClr val="lt1"/>
            </a:fontRef>
          </p:style>
          <p:txBody>
            <a:bodyPr rtlCol="0" anchor="ctr"/>
            <a:lstStyle/>
            <a:p>
              <a:pPr lvl="0" algn="ctr"/>
              <a:r>
                <a:rPr lang="en-GB" i="1" dirty="0">
                  <a:solidFill>
                    <a:schemeClr val="tx1"/>
                  </a:solidFill>
                </a:rPr>
                <a:t>The other to provide an interface to check ‘new’ loaded cc trxns for fraud.</a:t>
              </a: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4583012">
              <a:off x="4831737" y="2582731"/>
              <a:ext cx="611572" cy="728153"/>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801741">
              <a:off x="5979220" y="3118032"/>
              <a:ext cx="611572" cy="728153"/>
            </a:xfrm>
            <a:prstGeom prst="rect">
              <a:avLst/>
            </a:prstGeom>
          </p:spPr>
        </p:pic>
      </p:grpSp>
    </p:spTree>
    <p:extLst>
      <p:ext uri="{BB962C8B-B14F-4D97-AF65-F5344CB8AC3E}">
        <p14:creationId xmlns:p14="http://schemas.microsoft.com/office/powerpoint/2010/main" val="2712936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rtlCol="0"/>
          <a:lstStyle/>
          <a:p>
            <a:pPr rtl="0"/>
            <a:r>
              <a:rPr lang="en-GB" dirty="0"/>
              <a:t>CC Fraud Dashboard</a:t>
            </a:r>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3" y="1577789"/>
            <a:ext cx="3474861" cy="4475692"/>
          </a:xfrm>
        </p:spPr>
        <p:txBody>
          <a:bodyPr rtlCol="0">
            <a:normAutofit lnSpcReduction="10000"/>
          </a:bodyPr>
          <a:lstStyle/>
          <a:p>
            <a:pPr lvl="0"/>
            <a:r>
              <a:rPr lang="en-GB" dirty="0"/>
              <a:t>Visualisations Tab (1)  </a:t>
            </a:r>
          </a:p>
          <a:p>
            <a:pPr lvl="1"/>
            <a:r>
              <a:rPr lang="en-GB" dirty="0"/>
              <a:t>The application uses all the  25K dataset rows for visualisations. </a:t>
            </a:r>
          </a:p>
          <a:p>
            <a:pPr lvl="1"/>
            <a:r>
              <a:rPr lang="en-GB" dirty="0"/>
              <a:t>This is the dataset used in training and deploying the production predictive model in Azure.</a:t>
            </a:r>
          </a:p>
          <a:p>
            <a:pPr lvl="1"/>
            <a:r>
              <a:rPr lang="en-GB" dirty="0"/>
              <a:t>The first tab on the dashboard contains a series of graphs that visualise key aspects of the credit card fraud dataset.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4504" y="63977"/>
            <a:ext cx="1383825" cy="1334518"/>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299060F6-F445-491B-A352-83F9EC68BDFA}"/>
              </a:ext>
            </a:extLst>
          </p:cNvPr>
          <p:cNvPicPr>
            <a:picLocks noChangeAspect="1"/>
          </p:cNvPicPr>
          <p:nvPr/>
        </p:nvPicPr>
        <p:blipFill>
          <a:blip r:embed="rId4"/>
          <a:stretch>
            <a:fillRect/>
          </a:stretch>
        </p:blipFill>
        <p:spPr>
          <a:xfrm>
            <a:off x="4769224" y="1439019"/>
            <a:ext cx="5367521" cy="4921623"/>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2494718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rtlCol="0"/>
          <a:lstStyle/>
          <a:p>
            <a:pPr rtl="0"/>
            <a:r>
              <a:rPr lang="en-GB" dirty="0"/>
              <a:t>CC Fraud Dashboard</a:t>
            </a:r>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3" y="1595718"/>
            <a:ext cx="5420201" cy="3870627"/>
          </a:xfrm>
        </p:spPr>
        <p:txBody>
          <a:bodyPr rtlCol="0">
            <a:normAutofit/>
          </a:bodyPr>
          <a:lstStyle/>
          <a:p>
            <a:pPr lvl="0"/>
            <a:r>
              <a:rPr lang="en-GB" dirty="0"/>
              <a:t>Visualisations (2) – </a:t>
            </a:r>
          </a:p>
          <a:p>
            <a:pPr lvl="1"/>
            <a:r>
              <a:rPr lang="en-GB" dirty="0"/>
              <a:t>The first graph shows a pie chart of the breakdown of Fraud/Non-Fraud records in the dataset. </a:t>
            </a:r>
          </a:p>
          <a:p>
            <a:pPr lvl="1"/>
            <a:endParaRPr lang="en-GB" dirty="0"/>
          </a:p>
          <a:p>
            <a:pPr lvl="1"/>
            <a:r>
              <a:rPr lang="en-GB" dirty="0"/>
              <a:t>The next two are box plots of the analysis of fraud based on the dollar ($) amounts of the credit card transactions. </a:t>
            </a:r>
          </a:p>
          <a:p>
            <a:pPr lvl="1"/>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4504" y="63977"/>
            <a:ext cx="1383825" cy="133451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3212" y="1568825"/>
            <a:ext cx="4401461" cy="1434352"/>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9" name="Picture 8" descr="A screenshot of a social media post&#10;&#10;Description automatically generated">
            <a:extLst>
              <a:ext uri="{FF2B5EF4-FFF2-40B4-BE49-F238E27FC236}">
                <a16:creationId xmlns:a16="http://schemas.microsoft.com/office/drawing/2014/main" id="{F0919A6E-47F4-43F9-B335-8EF740443EEF}"/>
              </a:ext>
            </a:extLst>
          </p:cNvPr>
          <p:cNvPicPr>
            <a:picLocks noChangeAspect="1"/>
          </p:cNvPicPr>
          <p:nvPr/>
        </p:nvPicPr>
        <p:blipFill>
          <a:blip r:embed="rId5"/>
          <a:stretch>
            <a:fillRect/>
          </a:stretch>
        </p:blipFill>
        <p:spPr>
          <a:xfrm>
            <a:off x="6606988" y="2297272"/>
            <a:ext cx="5172635" cy="4812823"/>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3674174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rtlCol="0"/>
          <a:lstStyle/>
          <a:p>
            <a:pPr rtl="0"/>
            <a:r>
              <a:rPr lang="en-GB" dirty="0"/>
              <a:t>CC Fraud Dashboard</a:t>
            </a:r>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3" y="1595718"/>
            <a:ext cx="5420201" cy="3870627"/>
          </a:xfrm>
        </p:spPr>
        <p:txBody>
          <a:bodyPr rtlCol="0">
            <a:normAutofit/>
          </a:bodyPr>
          <a:lstStyle/>
          <a:p>
            <a:pPr lvl="0"/>
            <a:r>
              <a:rPr lang="en-GB" dirty="0"/>
              <a:t>Visualisations (3) – </a:t>
            </a:r>
          </a:p>
          <a:p>
            <a:pPr lvl="1"/>
            <a:r>
              <a:rPr lang="en-GB" dirty="0"/>
              <a:t>Two more graphs display a Four Fold Plot analysis of how ‘PIN Used’ and ‘ECommerce Flag’ relate to incidents of fraud. </a:t>
            </a:r>
          </a:p>
          <a:p>
            <a:pPr lvl="1"/>
            <a:endParaRPr lang="en-GB" dirty="0"/>
          </a:p>
          <a:p>
            <a:pPr lvl="1"/>
            <a:r>
              <a:rPr lang="en-GB" dirty="0"/>
              <a:t>A tabular view displays an analysis of how ‘Customer Presence’ relates to fraud incidences.</a:t>
            </a:r>
          </a:p>
          <a:p>
            <a:pPr lvl="1"/>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4504" y="63977"/>
            <a:ext cx="1383825" cy="1334518"/>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8386BA16-A8D7-4C22-9E95-465AA473752B}"/>
              </a:ext>
            </a:extLst>
          </p:cNvPr>
          <p:cNvPicPr>
            <a:picLocks noChangeAspect="1"/>
          </p:cNvPicPr>
          <p:nvPr/>
        </p:nvPicPr>
        <p:blipFill>
          <a:blip r:embed="rId4"/>
          <a:stretch>
            <a:fillRect/>
          </a:stretch>
        </p:blipFill>
        <p:spPr>
          <a:xfrm>
            <a:off x="6841811" y="1012386"/>
            <a:ext cx="4100649" cy="2647663"/>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10" name="Picture 9" descr="A screenshot of a cell phone&#10;&#10;Description automatically generated">
            <a:extLst>
              <a:ext uri="{FF2B5EF4-FFF2-40B4-BE49-F238E27FC236}">
                <a16:creationId xmlns:a16="http://schemas.microsoft.com/office/drawing/2014/main" id="{18DF4ECC-72B5-405D-BBC0-C8BEBB260C99}"/>
              </a:ext>
            </a:extLst>
          </p:cNvPr>
          <p:cNvPicPr>
            <a:picLocks noChangeAspect="1"/>
          </p:cNvPicPr>
          <p:nvPr/>
        </p:nvPicPr>
        <p:blipFill>
          <a:blip r:embed="rId5"/>
          <a:stretch>
            <a:fillRect/>
          </a:stretch>
        </p:blipFill>
        <p:spPr>
          <a:xfrm>
            <a:off x="5836451" y="3833332"/>
            <a:ext cx="5915851" cy="2857899"/>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965468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rtlCol="0"/>
          <a:lstStyle/>
          <a:p>
            <a:pPr rtl="0"/>
            <a:r>
              <a:rPr lang="en-GB" dirty="0"/>
              <a:t>CC Fraud Dashboard</a:t>
            </a:r>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4" y="1595718"/>
            <a:ext cx="4738884" cy="3870627"/>
          </a:xfrm>
        </p:spPr>
        <p:txBody>
          <a:bodyPr rtlCol="0">
            <a:normAutofit/>
          </a:bodyPr>
          <a:lstStyle/>
          <a:p>
            <a:pPr lvl="0"/>
            <a:r>
              <a:rPr lang="en-GB" dirty="0"/>
              <a:t>Visualisations (4) – </a:t>
            </a:r>
          </a:p>
          <a:p>
            <a:pPr lvl="1"/>
            <a:r>
              <a:rPr lang="en-GB" dirty="0"/>
              <a:t>The last graph is a 100% Stacked Bar Chart that displays how the proportion of fraudulent transactions varies across different geographical regions. (The vast majority of transactions in the dataset are from Canada and the United States but this remains an interesting analysis of international patterns).</a:t>
            </a:r>
          </a:p>
          <a:p>
            <a:pPr lvl="1"/>
            <a:endParaRPr lang="en-GB" dirty="0"/>
          </a:p>
          <a:p>
            <a:pPr lvl="1"/>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4504" y="63977"/>
            <a:ext cx="1383825" cy="1334518"/>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39CB594C-EC53-48ED-ABAD-12ED745569E8}"/>
              </a:ext>
            </a:extLst>
          </p:cNvPr>
          <p:cNvPicPr>
            <a:picLocks noChangeAspect="1"/>
          </p:cNvPicPr>
          <p:nvPr/>
        </p:nvPicPr>
        <p:blipFill>
          <a:blip r:embed="rId4"/>
          <a:stretch>
            <a:fillRect/>
          </a:stretch>
        </p:blipFill>
        <p:spPr>
          <a:xfrm>
            <a:off x="6033248" y="1326776"/>
            <a:ext cx="5754594" cy="5577973"/>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3551923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social media post&#10;&#10;Description automatically generated">
            <a:extLst>
              <a:ext uri="{FF2B5EF4-FFF2-40B4-BE49-F238E27FC236}">
                <a16:creationId xmlns:a16="http://schemas.microsoft.com/office/drawing/2014/main" id="{BE4AB77E-DCBD-4C1E-BA08-8759909040DC}"/>
              </a:ext>
            </a:extLst>
          </p:cNvPr>
          <p:cNvPicPr>
            <a:picLocks noChangeAspect="1"/>
          </p:cNvPicPr>
          <p:nvPr/>
        </p:nvPicPr>
        <p:blipFill>
          <a:blip r:embed="rId3"/>
          <a:stretch>
            <a:fillRect/>
          </a:stretch>
        </p:blipFill>
        <p:spPr>
          <a:xfrm>
            <a:off x="4793194" y="1678199"/>
            <a:ext cx="6513114" cy="442221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rtlCol="0"/>
          <a:lstStyle/>
          <a:p>
            <a:pPr rtl="0"/>
            <a:r>
              <a:rPr lang="en-GB" dirty="0"/>
              <a:t>Fraud ‘ Production’ Interface (1)</a:t>
            </a:r>
          </a:p>
        </p:txBody>
      </p:sp>
      <p:sp>
        <p:nvSpPr>
          <p:cNvPr id="4" name="Text Placeholder 3">
            <a:extLst>
              <a:ext uri="{FF2B5EF4-FFF2-40B4-BE49-F238E27FC236}">
                <a16:creationId xmlns:a16="http://schemas.microsoft.com/office/drawing/2014/main" id="{4986B87E-83DC-455A-94FE-389658903147}"/>
              </a:ext>
            </a:extLst>
          </p:cNvPr>
          <p:cNvSpPr>
            <a:spLocks noGrp="1"/>
          </p:cNvSpPr>
          <p:nvPr>
            <p:ph type="body" sz="half" idx="2"/>
          </p:nvPr>
        </p:nvSpPr>
        <p:spPr>
          <a:xfrm>
            <a:off x="1290909" y="1475186"/>
            <a:ext cx="4410644" cy="4534721"/>
          </a:xfrm>
        </p:spPr>
        <p:txBody>
          <a:bodyPr rtlCol="0">
            <a:noAutofit/>
          </a:bodyPr>
          <a:lstStyle/>
          <a:p>
            <a:pPr marL="285750" indent="-285750">
              <a:buFont typeface="Arial" panose="020B0604020202020204" pitchFamily="34" charset="0"/>
              <a:buChar char="•"/>
            </a:pPr>
            <a:r>
              <a:rPr lang="en-GB" dirty="0"/>
              <a:t>The second tab has a basic workflow for checking a given credit card transaction for suspected fraud. </a:t>
            </a:r>
          </a:p>
          <a:p>
            <a:pPr marL="285750" indent="-285750">
              <a:buFont typeface="Arial" panose="020B0604020202020204" pitchFamily="34" charset="0"/>
              <a:buChar char="•"/>
            </a:pPr>
            <a:r>
              <a:rPr lang="en-GB" dirty="0">
                <a:solidFill>
                  <a:srgbClr val="000000"/>
                </a:solidFill>
                <a:effectLst/>
                <a:ea typeface="Calibri" panose="020F0502020204030204" pitchFamily="34" charset="0"/>
              </a:rPr>
              <a:t>This tab allows the user to:</a:t>
            </a:r>
            <a:endParaRPr lang="en-IE" dirty="0">
              <a:solidFill>
                <a:srgbClr val="000000"/>
              </a:solidFill>
              <a:ea typeface="Calibri" panose="020F0502020204030204" pitchFamily="34" charset="0"/>
            </a:endParaRPr>
          </a:p>
          <a:p>
            <a:pPr marL="742950" lvl="1" indent="-285750">
              <a:buFont typeface="Wingdings" panose="05000000000000000000" pitchFamily="2" charset="2"/>
              <a:buChar char="Ø"/>
            </a:pPr>
            <a:r>
              <a:rPr lang="en-GB" dirty="0">
                <a:solidFill>
                  <a:srgbClr val="000000"/>
                </a:solidFill>
                <a:effectLst/>
                <a:ea typeface="Calibri" panose="020F0502020204030204" pitchFamily="34" charset="0"/>
              </a:rPr>
              <a:t>Load .csv files that contain ‘new’ credit card transactions.</a:t>
            </a:r>
          </a:p>
          <a:p>
            <a:pPr marL="742950" lvl="1" indent="-285750">
              <a:buFont typeface="Wingdings" panose="05000000000000000000" pitchFamily="2" charset="2"/>
              <a:buChar char="Ø"/>
            </a:pPr>
            <a:endParaRPr lang="en-GB" sz="1000" dirty="0">
              <a:solidFill>
                <a:srgbClr val="000000"/>
              </a:solidFill>
              <a:effectLst/>
              <a:ea typeface="Calibri" panose="020F0502020204030204" pitchFamily="34" charset="0"/>
            </a:endParaRPr>
          </a:p>
          <a:p>
            <a:pPr marL="742950" lvl="1" indent="-285750">
              <a:buFont typeface="Wingdings" panose="05000000000000000000" pitchFamily="2" charset="2"/>
              <a:buChar char="Ø"/>
            </a:pPr>
            <a:r>
              <a:rPr lang="en-GB" dirty="0">
                <a:solidFill>
                  <a:srgbClr val="000000"/>
                </a:solidFill>
                <a:effectLst/>
                <a:ea typeface="Calibri" panose="020F0502020204030204" pitchFamily="34" charset="0"/>
              </a:rPr>
              <a:t>Display the individual records stored in these .csv files.</a:t>
            </a:r>
          </a:p>
          <a:p>
            <a:pPr marL="742950" lvl="1" indent="-285750">
              <a:buFont typeface="Wingdings" panose="05000000000000000000" pitchFamily="2" charset="2"/>
              <a:buChar char="Ø"/>
            </a:pPr>
            <a:endParaRPr lang="en-GB" sz="1000" dirty="0">
              <a:solidFill>
                <a:srgbClr val="000000"/>
              </a:solidFill>
              <a:effectLst/>
              <a:ea typeface="Calibri" panose="020F0502020204030204" pitchFamily="34" charset="0"/>
            </a:endParaRPr>
          </a:p>
          <a:p>
            <a:pPr marL="742950" lvl="1" indent="-285750">
              <a:buFont typeface="Wingdings" panose="05000000000000000000" pitchFamily="2" charset="2"/>
              <a:buChar char="Ø"/>
            </a:pPr>
            <a:r>
              <a:rPr lang="en-GB" dirty="0">
                <a:solidFill>
                  <a:srgbClr val="000000"/>
                </a:solidFill>
                <a:effectLst/>
                <a:ea typeface="Calibri" panose="020F0502020204030204" pitchFamily="34" charset="0"/>
              </a:rPr>
              <a:t>Select a single record and invoke the API to the Azure hosted predictive fraud model.</a:t>
            </a:r>
          </a:p>
          <a:p>
            <a:pPr marL="742950" lvl="1" indent="-285750">
              <a:buFont typeface="Wingdings" panose="05000000000000000000" pitchFamily="2" charset="2"/>
              <a:buChar char="Ø"/>
            </a:pPr>
            <a:endParaRPr lang="en-GB" sz="1000" dirty="0">
              <a:solidFill>
                <a:srgbClr val="000000"/>
              </a:solidFill>
              <a:effectLst/>
              <a:ea typeface="Calibri" panose="020F0502020204030204" pitchFamily="34" charset="0"/>
            </a:endParaRPr>
          </a:p>
          <a:p>
            <a:pPr marL="742950" lvl="1" indent="-285750">
              <a:buFont typeface="Wingdings" panose="05000000000000000000" pitchFamily="2" charset="2"/>
              <a:buChar char="Ø"/>
            </a:pPr>
            <a:r>
              <a:rPr lang="en-GB" dirty="0">
                <a:solidFill>
                  <a:srgbClr val="000000"/>
                </a:solidFill>
                <a:effectLst/>
                <a:ea typeface="Calibri" panose="020F0502020204030204" pitchFamily="34" charset="0"/>
              </a:rPr>
              <a:t>Obtain a result in real time from the production model that indicates if the chosen transaction is likely to be fraudulent.</a:t>
            </a:r>
            <a:endParaRPr lang="en-IE" dirty="0">
              <a:solidFill>
                <a:srgbClr val="000000"/>
              </a:solidFill>
              <a:effectLst/>
              <a:ea typeface="Calibri" panose="020F0502020204030204" pitchFamily="34" charset="0"/>
            </a:endParaRPr>
          </a:p>
          <a:p>
            <a:pPr marL="285750" indent="-285750">
              <a:buFont typeface="Arial" panose="020B0604020202020204" pitchFamily="34" charset="0"/>
              <a:buChar char="•"/>
            </a:pPr>
            <a:endParaRPr lang="en-GB" dirty="0"/>
          </a:p>
          <a:p>
            <a:pPr rtl="0"/>
            <a:endParaRPr lang="en-GB" dirty="0"/>
          </a:p>
          <a:p>
            <a:pPr rtl="0"/>
            <a:endParaRPr lang="en-GB"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6376" y="89646"/>
            <a:ext cx="1376980" cy="1308847"/>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9468" y="5912223"/>
            <a:ext cx="1480777" cy="829235"/>
          </a:xfrm>
          <a:prstGeom prst="rect">
            <a:avLst/>
          </a:prstGeom>
        </p:spPr>
      </p:pic>
      <p:sp>
        <p:nvSpPr>
          <p:cNvPr id="16" name="Curved Down Arrow 15"/>
          <p:cNvSpPr/>
          <p:nvPr/>
        </p:nvSpPr>
        <p:spPr>
          <a:xfrm rot="18594083">
            <a:off x="6248399" y="5477434"/>
            <a:ext cx="914400" cy="331695"/>
          </a:xfrm>
          <a:prstGeom prst="curvedDownArrow">
            <a:avLst/>
          </a:prstGeom>
          <a:solidFill>
            <a:schemeClr val="accent1">
              <a:lumMod val="40000"/>
              <a:lumOff val="60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GB" dirty="0">
              <a:solidFill>
                <a:schemeClr val="tx1"/>
              </a:solidFill>
            </a:endParaRPr>
          </a:p>
        </p:txBody>
      </p:sp>
      <p:sp>
        <p:nvSpPr>
          <p:cNvPr id="17" name="Curved Down Arrow 16"/>
          <p:cNvSpPr/>
          <p:nvPr/>
        </p:nvSpPr>
        <p:spPr>
          <a:xfrm rot="8223132">
            <a:off x="7144894" y="6051189"/>
            <a:ext cx="914400" cy="331695"/>
          </a:xfrm>
          <a:prstGeom prst="curvedDownArrow">
            <a:avLst/>
          </a:prstGeom>
          <a:solidFill>
            <a:schemeClr val="accent1">
              <a:lumMod val="40000"/>
              <a:lumOff val="60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GB" dirty="0">
              <a:solidFill>
                <a:schemeClr val="tx1"/>
              </a:solidFill>
            </a:endParaRPr>
          </a:p>
        </p:txBody>
      </p:sp>
    </p:spTree>
    <p:extLst>
      <p:ext uri="{BB962C8B-B14F-4D97-AF65-F5344CB8AC3E}">
        <p14:creationId xmlns:p14="http://schemas.microsoft.com/office/powerpoint/2010/main" val="4164098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screenshot of a social media post&#10;&#10;Description automatically generated">
            <a:extLst>
              <a:ext uri="{FF2B5EF4-FFF2-40B4-BE49-F238E27FC236}">
                <a16:creationId xmlns:a16="http://schemas.microsoft.com/office/drawing/2014/main" id="{DAC41090-B629-467C-9A2A-AB7D667EA3D9}"/>
              </a:ext>
            </a:extLst>
          </p:cNvPr>
          <p:cNvPicPr>
            <a:picLocks noChangeAspect="1"/>
          </p:cNvPicPr>
          <p:nvPr/>
        </p:nvPicPr>
        <p:blipFill>
          <a:blip r:embed="rId3"/>
          <a:stretch>
            <a:fillRect/>
          </a:stretch>
        </p:blipFill>
        <p:spPr>
          <a:xfrm>
            <a:off x="960218" y="3046768"/>
            <a:ext cx="6588366" cy="3278579"/>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rtlCol="0"/>
          <a:lstStyle/>
          <a:p>
            <a:pPr rtl="0"/>
            <a:r>
              <a:rPr lang="en-GB" dirty="0"/>
              <a:t>Fraud ‘ Production’ Interface (2)</a:t>
            </a:r>
          </a:p>
        </p:txBody>
      </p:sp>
      <p:sp>
        <p:nvSpPr>
          <p:cNvPr id="4" name="Text Placeholder 3">
            <a:extLst>
              <a:ext uri="{FF2B5EF4-FFF2-40B4-BE49-F238E27FC236}">
                <a16:creationId xmlns:a16="http://schemas.microsoft.com/office/drawing/2014/main" id="{4986B87E-83DC-455A-94FE-389658903147}"/>
              </a:ext>
            </a:extLst>
          </p:cNvPr>
          <p:cNvSpPr>
            <a:spLocks noGrp="1"/>
          </p:cNvSpPr>
          <p:nvPr>
            <p:ph type="body" sz="half" idx="2"/>
          </p:nvPr>
        </p:nvSpPr>
        <p:spPr>
          <a:xfrm>
            <a:off x="1291305" y="1502811"/>
            <a:ext cx="5065067" cy="3967970"/>
          </a:xfrm>
        </p:spPr>
        <p:txBody>
          <a:bodyPr rtlCol="0">
            <a:normAutofit/>
          </a:bodyPr>
          <a:lstStyle/>
          <a:p>
            <a:pPr marL="285750" indent="-285750">
              <a:buFont typeface="Arial" panose="020B0604020202020204" pitchFamily="34" charset="0"/>
              <a:buChar char="•"/>
            </a:pPr>
            <a:r>
              <a:rPr lang="en-GB" dirty="0"/>
              <a:t>The second tab is empty when the application first opens.</a:t>
            </a:r>
          </a:p>
          <a:p>
            <a:pPr marL="285750" indent="-285750">
              <a:buFont typeface="Arial" panose="020B0604020202020204" pitchFamily="34" charset="0"/>
              <a:buChar char="•"/>
            </a:pPr>
            <a:r>
              <a:rPr lang="en-GB" dirty="0"/>
              <a:t>The user must select a file of ‘new’ transaction. This will populate the first section in the tab.</a:t>
            </a:r>
          </a:p>
          <a:p>
            <a:pPr rtl="0"/>
            <a:endParaRPr lang="en-GB"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6376" y="89646"/>
            <a:ext cx="1376980" cy="1308847"/>
          </a:xfrm>
          <a:prstGeom prst="rect">
            <a:avLst/>
          </a:prstGeom>
        </p:spPr>
      </p:pic>
      <p:grpSp>
        <p:nvGrpSpPr>
          <p:cNvPr id="9" name="Group 8"/>
          <p:cNvGrpSpPr/>
          <p:nvPr/>
        </p:nvGrpSpPr>
        <p:grpSpPr>
          <a:xfrm>
            <a:off x="-368863" y="4025554"/>
            <a:ext cx="3713373" cy="1524677"/>
            <a:chOff x="3592952" y="3648183"/>
            <a:chExt cx="3318392" cy="1599255"/>
          </a:xfrm>
        </p:grpSpPr>
        <p:sp>
          <p:nvSpPr>
            <p:cNvPr id="6" name="Flowchart: Alternate Process 5"/>
            <p:cNvSpPr/>
            <p:nvPr/>
          </p:nvSpPr>
          <p:spPr>
            <a:xfrm>
              <a:off x="3592952" y="3819168"/>
              <a:ext cx="2661077" cy="1428270"/>
            </a:xfrm>
            <a:prstGeom prst="flowChartAlternateProcess">
              <a:avLst/>
            </a:prstGeom>
            <a:solidFill>
              <a:schemeClr val="accent2">
                <a:lumMod val="20000"/>
                <a:lumOff val="80000"/>
              </a:schemeClr>
            </a:solidFill>
            <a:ln w="28575">
              <a:solidFill>
                <a:schemeClr val="tx1"/>
              </a:solidFill>
              <a:prstDash val="dashDot"/>
            </a:ln>
            <a:effectLst>
              <a:outerShdw blurRad="50800" dist="38100" algn="l" rotWithShape="0">
                <a:prstClr val="black">
                  <a:alpha val="40000"/>
                </a:prstClr>
              </a:outerShdw>
            </a:effectLst>
            <a:scene3d>
              <a:camera prst="perspectiveHeroicExtremeLeftFacing"/>
              <a:lightRig rig="threePt" dir="t"/>
            </a:scene3d>
          </p:spPr>
          <p:style>
            <a:lnRef idx="3">
              <a:schemeClr val="lt1"/>
            </a:lnRef>
            <a:fillRef idx="1">
              <a:schemeClr val="accent1"/>
            </a:fillRef>
            <a:effectRef idx="1">
              <a:schemeClr val="accent1"/>
            </a:effectRef>
            <a:fontRef idx="minor">
              <a:schemeClr val="lt1"/>
            </a:fontRef>
          </p:style>
          <p:txBody>
            <a:bodyPr rtlCol="0" anchor="ctr"/>
            <a:lstStyle/>
            <a:p>
              <a:pPr algn="ctr"/>
              <a:r>
                <a:rPr lang="en-GB" i="1" dirty="0">
                  <a:solidFill>
                    <a:schemeClr val="tx1"/>
                  </a:solidFill>
                </a:rPr>
                <a:t>Click here to select transaction files..</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4583012">
              <a:off x="6208496" y="3532302"/>
              <a:ext cx="586967" cy="818729"/>
            </a:xfrm>
            <a:prstGeom prst="rect">
              <a:avLst/>
            </a:prstGeom>
          </p:spPr>
        </p:pic>
      </p:grpSp>
      <p:pic>
        <p:nvPicPr>
          <p:cNvPr id="15" name="Picture 14" descr="A screenshot of a cell phone&#10;&#10;Description automatically generated">
            <a:extLst>
              <a:ext uri="{FF2B5EF4-FFF2-40B4-BE49-F238E27FC236}">
                <a16:creationId xmlns:a16="http://schemas.microsoft.com/office/drawing/2014/main" id="{9B6DD000-E981-49AE-AC19-91E60C55AC4B}"/>
              </a:ext>
            </a:extLst>
          </p:cNvPr>
          <p:cNvPicPr>
            <a:picLocks noChangeAspect="1"/>
          </p:cNvPicPr>
          <p:nvPr/>
        </p:nvPicPr>
        <p:blipFill>
          <a:blip r:embed="rId6"/>
          <a:stretch>
            <a:fillRect/>
          </a:stretch>
        </p:blipFill>
        <p:spPr>
          <a:xfrm>
            <a:off x="6370571" y="1880289"/>
            <a:ext cx="2445024" cy="1548711"/>
          </a:xfrm>
          <a:prstGeom prst="rect">
            <a:avLst/>
          </a:prstGeom>
        </p:spPr>
      </p:pic>
      <p:pic>
        <p:nvPicPr>
          <p:cNvPr id="10" name="Picture 9" descr="A picture containing drawing, plate&#10;&#10;Description automatically generated">
            <a:extLst>
              <a:ext uri="{FF2B5EF4-FFF2-40B4-BE49-F238E27FC236}">
                <a16:creationId xmlns:a16="http://schemas.microsoft.com/office/drawing/2014/main" id="{2C96B9C7-147D-4E7D-AECF-14DB7BF659C7}"/>
              </a:ext>
            </a:extLst>
          </p:cNvPr>
          <p:cNvPicPr>
            <a:picLocks noChangeAspect="1"/>
          </p:cNvPicPr>
          <p:nvPr/>
        </p:nvPicPr>
        <p:blipFill>
          <a:blip r:embed="rId7"/>
          <a:stretch>
            <a:fillRect/>
          </a:stretch>
        </p:blipFill>
        <p:spPr>
          <a:xfrm>
            <a:off x="7306743" y="3159592"/>
            <a:ext cx="699280" cy="699280"/>
          </a:xfrm>
          <a:prstGeom prst="rect">
            <a:avLst/>
          </a:prstGeom>
        </p:spPr>
      </p:pic>
      <p:grpSp>
        <p:nvGrpSpPr>
          <p:cNvPr id="16" name="Group 15">
            <a:extLst>
              <a:ext uri="{FF2B5EF4-FFF2-40B4-BE49-F238E27FC236}">
                <a16:creationId xmlns:a16="http://schemas.microsoft.com/office/drawing/2014/main" id="{FBCF045B-C118-4999-8A44-8F57FDF84BD3}"/>
              </a:ext>
            </a:extLst>
          </p:cNvPr>
          <p:cNvGrpSpPr/>
          <p:nvPr/>
        </p:nvGrpSpPr>
        <p:grpSpPr>
          <a:xfrm rot="21157304">
            <a:off x="8205002" y="1542605"/>
            <a:ext cx="2977819" cy="1600684"/>
            <a:chOff x="3592952" y="3819168"/>
            <a:chExt cx="2661077" cy="1678980"/>
          </a:xfrm>
        </p:grpSpPr>
        <p:sp>
          <p:nvSpPr>
            <p:cNvPr id="17" name="Flowchart: Alternate Process 16">
              <a:extLst>
                <a:ext uri="{FF2B5EF4-FFF2-40B4-BE49-F238E27FC236}">
                  <a16:creationId xmlns:a16="http://schemas.microsoft.com/office/drawing/2014/main" id="{6E634C30-3F83-4CD4-8C54-7A89B06F7CCE}"/>
                </a:ext>
              </a:extLst>
            </p:cNvPr>
            <p:cNvSpPr/>
            <p:nvPr/>
          </p:nvSpPr>
          <p:spPr>
            <a:xfrm>
              <a:off x="3592952" y="3819168"/>
              <a:ext cx="2661077" cy="1428270"/>
            </a:xfrm>
            <a:prstGeom prst="flowChartAlternateProcess">
              <a:avLst/>
            </a:prstGeom>
            <a:solidFill>
              <a:schemeClr val="accent2">
                <a:lumMod val="20000"/>
                <a:lumOff val="80000"/>
              </a:schemeClr>
            </a:solidFill>
            <a:ln w="28575">
              <a:solidFill>
                <a:schemeClr val="tx1"/>
              </a:solidFill>
              <a:prstDash val="dashDot"/>
            </a:ln>
            <a:effectLst>
              <a:outerShdw blurRad="50800" dist="38100" algn="l" rotWithShape="0">
                <a:prstClr val="black">
                  <a:alpha val="40000"/>
                </a:prstClr>
              </a:outerShdw>
            </a:effectLst>
            <a:scene3d>
              <a:camera prst="perspectiveHeroicExtremeLeftFacing"/>
              <a:lightRig rig="threePt" dir="t"/>
            </a:scene3d>
          </p:spPr>
          <p:style>
            <a:lnRef idx="3">
              <a:schemeClr val="lt1"/>
            </a:lnRef>
            <a:fillRef idx="1">
              <a:schemeClr val="accent1"/>
            </a:fillRef>
            <a:effectRef idx="1">
              <a:schemeClr val="accent1"/>
            </a:effectRef>
            <a:fontRef idx="minor">
              <a:schemeClr val="lt1"/>
            </a:fontRef>
          </p:style>
          <p:txBody>
            <a:bodyPr rtlCol="0" anchor="ctr"/>
            <a:lstStyle/>
            <a:p>
              <a:pPr algn="ctr"/>
              <a:r>
                <a:rPr lang="en-GB" i="1" dirty="0">
                  <a:solidFill>
                    <a:schemeClr val="tx1"/>
                  </a:solidFill>
                </a:rPr>
                <a:t>Chose a file to open..</a:t>
              </a:r>
            </a:p>
          </p:txBody>
        </p:sp>
        <p:pic>
          <p:nvPicPr>
            <p:cNvPr id="18" name="Picture 17">
              <a:extLst>
                <a:ext uri="{FF2B5EF4-FFF2-40B4-BE49-F238E27FC236}">
                  <a16:creationId xmlns:a16="http://schemas.microsoft.com/office/drawing/2014/main" id="{8279523B-6364-4E66-8501-F089A7381A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4727815">
              <a:off x="3824048" y="4795300"/>
              <a:ext cx="586967" cy="818729"/>
            </a:xfrm>
            <a:prstGeom prst="rect">
              <a:avLst/>
            </a:prstGeom>
          </p:spPr>
        </p:pic>
      </p:grpSp>
      <p:pic>
        <p:nvPicPr>
          <p:cNvPr id="20" name="Picture 19" descr="A screenshot of a cell phone&#10;&#10;Description automatically generated">
            <a:extLst>
              <a:ext uri="{FF2B5EF4-FFF2-40B4-BE49-F238E27FC236}">
                <a16:creationId xmlns:a16="http://schemas.microsoft.com/office/drawing/2014/main" id="{29227B89-5AA9-4DA7-A5A0-951EA6CA9304}"/>
              </a:ext>
            </a:extLst>
          </p:cNvPr>
          <p:cNvPicPr>
            <a:picLocks noChangeAspect="1"/>
          </p:cNvPicPr>
          <p:nvPr/>
        </p:nvPicPr>
        <p:blipFill>
          <a:blip r:embed="rId8"/>
          <a:stretch>
            <a:fillRect/>
          </a:stretch>
        </p:blipFill>
        <p:spPr>
          <a:xfrm>
            <a:off x="6687459" y="4258738"/>
            <a:ext cx="4118789" cy="1962835"/>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13" name="Arrow: Down 12">
            <a:extLst>
              <a:ext uri="{FF2B5EF4-FFF2-40B4-BE49-F238E27FC236}">
                <a16:creationId xmlns:a16="http://schemas.microsoft.com/office/drawing/2014/main" id="{0F95717C-8927-46DB-ABC1-B932D8933789}"/>
              </a:ext>
            </a:extLst>
          </p:cNvPr>
          <p:cNvSpPr/>
          <p:nvPr/>
        </p:nvSpPr>
        <p:spPr>
          <a:xfrm rot="18117766">
            <a:off x="7924516" y="3602275"/>
            <a:ext cx="349898" cy="755750"/>
          </a:xfrm>
          <a:prstGeom prst="downArrow">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50000" t="50000" r="50000" b="50000"/>
            </a:path>
            <a:tileRect/>
          </a:gra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E" dirty="0"/>
          </a:p>
        </p:txBody>
      </p:sp>
    </p:spTree>
    <p:extLst>
      <p:ext uri="{BB962C8B-B14F-4D97-AF65-F5344CB8AC3E}">
        <p14:creationId xmlns:p14="http://schemas.microsoft.com/office/powerpoint/2010/main" val="1756841800"/>
      </p:ext>
    </p:extLst>
  </p:cSld>
  <p:clrMapOvr>
    <a:masterClrMapping/>
  </p:clrMapOvr>
</p:sld>
</file>

<file path=ppt/theme/theme1.xml><?xml version="1.0" encoding="utf-8"?>
<a:theme xmlns:a="http://schemas.openxmlformats.org/drawingml/2006/main" name="MyInvention">
  <a:themeElements>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spDef>
      <a:spPr>
        <a:solidFill>
          <a:srgbClr val="B71E42"/>
        </a:solidFill>
        <a:ln>
          <a:noFill/>
        </a:ln>
      </a:spPr>
      <a:bodyPr rtlCol="0" anchor="ctr"/>
      <a:lstStyle>
        <a:defPPr algn="ctr">
          <a:defRPr/>
        </a:defPPr>
      </a:lstStyle>
      <a:style>
        <a:lnRef idx="3">
          <a:schemeClr val="lt1"/>
        </a:lnRef>
        <a:fillRef idx="1">
          <a:schemeClr val="accent1"/>
        </a:fillRef>
        <a:effectRef idx="1">
          <a:schemeClr val="accent1"/>
        </a:effectRef>
        <a:fontRef idx="minor">
          <a:schemeClr val="lt1"/>
        </a:fontRef>
      </a:style>
    </a:spDef>
    <a:lnDef>
      <a:spPr>
        <a:ln w="31750"/>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thm15="http://schemas.microsoft.com/office/thememl/2012/main" name="Office_30478204_TF66921596" id="{7CDB0230-C841-4DA5-BC3A-6C7A12F908BF}" vid="{120AA8AE-AD3D-4A23-AFD4-28A1DE59FF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D2BAE40F-4B14-4E0B-9265-745AD5E2D4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ECC70E-6674-4337-B48B-AF4F8832F1E5}">
  <ds:schemaRefs>
    <ds:schemaRef ds:uri="http://schemas.microsoft.com/sharepoint/v3/contenttype/forms"/>
  </ds:schemaRefs>
</ds:datastoreItem>
</file>

<file path=customXml/itemProps3.xml><?xml version="1.0" encoding="utf-8"?>
<ds:datastoreItem xmlns:ds="http://schemas.openxmlformats.org/officeDocument/2006/customXml" ds:itemID="{816B76F2-1AE1-4A2A-A5B3-D462CC5E81F8}">
  <ds:schemaRefs>
    <ds:schemaRef ds:uri="http://purl.org/dc/elements/1.1/"/>
    <ds:schemaRef ds:uri="http://schemas.microsoft.com/sharepoint/v3"/>
    <ds:schemaRef ds:uri="fb0879af-3eba-417a-a55a-ffe6dcd6ca77"/>
    <ds:schemaRef ds:uri="http://schemas.microsoft.com/office/2006/documentManagement/types"/>
    <ds:schemaRef ds:uri="http://schemas.microsoft.com/office/infopath/2007/PartnerControls"/>
    <ds:schemaRef ds:uri="6dc4bcd6-49db-4c07-9060-8acfc67cef9f"/>
    <ds:schemaRef ds:uri="http://schemas.openxmlformats.org/package/2006/metadata/core-properties"/>
    <ds:schemaRef ds:uri="http://www.w3.org/XML/1998/namespace"/>
    <ds:schemaRef ds:uri="http://schemas.microsoft.com/office/2006/metadata/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MyInvention</Template>
  <TotalTime>0</TotalTime>
  <Words>747</Words>
  <Application>Microsoft Office PowerPoint</Application>
  <PresentationFormat>Widescreen</PresentationFormat>
  <Paragraphs>80</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Gill Sans MT</vt:lpstr>
      <vt:lpstr>Wingdings</vt:lpstr>
      <vt:lpstr>MyInvention</vt:lpstr>
      <vt:lpstr>Credit Card Fraud Prediction Application  User Guide</vt:lpstr>
      <vt:lpstr>Credit card fraud prediction - UI</vt:lpstr>
      <vt:lpstr>CC Fraud Dashboard</vt:lpstr>
      <vt:lpstr>CC Fraud Dashboard</vt:lpstr>
      <vt:lpstr>CC Fraud Dashboard</vt:lpstr>
      <vt:lpstr>CC Fraud Dashboard</vt:lpstr>
      <vt:lpstr>CC Fraud Dashboard</vt:lpstr>
      <vt:lpstr>Fraud ‘ Production’ Interface (1)</vt:lpstr>
      <vt:lpstr>Fraud ‘ Production’ Interface (2)</vt:lpstr>
      <vt:lpstr>Fraud ‘ Production’ Interface (3)</vt:lpstr>
      <vt:lpstr>Fraud ‘ Production’ Interface (4)</vt:lpstr>
      <vt:lpstr>Fraud ‘ Production’ Interface (5)</vt:lpstr>
      <vt:lpstr>Fraud ‘ Production’ Interface (6)</vt:lpstr>
      <vt:lpstr>Fraud ‘ Production’ Interface (7)</vt:lpstr>
      <vt:lpstr>Fraud ‘ Production’ Interface (8)</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2020-08-12T13:43:45Z</dcterms:created>
  <dcterms:modified xsi:type="dcterms:W3CDTF">2020-09-21T14:47:47Z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