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01F62-8012-4405-8270-74F0FCB02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F221-E29E-4422-81A0-62229A643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D34C-6B47-49EF-BFFA-93F1411C7C71}" type="datetime1">
              <a:rPr lang="en-GB" smtClean="0"/>
              <a:t>14/08/2020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CE1D2-8C1A-469F-9DC5-4E4BE7D1B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AC6C-64EE-4439-A252-6DE2936C3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31E0-B656-4A36-97BB-154EDFFB2F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6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EE11-17EA-4842-A9E6-9439F71DE2B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7B2-9366-49DF-AF79-27BE8880B8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9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F5E2CC9C-DF8A-4444-80B2-7CDDD7D07081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B9D8EAD-2706-4FAD-A091-1D06263112A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8FA3C-4073-4ED2-8C34-C4CB27A9BD1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B3A79-12C6-4EFA-B1BE-2BE9D9DE6CD6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57DCD-10A8-4516-8072-F1B7478C492B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AA6A9-7A64-4409-9008-7DBF91CBD92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EC864-4391-4A30-8AE1-7AAAC45E531A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DAB8-1659-4B3D-B162-997A6B71001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AF8DF-9D48-46DF-B804-65195FBF999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03905-D103-40A4-9AF5-DA0FA6A1985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0D47727-8AEF-4759-AF78-AB7780DC372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iaran@feefinnegan.com" TargetMode="External"/><Relationship Id="rId4" Type="http://schemas.openxmlformats.org/officeDocument/2006/relationships/hyperlink" Target="mailto:10524150@mydb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aran-finnegan.shinyapps.io/DBS_CCFraudRShinyApp_105241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300" dirty="0"/>
              <a:t>Credit Card Fraud Prediction - A Prototype </a:t>
            </a:r>
            <a:br>
              <a:rPr lang="en-GB" sz="5300" dirty="0"/>
            </a:br>
            <a:br>
              <a:rPr lang="en-GB" dirty="0"/>
            </a:br>
            <a:r>
              <a:rPr lang="en-GB" sz="4000" dirty="0"/>
              <a:t>User Guide (</a:t>
            </a:r>
            <a:r>
              <a:rPr lang="en-GB" sz="3600" i="1" dirty="0"/>
              <a:t>provisional</a:t>
            </a:r>
            <a:r>
              <a:rPr lang="en-GB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036742"/>
          </a:xfrm>
        </p:spPr>
        <p:txBody>
          <a:bodyPr rtlCol="0">
            <a:normAutofit fontScale="92500" lnSpcReduction="20000"/>
          </a:bodyPr>
          <a:lstStyle/>
          <a:p>
            <a:r>
              <a:rPr lang="en-IE" dirty="0"/>
              <a:t>Author: Ciaran Finnegan /  DBS Student No. : 10524150</a:t>
            </a:r>
          </a:p>
          <a:p>
            <a:r>
              <a:rPr lang="en-IE" dirty="0"/>
              <a:t>March 2019 Intake – Fri/Sat</a:t>
            </a:r>
            <a:endParaRPr lang="en-GB" dirty="0"/>
          </a:p>
          <a:p>
            <a:r>
              <a:rPr lang="en-IE" dirty="0"/>
              <a:t>E-mail: </a:t>
            </a:r>
            <a:r>
              <a:rPr lang="en-IE" u="sng" dirty="0">
                <a:hlinkClick r:id="rId4"/>
              </a:rPr>
              <a:t>10524150@mydbs.ie</a:t>
            </a:r>
            <a:r>
              <a:rPr lang="en-IE" dirty="0"/>
              <a:t> / </a:t>
            </a:r>
            <a:r>
              <a:rPr lang="en-IE" u="sng" dirty="0">
                <a:hlinkClick r:id="rId5"/>
              </a:rPr>
              <a:t>ciaran@feefinnegan.com</a:t>
            </a:r>
            <a:endParaRPr lang="en-IE" u="sng" dirty="0"/>
          </a:p>
          <a:p>
            <a:endParaRPr lang="en-IE" dirty="0"/>
          </a:p>
          <a:p>
            <a:r>
              <a:rPr lang="en-IE" dirty="0"/>
              <a:t>Higher Diploma in Science in Data Analytics – B8IT110  Final Project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84729" y="1676401"/>
            <a:ext cx="9699812" cy="4186517"/>
            <a:chOff x="1891553" y="1676401"/>
            <a:chExt cx="8892988" cy="432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835" y="1676401"/>
              <a:ext cx="7440706" cy="4320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1891553" y="3459145"/>
              <a:ext cx="3214440" cy="1427835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score the transaction and get a prediction about whether it is fraudulent, click this button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050788" y="4611588"/>
              <a:ext cx="586788" cy="988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0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1018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API is invoked with the attributes of the chosen transaction and the Azure hosted model returns a basic flag indicating Fraud (or not).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7" y="2363397"/>
            <a:ext cx="7269480" cy="137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44" y="3571763"/>
            <a:ext cx="7353300" cy="13639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DD537-CCEE-4A2B-9FF6-88B2D05DD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9" y="4406931"/>
            <a:ext cx="788253" cy="4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1D28CDC-5774-4EB4-B52D-DD9E2E37E768}"/>
              </a:ext>
            </a:extLst>
          </p:cNvPr>
          <p:cNvSpPr/>
          <p:nvPr/>
        </p:nvSpPr>
        <p:spPr>
          <a:xfrm rot="3944949">
            <a:off x="2693365" y="2900043"/>
            <a:ext cx="455858" cy="2129734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EF3782A9-8918-4C0D-8236-9E47DCBCC8F8}"/>
              </a:ext>
            </a:extLst>
          </p:cNvPr>
          <p:cNvSpPr/>
          <p:nvPr/>
        </p:nvSpPr>
        <p:spPr>
          <a:xfrm rot="21170291">
            <a:off x="745142" y="2649039"/>
            <a:ext cx="435414" cy="2119391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A43057D-EF57-4200-957C-28036236EADA}"/>
              </a:ext>
            </a:extLst>
          </p:cNvPr>
          <p:cNvSpPr/>
          <p:nvPr/>
        </p:nvSpPr>
        <p:spPr>
          <a:xfrm rot="16423707">
            <a:off x="2887698" y="3926781"/>
            <a:ext cx="446954" cy="2129342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0DD8DEF-4967-44D7-9534-19DB1FE5CA93}"/>
              </a:ext>
            </a:extLst>
          </p:cNvPr>
          <p:cNvSpPr/>
          <p:nvPr/>
        </p:nvSpPr>
        <p:spPr>
          <a:xfrm rot="11498392">
            <a:off x="1598951" y="3537807"/>
            <a:ext cx="435414" cy="1034683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690895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purposes of the prototype, this button invokes the same Azure hosted API but returns the full response from the model, including the score value.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1" y="1568823"/>
            <a:ext cx="3824654" cy="485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1" y="2857500"/>
            <a:ext cx="761238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6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Project application – Remaining roadmap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8" y="171226"/>
            <a:ext cx="1362636" cy="12810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139" y="2865545"/>
            <a:ext cx="11221343" cy="321252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537" y="4603035"/>
            <a:ext cx="3738282" cy="962582"/>
            <a:chOff x="4027695" y="1669969"/>
            <a:chExt cx="1722603" cy="987101"/>
          </a:xfrm>
        </p:grpSpPr>
        <p:sp>
          <p:nvSpPr>
            <p:cNvPr id="50" name="TextBox 153"/>
            <p:cNvSpPr txBox="1"/>
            <p:nvPr/>
          </p:nvSpPr>
          <p:spPr>
            <a:xfrm>
              <a:off x="4027695" y="2057400"/>
              <a:ext cx="1708668" cy="5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refinements in place. Full documentation.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54"/>
            <p:cNvSpPr txBox="1"/>
            <p:nvPr/>
          </p:nvSpPr>
          <p:spPr>
            <a:xfrm>
              <a:off x="4027695" y="1669969"/>
              <a:ext cx="1722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Report / Deliverable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2965" y="4959354"/>
            <a:ext cx="3559397" cy="972206"/>
            <a:chOff x="3236036" y="1669969"/>
            <a:chExt cx="2514262" cy="972206"/>
          </a:xfrm>
        </p:grpSpPr>
        <p:sp>
          <p:nvSpPr>
            <p:cNvPr id="48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advance Dashboard Visualizations and File Selection.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Shiny R App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3926" y="1548004"/>
            <a:ext cx="4013490" cy="1218428"/>
            <a:chOff x="4027695" y="1669969"/>
            <a:chExt cx="1722603" cy="1218428"/>
          </a:xfrm>
        </p:grpSpPr>
        <p:sp>
          <p:nvSpPr>
            <p:cNvPr id="46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sophisticated model is built with full ML workflows, including enhanced data manipulation.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Predictive Fraud Model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114" y="3013555"/>
            <a:ext cx="3083943" cy="725985"/>
            <a:chOff x="4027695" y="1669969"/>
            <a:chExt cx="1722603" cy="725985"/>
          </a:xfrm>
        </p:grpSpPr>
        <p:sp>
          <p:nvSpPr>
            <p:cNvPr id="44" name="TextBox 165"/>
            <p:cNvSpPr txBox="1"/>
            <p:nvPr/>
          </p:nvSpPr>
          <p:spPr>
            <a:xfrm>
              <a:off x="4027695" y="2057400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application and report.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Stage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6729" y="3281043"/>
            <a:ext cx="2558255" cy="2362278"/>
            <a:chOff x="6285512" y="4056651"/>
            <a:chExt cx="1361614" cy="1952295"/>
          </a:xfrm>
        </p:grpSpPr>
        <p:grpSp>
          <p:nvGrpSpPr>
            <p:cNvPr id="38" name="Group 37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9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Final Project Artefact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2362" y="3571198"/>
            <a:ext cx="1767505" cy="1952295"/>
            <a:chOff x="6285512" y="4056651"/>
            <a:chExt cx="1361614" cy="1952295"/>
          </a:xfrm>
        </p:grpSpPr>
        <p:grpSp>
          <p:nvGrpSpPr>
            <p:cNvPr id="32" name="Group 31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1724" y="1532323"/>
            <a:ext cx="1692202" cy="1466789"/>
            <a:chOff x="6285512" y="4056651"/>
            <a:chExt cx="1361614" cy="1952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7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Improved 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1879" y="1382330"/>
            <a:ext cx="1221791" cy="1466789"/>
            <a:chOff x="6285512" y="4056651"/>
            <a:chExt cx="1361614" cy="195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Box 101"/>
            <p:cNvSpPr txBox="1"/>
            <p:nvPr/>
          </p:nvSpPr>
          <p:spPr>
            <a:xfrm>
              <a:off x="6371736" y="4585647"/>
              <a:ext cx="1189156" cy="368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3824484" cy="3450613"/>
          </a:xfrm>
        </p:spPr>
        <p:txBody>
          <a:bodyPr rtlCol="0"/>
          <a:lstStyle/>
          <a:p>
            <a:r>
              <a:rPr lang="en-GB" dirty="0"/>
              <a:t>This prototype is a demonstration of working software at the interim stage of the project. </a:t>
            </a:r>
          </a:p>
          <a:p>
            <a:r>
              <a:rPr lang="en-GB" dirty="0"/>
              <a:t>The final application artefact will vary in terms of functionality and the sophistication of the fraud modelling process.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1819836"/>
            <a:ext cx="4930590" cy="2231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3146612"/>
            <a:ext cx="4771814" cy="2330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503190" cy="3450613"/>
          </a:xfrm>
        </p:spPr>
        <p:txBody>
          <a:bodyPr rtlCol="0"/>
          <a:lstStyle/>
          <a:p>
            <a:pPr lvl="0"/>
            <a:r>
              <a:rPr lang="en-GB" dirty="0"/>
              <a:t>The application front end is a hosted Shiny R application dashboard.</a:t>
            </a:r>
          </a:p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access..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hlinkClick r:id="rId3"/>
              </a:rPr>
              <a:t>https://ciaran-finnegan.shinyapps.io/DBS_CCFraudRShinyApp_10524150/</a:t>
            </a:r>
            <a:endParaRPr lang="en-GB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71720"/>
            <a:ext cx="1402976" cy="1344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290047"/>
            <a:ext cx="10058400" cy="34869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6" y="1463946"/>
            <a:ext cx="9610164" cy="1117888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The prototype application has two tabs. 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60297" y="2012237"/>
            <a:ext cx="9676643" cy="3787928"/>
            <a:chOff x="2545978" y="2012237"/>
            <a:chExt cx="8606116" cy="3946712"/>
          </a:xfrm>
        </p:grpSpPr>
        <p:sp>
          <p:nvSpPr>
            <p:cNvPr id="14" name="Flowchart: Alternate Process 13"/>
            <p:cNvSpPr/>
            <p:nvPr/>
          </p:nvSpPr>
          <p:spPr>
            <a:xfrm>
              <a:off x="2545978" y="2012237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One for data visualisation on CC fraud dataset used for model creation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08" y="2012237"/>
              <a:ext cx="5714086" cy="3946712"/>
            </a:xfrm>
            <a:prstGeom prst="rect">
              <a:avLst/>
            </a:prstGeom>
          </p:spPr>
        </p:pic>
        <p:sp>
          <p:nvSpPr>
            <p:cNvPr id="15" name="Flowchart: Alternate Process 14"/>
            <p:cNvSpPr/>
            <p:nvPr/>
          </p:nvSpPr>
          <p:spPr>
            <a:xfrm>
              <a:off x="4478627" y="3716652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i="1" dirty="0">
                  <a:solidFill>
                    <a:schemeClr val="tx1"/>
                  </a:solidFill>
                </a:rPr>
                <a:t>The other to provide an interface to check ‘new’ loaded cc trxns for fraud.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4831737" y="2582731"/>
              <a:ext cx="611572" cy="7281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1741">
              <a:off x="5979220" y="3118032"/>
              <a:ext cx="611572" cy="72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7789"/>
            <a:ext cx="9603275" cy="2106705"/>
          </a:xfrm>
        </p:spPr>
        <p:txBody>
          <a:bodyPr rtlCol="0"/>
          <a:lstStyle/>
          <a:p>
            <a:pPr lvl="0"/>
            <a:r>
              <a:rPr lang="en-GB" dirty="0"/>
              <a:t>Visualisations Tab (1)  </a:t>
            </a:r>
          </a:p>
          <a:p>
            <a:pPr lvl="1"/>
            <a:r>
              <a:rPr lang="en-GB" dirty="0"/>
              <a:t>The prototype limits itself to a </a:t>
            </a:r>
            <a:r>
              <a:rPr lang="en-GB" u="sng" dirty="0"/>
              <a:t>representative</a:t>
            </a:r>
            <a:r>
              <a:rPr lang="en-GB" dirty="0"/>
              <a:t> sample of 2,500 rows for visualisation. (The primary dataset is 100K+ rows in size). </a:t>
            </a:r>
          </a:p>
          <a:p>
            <a:pPr lvl="1"/>
            <a:r>
              <a:rPr lang="en-GB" dirty="0"/>
              <a:t>On screen visualisations are relatively straightforward.  More complex/insightful graphs will follow later in the project.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558988"/>
            <a:ext cx="10058400" cy="304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5420201" cy="3870627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Visualisations (2) – </a:t>
            </a:r>
          </a:p>
          <a:p>
            <a:pPr lvl="1"/>
            <a:r>
              <a:rPr lang="en-GB" dirty="0"/>
              <a:t>The first graph shows the breakdown of Fraud/Non-Fraud records in the sample dataset.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next three are box plots and a bar chart on the analysis of fraud based on the amount of the credit card transaction.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last is a temporary test text output to show structure of the initial columns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3" y="1568825"/>
            <a:ext cx="1982781" cy="1434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3192693"/>
            <a:ext cx="4213412" cy="1191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28" y="4751292"/>
            <a:ext cx="1546292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1"/>
            <a:ext cx="4410644" cy="4534721"/>
          </a:xfrm>
        </p:spPr>
        <p:txBody>
          <a:bodyPr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tab has a basic workflow for checking a given credit card transaction for suspected fraud.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purpose of this prototype is to demonstrate the end-to-end working of a deployed predictive fraud model, built and hosted in a separate Azure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To emphasise </a:t>
            </a:r>
            <a:r>
              <a:rPr lang="en-GB" dirty="0"/>
              <a:t>this is a prototype to prove the viability of a ‘production’ framework for the predictive credit card fraud application – the final implementation of machine learning processes, and the user interface, will be more sophisticated.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9868"/>
            <a:ext cx="7204575" cy="4534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68" y="5912223"/>
            <a:ext cx="1480777" cy="829235"/>
          </a:xfrm>
          <a:prstGeom prst="rect">
            <a:avLst/>
          </a:prstGeom>
        </p:spPr>
      </p:pic>
      <p:sp>
        <p:nvSpPr>
          <p:cNvPr id="16" name="Curved Down Arrow 15"/>
          <p:cNvSpPr/>
          <p:nvPr/>
        </p:nvSpPr>
        <p:spPr>
          <a:xfrm rot="18594083">
            <a:off x="6248399" y="5477434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8223132">
            <a:off x="7144894" y="6051189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initial on screen records are obtained from a dedicated example dataset hosted in Azure. (The ‘Fraud’ label comes from the initial dataset – but it is not used in when the scoring model is invoked).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64659" y="2554941"/>
            <a:ext cx="9861175" cy="3299012"/>
            <a:chOff x="3200435" y="2554941"/>
            <a:chExt cx="8812269" cy="3460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647" y="2554941"/>
              <a:ext cx="8113057" cy="34603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6" name="Flowchart: Alternate Process 5"/>
            <p:cNvSpPr/>
            <p:nvPr/>
          </p:nvSpPr>
          <p:spPr>
            <a:xfrm>
              <a:off x="3200435" y="3625884"/>
              <a:ext cx="2661077" cy="142827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screen initially loads with a set of five ‘new’ transactions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5933643" y="3549047"/>
              <a:ext cx="586967" cy="818729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96B9C7-147D-4E7D-AECF-14DB7BF6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6258" y="1328141"/>
            <a:ext cx="699280" cy="69928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F95717C-8927-46DB-ABC1-B932D8933789}"/>
              </a:ext>
            </a:extLst>
          </p:cNvPr>
          <p:cNvSpPr/>
          <p:nvPr/>
        </p:nvSpPr>
        <p:spPr>
          <a:xfrm>
            <a:off x="10766337" y="1927660"/>
            <a:ext cx="349898" cy="130884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AB17B91-FD9E-4B56-9BBB-085A687C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987" y="1892946"/>
            <a:ext cx="2330824" cy="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96409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must select a single transaction to populate the ‘selection’ data table.  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44706" y="2187387"/>
            <a:ext cx="9986683" cy="3675531"/>
            <a:chOff x="2079844" y="2474261"/>
            <a:chExt cx="9251545" cy="350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18" y="2474261"/>
              <a:ext cx="7906871" cy="3505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2079844" y="3575943"/>
              <a:ext cx="2977819" cy="136166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A record has been successfully chosen if it is replicated in this data table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314105" y="4304377"/>
              <a:ext cx="559595" cy="91618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0545">
            <a:off x="4990560" y="2612001"/>
            <a:ext cx="599669" cy="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4230"/>
      </p:ext>
    </p:extLst>
  </p:cSld>
  <p:clrMapOvr>
    <a:masterClrMapping/>
  </p:clrMapOvr>
</p:sld>
</file>

<file path=ppt/theme/theme1.xml><?xml version="1.0" encoding="utf-8"?>
<a:theme xmlns:a="http://schemas.openxmlformats.org/drawingml/2006/main" name="MyInvention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4_TF66921596" id="{7CDB0230-C841-4DA5-BC3A-6C7A12F908BF}" vid="{120AA8AE-AD3D-4A23-AFD4-28A1DE59F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sharepoint/v3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MyInvention</Template>
  <TotalTime>0</TotalTime>
  <Words>665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MyInvention</vt:lpstr>
      <vt:lpstr>Credit Card Fraud Prediction - A Prototype   User Guide (provisional)</vt:lpstr>
      <vt:lpstr>Credit card fraud prediction - UI</vt:lpstr>
      <vt:lpstr>Credit card fraud prediction - UI</vt:lpstr>
      <vt:lpstr>CC Fraud Dashboard</vt:lpstr>
      <vt:lpstr>CC Fraud Dashboard (1)</vt:lpstr>
      <vt:lpstr>CC Fraud Dashboard (1)</vt:lpstr>
      <vt:lpstr>Fraud ‘ Production’ Interface (1)</vt:lpstr>
      <vt:lpstr>Fraud ‘ Production’ Interface (2)</vt:lpstr>
      <vt:lpstr>Fraud ‘ Production’ Interface (3)</vt:lpstr>
      <vt:lpstr>Fraud ‘ Production’ Interface (4)</vt:lpstr>
      <vt:lpstr>Fraud ‘ Production’ Interface (5)</vt:lpstr>
      <vt:lpstr>Fraud ‘ Production’ Interface (6)</vt:lpstr>
      <vt:lpstr>Project application – Remaining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2020-08-12T13:43:45Z</dcterms:created>
  <dcterms:modified xsi:type="dcterms:W3CDTF">2020-08-13T23:11:22Z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