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9"/>
  </p:notesMasterIdLst>
  <p:handoutMasterIdLst>
    <p:handoutMasterId r:id="rId20"/>
  </p:handoutMasterIdLst>
  <p:sldIdLst>
    <p:sldId id="256" r:id="rId3"/>
    <p:sldId id="257" r:id="rId4"/>
    <p:sldId id="259" r:id="rId5"/>
    <p:sldId id="266" r:id="rId6"/>
    <p:sldId id="267" r:id="rId7"/>
    <p:sldId id="276" r:id="rId8"/>
    <p:sldId id="275" r:id="rId9"/>
    <p:sldId id="277" r:id="rId10"/>
    <p:sldId id="268" r:id="rId11"/>
    <p:sldId id="278" r:id="rId12"/>
    <p:sldId id="269" r:id="rId13"/>
    <p:sldId id="270" r:id="rId14"/>
    <p:sldId id="271" r:id="rId15"/>
    <p:sldId id="272" r:id="rId16"/>
    <p:sldId id="273" r:id="rId17"/>
    <p:sldId id="274" r:id="rId18"/>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p:cViewPr varScale="1">
        <p:scale>
          <a:sx n="115" d="100"/>
          <a:sy n="115" d="100"/>
        </p:scale>
        <p:origin x="14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smtClean="0">
                <a:ea typeface="굴림" charset="-127"/>
              </a:rPr>
              <a:t>The NetReveal solution is deployed ‘on premise’. Client data is never transferred to an off-site hosted solution. </a:t>
            </a:r>
            <a:endParaRPr lang="en-IE" altLang="en-US" sz="1600" dirty="0">
              <a:ea typeface="굴림" charset="-127"/>
            </a:endParaRPr>
          </a:p>
          <a:p>
            <a:pPr>
              <a:lnSpc>
                <a:spcPct val="90000"/>
              </a:lnSpc>
            </a:pPr>
            <a:endParaRPr lang="en-IE" altLang="en-US" sz="1600" dirty="0">
              <a:ea typeface="굴림" charset="-127"/>
            </a:endParaRPr>
          </a:p>
          <a:p>
            <a:pPr>
              <a:lnSpc>
                <a:spcPct val="90000"/>
              </a:lnSpc>
            </a:pPr>
            <a:r>
              <a:rPr lang="en-GB" sz="1600" dirty="0" smtClean="0"/>
              <a:t>The product supports </a:t>
            </a:r>
            <a:r>
              <a:rPr lang="en-GB" sz="1600" dirty="0" smtClean="0"/>
              <a:t>automated interfaces to all major Watch List portals, such as Dow Jones, Acuity, SWIFT, BOE, etc.</a:t>
            </a:r>
          </a:p>
          <a:p>
            <a:pPr>
              <a:lnSpc>
                <a:spcPct val="90000"/>
              </a:lnSpc>
            </a:pPr>
            <a:endParaRPr lang="en-GB" sz="1600" dirty="0"/>
          </a:p>
          <a:p>
            <a:pPr>
              <a:lnSpc>
                <a:spcPct val="90000"/>
              </a:lnSpc>
            </a:pPr>
            <a:r>
              <a:rPr lang="en-GB" sz="1600" dirty="0" smtClean="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smtClean="0"/>
              <a:t>Suspicion Activity Reports (SARs) are generated by the NR solution in the format required for a given jurisdiction. For example, </a:t>
            </a:r>
            <a:r>
              <a:rPr lang="en-GB" sz="1600" dirty="0" err="1" smtClean="0"/>
              <a:t>FinCEN</a:t>
            </a:r>
            <a:r>
              <a:rPr lang="en-GB" sz="1600" dirty="0" smtClean="0"/>
              <a:t> in the United States.</a:t>
            </a:r>
            <a:endParaRPr lang="en-GB" sz="16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smtClean="0"/>
              <a:t>In the NR Solution, user </a:t>
            </a:r>
            <a:r>
              <a:rPr lang="en-GB" sz="1600" dirty="0"/>
              <a:t>profiles are configured on site </a:t>
            </a:r>
            <a:r>
              <a:rPr lang="en-GB" sz="1600" dirty="0" smtClean="0"/>
              <a:t>(within the FI infrastructure) to </a:t>
            </a:r>
            <a:r>
              <a:rPr lang="en-GB" sz="1600" dirty="0"/>
              <a:t>specifically identify ‘Data Stewards’ for Watch List and client transaction data. System profiles are tailored to isolate appropriate privileges for these roles.</a:t>
            </a:r>
          </a:p>
          <a:p>
            <a:pPr>
              <a:lnSpc>
                <a:spcPct val="90000"/>
              </a:lnSpc>
            </a:pPr>
            <a:endParaRPr lang="en-GB" sz="1600" dirty="0" smtClean="0"/>
          </a:p>
          <a:p>
            <a:pPr>
              <a:lnSpc>
                <a:spcPct val="90000"/>
              </a:lnSpc>
            </a:pPr>
            <a:r>
              <a:rPr lang="en-GB" sz="1600" dirty="0" smtClean="0"/>
              <a:t>GDPR legislation requires that access to PII is restricted to only those with a legitimate need to process the data. It is the subject of current debate that this </a:t>
            </a:r>
            <a:r>
              <a:rPr lang="en-GB" sz="1600" dirty="0" smtClean="0"/>
              <a:t>may </a:t>
            </a:r>
            <a:r>
              <a:rPr lang="en-GB" sz="1600" dirty="0" smtClean="0"/>
              <a:t>exclude software engineers and testers who develop NR WLM software. This is an industry wide challenge, for which a definitive ruling has not yet been made.</a:t>
            </a:r>
            <a:endParaRPr lang="en-GB" sz="1600" dirty="0"/>
          </a:p>
          <a:p>
            <a:pPr>
              <a:lnSpc>
                <a:spcPct val="90000"/>
              </a:lnSpc>
            </a:pPr>
            <a:endParaRPr lang="en-IE" altLang="en-US" sz="1600" dirty="0">
              <a:ea typeface="굴림" charset="-127"/>
            </a:endParaRPr>
          </a:p>
          <a:p>
            <a:pPr>
              <a:lnSpc>
                <a:spcPct val="90000"/>
              </a:lnSpc>
            </a:pPr>
            <a:r>
              <a:rPr lang="en-IE" altLang="en-US" sz="1600" dirty="0" smtClean="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endParaRPr lang="en-IE" altLang="en-US" sz="1600" dirty="0">
              <a:ea typeface="굴림" charset="-127"/>
            </a:endParaRP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smtClean="0">
                <a:ea typeface="굴림" charset="-127"/>
              </a:rPr>
              <a:t>Every new NR product release delivers refinements to name matching algorithms to reduce false positive and false negative results.</a:t>
            </a:r>
          </a:p>
          <a:p>
            <a:pPr lvl="1">
              <a:lnSpc>
                <a:spcPct val="90000"/>
              </a:lnSpc>
            </a:pPr>
            <a:r>
              <a:rPr lang="en-GB" altLang="en-US" sz="1400" i="1" dirty="0" smtClean="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smtClean="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smtClean="0">
                <a:ea typeface="굴림" charset="-127"/>
              </a:rPr>
              <a:t>Expanding NR deployments into new territories requires new product investment to ensure regional name matching requirements are met. Regulators will not except that WLM algorithms fail to capture criminal activity because it was too expensive to track names in Cyrillic text (for example). The NR WLM engine has libraries to parse names with characters in Mandarin, Korean, Thai, etc. </a:t>
            </a:r>
            <a:endParaRPr lang="en-GB" sz="1600" dirty="0"/>
          </a:p>
          <a:p>
            <a:pPr>
              <a:lnSpc>
                <a:spcPct val="90000"/>
              </a:lnSpc>
            </a:pPr>
            <a:endParaRPr lang="en-IE" altLang="en-US" sz="1600" dirty="0" smtClean="0">
              <a:ea typeface="굴림" charset="-127"/>
            </a:endParaRPr>
          </a:p>
          <a:p>
            <a:pPr>
              <a:lnSpc>
                <a:spcPct val="90000"/>
              </a:lnSpc>
            </a:pPr>
            <a:r>
              <a:rPr lang="en-IE" altLang="en-US" sz="1600" dirty="0" smtClean="0">
                <a:ea typeface="굴림" charset="-127"/>
              </a:rPr>
              <a:t>The content of the Watch Lists, including supported internal watch lists, is the responsibility of the provider – not the vendor (NR in this case).</a:t>
            </a:r>
            <a:endParaRPr lang="en-IE" altLang="en-US" sz="1600" dirty="0">
              <a:ea typeface="굴림" charset="-127"/>
            </a:endParaRP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smtClean="0">
                <a:ea typeface="굴림" charset="-127"/>
              </a:rPr>
              <a:t>Name matching technologies within NR are becoming increasingly sophisticated. New product innovations include the deployment of ML models to refine WLM scores.</a:t>
            </a:r>
          </a:p>
          <a:p>
            <a:pPr>
              <a:lnSpc>
                <a:spcPct val="90000"/>
              </a:lnSpc>
            </a:pPr>
            <a:endParaRPr lang="en-GB" sz="1800" dirty="0">
              <a:ea typeface="굴림" charset="-127"/>
            </a:endParaRPr>
          </a:p>
          <a:p>
            <a:pPr>
              <a:lnSpc>
                <a:spcPct val="90000"/>
              </a:lnSpc>
            </a:pPr>
            <a:r>
              <a:rPr lang="en-GB" sz="1800" dirty="0" smtClean="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smtClean="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smtClean="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a:t>
            </a:r>
            <a:r>
              <a:rPr lang="en-IE" altLang="ko-KR" dirty="0" smtClean="0">
                <a:ea typeface="굴림" charset="-127"/>
              </a:rPr>
              <a:t>restricted* </a:t>
            </a:r>
            <a:r>
              <a:rPr lang="en-IE" altLang="ko-KR" dirty="0">
                <a:ea typeface="굴림" charset="-127"/>
              </a:rPr>
              <a:t>activity in a financial network</a:t>
            </a:r>
            <a:r>
              <a:rPr lang="ru-RU" altLang="ko-KR" dirty="0">
                <a:ea typeface="굴림" charset="-127"/>
              </a:rPr>
              <a:t>. </a:t>
            </a:r>
            <a:r>
              <a:rPr lang="en-IE" altLang="ko-KR" dirty="0">
                <a:ea typeface="굴림" charset="-127"/>
              </a:rPr>
              <a:t>Focus is on transaction monitoring and name screening.</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smtClean="0">
              <a:ea typeface="굴림" charset="-127"/>
            </a:endParaRPr>
          </a:p>
          <a:p>
            <a:pPr marL="0" indent="0">
              <a:buNone/>
            </a:pPr>
            <a:endParaRPr lang="en-GB" altLang="en-US" sz="1200" i="1" dirty="0" smtClean="0">
              <a:ea typeface="굴림" charset="-127"/>
            </a:endParaRPr>
          </a:p>
          <a:p>
            <a:pPr marL="0" indent="0">
              <a:buNone/>
            </a:pPr>
            <a:r>
              <a:rPr lang="en-GB" altLang="en-US" sz="1200" i="1" dirty="0" smtClean="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a:t>
            </a:r>
            <a:r>
              <a:rPr lang="en-GB" dirty="0" smtClean="0"/>
              <a:t>(Name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smtClean="0">
              <a:ea typeface="굴림" charset="-127"/>
            </a:endParaRPr>
          </a:p>
          <a:p>
            <a:pPr marL="0" indent="0">
              <a:lnSpc>
                <a:spcPct val="90000"/>
              </a:lnSpc>
              <a:buNone/>
            </a:pPr>
            <a:r>
              <a:rPr lang="en-IE" altLang="en-US" sz="1800" dirty="0" smtClean="0">
                <a:ea typeface="굴림" charset="-127"/>
              </a:rPr>
              <a:t>Taking </a:t>
            </a:r>
            <a:r>
              <a:rPr lang="en-IE" altLang="en-US" sz="1800" dirty="0">
                <a:ea typeface="굴림" charset="-127"/>
              </a:rPr>
              <a:t>GDPR regulations as an example, inclusion of an individual on a Watch List is, by definition, the recording of special category data. </a:t>
            </a:r>
            <a:endParaRPr lang="en-IE" altLang="en-US" sz="1800" dirty="0" smtClean="0">
              <a:ea typeface="굴림" charset="-127"/>
            </a:endParaRPr>
          </a:p>
          <a:p>
            <a:pPr marL="0" indent="0">
              <a:lnSpc>
                <a:spcPct val="90000"/>
              </a:lnSpc>
              <a:buNone/>
            </a:pPr>
            <a:endParaRPr lang="en-IE" altLang="en-US" sz="1800" dirty="0">
              <a:ea typeface="굴림" charset="-127"/>
            </a:endParaRPr>
          </a:p>
          <a:p>
            <a:pPr marL="0" indent="0">
              <a:lnSpc>
                <a:spcPct val="90000"/>
              </a:lnSpc>
              <a:buNone/>
            </a:pPr>
            <a:r>
              <a:rPr lang="en-IE" altLang="en-US" sz="1800" dirty="0" smtClean="0">
                <a:ea typeface="굴림" charset="-127"/>
              </a:rPr>
              <a:t>This </a:t>
            </a:r>
            <a:r>
              <a:rPr lang="en-IE" altLang="en-US" sz="1800" dirty="0">
                <a:ea typeface="굴림" charset="-127"/>
              </a:rPr>
              <a:t>is </a:t>
            </a:r>
            <a:r>
              <a:rPr lang="en-IE" altLang="en-US" sz="1800" dirty="0" smtClean="0">
                <a:ea typeface="굴림" charset="-127"/>
              </a:rPr>
              <a:t>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800" dirty="0">
              <a:ea typeface="굴림" charset="-127"/>
            </a:endParaRPr>
          </a:p>
          <a:p>
            <a:pPr marL="0" indent="0">
              <a:lnSpc>
                <a:spcPct val="90000"/>
              </a:lnSpc>
              <a:buNone/>
            </a:pPr>
            <a:r>
              <a:rPr lang="en-IE" altLang="en-US" sz="1800" dirty="0" smtClean="0">
                <a:ea typeface="굴림" charset="-127"/>
              </a:rPr>
              <a:t>However, this generates challenges, such as those described in the following set of slides.</a:t>
            </a:r>
          </a:p>
          <a:p>
            <a:pPr marL="0" indent="0">
              <a:lnSpc>
                <a:spcPct val="90000"/>
              </a:lnSpc>
              <a:buNone/>
            </a:pPr>
            <a:endParaRPr lang="en-IE" altLang="en-US" sz="1800" dirty="0" smtClean="0">
              <a:ea typeface="굴림" charset="-127"/>
            </a:endParaRPr>
          </a:p>
          <a:p>
            <a:pPr marL="0" indent="0">
              <a:lnSpc>
                <a:spcPct val="90000"/>
              </a:lnSpc>
              <a:buNone/>
            </a:pPr>
            <a:r>
              <a:rPr lang="en-IE" altLang="en-US" sz="1800" dirty="0" smtClean="0">
                <a:ea typeface="굴림" charset="-127"/>
              </a:rPr>
              <a:t>One might argue that the restrictions imposed by AML/WLM processes and systems are intended to regulate the global financial work with a deontological approach that seeks to apply a fair and ethical policy on business and consumers alike.</a:t>
            </a:r>
          </a:p>
          <a:p>
            <a:pPr marL="0" indent="0">
              <a:lnSpc>
                <a:spcPct val="90000"/>
              </a:lnSpc>
              <a:buNone/>
            </a:pPr>
            <a:endParaRPr lang="en-IE" altLang="en-US" sz="1800" dirty="0">
              <a:ea typeface="굴림" charset="-127"/>
            </a:endParaRPr>
          </a:p>
          <a:p>
            <a:pPr marL="0" indent="0">
              <a:lnSpc>
                <a:spcPct val="90000"/>
              </a:lnSpc>
              <a:buNone/>
            </a:pPr>
            <a:r>
              <a:rPr lang="en-IE" altLang="en-US" sz="1800" dirty="0" smtClean="0">
                <a:ea typeface="굴림" charset="-127"/>
              </a:rPr>
              <a:t>Certain P.E.P.s may question the motive of their inclusion on Watch Lists and declare that such ethics are related to the current dominant political philosophy of the day.</a:t>
            </a:r>
            <a:endParaRPr lang="en-IE" altLang="en-US" sz="1800" dirty="0">
              <a:ea typeface="굴림" charset="-127"/>
            </a:endParaRPr>
          </a:p>
          <a:p>
            <a:pPr>
              <a:lnSpc>
                <a:spcPct val="90000"/>
              </a:lnSpc>
            </a:pPr>
            <a:endParaRPr lang="en-IE" altLang="en-US" sz="1800" b="1" dirty="0" smtClean="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79301633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smtClean="0">
              <a:ea typeface="굴림" charset="-127"/>
            </a:endParaRPr>
          </a:p>
          <a:p>
            <a:pPr>
              <a:lnSpc>
                <a:spcPct val="90000"/>
              </a:lnSpc>
            </a:pPr>
            <a:r>
              <a:rPr lang="en-IE" altLang="en-US" sz="1800" b="1" dirty="0" smtClean="0">
                <a:ea typeface="굴림" charset="-127"/>
              </a:rPr>
              <a:t>Ethics</a:t>
            </a:r>
          </a:p>
          <a:p>
            <a:pPr lvl="1">
              <a:lnSpc>
                <a:spcPct val="90000"/>
              </a:lnSpc>
            </a:pPr>
            <a:endParaRPr lang="en-IE" altLang="en-US" sz="1600" dirty="0" smtClean="0">
              <a:ea typeface="굴림" charset="-127"/>
            </a:endParaRPr>
          </a:p>
          <a:p>
            <a:pPr lvl="1">
              <a:lnSpc>
                <a:spcPct val="90000"/>
              </a:lnSpc>
            </a:pPr>
            <a:r>
              <a:rPr lang="en-IE" altLang="en-US" sz="1600" dirty="0">
                <a:ea typeface="굴림" charset="-127"/>
              </a:rPr>
              <a:t>It is good for society as a whole to prevent to prevent FIs from facilitating ‘immoral’ business transactions, and to punish those institutions that deliberately, or carelessly, allow such practice. </a:t>
            </a:r>
          </a:p>
          <a:p>
            <a:pPr lvl="1">
              <a:lnSpc>
                <a:spcPct val="90000"/>
              </a:lnSpc>
            </a:pPr>
            <a:endParaRPr lang="en-IE" altLang="en-US" sz="1600" dirty="0" smtClean="0">
              <a:ea typeface="굴림" charset="-127"/>
            </a:endParaRPr>
          </a:p>
          <a:p>
            <a:pPr lvl="1">
              <a:lnSpc>
                <a:spcPct val="90000"/>
              </a:lnSpc>
            </a:pPr>
            <a:r>
              <a:rPr lang="en-IE" altLang="en-US" sz="1600" dirty="0" smtClean="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smtClean="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FIs must implement decisions based on </a:t>
            </a:r>
            <a:r>
              <a:rPr lang="en-IE" altLang="en-US" sz="1600" b="1" dirty="0" smtClean="0">
                <a:ea typeface="굴림" charset="-127"/>
              </a:rPr>
              <a:t>external</a:t>
            </a:r>
            <a:r>
              <a:rPr lang="en-IE" altLang="en-US" sz="1600" dirty="0" smtClean="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Many FIs also use </a:t>
            </a:r>
            <a:r>
              <a:rPr lang="en-IE" altLang="en-US" sz="1600" b="1" dirty="0" smtClean="0">
                <a:ea typeface="굴림" charset="-127"/>
              </a:rPr>
              <a:t>internal</a:t>
            </a:r>
            <a:r>
              <a:rPr lang="en-IE" altLang="en-US" sz="1600" dirty="0" smtClean="0">
                <a:ea typeface="굴림" charset="-127"/>
              </a:rPr>
              <a:t> Watch Lists. These must be shown to be free of any local bias. </a:t>
            </a:r>
            <a:r>
              <a:rPr lang="en-IE" altLang="en-US" sz="1200" i="1" dirty="0" smtClean="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a:t>
            </a:r>
            <a:r>
              <a:rPr lang="en-IE" altLang="en-US" b="1" dirty="0" smtClean="0">
                <a:ea typeface="굴림" charset="-127"/>
              </a:rPr>
              <a:t>Governance</a:t>
            </a:r>
          </a:p>
          <a:p>
            <a:pPr lvl="1">
              <a:lnSpc>
                <a:spcPct val="90000"/>
              </a:lnSpc>
            </a:pPr>
            <a:endParaRPr lang="en-IE" altLang="en-US" sz="1600" dirty="0" smtClean="0">
              <a:ea typeface="굴림" charset="-127"/>
            </a:endParaRPr>
          </a:p>
          <a:p>
            <a:pPr lvl="1">
              <a:lnSpc>
                <a:spcPct val="90000"/>
              </a:lnSpc>
            </a:pPr>
            <a:r>
              <a:rPr lang="en-IE" altLang="en-US" sz="1600" dirty="0" smtClean="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FI management must be able to show that redundant, or obsolete, copies have been be deleted/destroyed. </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Every FI must have named staff that can interpret why internal (or vendor) WLM software flagged an individual or transaction against a given WatchList.</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3239467244"/>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smtClean="0">
                <a:ea typeface="굴림" charset="-127"/>
              </a:rPr>
              <a:t>Data Privacy</a:t>
            </a:r>
          </a:p>
          <a:p>
            <a:pPr lvl="1">
              <a:lnSpc>
                <a:spcPct val="90000"/>
              </a:lnSpc>
            </a:pPr>
            <a:endParaRPr lang="en-IE" altLang="en-US" sz="1600" dirty="0" smtClean="0">
              <a:ea typeface="굴림" charset="-127"/>
            </a:endParaRPr>
          </a:p>
          <a:p>
            <a:pPr lvl="1">
              <a:lnSpc>
                <a:spcPct val="90000"/>
              </a:lnSpc>
            </a:pPr>
            <a:r>
              <a:rPr lang="en-IE" altLang="en-US" sz="1600" dirty="0" smtClean="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a:t>
            </a:r>
            <a:r>
              <a:rPr lang="en-IE" altLang="en-US" sz="1600" dirty="0" smtClean="0">
                <a:ea typeface="굴림" charset="-127"/>
              </a:rPr>
              <a:t>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600" dirty="0"/>
          </a:p>
          <a:p>
            <a:pPr lvl="1">
              <a:lnSpc>
                <a:spcPct val="90000"/>
              </a:lnSpc>
            </a:pPr>
            <a:endParaRPr lang="en-IE" altLang="en-US" sz="1600" dirty="0" smtClean="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150809419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smtClean="0">
              <a:ea typeface="굴림" charset="-127"/>
            </a:endParaRPr>
          </a:p>
          <a:p>
            <a:pPr>
              <a:lnSpc>
                <a:spcPct val="90000"/>
              </a:lnSpc>
            </a:pPr>
            <a:r>
              <a:rPr lang="en-IE" altLang="en-US" sz="1800" dirty="0" smtClean="0">
                <a:ea typeface="굴림" charset="-127"/>
              </a:rPr>
              <a:t>The </a:t>
            </a:r>
            <a:r>
              <a:rPr lang="en-IE" altLang="en-US" sz="1800" dirty="0">
                <a:ea typeface="굴림" charset="-127"/>
              </a:rPr>
              <a:t>BAE D.I. NetReveal (NR) AML/WLM solution is one of the key vendor offering in this Compliance space for FIs.</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t>
            </a:r>
            <a:r>
              <a:rPr lang="en-IE" altLang="en-US" sz="1800" dirty="0" smtClean="0">
                <a:ea typeface="굴림" charset="-127"/>
              </a:rPr>
              <a:t>associated with </a:t>
            </a:r>
            <a:r>
              <a:rPr lang="en-IE" altLang="en-US" sz="1800" dirty="0">
                <a:ea typeface="굴림" charset="-127"/>
              </a:rPr>
              <a:t>modern AML/WLM systems</a:t>
            </a:r>
            <a:r>
              <a:rPr lang="en-IE" altLang="en-US" sz="1800" dirty="0" smtClean="0">
                <a:ea typeface="굴림" charset="-127"/>
              </a:rPr>
              <a:t>.</a:t>
            </a:r>
          </a:p>
          <a:p>
            <a:pPr>
              <a:lnSpc>
                <a:spcPct val="90000"/>
              </a:lnSpc>
            </a:pPr>
            <a:endParaRPr lang="en-IE" altLang="en-US" sz="1800" dirty="0" smtClean="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smtClean="0">
              <a:ea typeface="굴림" charset="-127"/>
            </a:endParaRPr>
          </a:p>
          <a:p>
            <a:pPr>
              <a:lnSpc>
                <a:spcPct val="90000"/>
              </a:lnSpc>
            </a:pPr>
            <a:endParaRPr lang="en-IE" altLang="en-US" sz="1800" dirty="0">
              <a:ea typeface="굴림" charset="-127"/>
            </a:endParaRPr>
          </a:p>
          <a:p>
            <a:pPr>
              <a:lnSpc>
                <a:spcPct val="90000"/>
              </a:lnSpc>
            </a:pPr>
            <a:r>
              <a:rPr lang="en-IE" altLang="en-US" sz="1800" dirty="0" smtClean="0">
                <a:ea typeface="굴림" charset="-127"/>
              </a:rPr>
              <a:t>It is important to note that NR AML/WLM solutions, in common with most similar vendor solutions, do not limit name matching to just ‘</a:t>
            </a:r>
            <a:r>
              <a:rPr lang="en-IE" altLang="en-US" sz="1800" i="1" dirty="0" smtClean="0">
                <a:ea typeface="굴림" charset="-127"/>
              </a:rPr>
              <a:t>names</a:t>
            </a:r>
            <a:r>
              <a:rPr lang="en-IE" altLang="en-US" sz="1800" dirty="0" smtClean="0">
                <a:ea typeface="굴림" charset="-127"/>
              </a:rPr>
              <a:t>’. Other identifiers can, and must, be used in the matching process, for example DOB, country of birth, names of known associates, etc.</a:t>
            </a: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570</TotalTime>
  <Words>1562</Words>
  <Application>Microsoft Office PowerPoint</Application>
  <PresentationFormat>On-screen Show (4:3)</PresentationFormat>
  <Paragraphs>133</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Futura LT Book</vt:lpstr>
      <vt:lpstr>굴림</vt:lpstr>
      <vt:lpstr>template</vt:lpstr>
      <vt:lpstr>Custom Design</vt:lpstr>
      <vt:lpstr>Data Management Assignment One Ethical concerns with Anti-Money Laundering systems</vt:lpstr>
      <vt:lpstr>What is Anti-Money Laundering (AML)?</vt:lpstr>
      <vt:lpstr>The AML (Name Screening) Process</vt:lpstr>
      <vt:lpstr>WLM Name Screening Challenge </vt:lpstr>
      <vt:lpstr>AML/WLM – Critical Issues</vt:lpstr>
      <vt:lpstr>AML/WLM – Critical Issues</vt:lpstr>
      <vt:lpstr>AML/WLM – Critical Issues</vt:lpstr>
      <vt:lpstr>AML/WLM – Critical Issues</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Finnegan, Ciaran (IE Dublin)</cp:lastModifiedBy>
  <cp:revision>50</cp:revision>
  <dcterms:created xsi:type="dcterms:W3CDTF">2022-02-10T17:39:07Z</dcterms:created>
  <dcterms:modified xsi:type="dcterms:W3CDTF">2022-02-24T17:07:12Z</dcterms:modified>
</cp:coreProperties>
</file>