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57" r:id="rId4"/>
    <p:sldId id="259" r:id="rId5"/>
    <p:sldId id="266" r:id="rId6"/>
    <p:sldId id="267" r:id="rId7"/>
    <p:sldId id="276" r:id="rId8"/>
    <p:sldId id="275" r:id="rId9"/>
    <p:sldId id="277" r:id="rId10"/>
    <p:sldId id="279" r:id="rId11"/>
    <p:sldId id="268" r:id="rId12"/>
    <p:sldId id="278" r:id="rId13"/>
    <p:sldId id="269" r:id="rId14"/>
    <p:sldId id="270" r:id="rId15"/>
    <p:sldId id="271" r:id="rId16"/>
    <p:sldId id="272" r:id="rId17"/>
    <p:sldId id="273" r:id="rId18"/>
    <p:sldId id="274" r:id="rId19"/>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169" autoAdjust="0"/>
  </p:normalViewPr>
  <p:slideViewPr>
    <p:cSldViewPr>
      <p:cViewPr varScale="1">
        <p:scale>
          <a:sx n="94" d="100"/>
          <a:sy n="94" d="100"/>
        </p:scale>
        <p:origin x="462"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Explain AML and WLM – key focus on data management issues of Watch Lists in commercial settings.</a:t>
            </a:r>
          </a:p>
          <a:p>
            <a:pPr marL="171450" indent="-171450">
              <a:buFont typeface="Arial" panose="020B0604020202020204" pitchFamily="34" charset="0"/>
              <a:buChar char="•"/>
            </a:pPr>
            <a:r>
              <a:rPr lang="en-IE" dirty="0"/>
              <a:t>Emphasise definition of ‘restricted’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2</a:t>
            </a:fld>
            <a:endParaRPr lang="ru-RU" altLang="en-US"/>
          </a:p>
        </p:txBody>
      </p:sp>
    </p:spTree>
    <p:extLst>
      <p:ext uri="{BB962C8B-B14F-4D97-AF65-F5344CB8AC3E}">
        <p14:creationId xmlns:p14="http://schemas.microsoft.com/office/powerpoint/2010/main" val="4224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In this PPT, the initial focus is on the general data management challenges with Watch Lists, and then focus on one particular product operating in this domain.</a:t>
            </a:r>
          </a:p>
          <a:p>
            <a:pPr marL="171450" indent="-171450">
              <a:buFont typeface="Arial" panose="020B0604020202020204" pitchFamily="34" charset="0"/>
              <a:buChar char="•"/>
            </a:pPr>
            <a:r>
              <a:rPr lang="en-IE" dirty="0"/>
              <a:t>The process flow boxes show a simplified view of the name screening and transaction monitoring process.</a:t>
            </a:r>
          </a:p>
          <a:p>
            <a:pPr marL="171450" indent="-171450">
              <a:buFont typeface="Arial" panose="020B0604020202020204" pitchFamily="34" charset="0"/>
              <a:buChar char="•"/>
            </a:pPr>
            <a:r>
              <a:rPr lang="en-IE" dirty="0"/>
              <a:t>Introduce high level Watch List types</a:t>
            </a:r>
          </a:p>
          <a:p>
            <a:pPr marL="628650" lvl="1" indent="-171450">
              <a:buFont typeface="Wingdings" panose="05000000000000000000" pitchFamily="2" charset="2"/>
              <a:buChar char="Ø"/>
            </a:pPr>
            <a:r>
              <a:rPr lang="en-IE" dirty="0"/>
              <a:t>Commercial sources, including banks and Central Banks</a:t>
            </a:r>
          </a:p>
          <a:p>
            <a:pPr marL="628650" lvl="1" indent="-171450">
              <a:buFont typeface="Wingdings" panose="05000000000000000000" pitchFamily="2" charset="2"/>
              <a:buChar char="Ø"/>
            </a:pPr>
            <a:r>
              <a:rPr lang="en-IE" dirty="0"/>
              <a:t>Terrorist/criminal watch lists compiled by law enforcement</a:t>
            </a:r>
          </a:p>
          <a:p>
            <a:pPr marL="628650" lvl="1" indent="-171450">
              <a:buFont typeface="Wingdings" panose="05000000000000000000" pitchFamily="2" charset="2"/>
              <a:buChar char="Ø"/>
            </a:pPr>
            <a:r>
              <a:rPr lang="en-IE" dirty="0"/>
              <a:t>Sanction lists compiled by governments</a:t>
            </a:r>
          </a:p>
          <a:p>
            <a:pPr marL="171450" indent="-171450">
              <a:buFont typeface="Arial" panose="020B0604020202020204" pitchFamily="34" charset="0"/>
              <a:buChar char="•"/>
            </a:pPr>
            <a:r>
              <a:rPr lang="en-IE" dirty="0"/>
              <a:t>Emphasise line at end about false positive v false negative. This is a theme we will return to again in the slide deck.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3</a:t>
            </a:fld>
            <a:endParaRPr lang="ru-RU" altLang="en-US"/>
          </a:p>
        </p:txBody>
      </p:sp>
    </p:spTree>
    <p:extLst>
      <p:ext uri="{BB962C8B-B14F-4D97-AF65-F5344CB8AC3E}">
        <p14:creationId xmlns:p14="http://schemas.microsoft.com/office/powerpoint/2010/main" val="235660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00" dirty="0"/>
              <a:t>Good example, as it covers a number of the challenges with name matching – which is more complex than it seems.</a:t>
            </a:r>
          </a:p>
          <a:p>
            <a:pPr marL="171450" indent="-171450">
              <a:buFont typeface="Arial" panose="020B0604020202020204" pitchFamily="34" charset="0"/>
              <a:buChar char="•"/>
            </a:pPr>
            <a:r>
              <a:rPr lang="en-IE" sz="800" dirty="0"/>
              <a:t>Border control example, but very relevant for commercial situations.</a:t>
            </a:r>
          </a:p>
          <a:p>
            <a:pPr marL="171450" indent="-171450">
              <a:buFont typeface="Arial" panose="020B0604020202020204" pitchFamily="34" charset="0"/>
              <a:buChar char="•"/>
            </a:pPr>
            <a:r>
              <a:rPr lang="en-IE" sz="800" dirty="0"/>
              <a:t>It is legitimate for any Irish person to transact business with their Irish name, even if it does not appear on their passport.</a:t>
            </a:r>
          </a:p>
          <a:p>
            <a:pPr marL="171450" indent="-171450">
              <a:buFont typeface="Arial" panose="020B0604020202020204" pitchFamily="34" charset="0"/>
              <a:buChar char="•"/>
            </a:pPr>
            <a:r>
              <a:rPr lang="en-IE" sz="800" dirty="0"/>
              <a:t>GDPR recognises the legitimacy of ethnic variations in names. Banks cannot insist on ‘Anglicising’ a person’s name in order to make transactions.</a:t>
            </a:r>
          </a:p>
          <a:p>
            <a:pPr marL="171450" indent="-171450">
              <a:buFont typeface="Arial" panose="020B0604020202020204" pitchFamily="34" charset="0"/>
              <a:buChar char="•"/>
            </a:pPr>
            <a:r>
              <a:rPr lang="en-IE" sz="800" dirty="0"/>
              <a:t>Just one example of how names can be hard to track in a FI system against a Watch List.</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4</a:t>
            </a:fld>
            <a:endParaRPr lang="ru-RU" altLang="en-US"/>
          </a:p>
        </p:txBody>
      </p:sp>
    </p:spTree>
    <p:extLst>
      <p:ext uri="{BB962C8B-B14F-4D97-AF65-F5344CB8AC3E}">
        <p14:creationId xmlns:p14="http://schemas.microsoft.com/office/powerpoint/2010/main" val="3107100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IE" altLang="en-US" sz="1200" dirty="0">
                <a:ea typeface="굴림" charset="-127"/>
              </a:rPr>
              <a:t>Taking GDPR regulations as an example, inclusion of an individual on a Watch List is, by definition, the recording of special category data. </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However, this generates data management challenges, such as those described in the following set of slides.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One might argue that the restrictions imposed by AML/WLM processes and systems are intended to regulate global financial markets with a deontological approach that seeks to apply a fair and ethical policy on all businesses and consumers.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Certain P.E.P.s may question the motive of their inclusion on Watch Lists and declare that such ethics are related to the current dominant political philosophy of the day.</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5</a:t>
            </a:fld>
            <a:endParaRPr lang="ru-RU" altLang="en-US"/>
          </a:p>
        </p:txBody>
      </p:sp>
    </p:spTree>
    <p:extLst>
      <p:ext uri="{BB962C8B-B14F-4D97-AF65-F5344CB8AC3E}">
        <p14:creationId xmlns:p14="http://schemas.microsoft.com/office/powerpoint/2010/main" val="291463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endParaRPr lang="en-IE" dirty="0"/>
          </a:p>
          <a:p>
            <a:r>
              <a:rPr lang="en-IE" dirty="0"/>
              <a:t>After bottom fade in;</a:t>
            </a:r>
          </a:p>
          <a:p>
            <a:endParaRPr lang="en-IE" dirty="0"/>
          </a:p>
          <a:p>
            <a:pPr marL="171450" indent="-171450">
              <a:buFont typeface="Arial" panose="020B0604020202020204" pitchFamily="34" charset="0"/>
              <a:buChar char="•"/>
            </a:pPr>
            <a:r>
              <a:rPr lang="en-IE" dirty="0"/>
              <a:t>It goes without saying that individuals rarely ask to added to a Watch List, or give their consent. </a:t>
            </a:r>
          </a:p>
          <a:p>
            <a:pPr marL="171450" indent="-171450">
              <a:buFont typeface="Arial" panose="020B0604020202020204" pitchFamily="34" charset="0"/>
              <a:buChar char="•"/>
            </a:pPr>
            <a:r>
              <a:rPr lang="en-IE" dirty="0"/>
              <a:t>Some may be unaware of their presence on a Watch List and legislation such as GDPR or the Irish Data Protection Act 2018 give very limited options to uncover inclusion on an EU Watch List, let alone provide an option to be removed.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6</a:t>
            </a:fld>
            <a:endParaRPr lang="ru-RU" altLang="en-US"/>
          </a:p>
        </p:txBody>
      </p:sp>
    </p:spTree>
    <p:extLst>
      <p:ext uri="{BB962C8B-B14F-4D97-AF65-F5344CB8AC3E}">
        <p14:creationId xmlns:p14="http://schemas.microsoft.com/office/powerpoint/2010/main" val="39245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FI management must be able to show that redundant, or obsolete, copies have been be deleted/destroyed. </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Every FI must have named staff that can interpret why internal (or vendor) WLM software flagged an individual or transaction against a given </a:t>
            </a:r>
            <a:r>
              <a:rPr lang="en-IE" altLang="en-US" sz="1200" dirty="0" err="1">
                <a:ea typeface="굴림" charset="-127"/>
              </a:rPr>
              <a:t>WatchList</a:t>
            </a:r>
            <a:r>
              <a:rPr lang="en-IE" altLang="en-US" sz="1200" dirty="0">
                <a:ea typeface="굴림" charset="-127"/>
              </a:rPr>
              <a:t>.</a:t>
            </a:r>
          </a:p>
          <a:p>
            <a:pPr lvl="1">
              <a:lnSpc>
                <a:spcPct val="90000"/>
              </a:lnSpc>
            </a:pPr>
            <a:endParaRPr lang="en-IE" altLang="en-US" sz="1200" dirty="0">
              <a:ea typeface="굴림" charset="-127"/>
            </a:endParaRPr>
          </a:p>
          <a:p>
            <a:pPr lvl="1">
              <a:lnSpc>
                <a:spcPct val="90000"/>
              </a:lnSpc>
            </a:pPr>
            <a:r>
              <a:rPr lang="en-IE" altLang="en-US" sz="12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7</a:t>
            </a:fld>
            <a:endParaRPr lang="ru-RU" altLang="en-US"/>
          </a:p>
        </p:txBody>
      </p:sp>
    </p:spTree>
    <p:extLst>
      <p:ext uri="{BB962C8B-B14F-4D97-AF65-F5344CB8AC3E}">
        <p14:creationId xmlns:p14="http://schemas.microsoft.com/office/powerpoint/2010/main" val="289318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200" dirty="0">
              <a:ea typeface="굴림" charset="-127"/>
            </a:endParaRPr>
          </a:p>
          <a:p>
            <a:pPr lvl="1">
              <a:lnSpc>
                <a:spcPct val="90000"/>
              </a:lnSpc>
            </a:pPr>
            <a:r>
              <a:rPr lang="en-IE" altLang="en-US" sz="1200" dirty="0">
                <a:ea typeface="굴림" charset="-127"/>
              </a:rPr>
              <a:t>GDPR Article 17 contains legislation on the ‘</a:t>
            </a:r>
            <a:r>
              <a:rPr lang="en-IE" altLang="en-US" sz="1200" i="1" dirty="0">
                <a:ea typeface="굴림" charset="-127"/>
              </a:rPr>
              <a:t>right to be forgotten</a:t>
            </a:r>
            <a:r>
              <a:rPr lang="en-IE" altLang="en-US" sz="12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200" dirty="0"/>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8</a:t>
            </a:fld>
            <a:endParaRPr lang="ru-RU" altLang="en-US"/>
          </a:p>
        </p:txBody>
      </p:sp>
    </p:spTree>
    <p:extLst>
      <p:ext uri="{BB962C8B-B14F-4D97-AF65-F5344CB8AC3E}">
        <p14:creationId xmlns:p14="http://schemas.microsoft.com/office/powerpoint/2010/main" val="281674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11</a:t>
            </a:fld>
            <a:endParaRPr lang="ru-RU" altLang="en-US"/>
          </a:p>
        </p:txBody>
      </p:sp>
    </p:spTree>
    <p:extLst>
      <p:ext uri="{BB962C8B-B14F-4D97-AF65-F5344CB8AC3E}">
        <p14:creationId xmlns:p14="http://schemas.microsoft.com/office/powerpoint/2010/main" val="408438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000000"/>
                </a:solidFill>
                <a:effectLst/>
                <a:latin typeface="acumin-pro"/>
              </a:rPr>
              <a:t>Article 28 of GDPR states that data controllers must appoint data processors, like BAE Systems, who can offer and demonstrate “sufficient guarantees” of GDPR compliance – in the area of AML in this case.</a:t>
            </a:r>
          </a:p>
          <a:p>
            <a:pPr marL="171450" indent="-171450">
              <a:buFont typeface="Arial" panose="020B0604020202020204" pitchFamily="34" charset="0"/>
              <a:buChar char="•"/>
            </a:pPr>
            <a:endParaRPr lang="en-GB" b="0" i="0" dirty="0">
              <a:solidFill>
                <a:srgbClr val="000000"/>
              </a:solidFill>
              <a:effectLst/>
              <a:latin typeface="acumin-pro"/>
            </a:endParaRPr>
          </a:p>
          <a:p>
            <a:pPr marL="171450" indent="-171450">
              <a:buFont typeface="Arial" panose="020B0604020202020204" pitchFamily="34" charset="0"/>
              <a:buChar char="•"/>
            </a:pPr>
            <a:r>
              <a:rPr lang="en-GB" b="0" i="0" dirty="0">
                <a:solidFill>
                  <a:srgbClr val="000000"/>
                </a:solidFill>
                <a:effectLst/>
                <a:latin typeface="acumin-pro"/>
              </a:rPr>
              <a:t>Since the NR system processes personal data for each clients for AML purposes, the GDPR compliance guarantees must be set out in the terms of service agreements.</a:t>
            </a:r>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12</a:t>
            </a:fld>
            <a:endParaRPr lang="ru-RU" altLang="en-US"/>
          </a:p>
        </p:txBody>
      </p:sp>
    </p:spTree>
    <p:extLst>
      <p:ext uri="{BB962C8B-B14F-4D97-AF65-F5344CB8AC3E}">
        <p14:creationId xmlns:p14="http://schemas.microsoft.com/office/powerpoint/2010/main" val="3331007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www.baesystems.com/en-financialservices/solutions/banking-complianc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hyperlink" Target="https://www.baesystems.com/en-financialservices/solutions/banking-compliance/transaction-filtering" TargetMode="External"/><Relationship Id="rId3" Type="http://schemas.openxmlformats.org/officeDocument/2006/relationships/hyperlink" Target="https://www.thetimes.co.uk/article/miche-l-mac-donncha-banned-by-israel-slips-in-after-name-mix-up-at-border-rwlpkk5lp" TargetMode="External"/><Relationship Id="rId7" Type="http://schemas.openxmlformats.org/officeDocument/2006/relationships/hyperlink" Target="https://www.baesystems.com/en-financialservices/solutions/banking-compliance/sanctions-and-pep-screening" TargetMode="External"/><Relationship Id="rId2" Type="http://schemas.openxmlformats.org/officeDocument/2006/relationships/hyperlink" Target="https://www.chartis-research.com/financial-crime/anti-money-laundering-aml/financial-crime-risk-management-systems-aml-and-watchlist-monitoring-2019-10741" TargetMode="External"/><Relationship Id="rId1" Type="http://schemas.openxmlformats.org/officeDocument/2006/relationships/slideLayout" Target="../slideLayouts/slideLayout13.xml"/><Relationship Id="rId6" Type="http://schemas.openxmlformats.org/officeDocument/2006/relationships/hyperlink" Target="https://complyadvantage.com/insights/anti-money-laundering/gdpr-aml/" TargetMode="External"/><Relationship Id="rId5" Type="http://schemas.openxmlformats.org/officeDocument/2006/relationships/hyperlink" Target="https://www.baesystems.com/en-financialservices/insights/blog/what-should-data-ethics-mean-to-financial-service-providers" TargetMode="External"/><Relationship Id="rId4" Type="http://schemas.openxmlformats.org/officeDocument/2006/relationships/hyperlink" Target="https://iapp.org/news/a/data-protection-and-the-eus-anti-money-laundering-regul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7.jp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0.jp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3.xml"/><Relationship Id="rId4" Type="http://schemas.openxmlformats.org/officeDocument/2006/relationships/image" Target="../media/image23.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Data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dirty="0">
                <a:ea typeface="굴림" charset="-127"/>
              </a:rPr>
              <a:t>The BAE Systems D.I. NetReveal (NR) AML/WLM solution is one of the key vendor offering in this Compliance space for FIs. </a:t>
            </a:r>
            <a:r>
              <a:rPr lang="en-IE" altLang="en-US" sz="1400" i="1" dirty="0">
                <a:ea typeface="굴림" charset="-127"/>
              </a:rPr>
              <a:t>(</a:t>
            </a:r>
            <a:r>
              <a:rPr lang="en-IE" altLang="en-US" sz="1400" i="1" dirty="0">
                <a:ea typeface="굴림" charset="-127"/>
                <a:hlinkClick r:id="rId2"/>
              </a:rPr>
              <a:t>https://www.baesystems.com/en-financialservices/solutions/banking-compliance</a:t>
            </a:r>
            <a:r>
              <a:rPr lang="en-IE" altLang="en-US" sz="1400" i="1"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associated with 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r>
              <a:rPr lang="en-IE" altLang="en-US" sz="1800" dirty="0">
                <a:ea typeface="굴림" charset="-127"/>
              </a:rPr>
              <a:t>It is important to note that NR AML/WLM solutions, in common with most similar vendor solutions, do not limit name matching to just ‘</a:t>
            </a:r>
            <a:r>
              <a:rPr lang="en-IE" altLang="en-US" sz="1800" i="1" dirty="0">
                <a:ea typeface="굴림" charset="-127"/>
              </a:rPr>
              <a:t>names</a:t>
            </a:r>
            <a:r>
              <a:rPr lang="en-IE" altLang="en-US" sz="1800" dirty="0">
                <a:ea typeface="굴림" charset="-127"/>
              </a:rPr>
              <a:t>’. Other identifiers can, and must, be used in the matching process, for example DOB, country of birth, names of known associates, etc.</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
        <p:nvSpPr>
          <p:cNvPr id="9" name="TextBox 8">
            <a:extLst>
              <a:ext uri="{FF2B5EF4-FFF2-40B4-BE49-F238E27FC236}">
                <a16:creationId xmlns:a16="http://schemas.microsoft.com/office/drawing/2014/main" id="{96B04C12-B617-4D38-B80D-F7B6C88A4C4D}"/>
              </a:ext>
            </a:extLst>
          </p:cNvPr>
          <p:cNvSpPr txBox="1"/>
          <p:nvPr/>
        </p:nvSpPr>
        <p:spPr>
          <a:xfrm>
            <a:off x="8593667" y="3698140"/>
            <a:ext cx="442828" cy="215444"/>
          </a:xfrm>
          <a:prstGeom prst="rect">
            <a:avLst/>
          </a:prstGeom>
          <a:noFill/>
        </p:spPr>
        <p:txBody>
          <a:bodyPr wrap="square" rtlCol="0">
            <a:spAutoFit/>
          </a:bodyPr>
          <a:lstStyle/>
          <a:p>
            <a:r>
              <a:rPr lang="en-IE" sz="1200" baseline="30000" dirty="0">
                <a:solidFill>
                  <a:schemeClr val="tx1"/>
                </a:solidFill>
                <a:latin typeface="+mn-lt"/>
              </a:rPr>
              <a:t>[6]</a:t>
            </a:r>
          </a:p>
        </p:txBody>
      </p:sp>
      <p:sp>
        <p:nvSpPr>
          <p:cNvPr id="11" name="TextBox 10">
            <a:extLst>
              <a:ext uri="{FF2B5EF4-FFF2-40B4-BE49-F238E27FC236}">
                <a16:creationId xmlns:a16="http://schemas.microsoft.com/office/drawing/2014/main" id="{9654FA48-A864-4205-B4C6-F5E35377C6BA}"/>
              </a:ext>
            </a:extLst>
          </p:cNvPr>
          <p:cNvSpPr txBox="1"/>
          <p:nvPr/>
        </p:nvSpPr>
        <p:spPr>
          <a:xfrm>
            <a:off x="2339752" y="5123887"/>
            <a:ext cx="370026" cy="215444"/>
          </a:xfrm>
          <a:prstGeom prst="rect">
            <a:avLst/>
          </a:prstGeom>
          <a:noFill/>
        </p:spPr>
        <p:txBody>
          <a:bodyPr wrap="square" rtlCol="0">
            <a:spAutoFit/>
          </a:bodyPr>
          <a:lstStyle/>
          <a:p>
            <a:r>
              <a:rPr lang="en-IE" sz="1200" baseline="30000" dirty="0">
                <a:solidFill>
                  <a:schemeClr val="tx1"/>
                </a:solidFill>
                <a:latin typeface="+mn-lt"/>
              </a:rPr>
              <a:t>[7]</a:t>
            </a:r>
          </a:p>
        </p:txBody>
      </p:sp>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a:ea typeface="굴림" charset="-127"/>
              </a:rPr>
              <a:t>The NetReveal solution is deployed ‘on premise’, usually in parallel with consultancy services on how best to deploy the solution. Client data is never transferred to an off-site hosted solution. </a:t>
            </a:r>
          </a:p>
          <a:p>
            <a:pPr>
              <a:lnSpc>
                <a:spcPct val="90000"/>
              </a:lnSpc>
            </a:pPr>
            <a:endParaRPr lang="en-IE" altLang="en-US" sz="1600" dirty="0">
              <a:ea typeface="굴림" charset="-127"/>
            </a:endParaRPr>
          </a:p>
          <a:p>
            <a:pPr>
              <a:lnSpc>
                <a:spcPct val="90000"/>
              </a:lnSpc>
            </a:pPr>
            <a:r>
              <a:rPr lang="en-GB" sz="1600" dirty="0"/>
              <a:t>The product supports automated interfaces to all major Watch List portals, such as Dow Jones, Acuity, BOE, etc.</a:t>
            </a:r>
          </a:p>
          <a:p>
            <a:pPr>
              <a:lnSpc>
                <a:spcPct val="90000"/>
              </a:lnSpc>
            </a:pPr>
            <a:endParaRPr lang="en-GB" sz="1600" dirty="0"/>
          </a:p>
          <a:p>
            <a:pPr>
              <a:lnSpc>
                <a:spcPct val="90000"/>
              </a:lnSpc>
            </a:pPr>
            <a:r>
              <a:rPr lang="en-GB" sz="1600" dirty="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a:t>Suspicion Activity Reports (SARs) are generated by the NR solution in the format required for a given jurisdiction. For example, the FinCEN e-file system in the United States.</a:t>
            </a:r>
          </a:p>
          <a:p>
            <a:pPr>
              <a:lnSpc>
                <a:spcPct val="90000"/>
              </a:lnSpc>
            </a:pPr>
            <a:endParaRPr lang="en-GB" sz="1600" dirty="0"/>
          </a:p>
          <a:p>
            <a:pPr>
              <a:lnSpc>
                <a:spcPct val="90000"/>
              </a:lnSpc>
            </a:pPr>
            <a:r>
              <a:rPr lang="en-GB" sz="1600" dirty="0"/>
              <a:t>The NR systems, and deployment consultant and support engineers, act as a processor of Watch List data but do not control the end result of the name matching process.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a:t>In the NR Solution, user profiles are configured on site (within the FI infrastructure) to specifically identify ‘Data Stewards’ for Watch List and client transaction data. System profiles are tailored to isolate appropriate privileges for these roles.</a:t>
            </a:r>
          </a:p>
          <a:p>
            <a:pPr>
              <a:lnSpc>
                <a:spcPct val="90000"/>
              </a:lnSpc>
            </a:pPr>
            <a:endParaRPr lang="en-GB" sz="1600" dirty="0"/>
          </a:p>
          <a:p>
            <a:pPr>
              <a:lnSpc>
                <a:spcPct val="90000"/>
              </a:lnSpc>
            </a:pPr>
            <a:r>
              <a:rPr lang="en-GB" sz="1600" dirty="0"/>
              <a:t>GDPR legislation requires that access to PII is restricted to only those with a legitimate need to process the data. It is the subject of current debate that this may exclude software engineers and testers who develop NR WLM software. This is an EU industry wide challenge, for which a definitive ruling has not yet been made.</a:t>
            </a:r>
          </a:p>
          <a:p>
            <a:pPr>
              <a:lnSpc>
                <a:spcPct val="90000"/>
              </a:lnSpc>
            </a:pPr>
            <a:endParaRPr lang="en-IE" altLang="en-US" sz="1600" dirty="0">
              <a:ea typeface="굴림" charset="-127"/>
            </a:endParaRPr>
          </a:p>
          <a:p>
            <a:pPr>
              <a:lnSpc>
                <a:spcPct val="90000"/>
              </a:lnSpc>
            </a:pPr>
            <a:r>
              <a:rPr lang="en-IE" altLang="en-US" sz="1600" dirty="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a:ea typeface="굴림" charset="-127"/>
              </a:rPr>
              <a:t>Every new NR product release delivers refinements to name matching algorithms to reduce false positive and false negative results.</a:t>
            </a:r>
          </a:p>
          <a:p>
            <a:pPr lvl="1">
              <a:lnSpc>
                <a:spcPct val="90000"/>
              </a:lnSpc>
            </a:pPr>
            <a:r>
              <a:rPr lang="en-GB" altLang="en-US" sz="1400" i="1" dirty="0">
                <a:ea typeface="굴림" charset="-127"/>
              </a:rPr>
              <a:t>A false positive result generates unnecessary, and expensive, workload for company investigators and may unfairly deliver poor service to a customer.</a:t>
            </a:r>
          </a:p>
          <a:p>
            <a:pPr lvl="1">
              <a:lnSpc>
                <a:spcPct val="90000"/>
              </a:lnSpc>
            </a:pPr>
            <a:r>
              <a:rPr lang="en-GB" altLang="en-US" sz="1400" i="1" dirty="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a:ea typeface="굴림" charset="-127"/>
              </a:rPr>
              <a:t>Expanding NR deployments into new territories requires new product investment to ensure regional name matching requirements are met. For example, regulators will not accept that WLM algorithms fail to capture criminal activity because it was ‘too expensive’ to track names in Cyrillic text. The NR WLM engine has libraries to parse names with characters in Mandarin, Korean, Thai, etc. </a:t>
            </a:r>
            <a:endParaRPr lang="en-GB" sz="1600" dirty="0"/>
          </a:p>
          <a:p>
            <a:pPr>
              <a:lnSpc>
                <a:spcPct val="90000"/>
              </a:lnSpc>
            </a:pPr>
            <a:endParaRPr lang="en-IE" altLang="en-US" sz="1600" dirty="0">
              <a:ea typeface="굴림" charset="-127"/>
            </a:endParaRPr>
          </a:p>
          <a:p>
            <a:pPr>
              <a:lnSpc>
                <a:spcPct val="90000"/>
              </a:lnSpc>
            </a:pPr>
            <a:r>
              <a:rPr lang="en-IE" altLang="en-US" sz="1600" dirty="0">
                <a:ea typeface="굴림" charset="-127"/>
              </a:rPr>
              <a:t>The content of the Watch Lists, including supported internal watch lists, is the responsibility of the provider – not the vendor (NR in this case). However, GDPR does allow a FI to configure the NR system to make automatic decisions based on a Watch List match.</a:t>
            </a: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a:ea typeface="굴림" charset="-127"/>
              </a:rPr>
              <a:t>Name matching technologies within NR are becoming increasingly sophisticated. New product innovations include the deployment of ML techniques to refine WLM scores.</a:t>
            </a:r>
          </a:p>
          <a:p>
            <a:pPr>
              <a:lnSpc>
                <a:spcPct val="90000"/>
              </a:lnSpc>
            </a:pPr>
            <a:endParaRPr lang="en-GB" sz="1800" dirty="0">
              <a:ea typeface="굴림" charset="-127"/>
            </a:endParaRPr>
          </a:p>
          <a:p>
            <a:pPr>
              <a:lnSpc>
                <a:spcPct val="90000"/>
              </a:lnSpc>
            </a:pPr>
            <a:r>
              <a:rPr lang="en-GB" sz="1800" dirty="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[1] Research Staff, C. (2019). Financial Crime Risk Management Systems: AML and Watchlist Monitoring: Market Update and Vendor Landscape 2019 - </a:t>
            </a:r>
            <a:r>
              <a:rPr lang="en-US" sz="1200" dirty="0" err="1"/>
              <a:t>Chartis</a:t>
            </a:r>
            <a:r>
              <a:rPr lang="en-US" sz="1200" dirty="0"/>
              <a:t> Research. Retrieved 22 February 2022, from </a:t>
            </a:r>
            <a:r>
              <a:rPr lang="en-US" sz="1200" dirty="0">
                <a:hlinkClick r:id="rId2"/>
              </a:rPr>
              <a:t>https://www.chartis-research.com/financial-crime/anti-money-laundering-aml/financial-crime-risk-management-systems-aml-and-watchlist-monitoring-2019-10741</a:t>
            </a:r>
            <a:endParaRPr lang="en-US" sz="1200" dirty="0"/>
          </a:p>
          <a:p>
            <a:pPr marL="0" indent="0">
              <a:buNone/>
            </a:pPr>
            <a:endParaRPr lang="en-IE" sz="1200" dirty="0"/>
          </a:p>
          <a:p>
            <a:pPr marL="0" indent="0">
              <a:buNone/>
            </a:pPr>
            <a:r>
              <a:rPr lang="en-US" sz="1200" dirty="0"/>
              <a:t>[2] Rogan, A. (2018). </a:t>
            </a:r>
            <a:r>
              <a:rPr lang="en-US" sz="1200" dirty="0" err="1"/>
              <a:t>Micheál</a:t>
            </a:r>
            <a:r>
              <a:rPr lang="en-US" sz="1200" dirty="0"/>
              <a:t> Mac </a:t>
            </a:r>
            <a:r>
              <a:rPr lang="en-US" sz="1200" dirty="0" err="1"/>
              <a:t>Donncha</a:t>
            </a:r>
            <a:r>
              <a:rPr lang="en-US" sz="1200" dirty="0"/>
              <a:t>, Dublin lord mayor banned by Israel, slips in after name mix-up at border. Retrieved 26 February 2022, from </a:t>
            </a:r>
            <a:r>
              <a:rPr lang="en-US" sz="1200" dirty="0">
                <a:hlinkClick r:id="rId3"/>
              </a:rPr>
              <a:t>https://www.thetimes.co.uk/article/miche-l-mac-donncha-banned-by-israel-slips-in-after-name-mix-up-at-border-rwlpkk5lp</a:t>
            </a:r>
            <a:endParaRPr lang="en-US" sz="1200" dirty="0"/>
          </a:p>
          <a:p>
            <a:pPr marL="0" indent="0">
              <a:buNone/>
            </a:pPr>
            <a:endParaRPr lang="en-US" sz="1200" dirty="0"/>
          </a:p>
          <a:p>
            <a:pPr marL="0" indent="0">
              <a:buNone/>
            </a:pPr>
            <a:r>
              <a:rPr lang="en-US" sz="1200" dirty="0"/>
              <a:t>[3] </a:t>
            </a:r>
            <a:r>
              <a:rPr lang="en-US" sz="1200" dirty="0" err="1"/>
              <a:t>Frasher</a:t>
            </a:r>
            <a:r>
              <a:rPr lang="en-US" sz="1200" dirty="0"/>
              <a:t>, M. (2021). Data protection and the EU's anti-money laundering regulation. Retrieved 23 February 2022, from </a:t>
            </a:r>
            <a:r>
              <a:rPr lang="en-US" sz="1200" dirty="0">
                <a:hlinkClick r:id="rId4"/>
              </a:rPr>
              <a:t>https://iapp.org/news/a/data-protection-and-the-eus-anti-money-laundering-regulation/</a:t>
            </a:r>
            <a:endParaRPr lang="en-US" sz="1200" dirty="0"/>
          </a:p>
          <a:p>
            <a:pPr marL="0" indent="0">
              <a:buNone/>
            </a:pPr>
            <a:endParaRPr lang="en-IE" sz="1200" dirty="0"/>
          </a:p>
          <a:p>
            <a:pPr marL="0" indent="0">
              <a:buNone/>
            </a:pPr>
            <a:r>
              <a:rPr lang="en-US" sz="1200" dirty="0"/>
              <a:t>[4] Armitage, H., &amp; Blood, C. (2021). What should data ethics mean to Financial Service providers. Retrieved 23 February 2022, from </a:t>
            </a:r>
            <a:r>
              <a:rPr lang="en-US" sz="1200" dirty="0">
                <a:hlinkClick r:id="rId5"/>
              </a:rPr>
              <a:t>https://www.baesystems.com/en-financialservices/insights/blog/what-should-data-ethics-mean-to-financial-service-providers</a:t>
            </a:r>
            <a:endParaRPr lang="en-US" sz="1200" dirty="0"/>
          </a:p>
          <a:p>
            <a:pPr marL="0" indent="0">
              <a:buNone/>
            </a:pPr>
            <a:endParaRPr lang="en-IE" sz="1200" dirty="0"/>
          </a:p>
          <a:p>
            <a:pPr marL="0" indent="0">
              <a:buNone/>
            </a:pPr>
            <a:r>
              <a:rPr lang="en-US" sz="1200" dirty="0"/>
              <a:t>[5] Managing AML Challenges Under GDPR. (2021). Retrieved 23 February 2022, from </a:t>
            </a:r>
            <a:r>
              <a:rPr lang="en-US" sz="1200" dirty="0">
                <a:hlinkClick r:id="rId6"/>
              </a:rPr>
              <a:t>https://complyadvantage.com/insights/anti-money-laundering/gdpr-aml/</a:t>
            </a:r>
            <a:endParaRPr lang="en-US" sz="1200" dirty="0"/>
          </a:p>
          <a:p>
            <a:pPr marL="0" indent="0">
              <a:buNone/>
            </a:pPr>
            <a:endParaRPr lang="en-IE" sz="1200" dirty="0"/>
          </a:p>
          <a:p>
            <a:pPr marL="0" indent="0">
              <a:buNone/>
            </a:pPr>
            <a:r>
              <a:rPr lang="en-US" sz="1200" dirty="0"/>
              <a:t>[6] Transform your Sanctions and PEP Screening processes. (2021). Retrieved 26 February 2022, from </a:t>
            </a:r>
            <a:r>
              <a:rPr lang="en-US" sz="1200" dirty="0">
                <a:hlinkClick r:id="rId7"/>
              </a:rPr>
              <a:t>https://www.baesystems.com/en-financialservices/solutions/banking-compliance/sanctions-and-pep-screening</a:t>
            </a:r>
            <a:endParaRPr lang="en-US" sz="1200" dirty="0"/>
          </a:p>
          <a:p>
            <a:pPr marL="0" indent="0">
              <a:buNone/>
            </a:pPr>
            <a:endParaRPr lang="en-IE" sz="1200" dirty="0"/>
          </a:p>
          <a:p>
            <a:pPr marL="0" indent="0">
              <a:buNone/>
            </a:pPr>
            <a:r>
              <a:rPr lang="en-US" sz="1200" dirty="0"/>
              <a:t>[7] Transform your transaction filtering processes. (2021). Retrieved 26 February 2022, from </a:t>
            </a:r>
            <a:r>
              <a:rPr lang="en-US" sz="1200" dirty="0">
                <a:hlinkClick r:id="rId8"/>
              </a:rPr>
              <a:t>https://www.baesystems.com/en-financialservices/solutions/banking-compliance/transaction-filtering</a:t>
            </a:r>
            <a:endParaRPr lang="en-US" sz="1200" dirty="0"/>
          </a:p>
          <a:p>
            <a:pPr marL="0" indent="0">
              <a:buNone/>
            </a:pPr>
            <a:endParaRPr lang="en-IE" sz="12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restricted* activity in a financial network</a:t>
            </a:r>
            <a:r>
              <a:rPr lang="ru-RU" altLang="ko-KR" dirty="0">
                <a:ea typeface="굴림" charset="-127"/>
              </a:rPr>
              <a:t>. </a:t>
            </a:r>
            <a:r>
              <a:rPr lang="en-IE" altLang="ko-KR" dirty="0">
                <a:ea typeface="굴림" charset="-127"/>
              </a:rPr>
              <a:t>Focus is on name screening and transaction monitoring .</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a:ea typeface="굴림" charset="-127"/>
            </a:endParaRPr>
          </a:p>
          <a:p>
            <a:pPr marL="0" indent="0">
              <a:buNone/>
            </a:pPr>
            <a:endParaRPr lang="en-GB" altLang="en-US" sz="1200" i="1" dirty="0">
              <a:ea typeface="굴림" charset="-127"/>
            </a:endParaRPr>
          </a:p>
          <a:p>
            <a:pPr marL="0" indent="0">
              <a:buNone/>
            </a:pPr>
            <a:r>
              <a:rPr lang="en-GB" altLang="en-US" sz="1200" i="1" dirty="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926" y="3212976"/>
            <a:ext cx="6927772"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779672" y="6187095"/>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
        <p:nvSpPr>
          <p:cNvPr id="2" name="TextBox 1">
            <a:extLst>
              <a:ext uri="{FF2B5EF4-FFF2-40B4-BE49-F238E27FC236}">
                <a16:creationId xmlns:a16="http://schemas.microsoft.com/office/drawing/2014/main" id="{CA5E206C-8237-4AA6-9EB3-48DA03FB1BD0}"/>
              </a:ext>
            </a:extLst>
          </p:cNvPr>
          <p:cNvSpPr txBox="1"/>
          <p:nvPr/>
        </p:nvSpPr>
        <p:spPr>
          <a:xfrm>
            <a:off x="8666470" y="5557103"/>
            <a:ext cx="370026" cy="215444"/>
          </a:xfrm>
          <a:prstGeom prst="rect">
            <a:avLst/>
          </a:prstGeom>
          <a:noFill/>
        </p:spPr>
        <p:txBody>
          <a:bodyPr wrap="square" rtlCol="0">
            <a:spAutoFit/>
          </a:bodyPr>
          <a:lstStyle/>
          <a:p>
            <a:r>
              <a:rPr lang="en-IE" sz="1200" baseline="30000" dirty="0">
                <a:solidFill>
                  <a:schemeClr val="tx1"/>
                </a:solidFill>
                <a:latin typeface="+mn-lt"/>
              </a:rPr>
              <a:t>[1]</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
        <p:nvSpPr>
          <p:cNvPr id="8" name="TextBox 7">
            <a:extLst>
              <a:ext uri="{FF2B5EF4-FFF2-40B4-BE49-F238E27FC236}">
                <a16:creationId xmlns:a16="http://schemas.microsoft.com/office/drawing/2014/main" id="{D56F257D-079C-465A-937B-51C6090B3574}"/>
              </a:ext>
            </a:extLst>
          </p:cNvPr>
          <p:cNvSpPr txBox="1"/>
          <p:nvPr/>
        </p:nvSpPr>
        <p:spPr>
          <a:xfrm>
            <a:off x="7884541" y="5665515"/>
            <a:ext cx="431875" cy="215444"/>
          </a:xfrm>
          <a:prstGeom prst="rect">
            <a:avLst/>
          </a:prstGeom>
          <a:noFill/>
        </p:spPr>
        <p:txBody>
          <a:bodyPr wrap="square" rtlCol="0">
            <a:spAutoFit/>
          </a:bodyPr>
          <a:lstStyle/>
          <a:p>
            <a:r>
              <a:rPr lang="en-IE" sz="1200" baseline="30000" dirty="0">
                <a:solidFill>
                  <a:schemeClr val="tx1"/>
                </a:solidFill>
                <a:latin typeface="+mn-lt"/>
              </a:rPr>
              <a:t>[2]</a:t>
            </a:r>
          </a:p>
        </p:txBody>
      </p:sp>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127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Taking GDPR regulations as an example, the inclusion of an identified individual on a Watch List is, by definition, the recording of special category data. </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4" name="Rectangle 3">
            <a:extLst>
              <a:ext uri="{FF2B5EF4-FFF2-40B4-BE49-F238E27FC236}">
                <a16:creationId xmlns:a16="http://schemas.microsoft.com/office/drawing/2014/main" id="{9CFC5660-CC19-453B-BC6A-4C254FE580EA}"/>
              </a:ext>
            </a:extLst>
          </p:cNvPr>
          <p:cNvSpPr txBox="1">
            <a:spLocks noChangeArrowheads="1"/>
          </p:cNvSpPr>
          <p:nvPr/>
        </p:nvSpPr>
        <p:spPr bwMode="auto">
          <a:xfrm>
            <a:off x="1934723" y="5539023"/>
            <a:ext cx="704556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Despite these caveats, Watch Lists present many data management challenges, such as those described in the following set of slides.</a:t>
            </a: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5" name="Rectangle 3">
            <a:extLst>
              <a:ext uri="{FF2B5EF4-FFF2-40B4-BE49-F238E27FC236}">
                <a16:creationId xmlns:a16="http://schemas.microsoft.com/office/drawing/2014/main" id="{7EF3D62F-8123-4128-B419-D7786DD378BC}"/>
              </a:ext>
            </a:extLst>
          </p:cNvPr>
          <p:cNvSpPr txBox="1">
            <a:spLocks noChangeArrowheads="1"/>
          </p:cNvSpPr>
          <p:nvPr/>
        </p:nvSpPr>
        <p:spPr bwMode="auto">
          <a:xfrm>
            <a:off x="1835697" y="2276872"/>
            <a:ext cx="5154928" cy="336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However, the management of Watch List data is given special considerations because;</a:t>
            </a:r>
          </a:p>
          <a:p>
            <a:pPr marL="0" indent="0">
              <a:lnSpc>
                <a:spcPct val="90000"/>
              </a:lnSpc>
              <a:buNone/>
            </a:pPr>
            <a:r>
              <a:rPr lang="en-IE" altLang="en-US" sz="1800" dirty="0">
                <a:ea typeface="굴림" charset="-127"/>
              </a:rPr>
              <a:t> </a:t>
            </a:r>
          </a:p>
          <a:p>
            <a:pPr>
              <a:lnSpc>
                <a:spcPct val="90000"/>
              </a:lnSpc>
            </a:pPr>
            <a:r>
              <a:rPr lang="en-IE" altLang="en-US" sz="1800" dirty="0">
                <a:ea typeface="굴림" charset="-127"/>
              </a:rPr>
              <a:t>Authority granted by international law and controlled by several governmental (and non-governmental authorities). </a:t>
            </a:r>
            <a:r>
              <a:rPr lang="en-IE" altLang="en-US" sz="1400" i="1" dirty="0">
                <a:ea typeface="굴림" charset="-127"/>
              </a:rPr>
              <a:t>For example, Article 9 and 10 of EU GDPR legislation includes the basis for collection and processing personal data for AML purposes </a:t>
            </a:r>
            <a:r>
              <a:rPr lang="en-IE" altLang="en-US" sz="1400" i="1" baseline="30000" dirty="0">
                <a:ea typeface="굴림" charset="-127"/>
              </a:rPr>
              <a:t>[3]</a:t>
            </a:r>
            <a:r>
              <a:rPr lang="en-IE" altLang="en-US" sz="1400" i="1" dirty="0">
                <a:ea typeface="굴림" charset="-127"/>
              </a:rPr>
              <a:t>. This compliments existing legislation such as the 4/5AMLDs.</a:t>
            </a:r>
          </a:p>
          <a:p>
            <a:pPr>
              <a:lnSpc>
                <a:spcPct val="90000"/>
              </a:lnSpc>
            </a:pPr>
            <a:endParaRPr lang="en-IE" altLang="en-US" sz="1800" dirty="0">
              <a:ea typeface="굴림" charset="-127"/>
            </a:endParaRPr>
          </a:p>
          <a:p>
            <a:pPr>
              <a:lnSpc>
                <a:spcPct val="90000"/>
              </a:lnSpc>
            </a:pPr>
            <a:r>
              <a:rPr lang="en-IE" altLang="en-US" sz="1800" dirty="0">
                <a:ea typeface="굴림" charset="-127"/>
              </a:rPr>
              <a:t>A global (deontologically driven) imperative that financial markets operate in a fair and ethical manner.</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A person in a garment&#10;&#10;Description automatically generated with medium confidence">
            <a:extLst>
              <a:ext uri="{FF2B5EF4-FFF2-40B4-BE49-F238E27FC236}">
                <a16:creationId xmlns:a16="http://schemas.microsoft.com/office/drawing/2014/main" id="{D76C30C0-CE30-4538-B3DB-B774FFA5B0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3" y="1844824"/>
            <a:ext cx="1428356" cy="2520280"/>
          </a:xfrm>
          <a:prstGeom prst="rect">
            <a:avLst/>
          </a:prstGeom>
        </p:spPr>
      </p:pic>
      <p:pic>
        <p:nvPicPr>
          <p:cNvPr id="12" name="Picture 11" descr="A picture containing text, map, linedrawing&#10;&#10;Description automatically generated">
            <a:extLst>
              <a:ext uri="{FF2B5EF4-FFF2-40B4-BE49-F238E27FC236}">
                <a16:creationId xmlns:a16="http://schemas.microsoft.com/office/drawing/2014/main" id="{834C0B7A-BCCE-44FB-9385-5CD97FF177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1295" y="4566854"/>
            <a:ext cx="1104159" cy="1104159"/>
          </a:xfrm>
          <a:prstGeom prst="rect">
            <a:avLst/>
          </a:prstGeom>
        </p:spPr>
      </p:pic>
    </p:spTree>
    <p:extLst>
      <p:ext uri="{BB962C8B-B14F-4D97-AF65-F5344CB8AC3E}">
        <p14:creationId xmlns:p14="http://schemas.microsoft.com/office/powerpoint/2010/main" val="27930163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8" y="930511"/>
            <a:ext cx="5148570" cy="422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a:ea typeface="굴림" charset="-127"/>
            </a:endParaRPr>
          </a:p>
          <a:p>
            <a:pPr>
              <a:lnSpc>
                <a:spcPct val="90000"/>
              </a:lnSpc>
            </a:pPr>
            <a:r>
              <a:rPr lang="en-IE" altLang="en-US" sz="1800" b="1" dirty="0">
                <a:ea typeface="굴림" charset="-127"/>
              </a:rPr>
              <a:t>Ethics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a:t>
            </a:r>
            <a:r>
              <a:rPr lang="en-IE" altLang="en-US" sz="1600" baseline="30000" dirty="0">
                <a:ea typeface="굴림" charset="-127"/>
              </a:rPr>
              <a:t>[4]</a:t>
            </a:r>
            <a:r>
              <a:rPr lang="en-IE" altLang="en-US" sz="1600" dirty="0">
                <a:ea typeface="굴림" charset="-127"/>
              </a:rPr>
              <a:t>.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marL="0" indent="0">
              <a:lnSpc>
                <a:spcPct val="90000"/>
              </a:lnSpc>
              <a:buNone/>
            </a:pPr>
            <a:endParaRPr lang="en-US" altLang="en-US" sz="1800" dirty="0"/>
          </a:p>
        </p:txBody>
      </p:sp>
      <p:sp>
        <p:nvSpPr>
          <p:cNvPr id="2" name="TextBox 1">
            <a:extLst>
              <a:ext uri="{FF2B5EF4-FFF2-40B4-BE49-F238E27FC236}">
                <a16:creationId xmlns:a16="http://schemas.microsoft.com/office/drawing/2014/main" id="{F489C97E-BD7A-4067-B61D-DF787757D1C8}"/>
              </a:ext>
            </a:extLst>
          </p:cNvPr>
          <p:cNvSpPr txBox="1"/>
          <p:nvPr/>
        </p:nvSpPr>
        <p:spPr>
          <a:xfrm>
            <a:off x="1835697" y="6093296"/>
            <a:ext cx="7200799" cy="757130"/>
          </a:xfrm>
          <a:prstGeom prst="rect">
            <a:avLst/>
          </a:prstGeom>
          <a:noFill/>
        </p:spPr>
        <p:txBody>
          <a:bodyPr wrap="square" rtlCol="0">
            <a:spAutoFit/>
          </a:bodyPr>
          <a:lstStyle/>
          <a:p>
            <a:pPr marL="0" indent="0">
              <a:lnSpc>
                <a:spcPct val="90000"/>
              </a:lnSpc>
              <a:buNone/>
            </a:pPr>
            <a:r>
              <a:rPr lang="en-IE" altLang="en-US" sz="1600" dirty="0">
                <a:solidFill>
                  <a:schemeClr val="bg1">
                    <a:lumMod val="50000"/>
                  </a:schemeClr>
                </a:solidFill>
                <a:latin typeface="+mn-lt"/>
                <a:ea typeface="굴림" charset="-127"/>
              </a:rPr>
              <a:t>This report focuses on the processing of Watch List data. The ethical and moral issues </a:t>
            </a:r>
            <a:r>
              <a:rPr lang="en-IE" altLang="en-US" sz="1600" dirty="0">
                <a:solidFill>
                  <a:schemeClr val="bg1">
                    <a:lumMod val="50000"/>
                  </a:schemeClr>
                </a:solidFill>
                <a:latin typeface="+mn-lt"/>
              </a:rPr>
              <a:t>around the processes of </a:t>
            </a:r>
            <a:r>
              <a:rPr lang="en-IE" altLang="en-US" sz="1600" dirty="0">
                <a:solidFill>
                  <a:schemeClr val="bg1">
                    <a:lumMod val="50000"/>
                  </a:schemeClr>
                </a:solidFill>
                <a:latin typeface="+mn-lt"/>
                <a:ea typeface="굴림" charset="-127"/>
              </a:rPr>
              <a:t>being added or removed from such lists is only briefly considered.</a:t>
            </a:r>
            <a:endParaRPr lang="en-IE" dirty="0">
              <a:solidFill>
                <a:schemeClr val="bg1">
                  <a:lumMod val="50000"/>
                </a:schemeClr>
              </a:solidFill>
              <a:latin typeface="+mn-lt"/>
            </a:endParaRPr>
          </a:p>
        </p:txBody>
      </p:sp>
      <p:pic>
        <p:nvPicPr>
          <p:cNvPr id="7" name="Picture 6" descr="A picture containing indoor&#10;&#10;Description automatically generated">
            <a:extLst>
              <a:ext uri="{FF2B5EF4-FFF2-40B4-BE49-F238E27FC236}">
                <a16:creationId xmlns:a16="http://schemas.microsoft.com/office/drawing/2014/main" id="{F4A53FDA-7BD9-4CDA-9FFE-0083B512EE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961895"/>
            <a:ext cx="2016224" cy="1663653"/>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CF310220-D411-4669-A268-8F7FABD937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3538" y="3390147"/>
            <a:ext cx="2518250" cy="2016224"/>
          </a:xfrm>
          <a:prstGeom prst="rect">
            <a:avLst/>
          </a:prstGeom>
          <a:ln>
            <a:noFill/>
          </a:ln>
          <a:effectLst>
            <a:softEdge rad="112500"/>
          </a:effectLst>
        </p:spPr>
      </p:pic>
      <p:pic>
        <p:nvPicPr>
          <p:cNvPr id="11" name="Picture 10" descr="A picture containing diagram&#10;&#10;Description automatically generated">
            <a:extLst>
              <a:ext uri="{FF2B5EF4-FFF2-40B4-BE49-F238E27FC236}">
                <a16:creationId xmlns:a16="http://schemas.microsoft.com/office/drawing/2014/main" id="{7E42D8FF-43F7-475C-A3D1-72F97E4004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6" y="3429000"/>
            <a:ext cx="2302226" cy="2628394"/>
          </a:xfrm>
          <a:prstGeom prst="rect">
            <a:avLst/>
          </a:prstGeom>
        </p:spPr>
      </p:pic>
    </p:spTree>
    <p:extLst>
      <p:ext uri="{BB962C8B-B14F-4D97-AF65-F5344CB8AC3E}">
        <p14:creationId xmlns:p14="http://schemas.microsoft.com/office/powerpoint/2010/main" val="2943525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6" y="930511"/>
            <a:ext cx="5040560"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Governance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developers and controllers/processors must ensure (from the C-level downwards) that established, continuous, and evolving policies are in place to keep Watch Lists up-to-date (and purged when obsolete).</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Every FI must have named staff that can interpret and report on why WLM software/systems flagged an individual or transaction against a given Watch List.</a:t>
            </a: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Graphical user interface&#10;&#10;Description automatically generated">
            <a:extLst>
              <a:ext uri="{FF2B5EF4-FFF2-40B4-BE49-F238E27FC236}">
                <a16:creationId xmlns:a16="http://schemas.microsoft.com/office/drawing/2014/main" id="{CFF080AB-8E7F-47E0-A0EA-485D558D43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6176" y="4750905"/>
            <a:ext cx="2680320" cy="2002011"/>
          </a:xfrm>
          <a:prstGeom prst="rect">
            <a:avLst/>
          </a:prstGeom>
          <a:ln>
            <a:noFill/>
          </a:ln>
          <a:effectLst>
            <a:softEdge rad="112500"/>
          </a:effectLst>
        </p:spPr>
      </p:pic>
      <p:pic>
        <p:nvPicPr>
          <p:cNvPr id="5" name="Picture 4" descr="A picture containing text, computer&#10;&#10;Description automatically generated">
            <a:extLst>
              <a:ext uri="{FF2B5EF4-FFF2-40B4-BE49-F238E27FC236}">
                <a16:creationId xmlns:a16="http://schemas.microsoft.com/office/drawing/2014/main" id="{47A54A49-A038-46F4-8CAC-9B568D5855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887" y="3212976"/>
            <a:ext cx="2160240" cy="1296144"/>
          </a:xfrm>
          <a:prstGeom prst="rect">
            <a:avLst/>
          </a:prstGeom>
          <a:ln>
            <a:noFill/>
          </a:ln>
          <a:effectLst>
            <a:softEdge rad="112500"/>
          </a:effectLst>
        </p:spPr>
      </p:pic>
      <p:pic>
        <p:nvPicPr>
          <p:cNvPr id="8" name="Picture 7">
            <a:extLst>
              <a:ext uri="{FF2B5EF4-FFF2-40B4-BE49-F238E27FC236}">
                <a16:creationId xmlns:a16="http://schemas.microsoft.com/office/drawing/2014/main" id="{84097751-4F0B-4809-9027-305B50A23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151" y="836712"/>
            <a:ext cx="3096345"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94672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6" y="930511"/>
            <a:ext cx="5465997"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a:ea typeface="굴림" charset="-127"/>
              </a:rPr>
              <a:t>Data Privacy</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Watch List data must not be used outside of the intended purpose of preventing money laundering or the funding of illegal activity (a Use Limitation Principle applies). </a:t>
            </a:r>
            <a:r>
              <a:rPr lang="en-IE" altLang="en-US" sz="1400" i="1" dirty="0">
                <a:ea typeface="굴림" charset="-127"/>
              </a:rPr>
              <a:t>For example, EU GDPR prevents such data being used for internal customer ‘profiling’</a:t>
            </a:r>
            <a:r>
              <a:rPr lang="en-IE" altLang="en-US" sz="1400" i="1" baseline="30000" dirty="0">
                <a:ea typeface="굴림" charset="-127"/>
              </a:rPr>
              <a:t>[5]</a:t>
            </a:r>
            <a:r>
              <a:rPr lang="en-IE" altLang="en-US" sz="1400" i="1" dirty="0">
                <a:ea typeface="굴림" charset="-127"/>
              </a:rPr>
              <a:t>.</a:t>
            </a:r>
            <a:endParaRPr lang="en-IE" altLang="en-US" sz="1600" i="1"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Example: GDPR Article 17 contains legislation on the ‘</a:t>
            </a:r>
            <a:r>
              <a:rPr lang="en-IE" altLang="en-US" sz="1600" i="1" dirty="0">
                <a:ea typeface="굴림" charset="-127"/>
              </a:rPr>
              <a:t>right to be forgotten</a:t>
            </a:r>
            <a:r>
              <a:rPr lang="en-IE" altLang="en-US" sz="1600" dirty="0">
                <a:ea typeface="굴림" charset="-127"/>
              </a:rPr>
              <a:t>’. However, the EU’s 4/5AMLDw take precedence and an FI must record history of suspected suspicious activity for five years</a:t>
            </a:r>
            <a:r>
              <a:rPr lang="en-IE" altLang="en-US" sz="1600" baseline="30000" dirty="0">
                <a:ea typeface="굴림" charset="-127"/>
              </a:rPr>
              <a:t>[5]</a:t>
            </a:r>
            <a:r>
              <a:rPr lang="en-IE" altLang="en-US" sz="1600" dirty="0">
                <a:ea typeface="굴림" charset="-127"/>
              </a:rPr>
              <a:t>. </a:t>
            </a:r>
            <a:r>
              <a:rPr lang="en-IE" altLang="en-US" sz="1400" i="1" dirty="0">
                <a:ea typeface="굴림" charset="-127"/>
              </a:rPr>
              <a:t>Also, GDPR allows data to be preserved to comply with a ‘legal ruling’, which make it difficult for an individual to be removed from an EU based Watch List.</a:t>
            </a:r>
            <a:endParaRPr lang="uk-UA" altLang="en-US" sz="1400" i="1" dirty="0"/>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pic>
        <p:nvPicPr>
          <p:cNvPr id="3" name="Picture 2" descr="A person sitting at a desk&#10;&#10;Description automatically generated with medium confidence">
            <a:extLst>
              <a:ext uri="{FF2B5EF4-FFF2-40B4-BE49-F238E27FC236}">
                <a16:creationId xmlns:a16="http://schemas.microsoft.com/office/drawing/2014/main" id="{CF4791BE-5F5C-4FF9-92FA-9E1D85668C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764704"/>
            <a:ext cx="2861556" cy="1054001"/>
          </a:xfrm>
          <a:prstGeom prst="rect">
            <a:avLst/>
          </a:prstGeom>
          <a:ln>
            <a:noFill/>
          </a:ln>
          <a:effectLst>
            <a:outerShdw blurRad="292100" dist="139700" dir="2700000" algn="tl" rotWithShape="0">
              <a:srgbClr val="333333">
                <a:alpha val="65000"/>
              </a:srgbClr>
            </a:outerShdw>
          </a:effectLst>
        </p:spPr>
      </p:pic>
      <p:pic>
        <p:nvPicPr>
          <p:cNvPr id="5" name="Picture 4" descr="Diagram&#10;&#10;Description automatically generated with low confidence">
            <a:extLst>
              <a:ext uri="{FF2B5EF4-FFF2-40B4-BE49-F238E27FC236}">
                <a16:creationId xmlns:a16="http://schemas.microsoft.com/office/drawing/2014/main" id="{8DFBF6CD-5757-4422-8ED6-A04645D927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1694" y="2978149"/>
            <a:ext cx="1653605" cy="1653605"/>
          </a:xfrm>
          <a:prstGeom prst="rect">
            <a:avLst/>
          </a:prstGeom>
          <a:ln>
            <a:noFill/>
          </a:ln>
          <a:effectLst>
            <a:softEdge rad="112500"/>
          </a:effectLst>
        </p:spPr>
      </p:pic>
      <p:pic>
        <p:nvPicPr>
          <p:cNvPr id="8" name="Picture 7" descr="A close-up of a syringe and a syringe&#10;&#10;Description automatically generated with low confidence">
            <a:extLst>
              <a:ext uri="{FF2B5EF4-FFF2-40B4-BE49-F238E27FC236}">
                <a16:creationId xmlns:a16="http://schemas.microsoft.com/office/drawing/2014/main" id="{96F2DCB9-8539-4120-8862-776DAD5FD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2684" y="5556287"/>
            <a:ext cx="1748858" cy="1159569"/>
          </a:xfrm>
          <a:prstGeom prst="rect">
            <a:avLst/>
          </a:prstGeom>
          <a:ln>
            <a:noFill/>
          </a:ln>
          <a:effectLst>
            <a:softEdge rad="112500"/>
          </a:effectLst>
        </p:spPr>
      </p:pic>
    </p:spTree>
    <p:extLst>
      <p:ext uri="{BB962C8B-B14F-4D97-AF65-F5344CB8AC3E}">
        <p14:creationId xmlns:p14="http://schemas.microsoft.com/office/powerpoint/2010/main" val="1508094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8" name="Rectangle 191">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586" name="Rectangle 2"/>
          <p:cNvSpPr>
            <a:spLocks noGrp="1" noChangeArrowheads="1"/>
          </p:cNvSpPr>
          <p:nvPr>
            <p:ph type="title"/>
          </p:nvPr>
        </p:nvSpPr>
        <p:spPr>
          <a:xfrm>
            <a:off x="3766365" y="3812954"/>
            <a:ext cx="4848966" cy="1516014"/>
          </a:xfrm>
        </p:spPr>
        <p:txBody>
          <a:bodyPr vert="horz" lIns="91440" tIns="45720" rIns="91440" bIns="45720" rtlCol="0" anchor="b">
            <a:normAutofit/>
          </a:bodyPr>
          <a:lstStyle/>
          <a:p>
            <a:pPr>
              <a:lnSpc>
                <a:spcPct val="90000"/>
              </a:lnSpc>
            </a:pPr>
            <a:r>
              <a:rPr lang="en-US" altLang="en-US" sz="3300" kern="1200" dirty="0">
                <a:solidFill>
                  <a:srgbClr val="FFFFFF"/>
                </a:solidFill>
                <a:latin typeface="+mj-lt"/>
                <a:ea typeface="+mj-ea"/>
                <a:cs typeface="+mj-cs"/>
              </a:rPr>
              <a:t>Selecting a Vendor in the AML/WLM Domain</a:t>
            </a:r>
          </a:p>
        </p:txBody>
      </p:sp>
      <p:pic>
        <p:nvPicPr>
          <p:cNvPr id="7" name="Picture 6" descr="A picture containing shape&#10;&#10;Description automatically generated">
            <a:extLst>
              <a:ext uri="{FF2B5EF4-FFF2-40B4-BE49-F238E27FC236}">
                <a16:creationId xmlns:a16="http://schemas.microsoft.com/office/drawing/2014/main" id="{8158EA81-E2B7-417E-86AC-A54880BDF0C2}"/>
              </a:ext>
            </a:extLst>
          </p:cNvPr>
          <p:cNvPicPr>
            <a:picLocks noChangeAspect="1"/>
          </p:cNvPicPr>
          <p:nvPr/>
        </p:nvPicPr>
        <p:blipFill rotWithShape="1">
          <a:blip r:embed="rId2">
            <a:extLst>
              <a:ext uri="{28A0092B-C50C-407E-A947-70E740481C1C}">
                <a14:useLocalDpi xmlns:a14="http://schemas.microsoft.com/office/drawing/2010/main" val="0"/>
              </a:ext>
            </a:extLst>
          </a:blip>
          <a:srcRect l="31813" r="14716" b="-3"/>
          <a:stretch/>
        </p:blipFill>
        <p:spPr>
          <a:xfrm>
            <a:off x="238226" y="299363"/>
            <a:ext cx="3120339" cy="3049204"/>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75B1D50-1D9F-4B73-A45B-D135E80FFE65}"/>
              </a:ext>
            </a:extLst>
          </p:cNvPr>
          <p:cNvPicPr>
            <a:picLocks noChangeAspect="1"/>
          </p:cNvPicPr>
          <p:nvPr/>
        </p:nvPicPr>
        <p:blipFill rotWithShape="1">
          <a:blip r:embed="rId3">
            <a:extLst>
              <a:ext uri="{28A0092B-C50C-407E-A947-70E740481C1C}">
                <a14:useLocalDpi xmlns:a14="http://schemas.microsoft.com/office/drawing/2010/main" val="0"/>
              </a:ext>
            </a:extLst>
          </a:blip>
          <a:srcRect t="921" b="278"/>
          <a:stretch/>
        </p:blipFill>
        <p:spPr>
          <a:xfrm>
            <a:off x="3490722" y="299363"/>
            <a:ext cx="5412813" cy="3008188"/>
          </a:xfrm>
          <a:prstGeom prst="rect">
            <a:avLst/>
          </a:prstGeom>
        </p:spPr>
      </p:pic>
      <p:cxnSp>
        <p:nvCxnSpPr>
          <p:cNvPr id="195589" name="Straight Connector 192">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night sky&#10;&#10;Description automatically generated">
            <a:extLst>
              <a:ext uri="{FF2B5EF4-FFF2-40B4-BE49-F238E27FC236}">
                <a16:creationId xmlns:a16="http://schemas.microsoft.com/office/drawing/2014/main" id="{F99518A9-E24B-4473-9C78-C3CA419028F5}"/>
              </a:ext>
            </a:extLst>
          </p:cNvPr>
          <p:cNvPicPr>
            <a:picLocks noChangeAspect="1"/>
          </p:cNvPicPr>
          <p:nvPr/>
        </p:nvPicPr>
        <p:blipFill rotWithShape="1">
          <a:blip r:embed="rId4">
            <a:extLst>
              <a:ext uri="{28A0092B-C50C-407E-A947-70E740481C1C}">
                <a14:useLocalDpi xmlns:a14="http://schemas.microsoft.com/office/drawing/2010/main" val="0"/>
              </a:ext>
            </a:extLst>
          </a:blip>
          <a:srcRect l="6576" r="31572" b="2"/>
          <a:stretch/>
        </p:blipFill>
        <p:spPr>
          <a:xfrm>
            <a:off x="238226" y="3509433"/>
            <a:ext cx="3120339" cy="3026833"/>
          </a:xfrm>
          <a:prstGeom prst="rect">
            <a:avLst/>
          </a:prstGeom>
        </p:spPr>
      </p:pic>
    </p:spTree>
    <p:extLst>
      <p:ext uri="{BB962C8B-B14F-4D97-AF65-F5344CB8AC3E}">
        <p14:creationId xmlns:p14="http://schemas.microsoft.com/office/powerpoint/2010/main" val="4187513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95586"/>
                                        </p:tgtEl>
                                        <p:attrNameLst>
                                          <p:attrName>style.visibility</p:attrName>
                                        </p:attrNameLst>
                                      </p:cBhvr>
                                      <p:to>
                                        <p:strVal val="visible"/>
                                      </p:to>
                                    </p:set>
                                    <p:animEffect transition="in" filter="fade">
                                      <p:cBhvr>
                                        <p:cTn id="7"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328</TotalTime>
  <Words>2947</Words>
  <Application>Microsoft Office PowerPoint</Application>
  <PresentationFormat>On-screen Show (4:3)</PresentationFormat>
  <Paragraphs>218</Paragraphs>
  <Slides>17</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acumin-pro</vt:lpstr>
      <vt:lpstr>Arial</vt:lpstr>
      <vt:lpstr>Futura LT Book</vt:lpstr>
      <vt:lpstr>Wingdings</vt:lpstr>
      <vt:lpstr>template</vt:lpstr>
      <vt:lpstr>Custom Design</vt:lpstr>
      <vt:lpstr>Data Management Assignment One Ethical Data Concerns with Anti-Money Laundering Systems</vt:lpstr>
      <vt:lpstr>What is Anti-Money Laundering (AML)?</vt:lpstr>
      <vt:lpstr>The AML (Name Screening) Process</vt:lpstr>
      <vt:lpstr>WLM Name Screening Challenge </vt:lpstr>
      <vt:lpstr>AML/WLM –  Key Data Issues</vt:lpstr>
      <vt:lpstr>AML/WLM – Key Data Issues</vt:lpstr>
      <vt:lpstr>AML/WLM – Key Data Issues</vt:lpstr>
      <vt:lpstr>AML/WLM – Key Data Issues</vt:lpstr>
      <vt:lpstr>Selecting a Vendor in the AML/WLM Domain</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108</cp:revision>
  <dcterms:created xsi:type="dcterms:W3CDTF">2022-02-10T17:39:07Z</dcterms:created>
  <dcterms:modified xsi:type="dcterms:W3CDTF">2022-02-26T16:01:09Z</dcterms:modified>
</cp:coreProperties>
</file>