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0"/>
  </p:notesMasterIdLst>
  <p:handoutMasterIdLst>
    <p:handoutMasterId r:id="rId21"/>
  </p:handoutMasterIdLst>
  <p:sldIdLst>
    <p:sldId id="256" r:id="rId3"/>
    <p:sldId id="257" r:id="rId4"/>
    <p:sldId id="259" r:id="rId5"/>
    <p:sldId id="266" r:id="rId6"/>
    <p:sldId id="267" r:id="rId7"/>
    <p:sldId id="276" r:id="rId8"/>
    <p:sldId id="275" r:id="rId9"/>
    <p:sldId id="277" r:id="rId10"/>
    <p:sldId id="279" r:id="rId11"/>
    <p:sldId id="268" r:id="rId12"/>
    <p:sldId id="278" r:id="rId13"/>
    <p:sldId id="269" r:id="rId14"/>
    <p:sldId id="270" r:id="rId15"/>
    <p:sldId id="271" r:id="rId16"/>
    <p:sldId id="272" r:id="rId17"/>
    <p:sldId id="273" r:id="rId18"/>
    <p:sldId id="274" r:id="rId19"/>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225" autoAdjust="0"/>
  </p:normalViewPr>
  <p:slideViewPr>
    <p:cSldViewPr>
      <p:cViewPr varScale="1">
        <p:scale>
          <a:sx n="99" d="100"/>
          <a:sy n="99" d="100"/>
        </p:scale>
        <p:origin x="1926"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Explain AML and WLM – key focus on data management issues of Watch Lists in commercial settings.</a:t>
            </a:r>
          </a:p>
          <a:p>
            <a:pPr marL="171450" indent="-171450">
              <a:buFont typeface="Arial" panose="020B0604020202020204" pitchFamily="34" charset="0"/>
              <a:buChar char="•"/>
            </a:pPr>
            <a:r>
              <a:rPr lang="en-IE" dirty="0"/>
              <a:t>Emphasise definition of ‘restricted’</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2</a:t>
            </a:fld>
            <a:endParaRPr lang="ru-RU" altLang="en-US"/>
          </a:p>
        </p:txBody>
      </p:sp>
    </p:spTree>
    <p:extLst>
      <p:ext uri="{BB962C8B-B14F-4D97-AF65-F5344CB8AC3E}">
        <p14:creationId xmlns:p14="http://schemas.microsoft.com/office/powerpoint/2010/main" val="4224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In this PPT, the initial focus is on the general data management challenges with Watch Lists, and then focus on one particular product operating in this domain.</a:t>
            </a:r>
          </a:p>
          <a:p>
            <a:pPr marL="171450" indent="-171450">
              <a:buFont typeface="Arial" panose="020B0604020202020204" pitchFamily="34" charset="0"/>
              <a:buChar char="•"/>
            </a:pPr>
            <a:r>
              <a:rPr lang="en-IE" dirty="0"/>
              <a:t>The process flow boxes show a simplified view of the name screening and transaction monitoring process.</a:t>
            </a:r>
          </a:p>
          <a:p>
            <a:pPr marL="171450" indent="-171450">
              <a:buFont typeface="Arial" panose="020B0604020202020204" pitchFamily="34" charset="0"/>
              <a:buChar char="•"/>
            </a:pPr>
            <a:r>
              <a:rPr lang="en-IE" dirty="0"/>
              <a:t>Introduce high level Watch List types</a:t>
            </a:r>
          </a:p>
          <a:p>
            <a:pPr marL="628650" lvl="1" indent="-171450">
              <a:buFont typeface="Wingdings" panose="05000000000000000000" pitchFamily="2" charset="2"/>
              <a:buChar char="Ø"/>
            </a:pPr>
            <a:r>
              <a:rPr lang="en-IE" dirty="0"/>
              <a:t>Commercial sources, including banks and Central Banks</a:t>
            </a:r>
          </a:p>
          <a:p>
            <a:pPr marL="628650" lvl="1" indent="-171450">
              <a:buFont typeface="Wingdings" panose="05000000000000000000" pitchFamily="2" charset="2"/>
              <a:buChar char="Ø"/>
            </a:pPr>
            <a:r>
              <a:rPr lang="en-IE" dirty="0"/>
              <a:t>Terrorist/criminal watch lists compiled by law enforcement</a:t>
            </a:r>
          </a:p>
          <a:p>
            <a:pPr marL="628650" lvl="1" indent="-171450">
              <a:buFont typeface="Wingdings" panose="05000000000000000000" pitchFamily="2" charset="2"/>
              <a:buChar char="Ø"/>
            </a:pPr>
            <a:r>
              <a:rPr lang="en-IE" dirty="0"/>
              <a:t>Sanction lists compiled by governments</a:t>
            </a:r>
          </a:p>
          <a:p>
            <a:pPr marL="171450" indent="-171450">
              <a:buFont typeface="Arial" panose="020B0604020202020204" pitchFamily="34" charset="0"/>
              <a:buChar char="•"/>
            </a:pPr>
            <a:r>
              <a:rPr lang="en-IE" dirty="0"/>
              <a:t>Emphasise line at end about false positive v false negative. This is a theme we will return to again in the slide deck.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3</a:t>
            </a:fld>
            <a:endParaRPr lang="ru-RU" altLang="en-US"/>
          </a:p>
        </p:txBody>
      </p:sp>
    </p:spTree>
    <p:extLst>
      <p:ext uri="{BB962C8B-B14F-4D97-AF65-F5344CB8AC3E}">
        <p14:creationId xmlns:p14="http://schemas.microsoft.com/office/powerpoint/2010/main" val="235660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800" dirty="0"/>
              <a:t>Good example, as it covers a number of the challenges with name matching – which is more complex than it seems.</a:t>
            </a:r>
          </a:p>
          <a:p>
            <a:pPr marL="171450" indent="-171450">
              <a:buFont typeface="Arial" panose="020B0604020202020204" pitchFamily="34" charset="0"/>
              <a:buChar char="•"/>
            </a:pPr>
            <a:r>
              <a:rPr lang="en-IE" sz="800" dirty="0"/>
              <a:t>Border control example, but very relevant for commercial situations.</a:t>
            </a:r>
          </a:p>
          <a:p>
            <a:pPr marL="171450" indent="-171450">
              <a:buFont typeface="Arial" panose="020B0604020202020204" pitchFamily="34" charset="0"/>
              <a:buChar char="•"/>
            </a:pPr>
            <a:r>
              <a:rPr lang="en-IE" sz="800" dirty="0"/>
              <a:t>It is legitimate for any Irish person to transact business with their Irish name, even if it does not appear on their passport.</a:t>
            </a:r>
          </a:p>
          <a:p>
            <a:pPr marL="171450" indent="-171450">
              <a:buFont typeface="Arial" panose="020B0604020202020204" pitchFamily="34" charset="0"/>
              <a:buChar char="•"/>
            </a:pPr>
            <a:r>
              <a:rPr lang="en-IE" sz="800" dirty="0"/>
              <a:t>GDPR recognises the legitimacy of ethnic variations in names. Banks cannot insist on ‘Anglicising’ a person’s name in order to make transactions.</a:t>
            </a:r>
          </a:p>
          <a:p>
            <a:pPr marL="171450" indent="-171450">
              <a:buFont typeface="Arial" panose="020B0604020202020204" pitchFamily="34" charset="0"/>
              <a:buChar char="•"/>
            </a:pPr>
            <a:r>
              <a:rPr lang="en-IE" sz="800" dirty="0"/>
              <a:t>Just one example of how names can be hard to track in a FI system against a Watch List.</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4</a:t>
            </a:fld>
            <a:endParaRPr lang="ru-RU" altLang="en-US"/>
          </a:p>
        </p:txBody>
      </p:sp>
    </p:spTree>
    <p:extLst>
      <p:ext uri="{BB962C8B-B14F-4D97-AF65-F5344CB8AC3E}">
        <p14:creationId xmlns:p14="http://schemas.microsoft.com/office/powerpoint/2010/main" val="3107100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IE" altLang="en-US" sz="1200" dirty="0">
                <a:ea typeface="굴림" charset="-127"/>
              </a:rPr>
              <a:t>Taking GDPR regulations as an example, inclusion of an individual on a Watch List is, by definition, the recording of special category data. </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This is 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However, this generates data management challenges, such as those described in the following set of slides.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One might argue that the restrictions imposed by AML/WLM processes and systems are intended to regulate global financial markets with a deontological approach that seeks to apply a fair and ethical policy on all businesses and consumers.</a:t>
            </a:r>
          </a:p>
          <a:p>
            <a:pPr marL="0" indent="0">
              <a:lnSpc>
                <a:spcPct val="90000"/>
              </a:lnSpc>
              <a:buNone/>
            </a:pPr>
            <a:endParaRPr lang="en-IE" altLang="en-US" sz="1200" dirty="0">
              <a:ea typeface="굴림" charset="-127"/>
            </a:endParaRPr>
          </a:p>
          <a:p>
            <a:pPr marL="0" indent="0">
              <a:lnSpc>
                <a:spcPct val="90000"/>
              </a:lnSpc>
              <a:buNone/>
            </a:pPr>
            <a:r>
              <a:rPr lang="en-IE" altLang="en-US" sz="1200" dirty="0">
                <a:ea typeface="굴림" charset="-127"/>
              </a:rPr>
              <a:t>Certain P.E.P.s may question the motive of their inclusion on Watch Lists and declare that such ethics are related to the current dominant political philosophy of the day.</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5</a:t>
            </a:fld>
            <a:endParaRPr lang="ru-RU" altLang="en-US"/>
          </a:p>
        </p:txBody>
      </p:sp>
    </p:spTree>
    <p:extLst>
      <p:ext uri="{BB962C8B-B14F-4D97-AF65-F5344CB8AC3E}">
        <p14:creationId xmlns:p14="http://schemas.microsoft.com/office/powerpoint/2010/main" val="291463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FIs must implement decisions based on </a:t>
            </a:r>
            <a:r>
              <a:rPr lang="en-IE" altLang="en-US" sz="1600" b="1" dirty="0">
                <a:ea typeface="굴림" charset="-127"/>
              </a:rPr>
              <a:t>external</a:t>
            </a:r>
            <a:r>
              <a:rPr lang="en-IE" altLang="en-US" sz="1600" dirty="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endParaRPr lang="en-IE" dirty="0"/>
          </a:p>
          <a:p>
            <a:r>
              <a:rPr lang="en-IE" dirty="0"/>
              <a:t>After bottom fade in;</a:t>
            </a:r>
          </a:p>
          <a:p>
            <a:endParaRPr lang="en-IE" dirty="0"/>
          </a:p>
          <a:p>
            <a:pPr marL="171450" indent="-171450">
              <a:buFont typeface="Arial" panose="020B0604020202020204" pitchFamily="34" charset="0"/>
              <a:buChar char="•"/>
            </a:pPr>
            <a:r>
              <a:rPr lang="en-IE" dirty="0"/>
              <a:t>It goes without saying that individuals rarely ask to added to a Watch List, or give their consent. </a:t>
            </a:r>
          </a:p>
          <a:p>
            <a:pPr marL="171450" indent="-171450">
              <a:buFont typeface="Arial" panose="020B0604020202020204" pitchFamily="34" charset="0"/>
              <a:buChar char="•"/>
            </a:pPr>
            <a:r>
              <a:rPr lang="en-IE" dirty="0"/>
              <a:t>Some may be unaware of their presence on a Watch List and legislation such as GDPR or the Irish Data Protection Act 2018 give very limited options to uncover inclusion on an EU Watch List, let alone provide an option to be removed.</a:t>
            </a:r>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6</a:t>
            </a:fld>
            <a:endParaRPr lang="ru-RU" altLang="en-US"/>
          </a:p>
        </p:txBody>
      </p:sp>
    </p:spTree>
    <p:extLst>
      <p:ext uri="{BB962C8B-B14F-4D97-AF65-F5344CB8AC3E}">
        <p14:creationId xmlns:p14="http://schemas.microsoft.com/office/powerpoint/2010/main" val="392453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FI management must be able to show that redundant, or obsolete, copies have been be deleted/destroyed. </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200" dirty="0">
              <a:ea typeface="굴림" charset="-127"/>
            </a:endParaRPr>
          </a:p>
          <a:p>
            <a:pPr lvl="1">
              <a:lnSpc>
                <a:spcPct val="90000"/>
              </a:lnSpc>
            </a:pPr>
            <a:r>
              <a:rPr lang="en-IE" altLang="en-US" sz="1200" dirty="0">
                <a:ea typeface="굴림" charset="-127"/>
              </a:rPr>
              <a:t>Every FI must have named staff that can interpret why internal (or vendor) WLM software flagged an individual or transaction against a given </a:t>
            </a:r>
            <a:r>
              <a:rPr lang="en-IE" altLang="en-US" sz="1200" dirty="0" err="1">
                <a:ea typeface="굴림" charset="-127"/>
              </a:rPr>
              <a:t>WatchList</a:t>
            </a:r>
            <a:r>
              <a:rPr lang="en-IE" altLang="en-US" sz="1200" dirty="0">
                <a:ea typeface="굴림" charset="-127"/>
              </a:rPr>
              <a:t>.</a:t>
            </a:r>
          </a:p>
          <a:p>
            <a:pPr lvl="1">
              <a:lnSpc>
                <a:spcPct val="90000"/>
              </a:lnSpc>
            </a:pPr>
            <a:endParaRPr lang="en-IE" altLang="en-US" sz="1200" dirty="0">
              <a:ea typeface="굴림" charset="-127"/>
            </a:endParaRPr>
          </a:p>
          <a:p>
            <a:pPr lvl="1">
              <a:lnSpc>
                <a:spcPct val="90000"/>
              </a:lnSpc>
            </a:pPr>
            <a:r>
              <a:rPr lang="en-IE" altLang="en-US" sz="1200" dirty="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7</a:t>
            </a:fld>
            <a:endParaRPr lang="ru-RU" altLang="en-US"/>
          </a:p>
        </p:txBody>
      </p:sp>
    </p:spTree>
    <p:extLst>
      <p:ext uri="{BB962C8B-B14F-4D97-AF65-F5344CB8AC3E}">
        <p14:creationId xmlns:p14="http://schemas.microsoft.com/office/powerpoint/2010/main" val="289318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IE" altLang="en-US" sz="12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200" dirty="0">
              <a:ea typeface="굴림" charset="-127"/>
            </a:endParaRPr>
          </a:p>
          <a:p>
            <a:pPr lvl="1">
              <a:lnSpc>
                <a:spcPct val="90000"/>
              </a:lnSpc>
            </a:pPr>
            <a:r>
              <a:rPr lang="en-IE" altLang="en-US" sz="12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200" dirty="0">
              <a:ea typeface="굴림" charset="-127"/>
            </a:endParaRPr>
          </a:p>
          <a:p>
            <a:pPr lvl="1">
              <a:lnSpc>
                <a:spcPct val="90000"/>
              </a:lnSpc>
            </a:pPr>
            <a:r>
              <a:rPr lang="en-IE" altLang="en-US" sz="1200" dirty="0">
                <a:ea typeface="굴림" charset="-127"/>
              </a:rPr>
              <a:t>GDPR Article 17 contains legislation on the ‘</a:t>
            </a:r>
            <a:r>
              <a:rPr lang="en-IE" altLang="en-US" sz="1200" i="1" dirty="0">
                <a:ea typeface="굴림" charset="-127"/>
              </a:rPr>
              <a:t>right to be forgotten</a:t>
            </a:r>
            <a:r>
              <a:rPr lang="en-IE" altLang="en-US" sz="1200" dirty="0">
                <a:ea typeface="굴림" charset="-127"/>
              </a:rPr>
              <a:t>’. 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200" dirty="0"/>
          </a:p>
          <a:p>
            <a:endParaRPr lang="en-IE" dirty="0"/>
          </a:p>
        </p:txBody>
      </p:sp>
      <p:sp>
        <p:nvSpPr>
          <p:cNvPr id="4" name="Slide Number Placeholder 3"/>
          <p:cNvSpPr>
            <a:spLocks noGrp="1"/>
          </p:cNvSpPr>
          <p:nvPr>
            <p:ph type="sldNum" sz="quarter" idx="5"/>
          </p:nvPr>
        </p:nvSpPr>
        <p:spPr/>
        <p:txBody>
          <a:bodyPr/>
          <a:lstStyle/>
          <a:p>
            <a:fld id="{1251B4CB-6C3D-41AB-9B53-EA6E6087EAE6}" type="slidenum">
              <a:rPr lang="ru-RU" altLang="en-US" smtClean="0"/>
              <a:pPr/>
              <a:t>8</a:t>
            </a:fld>
            <a:endParaRPr lang="ru-RU" altLang="en-US"/>
          </a:p>
        </p:txBody>
      </p:sp>
    </p:spTree>
    <p:extLst>
      <p:ext uri="{BB962C8B-B14F-4D97-AF65-F5344CB8AC3E}">
        <p14:creationId xmlns:p14="http://schemas.microsoft.com/office/powerpoint/2010/main" val="2816747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hyperlink" Target="https://www.baesystems.com/en-financialservices/solutions/banking-compliance"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4.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7.jp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0.jp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3.xml"/><Relationship Id="rId4" Type="http://schemas.openxmlformats.org/officeDocument/2006/relationships/image" Target="../media/image23.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Data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33670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dirty="0">
                <a:ea typeface="굴림" charset="-127"/>
              </a:rPr>
              <a:t>The BAE Systems D.I. NetReveal (NR) AML/WLM solution is one of the key vendor offering in this Compliance space for FIs. </a:t>
            </a:r>
            <a:r>
              <a:rPr lang="en-IE" altLang="en-US" sz="1400" i="1" dirty="0">
                <a:ea typeface="굴림" charset="-127"/>
              </a:rPr>
              <a:t>(</a:t>
            </a:r>
            <a:r>
              <a:rPr lang="en-IE" altLang="en-US" sz="1400" i="1" dirty="0">
                <a:ea typeface="굴림" charset="-127"/>
                <a:hlinkClick r:id="rId2"/>
              </a:rPr>
              <a:t>https://www.baesystems.com/en-financialservices/solutions/banking-compliance</a:t>
            </a:r>
            <a:r>
              <a:rPr lang="en-IE" altLang="en-US" sz="1400" i="1"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associated with modern AML/WLM systems.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18" y="836712"/>
            <a:ext cx="6911975" cy="792088"/>
          </a:xfrm>
          <a:prstGeom prst="rect">
            <a:avLst/>
          </a:prstGeom>
        </p:spPr>
      </p:pic>
      <p:sp>
        <p:nvSpPr>
          <p:cNvPr id="7"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4581128"/>
            <a:ext cx="633670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a:lnSpc>
                <a:spcPct val="90000"/>
              </a:lnSpc>
            </a:pPr>
            <a:r>
              <a:rPr lang="en-IE" altLang="en-US" sz="1800" dirty="0">
                <a:ea typeface="굴림" charset="-127"/>
              </a:rPr>
              <a:t>It is important to note that NR AML/WLM solutions, in common with most similar vendor solutions, do not limit name matching to just ‘</a:t>
            </a:r>
            <a:r>
              <a:rPr lang="en-IE" altLang="en-US" sz="1800" i="1" dirty="0">
                <a:ea typeface="굴림" charset="-127"/>
              </a:rPr>
              <a:t>names</a:t>
            </a:r>
            <a:r>
              <a:rPr lang="en-IE" altLang="en-US" sz="1800" dirty="0">
                <a:ea typeface="굴림" charset="-127"/>
              </a:rPr>
              <a:t>’. Other identifiers can, and must, be used in the matching process, for example DOB, country of birth, names of known associates, etc.</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1959605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525847"/>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1723" y="1484784"/>
            <a:ext cx="7101773" cy="250606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5" y="4365104"/>
            <a:ext cx="8811855" cy="238130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5" y="3933056"/>
            <a:ext cx="2808312" cy="1076475"/>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3429000"/>
            <a:ext cx="2808312" cy="1080119"/>
          </a:xfrm>
          <a:prstGeom prst="rect">
            <a:avLst/>
          </a:prstGeom>
        </p:spPr>
      </p:pic>
    </p:spTree>
    <p:extLst>
      <p:ext uri="{BB962C8B-B14F-4D97-AF65-F5344CB8AC3E}">
        <p14:creationId xmlns:p14="http://schemas.microsoft.com/office/powerpoint/2010/main" val="39129677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600" dirty="0">
                <a:ea typeface="굴림" charset="-127"/>
              </a:rPr>
              <a:t>The NetReveal solution is deployed ‘on premise’, usually in parallel with consultancy services on how best to deploy the solution. Client data is never transferred to an off-site hosted solution. </a:t>
            </a:r>
          </a:p>
          <a:p>
            <a:pPr>
              <a:lnSpc>
                <a:spcPct val="90000"/>
              </a:lnSpc>
            </a:pPr>
            <a:endParaRPr lang="en-IE" altLang="en-US" sz="1600" dirty="0">
              <a:ea typeface="굴림" charset="-127"/>
            </a:endParaRPr>
          </a:p>
          <a:p>
            <a:pPr>
              <a:lnSpc>
                <a:spcPct val="90000"/>
              </a:lnSpc>
            </a:pPr>
            <a:r>
              <a:rPr lang="en-GB" sz="1600" dirty="0"/>
              <a:t>The product supports automated interfaces to all major Watch List portals, such as Dow Jones, Acuity, BOE, etc.</a:t>
            </a:r>
          </a:p>
          <a:p>
            <a:pPr>
              <a:lnSpc>
                <a:spcPct val="90000"/>
              </a:lnSpc>
            </a:pPr>
            <a:endParaRPr lang="en-GB" sz="1600" dirty="0"/>
          </a:p>
          <a:p>
            <a:pPr>
              <a:lnSpc>
                <a:spcPct val="90000"/>
              </a:lnSpc>
            </a:pPr>
            <a:r>
              <a:rPr lang="en-GB" sz="1600" dirty="0"/>
              <a:t>WLM algorithms ‘score’ each matched name and generate an alert, with explanation, based on a predefined score threshold. </a:t>
            </a:r>
          </a:p>
          <a:p>
            <a:pPr>
              <a:lnSpc>
                <a:spcPct val="90000"/>
              </a:lnSpc>
            </a:pPr>
            <a:endParaRPr lang="en-GB" sz="1600" dirty="0"/>
          </a:p>
          <a:p>
            <a:pPr>
              <a:lnSpc>
                <a:spcPct val="90000"/>
              </a:lnSpc>
            </a:pPr>
            <a:r>
              <a:rPr lang="en-GB" sz="1600" dirty="0"/>
              <a:t>Suspicion Activity Reports (SARs) are generated by the NR solution in the format required for a given jurisdiction. For example, the FinCEN e-file system in the United States.</a:t>
            </a:r>
          </a:p>
          <a:p>
            <a:pPr>
              <a:lnSpc>
                <a:spcPct val="90000"/>
              </a:lnSpc>
            </a:pPr>
            <a:endParaRPr lang="en-GB" sz="1600" dirty="0"/>
          </a:p>
          <a:p>
            <a:pPr>
              <a:lnSpc>
                <a:spcPct val="90000"/>
              </a:lnSpc>
            </a:pPr>
            <a:r>
              <a:rPr lang="en-GB" sz="1600" dirty="0"/>
              <a:t>The NR systems, and deployment consultant and support engineers, act as a processor of Watch List data but do not control the end result of the name matching process.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GB" sz="1600" dirty="0"/>
              <a:t>In the NR Solution, user profiles are configured on site (within the FI infrastructure) to specifically identify ‘Data Stewards’ for Watch List and client transaction data. System profiles are tailored to isolate appropriate privileges for these roles.</a:t>
            </a:r>
          </a:p>
          <a:p>
            <a:pPr>
              <a:lnSpc>
                <a:spcPct val="90000"/>
              </a:lnSpc>
            </a:pPr>
            <a:endParaRPr lang="en-GB" sz="1600" dirty="0"/>
          </a:p>
          <a:p>
            <a:pPr>
              <a:lnSpc>
                <a:spcPct val="90000"/>
              </a:lnSpc>
            </a:pPr>
            <a:r>
              <a:rPr lang="en-GB" sz="1600" dirty="0"/>
              <a:t>GDPR legislation requires that access to PII is restricted to only those with a legitimate need to process the data. It is the subject of current debate that this may exclude software engineers and testers who develop NR WLM software. This is an EU industry wide challenge, for which a definitive ruling has not yet been made.</a:t>
            </a:r>
          </a:p>
          <a:p>
            <a:pPr>
              <a:lnSpc>
                <a:spcPct val="90000"/>
              </a:lnSpc>
            </a:pPr>
            <a:endParaRPr lang="en-IE" altLang="en-US" sz="1600" dirty="0">
              <a:ea typeface="굴림" charset="-127"/>
            </a:endParaRPr>
          </a:p>
          <a:p>
            <a:pPr>
              <a:lnSpc>
                <a:spcPct val="90000"/>
              </a:lnSpc>
            </a:pPr>
            <a:r>
              <a:rPr lang="en-IE" altLang="en-US" sz="1600" dirty="0">
                <a:ea typeface="굴림" charset="-127"/>
              </a:rPr>
              <a:t>In line with GDPR recommendations, NR WLM algorithms do not include ethnicity, sexual orientation, or religion in the name matching process. However, GDPR critics have complained that applications like NR make it relatively easy to infer such PII data from their WLM processes.</a:t>
            </a:r>
          </a:p>
          <a:p>
            <a:pPr marL="0" indent="0">
              <a:lnSpc>
                <a:spcPct val="90000"/>
              </a:lnSpc>
              <a:buNone/>
            </a:pPr>
            <a:endParaRPr lang="uk-UA" altLang="en-US" sz="1600" dirty="0"/>
          </a:p>
          <a:p>
            <a:pPr marL="0" indent="0">
              <a:lnSpc>
                <a:spcPct val="90000"/>
              </a:lnSpc>
              <a:buNone/>
            </a:pPr>
            <a:endParaRPr lang="en-US" altLang="en-US" sz="16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GB" altLang="en-US" sz="1600" dirty="0">
                <a:ea typeface="굴림" charset="-127"/>
              </a:rPr>
              <a:t>Every new NR product release delivers refinements to name matching algorithms to reduce false positive and false negative results.</a:t>
            </a:r>
          </a:p>
          <a:p>
            <a:pPr lvl="1">
              <a:lnSpc>
                <a:spcPct val="90000"/>
              </a:lnSpc>
            </a:pPr>
            <a:r>
              <a:rPr lang="en-GB" altLang="en-US" sz="1400" i="1" dirty="0">
                <a:ea typeface="굴림" charset="-127"/>
              </a:rPr>
              <a:t>A false positive result generates unnecessary, and expensive, workload for company investigators and may unfairly deliver poor service to a customer.</a:t>
            </a:r>
          </a:p>
          <a:p>
            <a:pPr lvl="1">
              <a:lnSpc>
                <a:spcPct val="90000"/>
              </a:lnSpc>
            </a:pPr>
            <a:r>
              <a:rPr lang="en-GB" altLang="en-US" sz="1400" i="1" dirty="0">
                <a:ea typeface="굴림" charset="-127"/>
              </a:rPr>
              <a:t>The much greater ethical concern is a false negative that fails to capture restricted activity for which the FI is legally, and morally, bound to intercept.</a:t>
            </a:r>
          </a:p>
          <a:p>
            <a:pPr>
              <a:lnSpc>
                <a:spcPct val="90000"/>
              </a:lnSpc>
            </a:pPr>
            <a:endParaRPr lang="en-GB" sz="1600" dirty="0">
              <a:ea typeface="굴림" charset="-127"/>
            </a:endParaRPr>
          </a:p>
          <a:p>
            <a:pPr>
              <a:lnSpc>
                <a:spcPct val="90000"/>
              </a:lnSpc>
            </a:pPr>
            <a:r>
              <a:rPr lang="en-GB" sz="1600" dirty="0">
                <a:ea typeface="굴림" charset="-127"/>
              </a:rPr>
              <a:t>Expanding NR deployments into new territories requires new product investment to ensure regional name matching requirements are met. For example, regulators will not accept that WLM algorithms fail to capture criminal activity because it was ‘too expensive’ to track names in Cyrillic text. The NR WLM engine has libraries to parse names with characters in Mandarin, Korean, Thai, etc. </a:t>
            </a:r>
            <a:endParaRPr lang="en-GB" sz="1600" dirty="0"/>
          </a:p>
          <a:p>
            <a:pPr>
              <a:lnSpc>
                <a:spcPct val="90000"/>
              </a:lnSpc>
            </a:pPr>
            <a:endParaRPr lang="en-IE" altLang="en-US" sz="1600" dirty="0">
              <a:ea typeface="굴림" charset="-127"/>
            </a:endParaRPr>
          </a:p>
          <a:p>
            <a:pPr>
              <a:lnSpc>
                <a:spcPct val="90000"/>
              </a:lnSpc>
            </a:pPr>
            <a:r>
              <a:rPr lang="en-IE" altLang="en-US" sz="1600" dirty="0">
                <a:ea typeface="굴림" charset="-127"/>
              </a:rPr>
              <a:t>The content of the Watch Lists, including supported internal watch lists, is the responsibility of the provider – not the vendor (NR in this case). However, GDPR does allow a FI to configure the NR system to make automatic decisions based on a Watch List match.</a:t>
            </a:r>
          </a:p>
          <a:p>
            <a:pPr>
              <a:lnSpc>
                <a:spcPct val="90000"/>
              </a:lnSpc>
            </a:pPr>
            <a:endParaRPr lang="en-IE" altLang="en-US" sz="16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GB" altLang="en-US" sz="1800" dirty="0">
                <a:ea typeface="굴림" charset="-127"/>
              </a:rPr>
              <a:t>Name matching technologies within NR are becoming increasingly sophisticated. New product innovations include the deployment of ML techniques to refine WLM scores.</a:t>
            </a:r>
          </a:p>
          <a:p>
            <a:pPr>
              <a:lnSpc>
                <a:spcPct val="90000"/>
              </a:lnSpc>
            </a:pPr>
            <a:endParaRPr lang="en-GB" sz="1800" dirty="0">
              <a:ea typeface="굴림" charset="-127"/>
            </a:endParaRPr>
          </a:p>
          <a:p>
            <a:pPr>
              <a:lnSpc>
                <a:spcPct val="90000"/>
              </a:lnSpc>
            </a:pPr>
            <a:r>
              <a:rPr lang="en-GB" sz="1800" dirty="0">
                <a:ea typeface="굴림" charset="-127"/>
              </a:rPr>
              <a:t>More accurate name matching prevents misuse, accidental or otherwise, of personal data held within Watch Lists.</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GB" sz="1800" dirty="0">
                <a:ea typeface="굴림" charset="-127"/>
              </a:rPr>
              <a:t>Criminals using FI services continue to be increasingly sophisticated at masking their identity, including those seeking to dodge international sanctions.</a:t>
            </a:r>
          </a:p>
          <a:p>
            <a:pPr>
              <a:lnSpc>
                <a:spcPct val="90000"/>
              </a:lnSpc>
            </a:pPr>
            <a:endParaRPr lang="en-GB" sz="1800" dirty="0">
              <a:ea typeface="굴림" charset="-127"/>
            </a:endParaRPr>
          </a:p>
          <a:p>
            <a:pPr>
              <a:lnSpc>
                <a:spcPct val="90000"/>
              </a:lnSpc>
            </a:pPr>
            <a:r>
              <a:rPr lang="en-GB" sz="1800" dirty="0">
                <a:ea typeface="굴림" charset="-127"/>
              </a:rPr>
              <a:t>NR WLM solutions are under constant pressure to evolve to prevent money laundering or funding activities that are contrary to the common good of society. </a:t>
            </a:r>
            <a:endParaRPr lang="en-GB" sz="1800" dirty="0"/>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IE" altLang="en-US" sz="1800" dirty="0">
                <a:ea typeface="굴림" charset="-127"/>
              </a:rPr>
              <a:t>...  </a:t>
            </a:r>
          </a:p>
          <a:p>
            <a:pPr>
              <a:lnSpc>
                <a:spcPct val="90000"/>
              </a:lnSpc>
            </a:pPr>
            <a:endParaRPr lang="en-IE" altLang="en-US" sz="1800" dirty="0">
              <a:ea typeface="굴림" charset="-127"/>
            </a:endParaRPr>
          </a:p>
          <a:p>
            <a:pPr>
              <a:lnSpc>
                <a:spcPct val="90000"/>
              </a:lnSpc>
            </a:pPr>
            <a:r>
              <a:rPr lang="en-IE" altLang="en-US" sz="1800"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a:t>
            </a: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382739587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restricted* activity in a financial network</a:t>
            </a:r>
            <a:r>
              <a:rPr lang="ru-RU" altLang="ko-KR" dirty="0">
                <a:ea typeface="굴림" charset="-127"/>
              </a:rPr>
              <a:t>. </a:t>
            </a:r>
            <a:r>
              <a:rPr lang="en-IE" altLang="ko-KR" dirty="0">
                <a:ea typeface="굴림" charset="-127"/>
              </a:rPr>
              <a:t>Focus is on name screening and transaction monitoring .</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a:ea typeface="굴림" charset="-127"/>
            </a:endParaRPr>
          </a:p>
          <a:p>
            <a:pPr marL="0" indent="0">
              <a:buNone/>
            </a:pPr>
            <a:endParaRPr lang="en-GB" altLang="en-US" sz="1200" i="1" dirty="0">
              <a:ea typeface="굴림" charset="-127"/>
            </a:endParaRPr>
          </a:p>
          <a:p>
            <a:pPr marL="0" indent="0">
              <a:buNone/>
            </a:pPr>
            <a:r>
              <a:rPr lang="en-GB" altLang="en-US" sz="1200" i="1" dirty="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925" y="3212976"/>
            <a:ext cx="7045563"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3867" y="1841661"/>
            <a:ext cx="1566415" cy="1446486"/>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888" y="2636912"/>
            <a:ext cx="862157" cy="862157"/>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8104" y="1774184"/>
            <a:ext cx="3135559" cy="1296144"/>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Tree>
    <p:extLst>
      <p:ext uri="{BB962C8B-B14F-4D97-AF65-F5344CB8AC3E}">
        <p14:creationId xmlns:p14="http://schemas.microsoft.com/office/powerpoint/2010/main" val="4212651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127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Taking GDPR regulations as an example, the inclusion of an identified individual on a Watch List is, by definition, the recording of special category data. </a:t>
            </a: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
        <p:nvSpPr>
          <p:cNvPr id="4" name="Rectangle 3">
            <a:extLst>
              <a:ext uri="{FF2B5EF4-FFF2-40B4-BE49-F238E27FC236}">
                <a16:creationId xmlns:a16="http://schemas.microsoft.com/office/drawing/2014/main" id="{9CFC5660-CC19-453B-BC6A-4C254FE580EA}"/>
              </a:ext>
            </a:extLst>
          </p:cNvPr>
          <p:cNvSpPr txBox="1">
            <a:spLocks noChangeArrowheads="1"/>
          </p:cNvSpPr>
          <p:nvPr/>
        </p:nvSpPr>
        <p:spPr bwMode="auto">
          <a:xfrm>
            <a:off x="1934723" y="5539023"/>
            <a:ext cx="704556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a:ea typeface="굴림" charset="-127"/>
            </a:endParaRPr>
          </a:p>
          <a:p>
            <a:pPr marL="0" indent="0">
              <a:lnSpc>
                <a:spcPct val="90000"/>
              </a:lnSpc>
              <a:buNone/>
            </a:pPr>
            <a:r>
              <a:rPr lang="en-IE" altLang="en-US" sz="1800" dirty="0">
                <a:ea typeface="굴림" charset="-127"/>
              </a:rPr>
              <a:t>Despite these caveats, Watch Lists present many data management challenges, such as those described in the following set of slides.</a:t>
            </a: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
        <p:nvSpPr>
          <p:cNvPr id="5" name="Rectangle 3">
            <a:extLst>
              <a:ext uri="{FF2B5EF4-FFF2-40B4-BE49-F238E27FC236}">
                <a16:creationId xmlns:a16="http://schemas.microsoft.com/office/drawing/2014/main" id="{7EF3D62F-8123-4128-B419-D7786DD378BC}"/>
              </a:ext>
            </a:extLst>
          </p:cNvPr>
          <p:cNvSpPr txBox="1">
            <a:spLocks noChangeArrowheads="1"/>
          </p:cNvSpPr>
          <p:nvPr/>
        </p:nvSpPr>
        <p:spPr bwMode="auto">
          <a:xfrm>
            <a:off x="1835697" y="2276872"/>
            <a:ext cx="5154928" cy="336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However, the management of Watch List data is given special considerations because;</a:t>
            </a:r>
          </a:p>
          <a:p>
            <a:pPr marL="0" indent="0">
              <a:lnSpc>
                <a:spcPct val="90000"/>
              </a:lnSpc>
              <a:buNone/>
            </a:pPr>
            <a:r>
              <a:rPr lang="en-IE" altLang="en-US" sz="1800" dirty="0">
                <a:ea typeface="굴림" charset="-127"/>
              </a:rPr>
              <a:t> </a:t>
            </a:r>
          </a:p>
          <a:p>
            <a:pPr>
              <a:lnSpc>
                <a:spcPct val="90000"/>
              </a:lnSpc>
            </a:pPr>
            <a:r>
              <a:rPr lang="en-IE" altLang="en-US" sz="1800" dirty="0">
                <a:ea typeface="굴림" charset="-127"/>
              </a:rPr>
              <a:t>Authority granted by international law and controlled by several governmental (and non-governmental authorities). </a:t>
            </a:r>
            <a:r>
              <a:rPr lang="en-IE" altLang="en-US" sz="1400" i="1" dirty="0">
                <a:ea typeface="굴림" charset="-127"/>
              </a:rPr>
              <a:t>For example, Article 6 of GDPR legislation includes the basis for collection and processing personal data for AML purposes. This compliments existing legislation such as the 4AMLD.</a:t>
            </a:r>
          </a:p>
          <a:p>
            <a:pPr>
              <a:lnSpc>
                <a:spcPct val="90000"/>
              </a:lnSpc>
            </a:pPr>
            <a:endParaRPr lang="en-IE" altLang="en-US" sz="1800" dirty="0">
              <a:ea typeface="굴림" charset="-127"/>
            </a:endParaRPr>
          </a:p>
          <a:p>
            <a:pPr>
              <a:lnSpc>
                <a:spcPct val="90000"/>
              </a:lnSpc>
            </a:pPr>
            <a:r>
              <a:rPr lang="en-IE" altLang="en-US" sz="1800" dirty="0">
                <a:ea typeface="굴림" charset="-127"/>
              </a:rPr>
              <a:t>A global (deontologically driven) imperative that financial markets operate in a fair and ethical manner.</a:t>
            </a: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marL="0" indent="0">
              <a:lnSpc>
                <a:spcPct val="90000"/>
              </a:lnSpc>
              <a:buNone/>
            </a:pPr>
            <a:endParaRPr lang="en-IE" altLang="en-US" sz="1800" dirty="0">
              <a:ea typeface="굴림" charset="-127"/>
            </a:endParaRPr>
          </a:p>
          <a:p>
            <a:pPr>
              <a:lnSpc>
                <a:spcPct val="90000"/>
              </a:lnSpc>
            </a:pPr>
            <a:endParaRPr lang="en-IE" altLang="en-US" sz="1800" b="1" dirty="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pic>
        <p:nvPicPr>
          <p:cNvPr id="3" name="Picture 2" descr="A person in a garment&#10;&#10;Description automatically generated with medium confidence">
            <a:extLst>
              <a:ext uri="{FF2B5EF4-FFF2-40B4-BE49-F238E27FC236}">
                <a16:creationId xmlns:a16="http://schemas.microsoft.com/office/drawing/2014/main" id="{D76C30C0-CE30-4538-B3DB-B774FFA5B0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3" y="1844824"/>
            <a:ext cx="1428356" cy="2520280"/>
          </a:xfrm>
          <a:prstGeom prst="rect">
            <a:avLst/>
          </a:prstGeom>
        </p:spPr>
      </p:pic>
      <p:pic>
        <p:nvPicPr>
          <p:cNvPr id="12" name="Picture 11" descr="A picture containing text, map, linedrawing&#10;&#10;Description automatically generated">
            <a:extLst>
              <a:ext uri="{FF2B5EF4-FFF2-40B4-BE49-F238E27FC236}">
                <a16:creationId xmlns:a16="http://schemas.microsoft.com/office/drawing/2014/main" id="{834C0B7A-BCCE-44FB-9385-5CD97FF177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1295" y="4566854"/>
            <a:ext cx="1104159" cy="1104159"/>
          </a:xfrm>
          <a:prstGeom prst="rect">
            <a:avLst/>
          </a:prstGeom>
        </p:spPr>
      </p:pic>
    </p:spTree>
    <p:extLst>
      <p:ext uri="{BB962C8B-B14F-4D97-AF65-F5344CB8AC3E}">
        <p14:creationId xmlns:p14="http://schemas.microsoft.com/office/powerpoint/2010/main" val="27930163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8" y="930511"/>
            <a:ext cx="5148570" cy="422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a:ea typeface="굴림" charset="-127"/>
            </a:endParaRPr>
          </a:p>
          <a:p>
            <a:pPr>
              <a:lnSpc>
                <a:spcPct val="90000"/>
              </a:lnSpc>
            </a:pPr>
            <a:r>
              <a:rPr lang="en-IE" altLang="en-US" sz="1800" b="1" dirty="0">
                <a:ea typeface="굴림" charset="-127"/>
              </a:rPr>
              <a:t>Ethics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It is good for society as a whole to prevent FIs from facilitating ‘immoral’ business transactions, and to punish those institutions that deliberately, or carelessly, allow such practice.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a:ea typeface="굴림" charset="-127"/>
              </a:rPr>
              <a:t>(Respect those who are justly innocent, do not fail to capture the guilty). </a:t>
            </a:r>
          </a:p>
          <a:p>
            <a:pPr lvl="1">
              <a:lnSpc>
                <a:spcPct val="90000"/>
              </a:lnSpc>
            </a:pPr>
            <a:endParaRPr lang="en-IE" altLang="en-US" sz="1600" dirty="0">
              <a:ea typeface="굴림" charset="-127"/>
            </a:endParaRPr>
          </a:p>
          <a:p>
            <a:pPr lvl="1">
              <a:lnSpc>
                <a:spcPct val="90000"/>
              </a:lnSpc>
            </a:pPr>
            <a:r>
              <a:rPr lang="en-IE" altLang="en-US" sz="1600" dirty="0">
                <a:ea typeface="굴림" charset="-127"/>
              </a:rPr>
              <a:t>Many FIs also use </a:t>
            </a:r>
            <a:r>
              <a:rPr lang="en-IE" altLang="en-US" sz="1600" b="1" dirty="0">
                <a:ea typeface="굴림" charset="-127"/>
              </a:rPr>
              <a:t>internal</a:t>
            </a:r>
            <a:r>
              <a:rPr lang="en-IE" altLang="en-US" sz="1600" dirty="0">
                <a:ea typeface="굴림" charset="-127"/>
              </a:rPr>
              <a:t> Watch Lists. Domestic legislation usually demands that these lists must be shown to be free of any local bias. </a:t>
            </a:r>
            <a:r>
              <a:rPr lang="en-IE" altLang="en-US" sz="1200" i="1" dirty="0">
                <a:ea typeface="굴림" charset="-127"/>
              </a:rPr>
              <a:t>(The term ‘Black List’ is occasionally used by FIs but for social and ethical reasons there is strong push to remove this type of language from business discourse).</a:t>
            </a:r>
          </a:p>
          <a:p>
            <a:pPr marL="0" indent="0">
              <a:lnSpc>
                <a:spcPct val="90000"/>
              </a:lnSpc>
              <a:buNone/>
            </a:pPr>
            <a:endParaRPr lang="en-US" altLang="en-US" sz="1800" dirty="0"/>
          </a:p>
        </p:txBody>
      </p:sp>
      <p:sp>
        <p:nvSpPr>
          <p:cNvPr id="2" name="TextBox 1">
            <a:extLst>
              <a:ext uri="{FF2B5EF4-FFF2-40B4-BE49-F238E27FC236}">
                <a16:creationId xmlns:a16="http://schemas.microsoft.com/office/drawing/2014/main" id="{F489C97E-BD7A-4067-B61D-DF787757D1C8}"/>
              </a:ext>
            </a:extLst>
          </p:cNvPr>
          <p:cNvSpPr txBox="1"/>
          <p:nvPr/>
        </p:nvSpPr>
        <p:spPr>
          <a:xfrm>
            <a:off x="1835697" y="6093296"/>
            <a:ext cx="7200799" cy="757130"/>
          </a:xfrm>
          <a:prstGeom prst="rect">
            <a:avLst/>
          </a:prstGeom>
          <a:noFill/>
        </p:spPr>
        <p:txBody>
          <a:bodyPr wrap="square" rtlCol="0">
            <a:spAutoFit/>
          </a:bodyPr>
          <a:lstStyle/>
          <a:p>
            <a:pPr marL="0" indent="0">
              <a:lnSpc>
                <a:spcPct val="90000"/>
              </a:lnSpc>
              <a:buNone/>
            </a:pPr>
            <a:r>
              <a:rPr lang="en-IE" altLang="en-US" sz="1600" dirty="0">
                <a:solidFill>
                  <a:schemeClr val="bg1">
                    <a:lumMod val="50000"/>
                  </a:schemeClr>
                </a:solidFill>
                <a:latin typeface="+mn-lt"/>
                <a:ea typeface="굴림" charset="-127"/>
              </a:rPr>
              <a:t>This report focuses on the processing of Watch List data. The ethical and moral issues </a:t>
            </a:r>
            <a:r>
              <a:rPr lang="en-IE" altLang="en-US" sz="1600" dirty="0">
                <a:solidFill>
                  <a:schemeClr val="bg1">
                    <a:lumMod val="50000"/>
                  </a:schemeClr>
                </a:solidFill>
                <a:latin typeface="+mn-lt"/>
              </a:rPr>
              <a:t>around the processes of </a:t>
            </a:r>
            <a:r>
              <a:rPr lang="en-IE" altLang="en-US" sz="1600" dirty="0">
                <a:solidFill>
                  <a:schemeClr val="bg1">
                    <a:lumMod val="50000"/>
                  </a:schemeClr>
                </a:solidFill>
                <a:latin typeface="+mn-lt"/>
                <a:ea typeface="굴림" charset="-127"/>
              </a:rPr>
              <a:t>being added or removed from such lists is only briefly considered.</a:t>
            </a:r>
            <a:endParaRPr lang="en-IE" dirty="0">
              <a:solidFill>
                <a:schemeClr val="bg1">
                  <a:lumMod val="50000"/>
                </a:schemeClr>
              </a:solidFill>
              <a:latin typeface="+mn-lt"/>
            </a:endParaRPr>
          </a:p>
        </p:txBody>
      </p:sp>
      <p:pic>
        <p:nvPicPr>
          <p:cNvPr id="7" name="Picture 6" descr="A picture containing indoor&#10;&#10;Description automatically generated">
            <a:extLst>
              <a:ext uri="{FF2B5EF4-FFF2-40B4-BE49-F238E27FC236}">
                <a16:creationId xmlns:a16="http://schemas.microsoft.com/office/drawing/2014/main" id="{F4A53FDA-7BD9-4CDA-9FFE-0083B512EE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2" y="961895"/>
            <a:ext cx="2016224" cy="1663653"/>
          </a:xfrm>
          <a:prstGeom prst="rect">
            <a:avLst/>
          </a:prstGeom>
          <a:ln>
            <a:noFill/>
          </a:ln>
          <a:effectLst>
            <a:outerShdw blurRad="292100" dist="139700" dir="2700000" algn="tl" rotWithShape="0">
              <a:srgbClr val="333333">
                <a:alpha val="65000"/>
              </a:srgbClr>
            </a:outerShdw>
          </a:effectLst>
        </p:spPr>
      </p:pic>
      <p:pic>
        <p:nvPicPr>
          <p:cNvPr id="9" name="Picture 8" descr="Diagram&#10;&#10;Description automatically generated">
            <a:extLst>
              <a:ext uri="{FF2B5EF4-FFF2-40B4-BE49-F238E27FC236}">
                <a16:creationId xmlns:a16="http://schemas.microsoft.com/office/drawing/2014/main" id="{CF310220-D411-4669-A268-8F7FABD937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3538" y="3390147"/>
            <a:ext cx="2518250" cy="2016224"/>
          </a:xfrm>
          <a:prstGeom prst="rect">
            <a:avLst/>
          </a:prstGeom>
          <a:ln>
            <a:noFill/>
          </a:ln>
          <a:effectLst>
            <a:softEdge rad="112500"/>
          </a:effectLst>
        </p:spPr>
      </p:pic>
      <p:pic>
        <p:nvPicPr>
          <p:cNvPr id="11" name="Picture 10" descr="A picture containing diagram&#10;&#10;Description automatically generated">
            <a:extLst>
              <a:ext uri="{FF2B5EF4-FFF2-40B4-BE49-F238E27FC236}">
                <a16:creationId xmlns:a16="http://schemas.microsoft.com/office/drawing/2014/main" id="{7E42D8FF-43F7-475C-A3D1-72F97E4004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6" y="3429000"/>
            <a:ext cx="2302226" cy="2628394"/>
          </a:xfrm>
          <a:prstGeom prst="rect">
            <a:avLst/>
          </a:prstGeom>
        </p:spPr>
      </p:pic>
    </p:spTree>
    <p:extLst>
      <p:ext uri="{BB962C8B-B14F-4D97-AF65-F5344CB8AC3E}">
        <p14:creationId xmlns:p14="http://schemas.microsoft.com/office/powerpoint/2010/main" val="2943525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6" y="930511"/>
            <a:ext cx="5040560"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Governance</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developers and controllers/processors must ensure (from the C-level downwards) that established, continuous, and evolving policies are in place to keep Watch Lists up-to-date (and purged when obsolete).</a:t>
            </a:r>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lvl="1">
              <a:lnSpc>
                <a:spcPct val="90000"/>
              </a:lnSpc>
            </a:pPr>
            <a:r>
              <a:rPr lang="en-IE" altLang="en-US" sz="1600" dirty="0">
                <a:ea typeface="굴림" charset="-127"/>
              </a:rPr>
              <a:t>Every FI must have named staff that can interpret and report on why WLM software/systems flagged an individual or transaction against a given Watch List.</a:t>
            </a: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pic>
        <p:nvPicPr>
          <p:cNvPr id="3" name="Picture 2" descr="Graphical user interface&#10;&#10;Description automatically generated">
            <a:extLst>
              <a:ext uri="{FF2B5EF4-FFF2-40B4-BE49-F238E27FC236}">
                <a16:creationId xmlns:a16="http://schemas.microsoft.com/office/drawing/2014/main" id="{CFF080AB-8E7F-47E0-A0EA-485D558D43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6176" y="4750905"/>
            <a:ext cx="2680320" cy="2002011"/>
          </a:xfrm>
          <a:prstGeom prst="rect">
            <a:avLst/>
          </a:prstGeom>
          <a:ln>
            <a:noFill/>
          </a:ln>
          <a:effectLst>
            <a:softEdge rad="112500"/>
          </a:effectLst>
        </p:spPr>
      </p:pic>
      <p:pic>
        <p:nvPicPr>
          <p:cNvPr id="5" name="Picture 4" descr="A picture containing text, computer&#10;&#10;Description automatically generated">
            <a:extLst>
              <a:ext uri="{FF2B5EF4-FFF2-40B4-BE49-F238E27FC236}">
                <a16:creationId xmlns:a16="http://schemas.microsoft.com/office/drawing/2014/main" id="{47A54A49-A038-46F4-8CAC-9B568D5855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9887" y="3212976"/>
            <a:ext cx="2160240" cy="1296144"/>
          </a:xfrm>
          <a:prstGeom prst="rect">
            <a:avLst/>
          </a:prstGeom>
          <a:ln>
            <a:noFill/>
          </a:ln>
          <a:effectLst>
            <a:softEdge rad="112500"/>
          </a:effectLst>
        </p:spPr>
      </p:pic>
      <p:pic>
        <p:nvPicPr>
          <p:cNvPr id="8" name="Picture 7">
            <a:extLst>
              <a:ext uri="{FF2B5EF4-FFF2-40B4-BE49-F238E27FC236}">
                <a16:creationId xmlns:a16="http://schemas.microsoft.com/office/drawing/2014/main" id="{84097751-4F0B-4809-9027-305B50A23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0151" y="836712"/>
            <a:ext cx="3096345" cy="115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94672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Key Data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5373580"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a:ea typeface="굴림" charset="-127"/>
              </a:rPr>
              <a:t>Data Privacy</a:t>
            </a:r>
          </a:p>
          <a:p>
            <a:pPr lvl="1">
              <a:lnSpc>
                <a:spcPct val="90000"/>
              </a:lnSpc>
            </a:pPr>
            <a:endParaRPr lang="en-IE" altLang="en-US" sz="1600" dirty="0">
              <a:ea typeface="굴림" charset="-127"/>
            </a:endParaRPr>
          </a:p>
          <a:p>
            <a:pPr lvl="1">
              <a:lnSpc>
                <a:spcPct val="90000"/>
              </a:lnSpc>
            </a:pPr>
            <a:r>
              <a:rPr lang="en-IE" altLang="en-US" sz="1600" dirty="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600" dirty="0">
              <a:ea typeface="굴림" charset="-127"/>
            </a:endParaRPr>
          </a:p>
          <a:p>
            <a:pPr lvl="1">
              <a:lnSpc>
                <a:spcPct val="90000"/>
              </a:lnSpc>
            </a:pPr>
            <a:r>
              <a:rPr lang="en-IE" altLang="en-US" sz="1600" dirty="0">
                <a:ea typeface="굴림" charset="-127"/>
              </a:rPr>
              <a:t>GDPR Article 17 contains legislation on the ‘</a:t>
            </a:r>
            <a:r>
              <a:rPr lang="en-IE" altLang="en-US" sz="1600" i="1" dirty="0">
                <a:ea typeface="굴림" charset="-127"/>
              </a:rPr>
              <a:t>right to be forgotten</a:t>
            </a:r>
            <a:r>
              <a:rPr lang="en-IE" altLang="en-US" sz="1600" dirty="0">
                <a:ea typeface="굴림" charset="-127"/>
              </a:rPr>
              <a:t>’. However, the EU’s 4AMLD takes precedence and an FI must record history of suspected suspicious activity for five years. </a:t>
            </a:r>
            <a:r>
              <a:rPr lang="en-IE" altLang="en-US" sz="1400" i="1" dirty="0">
                <a:ea typeface="굴림" charset="-127"/>
              </a:rPr>
              <a:t>Also, GDPR allows data to be preserved to comply with a ‘legal ruling’, which make it difficult for an individual to be removed from an EU based Watch List.</a:t>
            </a:r>
            <a:endParaRPr lang="uk-UA" altLang="en-US" sz="1400" i="1" dirty="0"/>
          </a:p>
          <a:p>
            <a:pPr lvl="1">
              <a:lnSpc>
                <a:spcPct val="90000"/>
              </a:lnSpc>
            </a:pPr>
            <a:endParaRPr lang="en-IE" altLang="en-US" sz="1600" dirty="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pic>
        <p:nvPicPr>
          <p:cNvPr id="3" name="Picture 2" descr="A person sitting at a desk&#10;&#10;Description automatically generated with medium confidence">
            <a:extLst>
              <a:ext uri="{FF2B5EF4-FFF2-40B4-BE49-F238E27FC236}">
                <a16:creationId xmlns:a16="http://schemas.microsoft.com/office/drawing/2014/main" id="{CF4791BE-5F5C-4FF9-92FA-9E1D85668C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764704"/>
            <a:ext cx="2861556" cy="1054001"/>
          </a:xfrm>
          <a:prstGeom prst="rect">
            <a:avLst/>
          </a:prstGeom>
          <a:ln>
            <a:noFill/>
          </a:ln>
          <a:effectLst>
            <a:outerShdw blurRad="292100" dist="139700" dir="2700000" algn="tl" rotWithShape="0">
              <a:srgbClr val="333333">
                <a:alpha val="65000"/>
              </a:srgbClr>
            </a:outerShdw>
          </a:effectLst>
        </p:spPr>
      </p:pic>
      <p:pic>
        <p:nvPicPr>
          <p:cNvPr id="5" name="Picture 4" descr="Diagram&#10;&#10;Description automatically generated with low confidence">
            <a:extLst>
              <a:ext uri="{FF2B5EF4-FFF2-40B4-BE49-F238E27FC236}">
                <a16:creationId xmlns:a16="http://schemas.microsoft.com/office/drawing/2014/main" id="{8DFBF6CD-5757-4422-8ED6-A04645D927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1694" y="2978149"/>
            <a:ext cx="1653605" cy="1653605"/>
          </a:xfrm>
          <a:prstGeom prst="rect">
            <a:avLst/>
          </a:prstGeom>
          <a:ln>
            <a:noFill/>
          </a:ln>
          <a:effectLst>
            <a:softEdge rad="112500"/>
          </a:effectLst>
        </p:spPr>
      </p:pic>
      <p:pic>
        <p:nvPicPr>
          <p:cNvPr id="8" name="Picture 7" descr="A close-up of a syringe and a syringe&#10;&#10;Description automatically generated with low confidence">
            <a:extLst>
              <a:ext uri="{FF2B5EF4-FFF2-40B4-BE49-F238E27FC236}">
                <a16:creationId xmlns:a16="http://schemas.microsoft.com/office/drawing/2014/main" id="{96F2DCB9-8539-4120-8862-776DAD5FD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2684" y="5556287"/>
            <a:ext cx="1748858" cy="1159569"/>
          </a:xfrm>
          <a:prstGeom prst="rect">
            <a:avLst/>
          </a:prstGeom>
          <a:ln>
            <a:noFill/>
          </a:ln>
          <a:effectLst>
            <a:softEdge rad="112500"/>
          </a:effectLst>
        </p:spPr>
      </p:pic>
    </p:spTree>
    <p:extLst>
      <p:ext uri="{BB962C8B-B14F-4D97-AF65-F5344CB8AC3E}">
        <p14:creationId xmlns:p14="http://schemas.microsoft.com/office/powerpoint/2010/main" val="15080941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8" name="Rectangle 191">
            <a:extLst>
              <a:ext uri="{FF2B5EF4-FFF2-40B4-BE49-F238E27FC236}">
                <a16:creationId xmlns:a16="http://schemas.microsoft.com/office/drawing/2014/main" id="{7383B190-6BFB-422F-B667-06B7B25F0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531267" y="3509963"/>
            <a:ext cx="5319162"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586" name="Rectangle 2"/>
          <p:cNvSpPr>
            <a:spLocks noGrp="1" noChangeArrowheads="1"/>
          </p:cNvSpPr>
          <p:nvPr>
            <p:ph type="title"/>
          </p:nvPr>
        </p:nvSpPr>
        <p:spPr>
          <a:xfrm>
            <a:off x="3766365" y="3812954"/>
            <a:ext cx="4848966" cy="1516014"/>
          </a:xfrm>
        </p:spPr>
        <p:txBody>
          <a:bodyPr vert="horz" lIns="91440" tIns="45720" rIns="91440" bIns="45720" rtlCol="0" anchor="b">
            <a:normAutofit/>
          </a:bodyPr>
          <a:lstStyle/>
          <a:p>
            <a:pPr>
              <a:lnSpc>
                <a:spcPct val="90000"/>
              </a:lnSpc>
            </a:pPr>
            <a:r>
              <a:rPr lang="en-US" altLang="en-US" sz="3300" kern="1200" dirty="0">
                <a:solidFill>
                  <a:srgbClr val="FFFFFF"/>
                </a:solidFill>
                <a:latin typeface="+mj-lt"/>
                <a:ea typeface="+mj-ea"/>
                <a:cs typeface="+mj-cs"/>
              </a:rPr>
              <a:t>Selecting a Vendor in the AML/WLM Domain</a:t>
            </a:r>
          </a:p>
        </p:txBody>
      </p:sp>
      <p:pic>
        <p:nvPicPr>
          <p:cNvPr id="7" name="Picture 6" descr="A picture containing shape&#10;&#10;Description automatically generated">
            <a:extLst>
              <a:ext uri="{FF2B5EF4-FFF2-40B4-BE49-F238E27FC236}">
                <a16:creationId xmlns:a16="http://schemas.microsoft.com/office/drawing/2014/main" id="{8158EA81-E2B7-417E-86AC-A54880BDF0C2}"/>
              </a:ext>
            </a:extLst>
          </p:cNvPr>
          <p:cNvPicPr>
            <a:picLocks noChangeAspect="1"/>
          </p:cNvPicPr>
          <p:nvPr/>
        </p:nvPicPr>
        <p:blipFill rotWithShape="1">
          <a:blip r:embed="rId2">
            <a:extLst>
              <a:ext uri="{28A0092B-C50C-407E-A947-70E740481C1C}">
                <a14:useLocalDpi xmlns:a14="http://schemas.microsoft.com/office/drawing/2010/main" val="0"/>
              </a:ext>
            </a:extLst>
          </a:blip>
          <a:srcRect l="31813" r="14716" b="-3"/>
          <a:stretch/>
        </p:blipFill>
        <p:spPr>
          <a:xfrm>
            <a:off x="238226" y="299363"/>
            <a:ext cx="3120339" cy="3049204"/>
          </a:xfrm>
          <a:prstGeom prst="rect">
            <a:avLst/>
          </a:prstGeom>
        </p:spPr>
      </p:pic>
      <p:pic>
        <p:nvPicPr>
          <p:cNvPr id="4" name="Picture 3" descr="Text&#10;&#10;Description automatically generated with medium confidence">
            <a:extLst>
              <a:ext uri="{FF2B5EF4-FFF2-40B4-BE49-F238E27FC236}">
                <a16:creationId xmlns:a16="http://schemas.microsoft.com/office/drawing/2014/main" id="{E75B1D50-1D9F-4B73-A45B-D135E80FFE65}"/>
              </a:ext>
            </a:extLst>
          </p:cNvPr>
          <p:cNvPicPr>
            <a:picLocks noChangeAspect="1"/>
          </p:cNvPicPr>
          <p:nvPr/>
        </p:nvPicPr>
        <p:blipFill rotWithShape="1">
          <a:blip r:embed="rId3">
            <a:extLst>
              <a:ext uri="{28A0092B-C50C-407E-A947-70E740481C1C}">
                <a14:useLocalDpi xmlns:a14="http://schemas.microsoft.com/office/drawing/2010/main" val="0"/>
              </a:ext>
            </a:extLst>
          </a:blip>
          <a:srcRect t="921" b="278"/>
          <a:stretch/>
        </p:blipFill>
        <p:spPr>
          <a:xfrm>
            <a:off x="3490722" y="299363"/>
            <a:ext cx="5412813" cy="3008188"/>
          </a:xfrm>
          <a:prstGeom prst="rect">
            <a:avLst/>
          </a:prstGeom>
        </p:spPr>
      </p:pic>
      <p:cxnSp>
        <p:nvCxnSpPr>
          <p:cNvPr id="195589" name="Straight Connector 192">
            <a:extLst>
              <a:ext uri="{FF2B5EF4-FFF2-40B4-BE49-F238E27FC236}">
                <a16:creationId xmlns:a16="http://schemas.microsoft.com/office/drawing/2014/main" id="{ED28E597-4AF8-4D69-A9AB-A1EDC6156B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53715" y="5443086"/>
            <a:ext cx="48006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night sky&#10;&#10;Description automatically generated">
            <a:extLst>
              <a:ext uri="{FF2B5EF4-FFF2-40B4-BE49-F238E27FC236}">
                <a16:creationId xmlns:a16="http://schemas.microsoft.com/office/drawing/2014/main" id="{F99518A9-E24B-4473-9C78-C3CA419028F5}"/>
              </a:ext>
            </a:extLst>
          </p:cNvPr>
          <p:cNvPicPr>
            <a:picLocks noChangeAspect="1"/>
          </p:cNvPicPr>
          <p:nvPr/>
        </p:nvPicPr>
        <p:blipFill rotWithShape="1">
          <a:blip r:embed="rId4">
            <a:extLst>
              <a:ext uri="{28A0092B-C50C-407E-A947-70E740481C1C}">
                <a14:useLocalDpi xmlns:a14="http://schemas.microsoft.com/office/drawing/2010/main" val="0"/>
              </a:ext>
            </a:extLst>
          </a:blip>
          <a:srcRect l="6576" r="31572" b="2"/>
          <a:stretch/>
        </p:blipFill>
        <p:spPr>
          <a:xfrm>
            <a:off x="238226" y="3509433"/>
            <a:ext cx="3120339" cy="3026833"/>
          </a:xfrm>
          <a:prstGeom prst="rect">
            <a:avLst/>
          </a:prstGeom>
        </p:spPr>
      </p:pic>
    </p:spTree>
    <p:extLst>
      <p:ext uri="{BB962C8B-B14F-4D97-AF65-F5344CB8AC3E}">
        <p14:creationId xmlns:p14="http://schemas.microsoft.com/office/powerpoint/2010/main" val="41875137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195586"/>
                                        </p:tgtEl>
                                        <p:attrNameLst>
                                          <p:attrName>style.visibility</p:attrName>
                                        </p:attrNameLst>
                                      </p:cBhvr>
                                      <p:to>
                                        <p:strVal val="visible"/>
                                      </p:to>
                                    </p:set>
                                    <p:animEffect transition="in" filter="fade">
                                      <p:cBhvr>
                                        <p:cTn id="7"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p:bld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196</TotalTime>
  <Words>2572</Words>
  <Application>Microsoft Office PowerPoint</Application>
  <PresentationFormat>On-screen Show (4:3)</PresentationFormat>
  <Paragraphs>201</Paragraphs>
  <Slides>17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Futura LT Book</vt:lpstr>
      <vt:lpstr>Wingdings</vt:lpstr>
      <vt:lpstr>template</vt:lpstr>
      <vt:lpstr>Custom Design</vt:lpstr>
      <vt:lpstr>Data Management Assignment One Ethical Data Concerns with Anti-Money Laundering Systems</vt:lpstr>
      <vt:lpstr>What is Anti-Money Laundering (AML)?</vt:lpstr>
      <vt:lpstr>The AML (Name Screening) Process</vt:lpstr>
      <vt:lpstr>WLM Name Screening Challenge </vt:lpstr>
      <vt:lpstr>AML/WLM –  Key Data Issues</vt:lpstr>
      <vt:lpstr>AML/WLM – Key Data Issues</vt:lpstr>
      <vt:lpstr>AML/WLM – Key Data Issues</vt:lpstr>
      <vt:lpstr>AML/WLM – Key Data Issues</vt:lpstr>
      <vt:lpstr>Selecting a Vendor in the AML/WLM Domain</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Ciaran Finnegan</cp:lastModifiedBy>
  <cp:revision>95</cp:revision>
  <dcterms:created xsi:type="dcterms:W3CDTF">2022-02-10T17:39:07Z</dcterms:created>
  <dcterms:modified xsi:type="dcterms:W3CDTF">2022-02-25T20:05:26Z</dcterms:modified>
</cp:coreProperties>
</file>